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56" r:id="rId4"/>
    <p:sldId id="262" r:id="rId5"/>
    <p:sldId id="257" r:id="rId6"/>
    <p:sldId id="259" r:id="rId7"/>
    <p:sldId id="260"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41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render() Method</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render() method is the only required method in a class </a:t>
            </a:r>
            <a:r>
              <a:rPr lang="en-US" sz="1400" dirty="0" smtClean="0">
                <a:latin typeface="Times New Roman" pitchFamily="18" charset="0"/>
                <a:cs typeface="Times New Roman" pitchFamily="18" charset="0"/>
              </a:rPr>
              <a:t>component. It examines </a:t>
            </a:r>
            <a:r>
              <a:rPr lang="en-US" sz="1400" dirty="0" err="1">
                <a:latin typeface="Times New Roman" pitchFamily="18" charset="0"/>
                <a:cs typeface="Times New Roman" pitchFamily="18" charset="0"/>
              </a:rPr>
              <a:t>this.props</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this.state</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one of the following types:</a:t>
            </a:r>
          </a:p>
          <a:p>
            <a:pPr marL="0" indent="0">
              <a:buNone/>
            </a:pPr>
            <a:r>
              <a:rPr lang="en-US" sz="1400" dirty="0" smtClean="0">
                <a:latin typeface="Times New Roman" pitchFamily="18" charset="0"/>
                <a:cs typeface="Times New Roman" pitchFamily="18" charset="0"/>
              </a:rPr>
              <a:t>React elements – These are </a:t>
            </a:r>
            <a:r>
              <a:rPr lang="en-US" sz="1400" dirty="0">
                <a:latin typeface="Times New Roman" pitchFamily="18" charset="0"/>
                <a:cs typeface="Times New Roman" pitchFamily="18" charset="0"/>
              </a:rPr>
              <a:t>created via </a:t>
            </a:r>
            <a:r>
              <a:rPr lang="en-US" sz="1400" dirty="0" smtClean="0">
                <a:latin typeface="Times New Roman" pitchFamily="18" charset="0"/>
                <a:cs typeface="Times New Roman" pitchFamily="18" charset="0"/>
              </a:rPr>
              <a:t>JSX(Not required). </a:t>
            </a:r>
          </a:p>
          <a:p>
            <a:pPr marL="0" indent="0">
              <a:buNone/>
            </a:pPr>
            <a:r>
              <a:rPr lang="en-US" sz="1400" dirty="0" smtClean="0">
                <a:latin typeface="Times New Roman" pitchFamily="18" charset="0"/>
                <a:cs typeface="Times New Roman" pitchFamily="18" charset="0"/>
              </a:rPr>
              <a:t>For </a:t>
            </a:r>
            <a:r>
              <a:rPr lang="en-US" sz="1400" dirty="0">
                <a:latin typeface="Times New Roman" pitchFamily="18" charset="0"/>
                <a:cs typeface="Times New Roman" pitchFamily="18" charset="0"/>
              </a:rPr>
              <a:t>example, &lt;div /&gt; and </a:t>
            </a:r>
            <a:r>
              <a:rPr lang="en-US" sz="1400" dirty="0" smtClean="0">
                <a:latin typeface="Times New Roman" pitchFamily="18" charset="0"/>
                <a:cs typeface="Times New Roman" pitchFamily="18" charset="0"/>
              </a:rPr>
              <a:t>&lt;App  </a:t>
            </a:r>
            <a:r>
              <a:rPr lang="en-US" sz="1400" dirty="0">
                <a:latin typeface="Times New Roman" pitchFamily="18" charset="0"/>
                <a:cs typeface="Times New Roman" pitchFamily="18" charset="0"/>
              </a:rPr>
              <a:t>/&gt; are React elements that instruct React to render a DOM node, or another user-defined component, respectively</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Arrays </a:t>
            </a:r>
            <a:r>
              <a:rPr lang="en-US" sz="1400" dirty="0">
                <a:latin typeface="Times New Roman" pitchFamily="18" charset="0"/>
                <a:cs typeface="Times New Roman" pitchFamily="18" charset="0"/>
              </a:rPr>
              <a:t>and </a:t>
            </a:r>
            <a:r>
              <a:rPr lang="en-US" sz="1400" dirty="0" smtClean="0">
                <a:latin typeface="Times New Roman" pitchFamily="18" charset="0"/>
                <a:cs typeface="Times New Roman" pitchFamily="18" charset="0"/>
              </a:rPr>
              <a:t>fragments -  It is used to return </a:t>
            </a:r>
            <a:r>
              <a:rPr lang="en-US" sz="1400" dirty="0">
                <a:latin typeface="Times New Roman" pitchFamily="18" charset="0"/>
                <a:cs typeface="Times New Roman" pitchFamily="18" charset="0"/>
              </a:rPr>
              <a:t>multiple elements from render</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Portals – It is used to render </a:t>
            </a:r>
            <a:r>
              <a:rPr lang="en-US" sz="1400" dirty="0">
                <a:latin typeface="Times New Roman" pitchFamily="18" charset="0"/>
                <a:cs typeface="Times New Roman" pitchFamily="18" charset="0"/>
              </a:rPr>
              <a:t>children into a different DOM </a:t>
            </a:r>
            <a:r>
              <a:rPr lang="en-US" sz="1400" dirty="0" err="1">
                <a:latin typeface="Times New Roman" pitchFamily="18" charset="0"/>
                <a:cs typeface="Times New Roman" pitchFamily="18" charset="0"/>
              </a:rPr>
              <a:t>subtree</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String </a:t>
            </a:r>
            <a:r>
              <a:rPr lang="en-US" sz="1400" dirty="0">
                <a:latin typeface="Times New Roman" pitchFamily="18" charset="0"/>
                <a:cs typeface="Times New Roman" pitchFamily="18" charset="0"/>
              </a:rPr>
              <a:t>and </a:t>
            </a:r>
            <a:r>
              <a:rPr lang="en-US" sz="1400" dirty="0" smtClean="0">
                <a:latin typeface="Times New Roman" pitchFamily="18" charset="0"/>
                <a:cs typeface="Times New Roman" pitchFamily="18" charset="0"/>
              </a:rPr>
              <a:t>numbers - </a:t>
            </a:r>
            <a:r>
              <a:rPr lang="en-US" sz="1400" dirty="0">
                <a:latin typeface="Times New Roman" pitchFamily="18" charset="0"/>
                <a:cs typeface="Times New Roman" pitchFamily="18" charset="0"/>
              </a:rPr>
              <a:t>These are rendered as text nodes in the DOM.</a:t>
            </a:r>
          </a:p>
          <a:p>
            <a:pPr marL="0" indent="0">
              <a:buNone/>
            </a:pPr>
            <a:r>
              <a:rPr lang="en-US" sz="1400" dirty="0">
                <a:latin typeface="Times New Roman" pitchFamily="18" charset="0"/>
                <a:cs typeface="Times New Roman" pitchFamily="18" charset="0"/>
              </a:rPr>
              <a:t>Booleans or </a:t>
            </a:r>
            <a:r>
              <a:rPr lang="en-US" sz="1400" dirty="0" smtClean="0">
                <a:latin typeface="Times New Roman" pitchFamily="18" charset="0"/>
                <a:cs typeface="Times New Roman" pitchFamily="18" charset="0"/>
              </a:rPr>
              <a:t>null -  It renders nothing</a:t>
            </a:r>
            <a:r>
              <a:rPr lang="en-US" sz="1400" dirty="0">
                <a:latin typeface="Times New Roman" pitchFamily="18" charset="0"/>
                <a:cs typeface="Times New Roman" pitchFamily="18" charset="0"/>
              </a:rPr>
              <a:t>. (Mostly exists to support return test &amp;&amp; &lt;Child /&gt; pattern, where </a:t>
            </a:r>
            <a:r>
              <a:rPr lang="en-US" sz="1400" dirty="0" smtClean="0">
                <a:latin typeface="Times New Roman" pitchFamily="18" charset="0"/>
                <a:cs typeface="Times New Roman" pitchFamily="18" charset="0"/>
              </a:rPr>
              <a:t>test </a:t>
            </a:r>
            <a:r>
              <a:rPr lang="en-US" sz="1400" dirty="0">
                <a:latin typeface="Times New Roman" pitchFamily="18" charset="0"/>
                <a:cs typeface="Times New Roman" pitchFamily="18" charset="0"/>
              </a:rPr>
              <a:t>is </a:t>
            </a:r>
            <a:r>
              <a:rPr lang="en-US" sz="1400" dirty="0" err="1">
                <a:latin typeface="Times New Roman" pitchFamily="18" charset="0"/>
                <a:cs typeface="Times New Roman" pitchFamily="18" charset="0"/>
              </a:rPr>
              <a:t>boolean</a:t>
            </a:r>
            <a:r>
              <a:rPr lang="en-US" sz="1400" dirty="0" smtClean="0">
                <a:latin typeface="Times New Roman" pitchFamily="18" charset="0"/>
                <a:cs typeface="Times New Roman" pitchFamily="18" charset="0"/>
              </a:rPr>
              <a:t>.)</a:t>
            </a:r>
          </a:p>
          <a:p>
            <a:pPr marL="0" indent="0">
              <a:buNone/>
            </a:pP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Note - The render() function should be pure, meaning that it does not modify component state, it returns the same result each time it’s invoked, and it does not directly interact with the browser.</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2672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React Element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smtClean="0">
                <a:latin typeface="Times New Roman" pitchFamily="18" charset="0"/>
                <a:cs typeface="Times New Roman" pitchFamily="18" charset="0"/>
              </a:rPr>
              <a:t>You can create a react element using </a:t>
            </a:r>
            <a:r>
              <a:rPr lang="en-US" sz="1800" dirty="0" err="1" smtClean="0">
                <a:latin typeface="Times New Roman" pitchFamily="18" charset="0"/>
                <a:cs typeface="Times New Roman" pitchFamily="18" charset="0"/>
              </a:rPr>
              <a:t>React.createElement</a:t>
            </a:r>
            <a:r>
              <a:rPr lang="en-US" sz="1800" dirty="0" smtClean="0">
                <a:latin typeface="Times New Roman" pitchFamily="18" charset="0"/>
                <a:cs typeface="Times New Roman" pitchFamily="18" charset="0"/>
              </a:rPr>
              <a:t>() method but there is a easy way to create element via JSX. </a:t>
            </a:r>
          </a:p>
          <a:p>
            <a:pPr marL="0" indent="0">
              <a:buNone/>
            </a:pPr>
            <a:endParaRPr lang="en-US" sz="1800" dirty="0" smtClean="0">
              <a:latin typeface="Times New Roman" pitchFamily="18" charset="0"/>
              <a:cs typeface="Times New Roman" pitchFamily="18" charset="0"/>
            </a:endParaRPr>
          </a:p>
          <a:p>
            <a:pPr marL="0" indent="0">
              <a:buNone/>
            </a:pPr>
            <a:r>
              <a:rPr lang="en-US" sz="1800" b="1" u="sng" dirty="0" smtClean="0">
                <a:latin typeface="Times New Roman" pitchFamily="18" charset="0"/>
                <a:cs typeface="Times New Roman" pitchFamily="18" charset="0"/>
              </a:rPr>
              <a:t>Using </a:t>
            </a:r>
            <a:r>
              <a:rPr lang="en-US" sz="1800" b="1" u="sng" dirty="0" err="1" smtClean="0">
                <a:latin typeface="Times New Roman" pitchFamily="18" charset="0"/>
                <a:cs typeface="Times New Roman" pitchFamily="18" charset="0"/>
              </a:rPr>
              <a:t>createElement</a:t>
            </a:r>
            <a:r>
              <a:rPr lang="en-US" sz="1800" b="1" u="sng" dirty="0" smtClean="0">
                <a:latin typeface="Times New Roman" pitchFamily="18" charset="0"/>
                <a:cs typeface="Times New Roman" pitchFamily="18" charset="0"/>
              </a:rPr>
              <a:t>() Method</a:t>
            </a:r>
          </a:p>
          <a:p>
            <a:pPr marL="0" indent="0">
              <a:buNone/>
            </a:pPr>
            <a:r>
              <a:rPr lang="en-US" sz="1800" dirty="0" err="1">
                <a:latin typeface="Times New Roman" pitchFamily="18" charset="0"/>
                <a:cs typeface="Times New Roman" pitchFamily="18" charset="0"/>
              </a:rPr>
              <a:t>React.createElement</a:t>
            </a:r>
            <a:r>
              <a:rPr lang="en-US" sz="1800" dirty="0" smtClean="0">
                <a:latin typeface="Times New Roman" pitchFamily="18" charset="0"/>
                <a:cs typeface="Times New Roman" pitchFamily="18" charset="0"/>
              </a:rPr>
              <a:t>(“h1”, null, “Hello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b="1" u="sng" dirty="0" smtClean="0">
                <a:latin typeface="Times New Roman" pitchFamily="18" charset="0"/>
                <a:cs typeface="Times New Roman" pitchFamily="18" charset="0"/>
              </a:rPr>
              <a:t>Using JSX</a:t>
            </a:r>
          </a:p>
          <a:p>
            <a:pPr marL="0" indent="0">
              <a:buNone/>
            </a:pPr>
            <a:r>
              <a:rPr lang="en-US" sz="1800" dirty="0" smtClean="0">
                <a:latin typeface="Times New Roman" pitchFamily="18" charset="0"/>
                <a:cs typeface="Times New Roman" pitchFamily="18" charset="0"/>
              </a:rPr>
              <a:t>&lt;h1&gt;Hello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&lt;/h1&gt;</a:t>
            </a:r>
            <a:endParaRPr lang="en-US" sz="1800" dirty="0">
              <a:latin typeface="Times New Roman" pitchFamily="18" charset="0"/>
              <a:cs typeface="Times New Roman" pitchFamily="18" charset="0"/>
            </a:endParaRPr>
          </a:p>
          <a:p>
            <a:pPr marL="0" indent="0">
              <a:buNone/>
            </a:pPr>
            <a:endParaRPr lang="en-IN" sz="1800" dirty="0"/>
          </a:p>
        </p:txBody>
      </p:sp>
    </p:spTree>
    <p:extLst>
      <p:ext uri="{BB962C8B-B14F-4D97-AF65-F5344CB8AC3E}">
        <p14:creationId xmlns:p14="http://schemas.microsoft.com/office/powerpoint/2010/main" val="225129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3200" b="1" dirty="0" err="1">
                <a:latin typeface="Times New Roman" pitchFamily="18" charset="0"/>
                <a:cs typeface="Times New Roman" pitchFamily="18" charset="0"/>
              </a:rPr>
              <a:t>React.createElement</a:t>
            </a:r>
            <a:r>
              <a:rPr lang="en-IN" sz="3200" b="1" dirty="0">
                <a:latin typeface="Times New Roman" pitchFamily="18" charset="0"/>
                <a:cs typeface="Times New Roman" pitchFamily="18" charset="0"/>
              </a:rPr>
              <a:t>(type, props, children)</a:t>
            </a:r>
          </a:p>
        </p:txBody>
      </p:sp>
      <p:sp>
        <p:nvSpPr>
          <p:cNvPr id="3" name="Content Placeholder 2"/>
          <p:cNvSpPr>
            <a:spLocks noGrp="1"/>
          </p:cNvSpPr>
          <p:nvPr>
            <p:ph idx="1"/>
          </p:nvPr>
        </p:nvSpPr>
        <p:spPr>
          <a:xfrm>
            <a:off x="457200" y="895350"/>
            <a:ext cx="8229600" cy="3657600"/>
          </a:xfrm>
        </p:spPr>
        <p:txBody>
          <a:bodyPr>
            <a:normAutofit/>
          </a:bodyPr>
          <a:lstStyle/>
          <a:p>
            <a:pPr marL="0" indent="0">
              <a:buNone/>
            </a:pPr>
            <a:r>
              <a:rPr lang="en-US" sz="1800" dirty="0" err="1">
                <a:latin typeface="Times New Roman" pitchFamily="18" charset="0"/>
                <a:cs typeface="Times New Roman" pitchFamily="18" charset="0"/>
              </a:rPr>
              <a:t>React.createElement</a:t>
            </a:r>
            <a:r>
              <a:rPr lang="en-US" sz="1800" dirty="0">
                <a:latin typeface="Times New Roman" pitchFamily="18" charset="0"/>
                <a:cs typeface="Times New Roman" pitchFamily="18" charset="0"/>
              </a:rPr>
              <a:t>(type, props, children) - It creates a React Element with the given arguments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Syntax:- </a:t>
            </a:r>
            <a:r>
              <a:rPr lang="en-US" sz="1800" dirty="0" err="1">
                <a:latin typeface="Times New Roman" pitchFamily="18" charset="0"/>
                <a:cs typeface="Times New Roman" pitchFamily="18" charset="0"/>
              </a:rPr>
              <a:t>React.createElement</a:t>
            </a:r>
            <a:r>
              <a:rPr lang="en-US" sz="1800" dirty="0">
                <a:latin typeface="Times New Roman" pitchFamily="18" charset="0"/>
                <a:cs typeface="Times New Roman" pitchFamily="18" charset="0"/>
              </a:rPr>
              <a:t>(type, props, children</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type: Type of the html element or component. (example : h1,h2,p,button..etc ).</a:t>
            </a:r>
          </a:p>
          <a:p>
            <a:r>
              <a:rPr lang="en-US" sz="1800" dirty="0">
                <a:latin typeface="Times New Roman" pitchFamily="18" charset="0"/>
                <a:cs typeface="Times New Roman" pitchFamily="18" charset="0"/>
              </a:rPr>
              <a:t>props: The properties object.</a:t>
            </a:r>
          </a:p>
          <a:p>
            <a:pPr marL="0" indent="0">
              <a:buNone/>
            </a:pPr>
            <a:r>
              <a:rPr lang="en-US" sz="1800" dirty="0" smtClean="0">
                <a:latin typeface="Times New Roman" pitchFamily="18" charset="0"/>
                <a:cs typeface="Times New Roman" pitchFamily="18" charset="0"/>
              </a:rPr>
              <a:t>	Example</a:t>
            </a:r>
            <a:r>
              <a:rPr lang="en-US" sz="1800" dirty="0">
                <a:latin typeface="Times New Roman" pitchFamily="18" charset="0"/>
                <a:cs typeface="Times New Roman" pitchFamily="18" charset="0"/>
              </a:rPr>
              <a:t>: {style :{ </a:t>
            </a:r>
            <a:r>
              <a:rPr lang="en-US" sz="1800" dirty="0" err="1">
                <a:latin typeface="Times New Roman" pitchFamily="18" charset="0"/>
                <a:cs typeface="Times New Roman" pitchFamily="18" charset="0"/>
              </a:rPr>
              <a:t>color</a:t>
            </a:r>
            <a:r>
              <a:rPr lang="en-US" sz="1800" dirty="0" err="1" smtClean="0">
                <a:latin typeface="Times New Roman" pitchFamily="18" charset="0"/>
                <a:cs typeface="Times New Roman" pitchFamily="18" charset="0"/>
              </a:rPr>
              <a:t>:“blue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or </a:t>
            </a:r>
            <a:r>
              <a:rPr lang="en-US" sz="1800" dirty="0" err="1">
                <a:latin typeface="Times New Roman" pitchFamily="18" charset="0"/>
                <a:cs typeface="Times New Roman" pitchFamily="18" charset="0"/>
              </a:rPr>
              <a:t>className</a:t>
            </a:r>
            <a:r>
              <a:rPr lang="en-US" sz="1800" dirty="0">
                <a:latin typeface="Times New Roman" pitchFamily="18" charset="0"/>
                <a:cs typeface="Times New Roman" pitchFamily="18" charset="0"/>
              </a:rPr>
              <a:t> or event handlers etc.</a:t>
            </a:r>
          </a:p>
          <a:p>
            <a:r>
              <a:rPr lang="en-US" sz="1800" dirty="0">
                <a:latin typeface="Times New Roman" pitchFamily="18" charset="0"/>
                <a:cs typeface="Times New Roman" pitchFamily="18" charset="0"/>
              </a:rPr>
              <a:t>children: anything you need to pass between the </a:t>
            </a:r>
            <a:r>
              <a:rPr lang="en-US" sz="1800" dirty="0" err="1">
                <a:latin typeface="Times New Roman" pitchFamily="18" charset="0"/>
                <a:cs typeface="Times New Roman" pitchFamily="18" charset="0"/>
              </a:rPr>
              <a:t>dom</a:t>
            </a:r>
            <a:r>
              <a:rPr lang="en-US" sz="1800" dirty="0">
                <a:latin typeface="Times New Roman" pitchFamily="18" charset="0"/>
                <a:cs typeface="Times New Roman" pitchFamily="18" charset="0"/>
              </a:rPr>
              <a:t> elements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a:t>
            </a:r>
          </a:p>
          <a:p>
            <a:pPr marL="0" indent="0">
              <a:buNone/>
            </a:pPr>
            <a:r>
              <a:rPr lang="en-US" sz="1800" dirty="0" err="1" smtClean="0">
                <a:latin typeface="Times New Roman" pitchFamily="18" charset="0"/>
                <a:cs typeface="Times New Roman" pitchFamily="18" charset="0"/>
              </a:rPr>
              <a:t>React.createElement</a:t>
            </a:r>
            <a:r>
              <a:rPr lang="en-US" sz="1800" dirty="0" smtClean="0">
                <a:latin typeface="Times New Roman" pitchFamily="18" charset="0"/>
                <a:cs typeface="Times New Roman" pitchFamily="18" charset="0"/>
              </a:rPr>
              <a:t>(‘h1’, null, ‘Hello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2510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React Fragment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600" dirty="0" smtClean="0">
                <a:latin typeface="Times New Roman" pitchFamily="18" charset="0"/>
                <a:cs typeface="Times New Roman" pitchFamily="18" charset="0"/>
              </a:rPr>
              <a:t>Fragment is used to group </a:t>
            </a:r>
            <a:r>
              <a:rPr lang="en-US" sz="1600" dirty="0">
                <a:latin typeface="Times New Roman" pitchFamily="18" charset="0"/>
                <a:cs typeface="Times New Roman" pitchFamily="18" charset="0"/>
              </a:rPr>
              <a:t>a list of children without adding extra nodes to the DOM</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Syntax:- </a:t>
            </a:r>
          </a:p>
          <a:p>
            <a:pPr marL="0" indent="0">
              <a:buNone/>
            </a:pPr>
            <a:r>
              <a:rPr lang="en-US" sz="1600" dirty="0" smtClean="0">
                <a:cs typeface="Times New Roman" pitchFamily="18" charset="0"/>
              </a:rPr>
              <a:t>&lt;</a:t>
            </a:r>
            <a:r>
              <a:rPr lang="en-US" sz="1600" dirty="0" err="1" smtClean="0">
                <a:cs typeface="Times New Roman" pitchFamily="18" charset="0"/>
              </a:rPr>
              <a:t>React.Fragment</a:t>
            </a:r>
            <a:r>
              <a:rPr lang="en-US" sz="1600" dirty="0" smtClean="0">
                <a:cs typeface="Times New Roman" pitchFamily="18" charset="0"/>
              </a:rPr>
              <a:t>&gt;</a:t>
            </a:r>
          </a:p>
          <a:p>
            <a:pPr marL="0" indent="0">
              <a:buNone/>
            </a:pPr>
            <a:r>
              <a:rPr lang="en-US" sz="1600" dirty="0" smtClean="0">
                <a:cs typeface="Times New Roman" pitchFamily="18" charset="0"/>
              </a:rPr>
              <a:t>&lt;/</a:t>
            </a:r>
            <a:r>
              <a:rPr lang="en-US" sz="1600" dirty="0" err="1" smtClean="0">
                <a:cs typeface="Times New Roman" pitchFamily="18" charset="0"/>
              </a:rPr>
              <a:t>React.Fragment</a:t>
            </a:r>
            <a:r>
              <a:rPr lang="en-US" sz="1600" dirty="0" smtClean="0">
                <a:cs typeface="Times New Roman" pitchFamily="18" charset="0"/>
              </a:rPr>
              <a:t>&gt;</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 </a:t>
            </a:r>
          </a:p>
          <a:p>
            <a:pPr marL="0" indent="0">
              <a:buNone/>
            </a:pPr>
            <a:r>
              <a:rPr lang="en-US" sz="1600" dirty="0">
                <a:cs typeface="Times New Roman" pitchFamily="18" charset="0"/>
              </a:rPr>
              <a:t>&lt;</a:t>
            </a:r>
            <a:r>
              <a:rPr lang="en-US" sz="1600" dirty="0" err="1">
                <a:cs typeface="Times New Roman" pitchFamily="18" charset="0"/>
              </a:rPr>
              <a:t>React.Fragment</a:t>
            </a:r>
            <a:r>
              <a:rPr lang="en-US" sz="1600" dirty="0">
                <a:cs typeface="Times New Roman" pitchFamily="18" charset="0"/>
              </a:rPr>
              <a:t>&gt;</a:t>
            </a:r>
          </a:p>
          <a:p>
            <a:pPr marL="0" indent="0">
              <a:buNone/>
            </a:pPr>
            <a:r>
              <a:rPr lang="en-US" sz="1600" dirty="0">
                <a:cs typeface="Times New Roman" pitchFamily="18" charset="0"/>
              </a:rPr>
              <a:t>      &lt;h1&gt;Hello&lt;/h1&gt;</a:t>
            </a:r>
          </a:p>
          <a:p>
            <a:pPr marL="0" indent="0">
              <a:buNone/>
            </a:pPr>
            <a:r>
              <a:rPr lang="en-US" sz="1600" dirty="0">
                <a:cs typeface="Times New Roman" pitchFamily="18" charset="0"/>
              </a:rPr>
              <a:t>      &lt;h2&gt;</a:t>
            </a:r>
            <a:r>
              <a:rPr lang="en-US" sz="1600" dirty="0" err="1">
                <a:cs typeface="Times New Roman" pitchFamily="18" charset="0"/>
              </a:rPr>
              <a:t>GeekyShows</a:t>
            </a:r>
            <a:r>
              <a:rPr lang="en-US" sz="1600" dirty="0">
                <a:cs typeface="Times New Roman" pitchFamily="18" charset="0"/>
              </a:rPr>
              <a:t>&lt;/h2&gt;</a:t>
            </a:r>
          </a:p>
          <a:p>
            <a:pPr marL="0" indent="0">
              <a:buNone/>
            </a:pPr>
            <a:r>
              <a:rPr lang="en-US" sz="1600" dirty="0">
                <a:cs typeface="Times New Roman" pitchFamily="18" charset="0"/>
              </a:rPr>
              <a:t>&lt;/</a:t>
            </a:r>
            <a:r>
              <a:rPr lang="en-US" sz="1600" dirty="0" err="1">
                <a:cs typeface="Times New Roman" pitchFamily="18" charset="0"/>
              </a:rPr>
              <a:t>React.Fragment</a:t>
            </a:r>
            <a:r>
              <a:rPr lang="en-US" sz="1600" dirty="0">
                <a:cs typeface="Times New Roman" pitchFamily="18" charset="0"/>
              </a:rPr>
              <a:t>&gt;</a:t>
            </a:r>
          </a:p>
          <a:p>
            <a:pPr marL="0" indent="0">
              <a:buNone/>
            </a:pPr>
            <a:endParaRPr lang="en-US" sz="1800" dirty="0" smtClean="0">
              <a:latin typeface="Times New Roman" pitchFamily="18" charset="0"/>
              <a:cs typeface="Times New Roman" pitchFamily="18" charset="0"/>
            </a:endParaRPr>
          </a:p>
        </p:txBody>
      </p:sp>
      <p:sp>
        <p:nvSpPr>
          <p:cNvPr id="5" name="Rectangle 4"/>
          <p:cNvSpPr/>
          <p:nvPr/>
        </p:nvSpPr>
        <p:spPr>
          <a:xfrm>
            <a:off x="5715000" y="1234353"/>
            <a:ext cx="3276600" cy="2616101"/>
          </a:xfrm>
          <a:prstGeom prst="rect">
            <a:avLst/>
          </a:prstGeom>
        </p:spPr>
        <p:txBody>
          <a:bodyPr wrap="square">
            <a:spAutoFit/>
          </a:bodyPr>
          <a:lstStyle/>
          <a:p>
            <a:r>
              <a:rPr lang="en-US" sz="1600" dirty="0" smtClean="0">
                <a:latin typeface="Times New Roman" pitchFamily="18" charset="0"/>
                <a:cs typeface="Times New Roman" pitchFamily="18" charset="0"/>
              </a:rPr>
              <a:t>Syntax:-</a:t>
            </a:r>
          </a:p>
          <a:p>
            <a:r>
              <a:rPr lang="en-US" sz="1600" dirty="0">
                <a:cs typeface="Times New Roman" pitchFamily="18" charset="0"/>
              </a:rPr>
              <a:t>&lt;</a:t>
            </a:r>
            <a:r>
              <a:rPr lang="en-US" sz="1600" dirty="0" err="1">
                <a:cs typeface="Times New Roman" pitchFamily="18" charset="0"/>
              </a:rPr>
              <a:t>React.Fragment</a:t>
            </a:r>
            <a:r>
              <a:rPr lang="en-US" sz="1600" dirty="0">
                <a:cs typeface="Times New Roman" pitchFamily="18" charset="0"/>
              </a:rPr>
              <a:t> key={id}&gt;</a:t>
            </a:r>
          </a:p>
          <a:p>
            <a:r>
              <a:rPr lang="en-US" sz="1600" dirty="0">
                <a:cs typeface="Times New Roman" pitchFamily="18" charset="0"/>
              </a:rPr>
              <a:t>&lt;/</a:t>
            </a:r>
            <a:r>
              <a:rPr lang="en-US" sz="1600" dirty="0" err="1">
                <a:cs typeface="Times New Roman" pitchFamily="18" charset="0"/>
              </a:rPr>
              <a:t>React.Fragment</a:t>
            </a:r>
            <a:r>
              <a:rPr lang="en-US" sz="1600" dirty="0">
                <a:cs typeface="Times New Roman" pitchFamily="18" charset="0"/>
              </a:rPr>
              <a:t>&gt;</a:t>
            </a:r>
            <a:endParaRPr lang="en-IN" sz="1600" dirty="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Ex:-</a:t>
            </a:r>
            <a:endParaRPr lang="en-US" sz="1600" dirty="0">
              <a:latin typeface="Times New Roman" pitchFamily="18" charset="0"/>
              <a:cs typeface="Times New Roman" pitchFamily="18" charset="0"/>
            </a:endParaRPr>
          </a:p>
          <a:p>
            <a:r>
              <a:rPr lang="en-US" sz="1600" dirty="0">
                <a:cs typeface="Times New Roman" pitchFamily="18" charset="0"/>
              </a:rPr>
              <a:t>&lt;</a:t>
            </a:r>
            <a:r>
              <a:rPr lang="en-US" sz="1600" dirty="0" err="1" smtClean="0">
                <a:cs typeface="Times New Roman" pitchFamily="18" charset="0"/>
              </a:rPr>
              <a:t>React.Fragment</a:t>
            </a:r>
            <a:r>
              <a:rPr lang="en-US" sz="1600" dirty="0" smtClean="0">
                <a:cs typeface="Times New Roman" pitchFamily="18" charset="0"/>
              </a:rPr>
              <a:t> key={item.id}&gt;</a:t>
            </a:r>
          </a:p>
          <a:p>
            <a:r>
              <a:rPr lang="en-US" sz="1600" dirty="0" smtClean="0">
                <a:cs typeface="Times New Roman" pitchFamily="18" charset="0"/>
              </a:rPr>
              <a:t>    &lt;h1&gt;{</a:t>
            </a:r>
            <a:r>
              <a:rPr lang="en-US" sz="1600" dirty="0" err="1" smtClean="0">
                <a:cs typeface="Times New Roman" pitchFamily="18" charset="0"/>
              </a:rPr>
              <a:t>item.title</a:t>
            </a:r>
            <a:r>
              <a:rPr lang="en-US" sz="1600" dirty="0" smtClean="0">
                <a:cs typeface="Times New Roman" pitchFamily="18" charset="0"/>
              </a:rPr>
              <a:t>}&lt;/h1&gt;</a:t>
            </a:r>
          </a:p>
          <a:p>
            <a:r>
              <a:rPr lang="en-US" sz="1600" dirty="0">
                <a:cs typeface="Times New Roman" pitchFamily="18" charset="0"/>
              </a:rPr>
              <a:t> </a:t>
            </a:r>
            <a:r>
              <a:rPr lang="en-US" sz="1600" dirty="0" smtClean="0">
                <a:cs typeface="Times New Roman" pitchFamily="18" charset="0"/>
              </a:rPr>
              <a:t>    &lt;p&gt;{</a:t>
            </a:r>
            <a:r>
              <a:rPr lang="en-US" sz="1600" dirty="0" err="1" smtClean="0">
                <a:cs typeface="Times New Roman" pitchFamily="18" charset="0"/>
              </a:rPr>
              <a:t>item.description</a:t>
            </a:r>
            <a:r>
              <a:rPr lang="en-US" sz="1600" dirty="0" smtClean="0">
                <a:cs typeface="Times New Roman" pitchFamily="18" charset="0"/>
              </a:rPr>
              <a:t>}&lt;/p&gt;</a:t>
            </a:r>
            <a:endParaRPr lang="en-US" sz="1600" dirty="0">
              <a:cs typeface="Times New Roman" pitchFamily="18" charset="0"/>
            </a:endParaRPr>
          </a:p>
          <a:p>
            <a:r>
              <a:rPr lang="en-US" sz="1600" dirty="0" smtClean="0">
                <a:cs typeface="Times New Roman" pitchFamily="18" charset="0"/>
              </a:rPr>
              <a:t>&lt;/</a:t>
            </a:r>
            <a:r>
              <a:rPr lang="en-US" sz="1600" dirty="0" err="1" smtClean="0">
                <a:cs typeface="Times New Roman" pitchFamily="18" charset="0"/>
              </a:rPr>
              <a:t>React.Fragment</a:t>
            </a:r>
            <a:r>
              <a:rPr lang="en-US" sz="1600" dirty="0">
                <a:cs typeface="Times New Roman" pitchFamily="18" charset="0"/>
              </a:rPr>
              <a:t>&gt;</a:t>
            </a:r>
          </a:p>
          <a:p>
            <a:endParaRPr lang="en-US" dirty="0">
              <a:cs typeface="Times New Roman" pitchFamily="18" charset="0"/>
            </a:endParaRPr>
          </a:p>
        </p:txBody>
      </p:sp>
      <p:sp>
        <p:nvSpPr>
          <p:cNvPr id="6" name="Rectangle 5"/>
          <p:cNvSpPr/>
          <p:nvPr/>
        </p:nvSpPr>
        <p:spPr>
          <a:xfrm>
            <a:off x="3124200" y="1281827"/>
            <a:ext cx="2743200" cy="2616101"/>
          </a:xfrm>
          <a:prstGeom prst="rect">
            <a:avLst/>
          </a:prstGeom>
        </p:spPr>
        <p:txBody>
          <a:bodyPr wrap="square">
            <a:spAutoFit/>
          </a:bodyPr>
          <a:lstStyle/>
          <a:p>
            <a:r>
              <a:rPr lang="en-US" sz="1600" dirty="0" smtClean="0">
                <a:latin typeface="Times New Roman" pitchFamily="18" charset="0"/>
                <a:cs typeface="Times New Roman" pitchFamily="18" charset="0"/>
              </a:rPr>
              <a:t>Syntax:-</a:t>
            </a:r>
          </a:p>
          <a:p>
            <a:r>
              <a:rPr lang="en-US" sz="1600" dirty="0" smtClean="0">
                <a:cs typeface="Times New Roman" pitchFamily="18" charset="0"/>
              </a:rPr>
              <a:t>&lt;&gt;</a:t>
            </a:r>
            <a:endParaRPr lang="en-US" sz="1600" dirty="0">
              <a:cs typeface="Times New Roman" pitchFamily="18" charset="0"/>
            </a:endParaRPr>
          </a:p>
          <a:p>
            <a:r>
              <a:rPr lang="en-US" sz="1600" dirty="0" smtClean="0">
                <a:cs typeface="Times New Roman" pitchFamily="18" charset="0"/>
              </a:rPr>
              <a:t>&lt;/&gt;</a:t>
            </a:r>
            <a:endParaRPr lang="en-IN" sz="1600" dirty="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Ex:-</a:t>
            </a:r>
            <a:endParaRPr lang="en-US" sz="1600" dirty="0">
              <a:latin typeface="Times New Roman" pitchFamily="18" charset="0"/>
              <a:cs typeface="Times New Roman" pitchFamily="18" charset="0"/>
            </a:endParaRPr>
          </a:p>
          <a:p>
            <a:r>
              <a:rPr lang="en-US" sz="1600" dirty="0" smtClean="0">
                <a:cs typeface="Times New Roman" pitchFamily="18" charset="0"/>
              </a:rPr>
              <a:t>&lt;&gt;</a:t>
            </a:r>
            <a:endParaRPr lang="en-US" sz="1600" dirty="0">
              <a:cs typeface="Times New Roman" pitchFamily="18" charset="0"/>
            </a:endParaRPr>
          </a:p>
          <a:p>
            <a:r>
              <a:rPr lang="en-US" sz="1600" dirty="0">
                <a:cs typeface="Times New Roman" pitchFamily="18" charset="0"/>
              </a:rPr>
              <a:t>      &lt;h1&gt;Hello&lt;/h1&gt;</a:t>
            </a:r>
          </a:p>
          <a:p>
            <a:r>
              <a:rPr lang="en-US" sz="1600" dirty="0">
                <a:cs typeface="Times New Roman" pitchFamily="18" charset="0"/>
              </a:rPr>
              <a:t>      &lt;h2&gt;</a:t>
            </a:r>
            <a:r>
              <a:rPr lang="en-US" sz="1600" dirty="0" err="1">
                <a:cs typeface="Times New Roman" pitchFamily="18" charset="0"/>
              </a:rPr>
              <a:t>GeekyShows</a:t>
            </a:r>
            <a:r>
              <a:rPr lang="en-US" sz="1600" dirty="0">
                <a:cs typeface="Times New Roman" pitchFamily="18" charset="0"/>
              </a:rPr>
              <a:t>&lt;/h2&gt;</a:t>
            </a:r>
          </a:p>
          <a:p>
            <a:r>
              <a:rPr lang="en-US" sz="1600" dirty="0" smtClean="0">
                <a:cs typeface="Times New Roman" pitchFamily="18" charset="0"/>
              </a:rPr>
              <a:t>&lt;/&gt;</a:t>
            </a:r>
            <a:endParaRPr lang="en-US" sz="1600" dirty="0">
              <a:cs typeface="Times New Roman" pitchFamily="18" charset="0"/>
            </a:endParaRPr>
          </a:p>
          <a:p>
            <a:endParaRPr lang="en-US" dirty="0">
              <a:cs typeface="Times New Roman" pitchFamily="18" charset="0"/>
            </a:endParaRPr>
          </a:p>
        </p:txBody>
      </p:sp>
    </p:spTree>
    <p:extLst>
      <p:ext uri="{BB962C8B-B14F-4D97-AF65-F5344CB8AC3E}">
        <p14:creationId xmlns:p14="http://schemas.microsoft.com/office/powerpoint/2010/main" val="200340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fade">
                                      <p:cBhvr>
                                        <p:cTn id="52" dur="500"/>
                                        <p:tgtEl>
                                          <p:spTgt spid="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500"/>
                                        <p:tgtEl>
                                          <p:spTgt spid="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animEffect transition="in" filter="fade">
                                      <p:cBhvr>
                                        <p:cTn id="62" dur="500"/>
                                        <p:tgtEl>
                                          <p:spTgt spid="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fade">
                                      <p:cBhvr>
                                        <p:cTn id="67" dur="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fade">
                                      <p:cBhvr>
                                        <p:cTn id="72" dur="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6" end="6"/>
                                            </p:txEl>
                                          </p:spTgt>
                                        </p:tgtEl>
                                        <p:attrNameLst>
                                          <p:attrName>style.visibility</p:attrName>
                                        </p:attrNameLst>
                                      </p:cBhvr>
                                      <p:to>
                                        <p:strVal val="visible"/>
                                      </p:to>
                                    </p:set>
                                    <p:animEffect transition="in" filter="fade">
                                      <p:cBhvr>
                                        <p:cTn id="77" dur="500"/>
                                        <p:tgtEl>
                                          <p:spTgt spid="6">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7" end="7"/>
                                            </p:txEl>
                                          </p:spTgt>
                                        </p:tgtEl>
                                        <p:attrNameLst>
                                          <p:attrName>style.visibility</p:attrName>
                                        </p:attrNameLst>
                                      </p:cBhvr>
                                      <p:to>
                                        <p:strVal val="visible"/>
                                      </p:to>
                                    </p:set>
                                    <p:animEffect transition="in" filter="fade">
                                      <p:cBhvr>
                                        <p:cTn id="82" dur="500"/>
                                        <p:tgtEl>
                                          <p:spTgt spid="6">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animEffect transition="in" filter="fade">
                                      <p:cBhvr>
                                        <p:cTn id="87" dur="500"/>
                                        <p:tgtEl>
                                          <p:spTgt spid="6">
                                            <p:txEl>
                                              <p:pRg st="8" end="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animEffect transition="in" filter="fade">
                                      <p:cBhvr>
                                        <p:cTn id="92" dur="500"/>
                                        <p:tgtEl>
                                          <p:spTgt spid="5">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
                                            <p:txEl>
                                              <p:pRg st="1" end="1"/>
                                            </p:txEl>
                                          </p:spTgt>
                                        </p:tgtEl>
                                        <p:attrNameLst>
                                          <p:attrName>style.visibility</p:attrName>
                                        </p:attrNameLst>
                                      </p:cBhvr>
                                      <p:to>
                                        <p:strVal val="visible"/>
                                      </p:to>
                                    </p:set>
                                    <p:animEffect transition="in" filter="fade">
                                      <p:cBhvr>
                                        <p:cTn id="97" dur="500"/>
                                        <p:tgtEl>
                                          <p:spTgt spid="5">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2" end="2"/>
                                            </p:txEl>
                                          </p:spTgt>
                                        </p:tgtEl>
                                        <p:attrNameLst>
                                          <p:attrName>style.visibility</p:attrName>
                                        </p:attrNameLst>
                                      </p:cBhvr>
                                      <p:to>
                                        <p:strVal val="visible"/>
                                      </p:to>
                                    </p:set>
                                    <p:animEffect transition="in" filter="fade">
                                      <p:cBhvr>
                                        <p:cTn id="102" dur="500"/>
                                        <p:tgtEl>
                                          <p:spTgt spid="5">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
                                            <p:txEl>
                                              <p:pRg st="4" end="4"/>
                                            </p:txEl>
                                          </p:spTgt>
                                        </p:tgtEl>
                                        <p:attrNameLst>
                                          <p:attrName>style.visibility</p:attrName>
                                        </p:attrNameLst>
                                      </p:cBhvr>
                                      <p:to>
                                        <p:strVal val="visible"/>
                                      </p:to>
                                    </p:set>
                                    <p:animEffect transition="in" filter="fade">
                                      <p:cBhvr>
                                        <p:cTn id="107" dur="500"/>
                                        <p:tgtEl>
                                          <p:spTgt spid="5">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xEl>
                                              <p:pRg st="5" end="5"/>
                                            </p:txEl>
                                          </p:spTgt>
                                        </p:tgtEl>
                                        <p:attrNameLst>
                                          <p:attrName>style.visibility</p:attrName>
                                        </p:attrNameLst>
                                      </p:cBhvr>
                                      <p:to>
                                        <p:strVal val="visible"/>
                                      </p:to>
                                    </p:set>
                                    <p:animEffect transition="in" filter="fade">
                                      <p:cBhvr>
                                        <p:cTn id="112" dur="500"/>
                                        <p:tgtEl>
                                          <p:spTgt spid="5">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
                                            <p:txEl>
                                              <p:pRg st="6" end="6"/>
                                            </p:txEl>
                                          </p:spTgt>
                                        </p:tgtEl>
                                        <p:attrNameLst>
                                          <p:attrName>style.visibility</p:attrName>
                                        </p:attrNameLst>
                                      </p:cBhvr>
                                      <p:to>
                                        <p:strVal val="visible"/>
                                      </p:to>
                                    </p:set>
                                    <p:animEffect transition="in" filter="fade">
                                      <p:cBhvr>
                                        <p:cTn id="117" dur="500"/>
                                        <p:tgtEl>
                                          <p:spTgt spid="5">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
                                            <p:txEl>
                                              <p:pRg st="7" end="7"/>
                                            </p:txEl>
                                          </p:spTgt>
                                        </p:tgtEl>
                                        <p:attrNameLst>
                                          <p:attrName>style.visibility</p:attrName>
                                        </p:attrNameLst>
                                      </p:cBhvr>
                                      <p:to>
                                        <p:strVal val="visible"/>
                                      </p:to>
                                    </p:set>
                                    <p:animEffect transition="in" filter="fade">
                                      <p:cBhvr>
                                        <p:cTn id="122" dur="500"/>
                                        <p:tgtEl>
                                          <p:spTgt spid="5">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
                                            <p:txEl>
                                              <p:pRg st="8" end="8"/>
                                            </p:txEl>
                                          </p:spTgt>
                                        </p:tgtEl>
                                        <p:attrNameLst>
                                          <p:attrName>style.visibility</p:attrName>
                                        </p:attrNameLst>
                                      </p:cBhvr>
                                      <p:to>
                                        <p:strVal val="visible"/>
                                      </p:to>
                                    </p:set>
                                    <p:animEffect transition="in" filter="fade">
                                      <p:cBhvr>
                                        <p:cTn id="1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3200" b="1" dirty="0" err="1" smtClean="0">
                <a:latin typeface="Times New Roman" pitchFamily="18" charset="0"/>
                <a:cs typeface="Times New Roman" pitchFamily="18" charset="0"/>
              </a:rPr>
              <a:t>ReactDOM.render</a:t>
            </a:r>
            <a:r>
              <a:rPr lang="en-IN" sz="3200" b="1" dirty="0" smtClean="0">
                <a:latin typeface="Times New Roman" pitchFamily="18" charset="0"/>
                <a:cs typeface="Times New Roman" pitchFamily="18" charset="0"/>
              </a:rPr>
              <a:t>(element</a:t>
            </a:r>
            <a:r>
              <a:rPr lang="en-IN" sz="3200" b="1" dirty="0">
                <a:latin typeface="Times New Roman" pitchFamily="18" charset="0"/>
                <a:cs typeface="Times New Roman" pitchFamily="18" charset="0"/>
              </a:rPr>
              <a:t>, </a:t>
            </a:r>
            <a:r>
              <a:rPr lang="en-IN" sz="3200" b="1" dirty="0" err="1">
                <a:latin typeface="Times New Roman" pitchFamily="18" charset="0"/>
                <a:cs typeface="Times New Roman" pitchFamily="18" charset="0"/>
              </a:rPr>
              <a:t>DOMnode</a:t>
            </a:r>
            <a:r>
              <a:rPr lang="en-IN" sz="3200" b="1"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3657600"/>
          </a:xfrm>
        </p:spPr>
        <p:txBody>
          <a:bodyPr>
            <a:normAutofit/>
          </a:bodyPr>
          <a:lstStyle/>
          <a:p>
            <a:pPr marL="0" indent="0">
              <a:buNone/>
            </a:pPr>
            <a:r>
              <a:rPr lang="en-US" sz="2000" dirty="0" err="1" smtClean="0">
                <a:latin typeface="Times New Roman" pitchFamily="18" charset="0"/>
                <a:cs typeface="Times New Roman" pitchFamily="18" charset="0"/>
              </a:rPr>
              <a:t>ReactDOM.render</a:t>
            </a:r>
            <a:r>
              <a:rPr lang="en-US" sz="2000" dirty="0" smtClean="0">
                <a:latin typeface="Times New Roman" pitchFamily="18" charset="0"/>
                <a:cs typeface="Times New Roman" pitchFamily="18" charset="0"/>
              </a:rPr>
              <a:t>(element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DOMnode</a:t>
            </a:r>
            <a:r>
              <a:rPr lang="en-US" sz="2000" dirty="0">
                <a:latin typeface="Times New Roman" pitchFamily="18" charset="0"/>
                <a:cs typeface="Times New Roman" pitchFamily="18" charset="0"/>
              </a:rPr>
              <a:t>) - It takes a React Element and render it to a DOM node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ReactDOM.render</a:t>
            </a:r>
            <a:r>
              <a:rPr lang="en-US" sz="2000" dirty="0" smtClean="0">
                <a:latin typeface="Times New Roman" pitchFamily="18" charset="0"/>
                <a:cs typeface="Times New Roman" pitchFamily="18" charset="0"/>
              </a:rPr>
              <a:t>(element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DOMnode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first argument is which component or element needs to render in the dom.</a:t>
            </a:r>
          </a:p>
          <a:p>
            <a:r>
              <a:rPr lang="en-US" sz="2000" dirty="0">
                <a:latin typeface="Times New Roman" pitchFamily="18" charset="0"/>
                <a:cs typeface="Times New Roman" pitchFamily="18" charset="0"/>
              </a:rPr>
              <a:t>The second argument is where to render in the dom</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ReactDOM.render</a:t>
            </a:r>
            <a:r>
              <a:rPr lang="en-US" sz="2000" dirty="0" smtClean="0">
                <a:latin typeface="Times New Roman" pitchFamily="18" charset="0"/>
                <a:cs typeface="Times New Roman" pitchFamily="18" charset="0"/>
              </a:rPr>
              <a:t>(&lt; App /&gt;,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(“root”));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7274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343400"/>
          </a:xfrm>
        </p:spPr>
        <p:txBody>
          <a:bodyPr>
            <a:normAutofit/>
          </a:bodyPr>
          <a:lstStyle/>
          <a:p>
            <a:pPr marL="0" indent="0">
              <a:buNone/>
            </a:pPr>
            <a:r>
              <a:rPr lang="en-US" sz="1800" dirty="0" err="1">
                <a:latin typeface="Times New Roman" pitchFamily="18" charset="0"/>
                <a:cs typeface="Times New Roman" pitchFamily="18" charset="0"/>
              </a:rPr>
              <a:t>Webpack</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parses </a:t>
            </a:r>
            <a:r>
              <a:rPr lang="en-US" sz="1800" dirty="0">
                <a:latin typeface="Times New Roman" pitchFamily="18" charset="0"/>
                <a:cs typeface="Times New Roman" pitchFamily="18" charset="0"/>
              </a:rPr>
              <a:t>through the application starting at </a:t>
            </a:r>
            <a:r>
              <a:rPr lang="en-US" sz="1800" dirty="0" err="1">
                <a:latin typeface="Times New Roman" pitchFamily="18" charset="0"/>
                <a:cs typeface="Times New Roman" pitchFamily="18" charset="0"/>
              </a:rPr>
              <a:t>src</a:t>
            </a:r>
            <a:r>
              <a:rPr lang="en-US" sz="1800" dirty="0">
                <a:latin typeface="Times New Roman" pitchFamily="18" charset="0"/>
                <a:cs typeface="Times New Roman" pitchFamily="18" charset="0"/>
              </a:rPr>
              <a:t>/index.js, following any imported modules, until it has a complete dependency graph. </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order to convert the ES2015+ code that </a:t>
            </a:r>
            <a:r>
              <a:rPr lang="en-US" sz="1800" dirty="0" err="1">
                <a:latin typeface="Times New Roman" pitchFamily="18" charset="0"/>
                <a:cs typeface="Times New Roman" pitchFamily="18" charset="0"/>
              </a:rPr>
              <a:t>Webpack</a:t>
            </a:r>
            <a:r>
              <a:rPr lang="en-US" sz="1800" dirty="0">
                <a:latin typeface="Times New Roman" pitchFamily="18" charset="0"/>
                <a:cs typeface="Times New Roman" pitchFamily="18" charset="0"/>
              </a:rPr>
              <a:t> comes across into a version of JavaScript that will behave consistently across browsers, </a:t>
            </a:r>
            <a:r>
              <a:rPr lang="en-US" sz="1800" dirty="0" err="1">
                <a:latin typeface="Times New Roman" pitchFamily="18" charset="0"/>
                <a:cs typeface="Times New Roman" pitchFamily="18" charset="0"/>
              </a:rPr>
              <a:t>Webpack</a:t>
            </a:r>
            <a:r>
              <a:rPr lang="en-US" sz="1800" dirty="0">
                <a:latin typeface="Times New Roman" pitchFamily="18" charset="0"/>
                <a:cs typeface="Times New Roman" pitchFamily="18" charset="0"/>
              </a:rPr>
              <a:t> passes any JavaScript files it comes across through Babel. </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Babel </a:t>
            </a:r>
            <a:r>
              <a:rPr lang="en-US" sz="1800" dirty="0">
                <a:latin typeface="Times New Roman" pitchFamily="18" charset="0"/>
                <a:cs typeface="Times New Roman" pitchFamily="18" charset="0"/>
              </a:rPr>
              <a:t>is a </a:t>
            </a:r>
            <a:r>
              <a:rPr lang="en-US" sz="1800" dirty="0" err="1">
                <a:latin typeface="Times New Roman" pitchFamily="18" charset="0"/>
                <a:cs typeface="Times New Roman" pitchFamily="18" charset="0"/>
              </a:rPr>
              <a:t>transpiler</a:t>
            </a:r>
            <a:r>
              <a:rPr lang="en-US" sz="1800" dirty="0">
                <a:latin typeface="Times New Roman" pitchFamily="18" charset="0"/>
                <a:cs typeface="Times New Roman" pitchFamily="18" charset="0"/>
              </a:rPr>
              <a:t> which parses newer and experimental JavaScript syntax, and transforms the code into a version of JavaScript which has better support across browsers</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Files </a:t>
            </a:r>
            <a:r>
              <a:rPr lang="en-US" sz="1800" dirty="0" err="1">
                <a:latin typeface="Times New Roman" pitchFamily="18" charset="0"/>
                <a:cs typeface="Times New Roman" pitchFamily="18" charset="0"/>
              </a:rPr>
              <a:t>src</a:t>
            </a:r>
            <a:r>
              <a:rPr lang="en-US" sz="1800" dirty="0">
                <a:latin typeface="Times New Roman" pitchFamily="18" charset="0"/>
                <a:cs typeface="Times New Roman" pitchFamily="18" charset="0"/>
              </a:rPr>
              <a:t>/index.js and public/index.html, these files can be modified as necessary, but the names and locations shouldn't be altered.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4886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3394472"/>
          </a:xfrm>
        </p:spPr>
        <p:txBody>
          <a:bodyPr>
            <a:normAutofit/>
          </a:bodyPr>
          <a:lstStyle/>
          <a:p>
            <a:pPr marL="0" indent="0">
              <a:buNone/>
            </a:pPr>
            <a:r>
              <a:rPr lang="en-US" sz="2000" dirty="0">
                <a:latin typeface="Times New Roman" pitchFamily="18" charset="0"/>
                <a:cs typeface="Times New Roman" pitchFamily="18" charset="0"/>
              </a:rPr>
              <a:t>App.test.js is a simple unit test Create React App sets up to test if the App component renders without crashing.</a:t>
            </a:r>
          </a:p>
          <a:p>
            <a:pPr marL="0" indent="0">
              <a:buNone/>
            </a:pPr>
            <a:endParaRPr lang="en-IN" sz="2000" dirty="0"/>
          </a:p>
        </p:txBody>
      </p:sp>
    </p:spTree>
    <p:extLst>
      <p:ext uri="{BB962C8B-B14F-4D97-AF65-F5344CB8AC3E}">
        <p14:creationId xmlns:p14="http://schemas.microsoft.com/office/powerpoint/2010/main" val="333499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574</Words>
  <Application>Microsoft Office PowerPoint</Application>
  <PresentationFormat>On-screen Show (16:9)</PresentationFormat>
  <Paragraphs>72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render() Method</vt:lpstr>
      <vt:lpstr>React Element</vt:lpstr>
      <vt:lpstr>React.createElement(type, props, children)</vt:lpstr>
      <vt:lpstr>React Fragment</vt:lpstr>
      <vt:lpstr>ReactDOM.render(element, DOMnode)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React.createElement(type, props, children)</dc:title>
  <dc:creator>RK</dc:creator>
  <cp:lastModifiedBy>RK</cp:lastModifiedBy>
  <cp:revision>19</cp:revision>
  <dcterms:created xsi:type="dcterms:W3CDTF">2006-08-16T00:00:00Z</dcterms:created>
  <dcterms:modified xsi:type="dcterms:W3CDTF">2019-02-20T10:17:11Z</dcterms:modified>
</cp:coreProperties>
</file>