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25"/>
  </p:notesMasterIdLst>
  <p:sldIdLst>
    <p:sldId id="286" r:id="rId2"/>
    <p:sldId id="257" r:id="rId3"/>
    <p:sldId id="294" r:id="rId4"/>
    <p:sldId id="287" r:id="rId5"/>
    <p:sldId id="263" r:id="rId6"/>
    <p:sldId id="288" r:id="rId7"/>
    <p:sldId id="289" r:id="rId8"/>
    <p:sldId id="264" r:id="rId9"/>
    <p:sldId id="295" r:id="rId10"/>
    <p:sldId id="291" r:id="rId11"/>
    <p:sldId id="293" r:id="rId12"/>
    <p:sldId id="265" r:id="rId13"/>
    <p:sldId id="277" r:id="rId14"/>
    <p:sldId id="283" r:id="rId15"/>
    <p:sldId id="281" r:id="rId16"/>
    <p:sldId id="282" r:id="rId17"/>
    <p:sldId id="298" r:id="rId18"/>
    <p:sldId id="299" r:id="rId19"/>
    <p:sldId id="300" r:id="rId20"/>
    <p:sldId id="301" r:id="rId21"/>
    <p:sldId id="302" r:id="rId22"/>
    <p:sldId id="297"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69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42" autoAdjust="0"/>
    <p:restoredTop sz="94660"/>
  </p:normalViewPr>
  <p:slideViewPr>
    <p:cSldViewPr snapToGrid="0">
      <p:cViewPr varScale="1">
        <p:scale>
          <a:sx n="100" d="100"/>
          <a:sy n="100" d="100"/>
        </p:scale>
        <p:origin x="304" y="1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BFBF1-BD10-4638-8C47-74B9D6854AAA}" type="datetimeFigureOut">
              <a:rPr lang="en-US" smtClean="0"/>
              <a:t>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0347-9100-42C4-B857-A218AD7C8CED}" type="slidenum">
              <a:rPr lang="en-US" smtClean="0"/>
              <a:t>‹#›</a:t>
            </a:fld>
            <a:endParaRPr lang="en-US"/>
          </a:p>
        </p:txBody>
      </p:sp>
    </p:spTree>
    <p:extLst>
      <p:ext uri="{BB962C8B-B14F-4D97-AF65-F5344CB8AC3E}">
        <p14:creationId xmlns:p14="http://schemas.microsoft.com/office/powerpoint/2010/main" val="2689456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9B4EB4-5598-40D3-88E5-16B91A0484D5}" type="slidenum">
              <a:rPr lang="en-US" smtClean="0"/>
              <a:pPr/>
              <a:t>5</a:t>
            </a:fld>
            <a:endParaRPr lang="en-US"/>
          </a:p>
        </p:txBody>
      </p:sp>
    </p:spTree>
    <p:extLst>
      <p:ext uri="{BB962C8B-B14F-4D97-AF65-F5344CB8AC3E}">
        <p14:creationId xmlns:p14="http://schemas.microsoft.com/office/powerpoint/2010/main" val="2565985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9B4EB4-5598-40D3-88E5-16B91A0484D5}" type="slidenum">
              <a:rPr lang="en-US" smtClean="0"/>
              <a:pPr/>
              <a:t>8</a:t>
            </a:fld>
            <a:endParaRPr lang="en-US"/>
          </a:p>
        </p:txBody>
      </p:sp>
    </p:spTree>
    <p:extLst>
      <p:ext uri="{BB962C8B-B14F-4D97-AF65-F5344CB8AC3E}">
        <p14:creationId xmlns:p14="http://schemas.microsoft.com/office/powerpoint/2010/main" val="2062427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what the new Compute Model looks like</a:t>
            </a:r>
          </a:p>
          <a:p>
            <a:r>
              <a:rPr lang="en-US" baseline="0" dirty="0"/>
              <a:t>Were going to focus on Agile &amp; DevOps today</a:t>
            </a:r>
          </a:p>
          <a:p>
            <a:r>
              <a:rPr lang="en-US" baseline="0" dirty="0"/>
              <a:t>But a big influencer and enabler of this is the push to the Cloud</a:t>
            </a:r>
          </a:p>
          <a:p>
            <a:endParaRPr lang="en-US" baseline="0" dirty="0"/>
          </a:p>
          <a:p>
            <a:r>
              <a:rPr lang="en-US" baseline="0" dirty="0"/>
              <a:t>So let’s take a quick look at what the Army CIO says about Cloud</a:t>
            </a:r>
          </a:p>
          <a:p>
            <a:endParaRPr lang="en-US" dirty="0"/>
          </a:p>
        </p:txBody>
      </p:sp>
      <p:sp>
        <p:nvSpPr>
          <p:cNvPr id="4" name="Slide Number Placeholder 3"/>
          <p:cNvSpPr>
            <a:spLocks noGrp="1"/>
          </p:cNvSpPr>
          <p:nvPr>
            <p:ph type="sldNum" sz="quarter" idx="10"/>
          </p:nvPr>
        </p:nvSpPr>
        <p:spPr/>
        <p:txBody>
          <a:bodyPr/>
          <a:lstStyle/>
          <a:p>
            <a:fld id="{039B4EB4-5598-40D3-88E5-16B91A0484D5}" type="slidenum">
              <a:rPr lang="en-US" smtClean="0"/>
              <a:pPr/>
              <a:t>12</a:t>
            </a:fld>
            <a:endParaRPr lang="en-US"/>
          </a:p>
        </p:txBody>
      </p:sp>
    </p:spTree>
    <p:extLst>
      <p:ext uri="{BB962C8B-B14F-4D97-AF65-F5344CB8AC3E}">
        <p14:creationId xmlns:p14="http://schemas.microsoft.com/office/powerpoint/2010/main" val="1074385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420753-B3F2-4343-BFA7-0BDCFF20765F}"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8636F-1FA8-4372-BC4E-A43DD50C180C}" type="slidenum">
              <a:rPr lang="en-US" smtClean="0"/>
              <a:t>‹#›</a:t>
            </a:fld>
            <a:endParaRPr lang="en-US"/>
          </a:p>
        </p:txBody>
      </p:sp>
    </p:spTree>
    <p:extLst>
      <p:ext uri="{BB962C8B-B14F-4D97-AF65-F5344CB8AC3E}">
        <p14:creationId xmlns:p14="http://schemas.microsoft.com/office/powerpoint/2010/main" val="352374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20753-B3F2-4343-BFA7-0BDCFF20765F}"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8636F-1FA8-4372-BC4E-A43DD50C180C}" type="slidenum">
              <a:rPr lang="en-US" smtClean="0"/>
              <a:t>‹#›</a:t>
            </a:fld>
            <a:endParaRPr lang="en-US"/>
          </a:p>
        </p:txBody>
      </p:sp>
    </p:spTree>
    <p:extLst>
      <p:ext uri="{BB962C8B-B14F-4D97-AF65-F5344CB8AC3E}">
        <p14:creationId xmlns:p14="http://schemas.microsoft.com/office/powerpoint/2010/main" val="122711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20753-B3F2-4343-BFA7-0BDCFF20765F}"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8636F-1FA8-4372-BC4E-A43DD50C180C}" type="slidenum">
              <a:rPr lang="en-US" smtClean="0"/>
              <a:t>‹#›</a:t>
            </a:fld>
            <a:endParaRPr lang="en-US"/>
          </a:p>
        </p:txBody>
      </p:sp>
    </p:spTree>
    <p:extLst>
      <p:ext uri="{BB962C8B-B14F-4D97-AF65-F5344CB8AC3E}">
        <p14:creationId xmlns:p14="http://schemas.microsoft.com/office/powerpoint/2010/main" val="293033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20753-B3F2-4343-BFA7-0BDCFF20765F}"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8636F-1FA8-4372-BC4E-A43DD50C180C}" type="slidenum">
              <a:rPr lang="en-US" smtClean="0"/>
              <a:t>‹#›</a:t>
            </a:fld>
            <a:endParaRPr lang="en-US"/>
          </a:p>
        </p:txBody>
      </p:sp>
    </p:spTree>
    <p:extLst>
      <p:ext uri="{BB962C8B-B14F-4D97-AF65-F5344CB8AC3E}">
        <p14:creationId xmlns:p14="http://schemas.microsoft.com/office/powerpoint/2010/main" val="110709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20753-B3F2-4343-BFA7-0BDCFF20765F}" type="datetimeFigureOut">
              <a:rPr lang="en-US" smtClean="0"/>
              <a:t>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8636F-1FA8-4372-BC4E-A43DD50C180C}" type="slidenum">
              <a:rPr lang="en-US" smtClean="0"/>
              <a:t>‹#›</a:t>
            </a:fld>
            <a:endParaRPr lang="en-US"/>
          </a:p>
        </p:txBody>
      </p:sp>
    </p:spTree>
    <p:extLst>
      <p:ext uri="{BB962C8B-B14F-4D97-AF65-F5344CB8AC3E}">
        <p14:creationId xmlns:p14="http://schemas.microsoft.com/office/powerpoint/2010/main" val="80884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420753-B3F2-4343-BFA7-0BDCFF20765F}" type="datetimeFigureOut">
              <a:rPr lang="en-US" smtClean="0"/>
              <a:t>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8636F-1FA8-4372-BC4E-A43DD50C180C}" type="slidenum">
              <a:rPr lang="en-US" smtClean="0"/>
              <a:t>‹#›</a:t>
            </a:fld>
            <a:endParaRPr lang="en-US"/>
          </a:p>
        </p:txBody>
      </p:sp>
    </p:spTree>
    <p:extLst>
      <p:ext uri="{BB962C8B-B14F-4D97-AF65-F5344CB8AC3E}">
        <p14:creationId xmlns:p14="http://schemas.microsoft.com/office/powerpoint/2010/main" val="918568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420753-B3F2-4343-BFA7-0BDCFF20765F}" type="datetimeFigureOut">
              <a:rPr lang="en-US" smtClean="0"/>
              <a:t>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48636F-1FA8-4372-BC4E-A43DD50C180C}" type="slidenum">
              <a:rPr lang="en-US" smtClean="0"/>
              <a:t>‹#›</a:t>
            </a:fld>
            <a:endParaRPr lang="en-US"/>
          </a:p>
        </p:txBody>
      </p:sp>
    </p:spTree>
    <p:extLst>
      <p:ext uri="{BB962C8B-B14F-4D97-AF65-F5344CB8AC3E}">
        <p14:creationId xmlns:p14="http://schemas.microsoft.com/office/powerpoint/2010/main" val="309491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420753-B3F2-4343-BFA7-0BDCFF20765F}" type="datetimeFigureOut">
              <a:rPr lang="en-US" smtClean="0"/>
              <a:t>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48636F-1FA8-4372-BC4E-A43DD50C180C}" type="slidenum">
              <a:rPr lang="en-US" smtClean="0"/>
              <a:t>‹#›</a:t>
            </a:fld>
            <a:endParaRPr lang="en-US"/>
          </a:p>
        </p:txBody>
      </p:sp>
    </p:spTree>
    <p:extLst>
      <p:ext uri="{BB962C8B-B14F-4D97-AF65-F5344CB8AC3E}">
        <p14:creationId xmlns:p14="http://schemas.microsoft.com/office/powerpoint/2010/main" val="270185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20753-B3F2-4343-BFA7-0BDCFF20765F}" type="datetimeFigureOut">
              <a:rPr lang="en-US" smtClean="0"/>
              <a:t>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48636F-1FA8-4372-BC4E-A43DD50C180C}" type="slidenum">
              <a:rPr lang="en-US" smtClean="0"/>
              <a:t>‹#›</a:t>
            </a:fld>
            <a:endParaRPr lang="en-US"/>
          </a:p>
        </p:txBody>
      </p:sp>
    </p:spTree>
    <p:extLst>
      <p:ext uri="{BB962C8B-B14F-4D97-AF65-F5344CB8AC3E}">
        <p14:creationId xmlns:p14="http://schemas.microsoft.com/office/powerpoint/2010/main" val="211215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420753-B3F2-4343-BFA7-0BDCFF20765F}" type="datetimeFigureOut">
              <a:rPr lang="en-US" smtClean="0"/>
              <a:t>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8636F-1FA8-4372-BC4E-A43DD50C180C}" type="slidenum">
              <a:rPr lang="en-US" smtClean="0"/>
              <a:t>‹#›</a:t>
            </a:fld>
            <a:endParaRPr lang="en-US"/>
          </a:p>
        </p:txBody>
      </p:sp>
    </p:spTree>
    <p:extLst>
      <p:ext uri="{BB962C8B-B14F-4D97-AF65-F5344CB8AC3E}">
        <p14:creationId xmlns:p14="http://schemas.microsoft.com/office/powerpoint/2010/main" val="92914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420753-B3F2-4343-BFA7-0BDCFF20765F}" type="datetimeFigureOut">
              <a:rPr lang="en-US" smtClean="0"/>
              <a:t>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8636F-1FA8-4372-BC4E-A43DD50C180C}" type="slidenum">
              <a:rPr lang="en-US" smtClean="0"/>
              <a:t>‹#›</a:t>
            </a:fld>
            <a:endParaRPr lang="en-US"/>
          </a:p>
        </p:txBody>
      </p:sp>
    </p:spTree>
    <p:extLst>
      <p:ext uri="{BB962C8B-B14F-4D97-AF65-F5344CB8AC3E}">
        <p14:creationId xmlns:p14="http://schemas.microsoft.com/office/powerpoint/2010/main" val="4207762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20753-B3F2-4343-BFA7-0BDCFF20765F}" type="datetimeFigureOut">
              <a:rPr lang="en-US" smtClean="0"/>
              <a:t>1/20/20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8636F-1FA8-4372-BC4E-A43DD50C180C}" type="slidenum">
              <a:rPr lang="en-US" smtClean="0"/>
              <a:t>‹#›</a:t>
            </a:fld>
            <a:endParaRPr lang="en-US"/>
          </a:p>
        </p:txBody>
      </p:sp>
    </p:spTree>
    <p:extLst>
      <p:ext uri="{BB962C8B-B14F-4D97-AF65-F5344CB8AC3E}">
        <p14:creationId xmlns:p14="http://schemas.microsoft.com/office/powerpoint/2010/main" val="321756406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Softwar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8435" y="-43543"/>
            <a:ext cx="7766936" cy="1646302"/>
          </a:xfrm>
        </p:spPr>
        <p:txBody>
          <a:bodyPr>
            <a:normAutofit/>
          </a:bodyPr>
          <a:lstStyle/>
          <a:p>
            <a:r>
              <a:rPr lang="en-US" sz="7200" b="1" dirty="0" err="1">
                <a:solidFill>
                  <a:srgbClr val="116954"/>
                </a:solidFill>
              </a:rPr>
              <a:t>DevOps</a:t>
            </a:r>
            <a:endParaRPr lang="en-US" sz="7200" b="1" dirty="0">
              <a:solidFill>
                <a:srgbClr val="116954"/>
              </a:solidFill>
            </a:endParaRPr>
          </a:p>
        </p:txBody>
      </p:sp>
      <p:pic>
        <p:nvPicPr>
          <p:cNvPr id="4" name="Picture 3"/>
          <p:cNvPicPr>
            <a:picLocks noChangeAspect="1"/>
          </p:cNvPicPr>
          <p:nvPr/>
        </p:nvPicPr>
        <p:blipFill>
          <a:blip r:embed="rId2"/>
          <a:stretch>
            <a:fillRect/>
          </a:stretch>
        </p:blipFill>
        <p:spPr>
          <a:xfrm>
            <a:off x="1671760" y="2295769"/>
            <a:ext cx="8740286" cy="3296925"/>
          </a:xfrm>
          <a:prstGeom prst="rect">
            <a:avLst/>
          </a:prstGeom>
        </p:spPr>
      </p:pic>
    </p:spTree>
    <p:extLst>
      <p:ext uri="{BB962C8B-B14F-4D97-AF65-F5344CB8AC3E}">
        <p14:creationId xmlns:p14="http://schemas.microsoft.com/office/powerpoint/2010/main" val="3479825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073" y="-113369"/>
            <a:ext cx="8596668" cy="1320800"/>
          </a:xfrm>
        </p:spPr>
        <p:txBody>
          <a:bodyPr>
            <a:normAutofit/>
          </a:bodyPr>
          <a:lstStyle/>
          <a:p>
            <a:r>
              <a:rPr lang="en-US" sz="4400" b="1" dirty="0">
                <a:solidFill>
                  <a:srgbClr val="C00000"/>
                </a:solidFill>
              </a:rPr>
              <a:t>What is the Need ???</a:t>
            </a:r>
          </a:p>
        </p:txBody>
      </p:sp>
      <p:sp>
        <p:nvSpPr>
          <p:cNvPr id="3" name="Content Placeholder 2"/>
          <p:cNvSpPr>
            <a:spLocks noGrp="1"/>
          </p:cNvSpPr>
          <p:nvPr>
            <p:ph idx="1"/>
          </p:nvPr>
        </p:nvSpPr>
        <p:spPr>
          <a:xfrm>
            <a:off x="370114" y="1404257"/>
            <a:ext cx="9394372" cy="4637105"/>
          </a:xfrm>
        </p:spPr>
        <p:txBody>
          <a:bodyPr>
            <a:normAutofit fontScale="92500" lnSpcReduction="20000"/>
          </a:bodyPr>
          <a:lstStyle/>
          <a:p>
            <a:r>
              <a:rPr lang="en-US" sz="4000" dirty="0">
                <a:solidFill>
                  <a:srgbClr val="002060"/>
                </a:solidFill>
              </a:rPr>
              <a:t> Shorter Deployment Cycles, Faster Innovation</a:t>
            </a:r>
          </a:p>
          <a:p>
            <a:endParaRPr lang="en-US" sz="4000" dirty="0">
              <a:solidFill>
                <a:srgbClr val="002060"/>
              </a:solidFill>
            </a:endParaRPr>
          </a:p>
          <a:p>
            <a:r>
              <a:rPr lang="en-US" sz="4000" dirty="0">
                <a:solidFill>
                  <a:srgbClr val="002060"/>
                </a:solidFill>
              </a:rPr>
              <a:t>Reduced Deployment Failures, Rollbacks, and Time to Recover</a:t>
            </a:r>
          </a:p>
          <a:p>
            <a:pPr marL="0" indent="0">
              <a:buNone/>
            </a:pPr>
            <a:endParaRPr lang="en-US" sz="4000" dirty="0">
              <a:solidFill>
                <a:srgbClr val="002060"/>
              </a:solidFill>
            </a:endParaRPr>
          </a:p>
          <a:p>
            <a:r>
              <a:rPr lang="en-US" sz="4000" dirty="0">
                <a:solidFill>
                  <a:srgbClr val="002060"/>
                </a:solidFill>
              </a:rPr>
              <a:t>Improved Communication and Collaboration</a:t>
            </a:r>
          </a:p>
          <a:p>
            <a:endParaRPr lang="en-US" sz="4000" dirty="0">
              <a:solidFill>
                <a:srgbClr val="002060"/>
              </a:solidFill>
            </a:endParaRPr>
          </a:p>
          <a:p>
            <a:r>
              <a:rPr lang="en-US" sz="4000" dirty="0">
                <a:solidFill>
                  <a:srgbClr val="002060"/>
                </a:solidFill>
              </a:rPr>
              <a:t>Increased Efficiencies</a:t>
            </a:r>
          </a:p>
          <a:p>
            <a:endParaRPr lang="en-US" dirty="0"/>
          </a:p>
          <a:p>
            <a:pPr marL="0" indent="0">
              <a:buNone/>
            </a:pPr>
            <a:endParaRPr lang="en-US" dirty="0"/>
          </a:p>
        </p:txBody>
      </p:sp>
    </p:spTree>
    <p:extLst>
      <p:ext uri="{BB962C8B-B14F-4D97-AF65-F5344CB8AC3E}">
        <p14:creationId xmlns:p14="http://schemas.microsoft.com/office/powerpoint/2010/main" val="303306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
            <a:ext cx="12083143" cy="6858000"/>
          </a:xfrm>
          <a:prstGeom prst="rect">
            <a:avLst/>
          </a:prstGeom>
        </p:spPr>
      </p:pic>
    </p:spTree>
    <p:extLst>
      <p:ext uri="{BB962C8B-B14F-4D97-AF65-F5344CB8AC3E}">
        <p14:creationId xmlns:p14="http://schemas.microsoft.com/office/powerpoint/2010/main" val="15166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052" y="95714"/>
            <a:ext cx="10972800" cy="1143000"/>
          </a:xfrm>
        </p:spPr>
        <p:txBody>
          <a:bodyPr/>
          <a:lstStyle/>
          <a:p>
            <a:r>
              <a:rPr lang="en-US" b="1" dirty="0">
                <a:solidFill>
                  <a:srgbClr val="C00000"/>
                </a:solidFill>
              </a:rPr>
              <a:t>Evolution of IT</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F5B7371F-B25E-42BE-91F9-DCD17E1CF49D}" type="slidenum">
              <a:rPr lang="en-US" smtClean="0">
                <a:solidFill>
                  <a:srgbClr val="006BB5"/>
                </a:solidFill>
              </a:rPr>
              <a:pPr/>
              <a:t>12</a:t>
            </a:fld>
            <a:endParaRPr lang="en-US" dirty="0">
              <a:solidFill>
                <a:srgbClr val="006BB5"/>
              </a:solidFill>
            </a:endParaRPr>
          </a:p>
        </p:txBody>
      </p:sp>
      <p:pic>
        <p:nvPicPr>
          <p:cNvPr id="5" name="Picture 4" descr="SDLC Roadm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925" y="1238714"/>
            <a:ext cx="9158604" cy="5273847"/>
          </a:xfrm>
          <a:prstGeom prst="rect">
            <a:avLst/>
          </a:prstGeom>
        </p:spPr>
      </p:pic>
      <p:pic>
        <p:nvPicPr>
          <p:cNvPr id="6" name="Picture 5" descr="Screen Shot 2015-05-21 at 1.09.3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424" y="6051830"/>
            <a:ext cx="355283" cy="318529"/>
          </a:xfrm>
          <a:prstGeom prst="rect">
            <a:avLst/>
          </a:prstGeom>
        </p:spPr>
      </p:pic>
      <p:sp>
        <p:nvSpPr>
          <p:cNvPr id="3" name="Rectangle 2"/>
          <p:cNvSpPr/>
          <p:nvPr/>
        </p:nvSpPr>
        <p:spPr>
          <a:xfrm>
            <a:off x="1086071" y="4777365"/>
            <a:ext cx="9155677" cy="1504132"/>
          </a:xfrm>
          <a:prstGeom prst="rect">
            <a:avLst/>
          </a:prstGeom>
          <a:noFill/>
          <a:ln w="57150" cmpd="sng"/>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19081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85357" y="1089881"/>
            <a:ext cx="7041943" cy="3881437"/>
          </a:xfrm>
          <a:prstGeom prst="rect">
            <a:avLst/>
          </a:prstGeom>
        </p:spPr>
      </p:pic>
    </p:spTree>
    <p:extLst>
      <p:ext uri="{BB962C8B-B14F-4D97-AF65-F5344CB8AC3E}">
        <p14:creationId xmlns:p14="http://schemas.microsoft.com/office/powerpoint/2010/main" val="23602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23935"/>
            <a:ext cx="8596668" cy="5817427"/>
          </a:xfrm>
        </p:spPr>
        <p:txBody>
          <a:bodyPr>
            <a:normAutofit/>
          </a:bodyPr>
          <a:lstStyle/>
          <a:p>
            <a:endParaRPr lang="en-US" sz="4000" dirty="0">
              <a:solidFill>
                <a:schemeClr val="accent1"/>
              </a:solidFill>
            </a:endParaRPr>
          </a:p>
          <a:p>
            <a:r>
              <a:rPr lang="en-US" sz="4000" dirty="0">
                <a:solidFill>
                  <a:srgbClr val="002060"/>
                </a:solidFill>
              </a:rPr>
              <a:t>Is it a culture?</a:t>
            </a:r>
          </a:p>
          <a:p>
            <a:r>
              <a:rPr lang="en-US" sz="4000" dirty="0">
                <a:solidFill>
                  <a:srgbClr val="002060"/>
                </a:solidFill>
              </a:rPr>
              <a:t>Is it a job title?</a:t>
            </a:r>
          </a:p>
          <a:p>
            <a:r>
              <a:rPr lang="en-US" sz="4000" dirty="0">
                <a:solidFill>
                  <a:srgbClr val="002060"/>
                </a:solidFill>
              </a:rPr>
              <a:t>Is it a team?</a:t>
            </a:r>
          </a:p>
          <a:p>
            <a:r>
              <a:rPr lang="en-US" sz="4000" dirty="0">
                <a:solidFill>
                  <a:srgbClr val="002060"/>
                </a:solidFill>
              </a:rPr>
              <a:t>Is it a way of organizing?</a:t>
            </a:r>
          </a:p>
          <a:p>
            <a:r>
              <a:rPr lang="en-US" sz="4000" dirty="0">
                <a:solidFill>
                  <a:srgbClr val="002060"/>
                </a:solidFill>
              </a:rPr>
              <a:t>Is it a tool stack?</a:t>
            </a:r>
          </a:p>
          <a:p>
            <a:r>
              <a:rPr lang="en-US" sz="4000" dirty="0">
                <a:solidFill>
                  <a:srgbClr val="002060"/>
                </a:solidFill>
              </a:rPr>
              <a:t> Or just a way of thinking?</a:t>
            </a:r>
          </a:p>
        </p:txBody>
      </p:sp>
    </p:spTree>
    <p:extLst>
      <p:ext uri="{BB962C8B-B14F-4D97-AF65-F5344CB8AC3E}">
        <p14:creationId xmlns:p14="http://schemas.microsoft.com/office/powerpoint/2010/main" val="3643302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7876" y="942592"/>
            <a:ext cx="7205113" cy="2585323"/>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116954"/>
                </a:solidFill>
              </a:rPr>
              <a:t>“DevOps is a re-org,</a:t>
            </a:r>
          </a:p>
          <a:p>
            <a:pPr algn="ctr"/>
            <a:r>
              <a:rPr lang="en-US" sz="5400" b="1" dirty="0">
                <a:ln w="22225">
                  <a:solidFill>
                    <a:schemeClr val="accent2"/>
                  </a:solidFill>
                  <a:prstDash val="solid"/>
                </a:ln>
                <a:solidFill>
                  <a:srgbClr val="116954"/>
                </a:solidFill>
              </a:rPr>
              <a:t> not a new team to hire”</a:t>
            </a:r>
          </a:p>
          <a:p>
            <a:pPr algn="ctr"/>
            <a:r>
              <a:rPr lang="en-US" sz="5400" b="1" dirty="0">
                <a:ln w="22225">
                  <a:solidFill>
                    <a:schemeClr val="accent2"/>
                  </a:solidFill>
                  <a:prstDash val="solid"/>
                </a:ln>
                <a:solidFill>
                  <a:schemeClr val="accent1">
                    <a:lumMod val="60000"/>
                    <a:lumOff val="40000"/>
                  </a:schemeClr>
                </a:solidFill>
              </a:rPr>
              <a:t>          </a:t>
            </a:r>
            <a:endParaRPr lang="en-US" sz="2400" b="1" dirty="0">
              <a:ln w="22225">
                <a:solidFill>
                  <a:schemeClr val="accent2"/>
                </a:solidFill>
                <a:prstDash val="solid"/>
              </a:ln>
              <a:solidFill>
                <a:schemeClr val="accent1">
                  <a:lumMod val="60000"/>
                  <a:lumOff val="40000"/>
                </a:schemeClr>
              </a:solidFill>
              <a:latin typeface="Berlin Sans FB Demi" panose="020E0802020502020306" pitchFamily="34" charset="0"/>
            </a:endParaRPr>
          </a:p>
        </p:txBody>
      </p:sp>
      <p:sp>
        <p:nvSpPr>
          <p:cNvPr id="5" name="Rectangle 4"/>
          <p:cNvSpPr/>
          <p:nvPr/>
        </p:nvSpPr>
        <p:spPr>
          <a:xfrm>
            <a:off x="5085469" y="3136029"/>
            <a:ext cx="4185761" cy="646331"/>
          </a:xfrm>
          <a:prstGeom prst="rect">
            <a:avLst/>
          </a:prstGeom>
          <a:noFill/>
        </p:spPr>
        <p:txBody>
          <a:bodyPr wrap="none" lIns="91440" tIns="45720" rIns="91440" bIns="45720">
            <a:spAutoFit/>
          </a:bodyPr>
          <a:lstStyle/>
          <a:p>
            <a:pPr algn="ctr"/>
            <a:r>
              <a:rPr lang="en-US" sz="3600" b="0" cap="none" spc="0" dirty="0">
                <a:ln w="0">
                  <a:solidFill>
                    <a:schemeClr val="bg1"/>
                  </a:solidFill>
                </a:ln>
                <a:solidFill>
                  <a:schemeClr val="accent4">
                    <a:lumMod val="75000"/>
                  </a:schemeClr>
                </a:solidFill>
                <a:effectLst>
                  <a:outerShdw blurRad="38100" dist="25400" dir="5400000" algn="ctr" rotWithShape="0">
                    <a:srgbClr val="6E747A">
                      <a:alpha val="43000"/>
                    </a:srgbClr>
                  </a:outerShdw>
                </a:effectLst>
                <a:latin typeface="Berlin Sans FB Demi" panose="020E0802020502020306" pitchFamily="34" charset="0"/>
              </a:rPr>
              <a:t>-- </a:t>
            </a:r>
            <a:r>
              <a:rPr lang="en-US" sz="3600" dirty="0">
                <a:ln w="0">
                  <a:solidFill>
                    <a:schemeClr val="bg1"/>
                  </a:solidFill>
                </a:ln>
                <a:solidFill>
                  <a:schemeClr val="accent4">
                    <a:lumMod val="75000"/>
                  </a:schemeClr>
                </a:solidFill>
                <a:effectLst>
                  <a:outerShdw blurRad="38100" dist="25400" dir="5400000" algn="ctr" rotWithShape="0">
                    <a:srgbClr val="6E747A">
                      <a:alpha val="43000"/>
                    </a:srgbClr>
                  </a:outerShdw>
                </a:effectLst>
                <a:latin typeface="Berlin Sans FB Demi" panose="020E0802020502020306" pitchFamily="34" charset="0"/>
              </a:rPr>
              <a:t>Adrian</a:t>
            </a:r>
            <a:r>
              <a:rPr lang="en-US" sz="3600" b="0" cap="none" spc="0" dirty="0">
                <a:ln w="0">
                  <a:solidFill>
                    <a:schemeClr val="bg1"/>
                  </a:solidFill>
                </a:ln>
                <a:solidFill>
                  <a:schemeClr val="accent4">
                    <a:lumMod val="75000"/>
                  </a:schemeClr>
                </a:solidFill>
                <a:effectLst>
                  <a:outerShdw blurRad="38100" dist="25400" dir="5400000" algn="ctr" rotWithShape="0">
                    <a:srgbClr val="6E747A">
                      <a:alpha val="43000"/>
                    </a:srgbClr>
                  </a:outerShdw>
                </a:effectLst>
                <a:latin typeface="Berlin Sans FB Demi" panose="020E0802020502020306" pitchFamily="34" charset="0"/>
              </a:rPr>
              <a:t> Cockcroft</a:t>
            </a:r>
            <a:endParaRPr lang="en-US" sz="3600" b="0" cap="none" spc="0" dirty="0">
              <a:ln w="0">
                <a:solidFill>
                  <a:schemeClr val="bg1"/>
                </a:solidFill>
              </a:ln>
              <a:solidFill>
                <a:schemeClr val="accent4">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1269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9193" y="0"/>
            <a:ext cx="8596668" cy="678024"/>
          </a:xfrm>
        </p:spPr>
        <p:txBody>
          <a:bodyPr>
            <a:normAutofit fontScale="90000"/>
          </a:bodyPr>
          <a:lstStyle/>
          <a:p>
            <a:r>
              <a:rPr lang="en-US" b="1" dirty="0">
                <a:solidFill>
                  <a:srgbClr val="C00000"/>
                </a:solidFill>
              </a:rPr>
              <a:t>Definition…….</a:t>
            </a:r>
          </a:p>
        </p:txBody>
      </p:sp>
      <p:sp>
        <p:nvSpPr>
          <p:cNvPr id="3" name="Content Placeholder 2"/>
          <p:cNvSpPr>
            <a:spLocks noGrp="1"/>
          </p:cNvSpPr>
          <p:nvPr>
            <p:ph idx="1"/>
          </p:nvPr>
        </p:nvSpPr>
        <p:spPr>
          <a:xfrm>
            <a:off x="1191544" y="990642"/>
            <a:ext cx="9423919" cy="5098970"/>
          </a:xfrm>
        </p:spPr>
        <p:txBody>
          <a:bodyPr>
            <a:normAutofit fontScale="70000" lnSpcReduction="20000"/>
          </a:bodyPr>
          <a:lstStyle/>
          <a:p>
            <a:pPr marL="0" indent="0">
              <a:buNone/>
            </a:pPr>
            <a:endParaRPr lang="en-US" dirty="0"/>
          </a:p>
          <a:p>
            <a:pPr marL="0" indent="0" algn="just">
              <a:buNone/>
            </a:pPr>
            <a:r>
              <a:rPr lang="en-US" sz="4000" dirty="0">
                <a:solidFill>
                  <a:srgbClr val="002060"/>
                </a:solidFill>
              </a:rPr>
              <a:t>“DevOps is agile IT operations delivery, required to match the cadence of agile IT development”.</a:t>
            </a:r>
          </a:p>
          <a:p>
            <a:pPr marL="0" indent="0" algn="just">
              <a:buNone/>
            </a:pPr>
            <a:endParaRPr lang="en-US" sz="4000" dirty="0">
              <a:solidFill>
                <a:srgbClr val="002060"/>
              </a:solidFill>
            </a:endParaRPr>
          </a:p>
          <a:p>
            <a:pPr marL="0" indent="0" algn="just">
              <a:buNone/>
            </a:pPr>
            <a:r>
              <a:rPr lang="en-US" sz="4000" dirty="0">
                <a:solidFill>
                  <a:srgbClr val="002060"/>
                </a:solidFill>
              </a:rPr>
              <a:t> “DevOps is the philosophy of unifying Development and Operations at the culture, practice, and tool levels, to achieve accelerated and more frequent deployment of changes to Production (The IT Sceptic)”.</a:t>
            </a:r>
          </a:p>
          <a:p>
            <a:pPr marL="0" indent="0" algn="just">
              <a:buNone/>
            </a:pPr>
            <a:endParaRPr lang="en-US" sz="4000" dirty="0">
              <a:solidFill>
                <a:srgbClr val="002060"/>
              </a:solidFill>
            </a:endParaRPr>
          </a:p>
          <a:p>
            <a:pPr marL="0" indent="0" algn="just">
              <a:buNone/>
            </a:pPr>
            <a:r>
              <a:rPr lang="en-US" sz="4000" dirty="0" err="1">
                <a:solidFill>
                  <a:srgbClr val="002060"/>
                </a:solidFill>
              </a:rPr>
              <a:t>DevOps</a:t>
            </a:r>
            <a:r>
              <a:rPr lang="en-US" sz="4000" dirty="0">
                <a:solidFill>
                  <a:srgbClr val="002060"/>
                </a:solidFill>
              </a:rPr>
              <a:t> is a software Engineering </a:t>
            </a:r>
            <a:r>
              <a:rPr lang="en-US" sz="4000" b="1" dirty="0">
                <a:solidFill>
                  <a:srgbClr val="002060"/>
                </a:solidFill>
              </a:rPr>
              <a:t>Culture</a:t>
            </a:r>
            <a:r>
              <a:rPr lang="en-US" sz="4000" dirty="0">
                <a:solidFill>
                  <a:srgbClr val="002060"/>
                </a:solidFill>
              </a:rPr>
              <a:t> and </a:t>
            </a:r>
            <a:r>
              <a:rPr lang="en-US" sz="4000" b="1" dirty="0">
                <a:solidFill>
                  <a:srgbClr val="002060"/>
                </a:solidFill>
              </a:rPr>
              <a:t>Practice</a:t>
            </a:r>
            <a:r>
              <a:rPr lang="en-US" sz="4000" dirty="0">
                <a:solidFill>
                  <a:srgbClr val="002060"/>
                </a:solidFill>
              </a:rPr>
              <a:t> that is unifying Software Development  and Software Operations.  It Aims at Shorter Deployment cycles, More dependable releases in close alignment with business objectives. </a:t>
            </a:r>
          </a:p>
        </p:txBody>
      </p:sp>
    </p:spTree>
    <p:extLst>
      <p:ext uri="{BB962C8B-B14F-4D97-AF65-F5344CB8AC3E}">
        <p14:creationId xmlns:p14="http://schemas.microsoft.com/office/powerpoint/2010/main" val="3664467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C00000"/>
                </a:solidFill>
              </a:rPr>
              <a:t>Continues…</a:t>
            </a:r>
          </a:p>
        </p:txBody>
      </p:sp>
      <p:sp>
        <p:nvSpPr>
          <p:cNvPr id="3" name="Content Placeholder 2"/>
          <p:cNvSpPr>
            <a:spLocks noGrp="1"/>
          </p:cNvSpPr>
          <p:nvPr>
            <p:ph idx="1"/>
          </p:nvPr>
        </p:nvSpPr>
        <p:spPr/>
        <p:txBody>
          <a:bodyPr/>
          <a:lstStyle/>
          <a:p>
            <a:r>
              <a:rPr lang="en-US" dirty="0" err="1">
                <a:solidFill>
                  <a:srgbClr val="002060"/>
                </a:solidFill>
              </a:rPr>
              <a:t>DevOps</a:t>
            </a:r>
            <a:r>
              <a:rPr lang="en-US" dirty="0">
                <a:solidFill>
                  <a:srgbClr val="002060"/>
                </a:solidFill>
              </a:rPr>
              <a:t> is first a Culture of Collaboration between developers and Operations.</a:t>
            </a:r>
          </a:p>
          <a:p>
            <a:endParaRPr lang="en-US" dirty="0">
              <a:solidFill>
                <a:srgbClr val="002060"/>
              </a:solidFill>
            </a:endParaRPr>
          </a:p>
          <a:p>
            <a:r>
              <a:rPr lang="en-US" dirty="0">
                <a:solidFill>
                  <a:srgbClr val="002060"/>
                </a:solidFill>
              </a:rPr>
              <a:t>The culture has given scope for set of practices.</a:t>
            </a:r>
          </a:p>
          <a:p>
            <a:endParaRPr lang="en-US" dirty="0">
              <a:solidFill>
                <a:srgbClr val="002060"/>
              </a:solidFill>
            </a:endParaRPr>
          </a:p>
          <a:p>
            <a:r>
              <a:rPr lang="en-US" dirty="0" err="1">
                <a:solidFill>
                  <a:srgbClr val="002060"/>
                </a:solidFill>
              </a:rPr>
              <a:t>DevOps</a:t>
            </a:r>
            <a:r>
              <a:rPr lang="en-US" dirty="0">
                <a:solidFill>
                  <a:srgbClr val="002060"/>
                </a:solidFill>
              </a:rPr>
              <a:t> is a revolutionary movement by Practitioners , for practitioners.  </a:t>
            </a:r>
          </a:p>
        </p:txBody>
      </p:sp>
    </p:spTree>
    <p:extLst>
      <p:ext uri="{BB962C8B-B14F-4D97-AF65-F5344CB8AC3E}">
        <p14:creationId xmlns:p14="http://schemas.microsoft.com/office/powerpoint/2010/main" val="647268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C00000"/>
                </a:solidFill>
              </a:rPr>
              <a:t>History</a:t>
            </a:r>
          </a:p>
        </p:txBody>
      </p:sp>
      <p:sp>
        <p:nvSpPr>
          <p:cNvPr id="3" name="Content Placeholder 2"/>
          <p:cNvSpPr>
            <a:spLocks noGrp="1"/>
          </p:cNvSpPr>
          <p:nvPr>
            <p:ph idx="1"/>
          </p:nvPr>
        </p:nvSpPr>
        <p:spPr/>
        <p:txBody>
          <a:bodyPr>
            <a:normAutofit fontScale="92500" lnSpcReduction="10000"/>
          </a:bodyPr>
          <a:lstStyle/>
          <a:p>
            <a:pPr algn="just"/>
            <a:r>
              <a:rPr lang="en-US" dirty="0" err="1">
                <a:solidFill>
                  <a:srgbClr val="002060"/>
                </a:solidFill>
              </a:rPr>
              <a:t>DevOps</a:t>
            </a:r>
            <a:r>
              <a:rPr lang="en-US" dirty="0">
                <a:solidFill>
                  <a:srgbClr val="002060"/>
                </a:solidFill>
              </a:rPr>
              <a:t> and Agile often go hand in hand. It can be difficult to do Agile without </a:t>
            </a:r>
            <a:r>
              <a:rPr lang="en-US" dirty="0" err="1">
                <a:solidFill>
                  <a:srgbClr val="002060"/>
                </a:solidFill>
              </a:rPr>
              <a:t>DevOps</a:t>
            </a:r>
            <a:r>
              <a:rPr lang="en-US" dirty="0">
                <a:solidFill>
                  <a:srgbClr val="002060"/>
                </a:solidFill>
              </a:rPr>
              <a:t>, and it can be difficult to do </a:t>
            </a:r>
            <a:r>
              <a:rPr lang="en-US" dirty="0" err="1">
                <a:solidFill>
                  <a:srgbClr val="002060"/>
                </a:solidFill>
              </a:rPr>
              <a:t>DevOps</a:t>
            </a:r>
            <a:r>
              <a:rPr lang="en-US" dirty="0">
                <a:solidFill>
                  <a:srgbClr val="002060"/>
                </a:solidFill>
              </a:rPr>
              <a:t> without Agile.</a:t>
            </a:r>
          </a:p>
          <a:p>
            <a:pPr algn="just"/>
            <a:r>
              <a:rPr lang="en-US" dirty="0">
                <a:solidFill>
                  <a:srgbClr val="002060"/>
                </a:solidFill>
              </a:rPr>
              <a:t>In 2007, </a:t>
            </a:r>
            <a:r>
              <a:rPr lang="en-US" b="1" dirty="0">
                <a:solidFill>
                  <a:srgbClr val="002060"/>
                </a:solidFill>
              </a:rPr>
              <a:t>Patrick </a:t>
            </a:r>
            <a:r>
              <a:rPr lang="en-US" b="1" dirty="0" err="1">
                <a:solidFill>
                  <a:srgbClr val="002060"/>
                </a:solidFill>
              </a:rPr>
              <a:t>Debois</a:t>
            </a:r>
            <a:r>
              <a:rPr lang="en-US" b="1" dirty="0">
                <a:solidFill>
                  <a:srgbClr val="002060"/>
                </a:solidFill>
              </a:rPr>
              <a:t> </a:t>
            </a:r>
            <a:r>
              <a:rPr lang="en-US" dirty="0">
                <a:solidFill>
                  <a:srgbClr val="002060"/>
                </a:solidFill>
              </a:rPr>
              <a:t>was an engineer who had experience in the industry, doing both development and operations work. He was working on quality assurance testing on a particular project and became frustrated with all of the problems caused by the divide between </a:t>
            </a:r>
            <a:r>
              <a:rPr lang="en-US" dirty="0" err="1">
                <a:solidFill>
                  <a:srgbClr val="002060"/>
                </a:solidFill>
              </a:rPr>
              <a:t>dev</a:t>
            </a:r>
            <a:r>
              <a:rPr lang="en-US" dirty="0">
                <a:solidFill>
                  <a:srgbClr val="002060"/>
                </a:solidFill>
              </a:rPr>
              <a:t> and ops. As a tester, he was constantly going back and forth between them, and saw that there were many issues getting in the way of releasing software quickly while maintaining stability.</a:t>
            </a:r>
          </a:p>
        </p:txBody>
      </p:sp>
    </p:spTree>
    <p:extLst>
      <p:ext uri="{BB962C8B-B14F-4D97-AF65-F5344CB8AC3E}">
        <p14:creationId xmlns:p14="http://schemas.microsoft.com/office/powerpoint/2010/main" val="355084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359228" y="283031"/>
            <a:ext cx="11451772" cy="6204855"/>
          </a:xfrm>
        </p:spPr>
        <p:txBody>
          <a:bodyPr>
            <a:normAutofit fontScale="85000" lnSpcReduction="10000"/>
          </a:bodyPr>
          <a:lstStyle/>
          <a:p>
            <a:pPr algn="just"/>
            <a:r>
              <a:rPr lang="en-US" dirty="0">
                <a:solidFill>
                  <a:srgbClr val="002060"/>
                </a:solidFill>
              </a:rPr>
              <a:t>In 2008, Patrick </a:t>
            </a:r>
            <a:r>
              <a:rPr lang="en-US" dirty="0" err="1">
                <a:solidFill>
                  <a:srgbClr val="002060"/>
                </a:solidFill>
              </a:rPr>
              <a:t>Debois</a:t>
            </a:r>
            <a:r>
              <a:rPr lang="en-US" dirty="0">
                <a:solidFill>
                  <a:srgbClr val="002060"/>
                </a:solidFill>
              </a:rPr>
              <a:t> met Andrew Shafer at the Agile 2008 conference in Toronto, Canada, and they began to start conversations about this divide between development in operations and how to close the gap. They began to look for other people who were interested in bridging that divide and began to start online discussion groups to talk about this problem. On June 23rd, 2009, there was a famous talk given by John </a:t>
            </a:r>
            <a:r>
              <a:rPr lang="en-US" dirty="0" err="1">
                <a:solidFill>
                  <a:srgbClr val="002060"/>
                </a:solidFill>
              </a:rPr>
              <a:t>Allspaw</a:t>
            </a:r>
            <a:r>
              <a:rPr lang="en-US" dirty="0">
                <a:solidFill>
                  <a:srgbClr val="002060"/>
                </a:solidFill>
              </a:rPr>
              <a:t> and Paul Hammond at the Velocity Conference called 10 Plus Deploys Per Day Dev and Ops Cooperation at Flicker. They were doing an extremely large number of deployments every day, and they had pioneered some ways to do that through cooperation between development and operations. Now Patrick Dubois was watching this talk via live stream, and it started a huge discussion on Twitter</a:t>
            </a:r>
            <a:r>
              <a:rPr lang="en-US" b="1" dirty="0">
                <a:solidFill>
                  <a:srgbClr val="002060"/>
                </a:solidFill>
              </a:rPr>
              <a:t>. On October 30th through the 31st, 2009, Patrick hosted an event called </a:t>
            </a:r>
            <a:r>
              <a:rPr lang="en-US" b="1" dirty="0" err="1">
                <a:solidFill>
                  <a:srgbClr val="002060"/>
                </a:solidFill>
              </a:rPr>
              <a:t>DevOps</a:t>
            </a:r>
            <a:r>
              <a:rPr lang="en-US" b="1" dirty="0">
                <a:solidFill>
                  <a:srgbClr val="002060"/>
                </a:solidFill>
              </a:rPr>
              <a:t> Days in Ghent, Belgium. This was a small conference for both developers and operations engineers, and it spawned a continued conversation on Twitter with the hashtag Dev0ps. </a:t>
            </a:r>
          </a:p>
        </p:txBody>
      </p:sp>
    </p:spTree>
    <p:extLst>
      <p:ext uri="{BB962C8B-B14F-4D97-AF65-F5344CB8AC3E}">
        <p14:creationId xmlns:p14="http://schemas.microsoft.com/office/powerpoint/2010/main" val="273692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539" y="115188"/>
            <a:ext cx="8596668" cy="1320800"/>
          </a:xfrm>
        </p:spPr>
        <p:txBody>
          <a:bodyPr>
            <a:normAutofit/>
          </a:bodyPr>
          <a:lstStyle/>
          <a:p>
            <a:r>
              <a:rPr lang="en-US" sz="4400" b="1" dirty="0">
                <a:solidFill>
                  <a:srgbClr val="C00000"/>
                </a:solidFill>
              </a:rPr>
              <a:t>Software Engineering</a:t>
            </a:r>
          </a:p>
        </p:txBody>
      </p:sp>
      <p:sp>
        <p:nvSpPr>
          <p:cNvPr id="3" name="Content Placeholder 2"/>
          <p:cNvSpPr>
            <a:spLocks noGrp="1"/>
          </p:cNvSpPr>
          <p:nvPr>
            <p:ph idx="1"/>
          </p:nvPr>
        </p:nvSpPr>
        <p:spPr>
          <a:xfrm>
            <a:off x="239671" y="917943"/>
            <a:ext cx="11569469" cy="4912334"/>
          </a:xfrm>
        </p:spPr>
        <p:txBody>
          <a:bodyPr>
            <a:normAutofit/>
          </a:bodyPr>
          <a:lstStyle/>
          <a:p>
            <a:endParaRPr lang="en-US" sz="4000" dirty="0">
              <a:solidFill>
                <a:srgbClr val="0070C0"/>
              </a:solidFill>
            </a:endParaRPr>
          </a:p>
          <a:p>
            <a:pPr marL="0" indent="0">
              <a:buNone/>
            </a:pPr>
            <a:r>
              <a:rPr lang="en-US" sz="4000" dirty="0">
                <a:solidFill>
                  <a:srgbClr val="002060"/>
                </a:solidFill>
              </a:rPr>
              <a:t>"The application of a systematic, disciplined, quantifiable approach to the development, operation, and maintenance of </a:t>
            </a:r>
            <a:r>
              <a:rPr lang="en-US" sz="4000" dirty="0">
                <a:solidFill>
                  <a:srgbClr val="002060"/>
                </a:solidFill>
                <a:hlinkClick r:id="rId2" tooltip="Software"/>
              </a:rPr>
              <a:t>software</a:t>
            </a:r>
            <a:r>
              <a:rPr lang="en-US" sz="4000" dirty="0">
                <a:solidFill>
                  <a:srgbClr val="002060"/>
                </a:solidFill>
              </a:rPr>
              <a:t>“</a:t>
            </a:r>
          </a:p>
          <a:p>
            <a:pPr marL="0" indent="0">
              <a:buNone/>
            </a:pPr>
            <a:r>
              <a:rPr lang="en-US" sz="4000" dirty="0">
                <a:solidFill>
                  <a:srgbClr val="002060"/>
                </a:solidFill>
              </a:rPr>
              <a:t>                                                      -- IEEE</a:t>
            </a:r>
          </a:p>
        </p:txBody>
      </p:sp>
    </p:spTree>
    <p:extLst>
      <p:ext uri="{BB962C8B-B14F-4D97-AF65-F5344CB8AC3E}">
        <p14:creationId xmlns:p14="http://schemas.microsoft.com/office/powerpoint/2010/main" val="402400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326571" y="163289"/>
            <a:ext cx="10972800" cy="4525963"/>
          </a:xfrm>
        </p:spPr>
        <p:txBody>
          <a:bodyPr/>
          <a:lstStyle/>
          <a:p>
            <a:pPr algn="just"/>
            <a:r>
              <a:rPr lang="en-US" dirty="0">
                <a:solidFill>
                  <a:srgbClr val="002060"/>
                </a:solidFill>
              </a:rPr>
              <a:t>This collaboration between developers and operations people has led to the creation of many different tools that support the practices valued by </a:t>
            </a:r>
            <a:r>
              <a:rPr lang="en-US" dirty="0" err="1">
                <a:solidFill>
                  <a:srgbClr val="002060"/>
                </a:solidFill>
              </a:rPr>
              <a:t>DevOps</a:t>
            </a:r>
            <a:r>
              <a:rPr lang="en-US" dirty="0">
                <a:solidFill>
                  <a:srgbClr val="002060"/>
                </a:solidFill>
              </a:rPr>
              <a:t>. Since 2009, the </a:t>
            </a:r>
            <a:r>
              <a:rPr lang="en-US" dirty="0" err="1">
                <a:solidFill>
                  <a:srgbClr val="002060"/>
                </a:solidFill>
              </a:rPr>
              <a:t>DevOps</a:t>
            </a:r>
            <a:r>
              <a:rPr lang="en-US" dirty="0">
                <a:solidFill>
                  <a:srgbClr val="002060"/>
                </a:solidFill>
              </a:rPr>
              <a:t> movement has not stopped growing.</a:t>
            </a:r>
          </a:p>
          <a:p>
            <a:pPr algn="just"/>
            <a:endParaRPr lang="en-US" dirty="0">
              <a:solidFill>
                <a:srgbClr val="002060"/>
              </a:solidFill>
            </a:endParaRPr>
          </a:p>
          <a:p>
            <a:pPr algn="just"/>
            <a:r>
              <a:rPr lang="en-US" dirty="0">
                <a:solidFill>
                  <a:srgbClr val="002060"/>
                </a:solidFill>
              </a:rPr>
              <a:t>The companies that are growing the most, the companies that are the most successful today in the IT industry are companies that are doing and pioneering </a:t>
            </a:r>
            <a:r>
              <a:rPr lang="en-US" dirty="0" err="1">
                <a:solidFill>
                  <a:srgbClr val="002060"/>
                </a:solidFill>
              </a:rPr>
              <a:t>DevOps</a:t>
            </a:r>
            <a:r>
              <a:rPr lang="en-US" dirty="0">
                <a:solidFill>
                  <a:srgbClr val="002060"/>
                </a:solidFill>
              </a:rPr>
              <a:t>.</a:t>
            </a:r>
          </a:p>
        </p:txBody>
      </p:sp>
    </p:spTree>
    <p:extLst>
      <p:ext uri="{BB962C8B-B14F-4D97-AF65-F5344CB8AC3E}">
        <p14:creationId xmlns:p14="http://schemas.microsoft.com/office/powerpoint/2010/main" val="2933743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2" y="0"/>
            <a:ext cx="10972800" cy="1143000"/>
          </a:xfrm>
        </p:spPr>
        <p:txBody>
          <a:bodyPr/>
          <a:lstStyle/>
          <a:p>
            <a:pPr algn="l"/>
            <a:r>
              <a:rPr lang="en-US" b="1" dirty="0">
                <a:solidFill>
                  <a:srgbClr val="C00000"/>
                </a:solidFill>
              </a:rPr>
              <a:t>Goals…</a:t>
            </a:r>
          </a:p>
        </p:txBody>
      </p:sp>
      <p:sp>
        <p:nvSpPr>
          <p:cNvPr id="3" name="Content Placeholder 2"/>
          <p:cNvSpPr>
            <a:spLocks noGrp="1"/>
          </p:cNvSpPr>
          <p:nvPr>
            <p:ph idx="1"/>
          </p:nvPr>
        </p:nvSpPr>
        <p:spPr>
          <a:xfrm>
            <a:off x="250370" y="1262743"/>
            <a:ext cx="11745685" cy="5714999"/>
          </a:xfrm>
        </p:spPr>
        <p:txBody>
          <a:bodyPr>
            <a:normAutofit/>
          </a:bodyPr>
          <a:lstStyle/>
          <a:p>
            <a:pPr algn="just"/>
            <a:r>
              <a:rPr lang="en-US" dirty="0">
                <a:solidFill>
                  <a:srgbClr val="002060"/>
                </a:solidFill>
              </a:rPr>
              <a:t>The goal of the development team is to deliver features into the hands of the customer as quickly as possible, so their goal is </a:t>
            </a:r>
            <a:r>
              <a:rPr lang="en-US" b="1" dirty="0">
                <a:solidFill>
                  <a:srgbClr val="002060"/>
                </a:solidFill>
              </a:rPr>
              <a:t>speed</a:t>
            </a:r>
            <a:r>
              <a:rPr lang="en-US" dirty="0">
                <a:solidFill>
                  <a:srgbClr val="002060"/>
                </a:solidFill>
              </a:rPr>
              <a:t>. But the goal of the operations team is to maintain the </a:t>
            </a:r>
            <a:r>
              <a:rPr lang="en-US" b="1" dirty="0">
                <a:solidFill>
                  <a:srgbClr val="002060"/>
                </a:solidFill>
              </a:rPr>
              <a:t>stability</a:t>
            </a:r>
            <a:r>
              <a:rPr lang="en-US" dirty="0">
                <a:solidFill>
                  <a:srgbClr val="002060"/>
                </a:solidFill>
              </a:rPr>
              <a:t> of the system and minimize downtime.</a:t>
            </a:r>
          </a:p>
          <a:p>
            <a:pPr algn="just"/>
            <a:r>
              <a:rPr lang="en-US" dirty="0">
                <a:solidFill>
                  <a:srgbClr val="002060"/>
                </a:solidFill>
              </a:rPr>
              <a:t>stability and speed of delivery</a:t>
            </a:r>
          </a:p>
          <a:p>
            <a:pPr algn="just"/>
            <a:r>
              <a:rPr lang="en-US" dirty="0">
                <a:solidFill>
                  <a:srgbClr val="002060"/>
                </a:solidFill>
              </a:rPr>
              <a:t>Time-to-market</a:t>
            </a:r>
          </a:p>
          <a:p>
            <a:pPr algn="just"/>
            <a:r>
              <a:rPr lang="en-US" dirty="0">
                <a:solidFill>
                  <a:srgbClr val="002060"/>
                </a:solidFill>
              </a:rPr>
              <a:t>Few Production Failures</a:t>
            </a:r>
          </a:p>
          <a:p>
            <a:pPr algn="just"/>
            <a:r>
              <a:rPr lang="en-US" dirty="0">
                <a:solidFill>
                  <a:srgbClr val="002060"/>
                </a:solidFill>
              </a:rPr>
              <a:t>Immediate recovery from failures.</a:t>
            </a:r>
          </a:p>
          <a:p>
            <a:pPr algn="just"/>
            <a:r>
              <a:rPr lang="en-US" dirty="0">
                <a:solidFill>
                  <a:srgbClr val="002060"/>
                </a:solidFill>
              </a:rPr>
              <a:t>There is no wall in a </a:t>
            </a:r>
            <a:r>
              <a:rPr lang="en-US" dirty="0" err="1">
                <a:solidFill>
                  <a:srgbClr val="002060"/>
                </a:solidFill>
              </a:rPr>
              <a:t>DevOps</a:t>
            </a:r>
            <a:r>
              <a:rPr lang="en-US" dirty="0">
                <a:solidFill>
                  <a:srgbClr val="002060"/>
                </a:solidFill>
              </a:rPr>
              <a:t> culture.</a:t>
            </a:r>
          </a:p>
        </p:txBody>
      </p:sp>
    </p:spTree>
    <p:extLst>
      <p:ext uri="{BB962C8B-B14F-4D97-AF65-F5344CB8AC3E}">
        <p14:creationId xmlns:p14="http://schemas.microsoft.com/office/powerpoint/2010/main" val="3645292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219" y="1088800"/>
            <a:ext cx="9244239" cy="432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8833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7D75-05A6-D748-A965-5490C5696822}"/>
              </a:ext>
            </a:extLst>
          </p:cNvPr>
          <p:cNvSpPr>
            <a:spLocks noGrp="1"/>
          </p:cNvSpPr>
          <p:nvPr>
            <p:ph type="title"/>
          </p:nvPr>
        </p:nvSpPr>
        <p:spPr/>
        <p:txBody>
          <a:bodyPr/>
          <a:lstStyle/>
          <a:p>
            <a:r>
              <a:rPr lang="en-US" dirty="0"/>
              <a:t> </a:t>
            </a:r>
          </a:p>
        </p:txBody>
      </p:sp>
      <p:pic>
        <p:nvPicPr>
          <p:cNvPr id="5" name="Content Placeholder 4" descr="A close up of a map&#10;&#10;Description automatically generated">
            <a:extLst>
              <a:ext uri="{FF2B5EF4-FFF2-40B4-BE49-F238E27FC236}">
                <a16:creationId xmlns:a16="http://schemas.microsoft.com/office/drawing/2014/main" id="{754B92CF-2D8B-C941-8E3F-1F3B67F5F5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76747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4333" y="746164"/>
            <a:ext cx="5386009" cy="5323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138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889" y="89040"/>
            <a:ext cx="8596668" cy="719015"/>
          </a:xfrm>
        </p:spPr>
        <p:txBody>
          <a:bodyPr>
            <a:normAutofit fontScale="90000"/>
          </a:bodyPr>
          <a:lstStyle/>
          <a:p>
            <a:r>
              <a:rPr lang="en-US" b="1" dirty="0">
                <a:solidFill>
                  <a:srgbClr val="C00000"/>
                </a:solidFill>
              </a:rPr>
              <a:t>Traditional</a:t>
            </a:r>
            <a:r>
              <a:rPr lang="en-US" dirty="0">
                <a:solidFill>
                  <a:srgbClr val="C00000"/>
                </a:solidFill>
              </a:rPr>
              <a:t> </a:t>
            </a:r>
            <a:r>
              <a:rPr lang="en-US" b="1" dirty="0">
                <a:solidFill>
                  <a:srgbClr val="C00000"/>
                </a:solidFill>
              </a:rPr>
              <a:t>Waterfall Model</a:t>
            </a:r>
          </a:p>
        </p:txBody>
      </p:sp>
      <p:pic>
        <p:nvPicPr>
          <p:cNvPr id="4" name="Content Placeholder 3"/>
          <p:cNvPicPr>
            <a:picLocks noGrp="1" noChangeAspect="1"/>
          </p:cNvPicPr>
          <p:nvPr>
            <p:ph idx="1"/>
          </p:nvPr>
        </p:nvPicPr>
        <p:blipFill>
          <a:blip r:embed="rId2"/>
          <a:stretch>
            <a:fillRect/>
          </a:stretch>
        </p:blipFill>
        <p:spPr>
          <a:xfrm>
            <a:off x="2844827" y="1258294"/>
            <a:ext cx="5228187" cy="4653537"/>
          </a:xfrm>
          <a:prstGeom prst="rect">
            <a:avLst/>
          </a:prstGeom>
        </p:spPr>
      </p:pic>
    </p:spTree>
    <p:extLst>
      <p:ext uri="{BB962C8B-B14F-4D97-AF65-F5344CB8AC3E}">
        <p14:creationId xmlns:p14="http://schemas.microsoft.com/office/powerpoint/2010/main" val="81541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101" y="0"/>
            <a:ext cx="8596668" cy="1320800"/>
          </a:xfrm>
        </p:spPr>
        <p:txBody>
          <a:bodyPr>
            <a:normAutofit/>
          </a:bodyPr>
          <a:lstStyle/>
          <a:p>
            <a:r>
              <a:rPr lang="en-US" sz="4400" b="1" dirty="0">
                <a:solidFill>
                  <a:srgbClr val="C00000"/>
                </a:solidFill>
              </a:rPr>
              <a:t>Evolution of IT</a:t>
            </a:r>
          </a:p>
        </p:txBody>
      </p:sp>
      <p:sp>
        <p:nvSpPr>
          <p:cNvPr id="4" name="Slide Number Placeholder 3"/>
          <p:cNvSpPr>
            <a:spLocks noGrp="1"/>
          </p:cNvSpPr>
          <p:nvPr>
            <p:ph type="sldNum" sz="quarter" idx="12"/>
          </p:nvPr>
        </p:nvSpPr>
        <p:spPr/>
        <p:txBody>
          <a:bodyPr/>
          <a:lstStyle/>
          <a:p>
            <a:fld id="{F5B7371F-B25E-42BE-91F9-DCD17E1CF49D}" type="slidenum">
              <a:rPr lang="en-US" smtClean="0">
                <a:solidFill>
                  <a:srgbClr val="006BB5"/>
                </a:solidFill>
              </a:rPr>
              <a:pPr/>
              <a:t>5</a:t>
            </a:fld>
            <a:endParaRPr lang="en-US" dirty="0">
              <a:solidFill>
                <a:srgbClr val="006BB5"/>
              </a:solidFill>
            </a:endParaRPr>
          </a:p>
        </p:txBody>
      </p:sp>
      <p:pic>
        <p:nvPicPr>
          <p:cNvPr id="5" name="Picture 4" descr="SDLC Roadm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925" y="1238714"/>
            <a:ext cx="9158604" cy="5273847"/>
          </a:xfrm>
          <a:prstGeom prst="rect">
            <a:avLst/>
          </a:prstGeom>
        </p:spPr>
      </p:pic>
      <p:pic>
        <p:nvPicPr>
          <p:cNvPr id="6" name="Picture 5" descr="Screen Shot 2015-05-21 at 1.09.3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424" y="6051830"/>
            <a:ext cx="355283" cy="318529"/>
          </a:xfrm>
          <a:prstGeom prst="rect">
            <a:avLst/>
          </a:prstGeom>
        </p:spPr>
      </p:pic>
      <p:pic>
        <p:nvPicPr>
          <p:cNvPr id="7" name="Picture 6" descr="Screen Shot 2015-05-26 at 4.10.1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0930" y="2954586"/>
            <a:ext cx="8958615" cy="3290879"/>
          </a:xfrm>
          <a:prstGeom prst="rect">
            <a:avLst/>
          </a:prstGeom>
        </p:spPr>
      </p:pic>
    </p:spTree>
    <p:extLst>
      <p:ext uri="{BB962C8B-B14F-4D97-AF65-F5344CB8AC3E}">
        <p14:creationId xmlns:p14="http://schemas.microsoft.com/office/powerpoint/2010/main" val="600662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834" y="843872"/>
            <a:ext cx="7786141" cy="493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18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192453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3917" y="-247184"/>
            <a:ext cx="8596668" cy="1320800"/>
          </a:xfrm>
        </p:spPr>
        <p:txBody>
          <a:bodyPr/>
          <a:lstStyle/>
          <a:p>
            <a:r>
              <a:rPr lang="en-US" b="1" dirty="0">
                <a:solidFill>
                  <a:srgbClr val="C00000"/>
                </a:solidFill>
              </a:rPr>
              <a:t>Evolution of IT</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F5B7371F-B25E-42BE-91F9-DCD17E1CF49D}" type="slidenum">
              <a:rPr lang="en-US" smtClean="0">
                <a:solidFill>
                  <a:srgbClr val="006BB5"/>
                </a:solidFill>
              </a:rPr>
              <a:pPr/>
              <a:t>8</a:t>
            </a:fld>
            <a:endParaRPr lang="en-US" dirty="0">
              <a:solidFill>
                <a:srgbClr val="006BB5"/>
              </a:solidFill>
            </a:endParaRPr>
          </a:p>
        </p:txBody>
      </p:sp>
      <p:pic>
        <p:nvPicPr>
          <p:cNvPr id="5" name="Picture 4" descr="SDLC Roadm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925" y="1238714"/>
            <a:ext cx="9158604" cy="5273847"/>
          </a:xfrm>
          <a:prstGeom prst="rect">
            <a:avLst/>
          </a:prstGeom>
        </p:spPr>
      </p:pic>
      <p:pic>
        <p:nvPicPr>
          <p:cNvPr id="6" name="Picture 5" descr="Screen Shot 2015-05-21 at 1.09.3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424" y="6051830"/>
            <a:ext cx="355283" cy="318529"/>
          </a:xfrm>
          <a:prstGeom prst="rect">
            <a:avLst/>
          </a:prstGeom>
        </p:spPr>
      </p:pic>
      <p:pic>
        <p:nvPicPr>
          <p:cNvPr id="7" name="Picture 6" descr="Screen Shot 2015-05-26 at 4.10.1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0930" y="4359816"/>
            <a:ext cx="8958615" cy="1885649"/>
          </a:xfrm>
          <a:prstGeom prst="rect">
            <a:avLst/>
          </a:prstGeom>
        </p:spPr>
      </p:pic>
    </p:spTree>
    <p:extLst>
      <p:ext uri="{BB962C8B-B14F-4D97-AF65-F5344CB8AC3E}">
        <p14:creationId xmlns:p14="http://schemas.microsoft.com/office/powerpoint/2010/main" val="20666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5177" y="223025"/>
            <a:ext cx="8596668" cy="674914"/>
          </a:xfrm>
        </p:spPr>
        <p:txBody>
          <a:bodyPr>
            <a:noAutofit/>
          </a:bodyPr>
          <a:lstStyle/>
          <a:p>
            <a:r>
              <a:rPr lang="en-US" sz="4400" b="1" dirty="0">
                <a:solidFill>
                  <a:srgbClr val="C00000"/>
                </a:solidFill>
              </a:rPr>
              <a:t>Challenges:</a:t>
            </a:r>
          </a:p>
        </p:txBody>
      </p:sp>
      <p:sp>
        <p:nvSpPr>
          <p:cNvPr id="3" name="Content Placeholder 2"/>
          <p:cNvSpPr>
            <a:spLocks noGrp="1"/>
          </p:cNvSpPr>
          <p:nvPr>
            <p:ph idx="1"/>
          </p:nvPr>
        </p:nvSpPr>
        <p:spPr>
          <a:xfrm>
            <a:off x="437847" y="1561874"/>
            <a:ext cx="9370181" cy="3880773"/>
          </a:xfrm>
        </p:spPr>
        <p:txBody>
          <a:bodyPr>
            <a:normAutofit fontScale="92500" lnSpcReduction="10000"/>
          </a:bodyPr>
          <a:lstStyle/>
          <a:p>
            <a:r>
              <a:rPr lang="en-US" sz="3400" dirty="0">
                <a:solidFill>
                  <a:schemeClr val="tx1"/>
                </a:solidFill>
              </a:rPr>
              <a:t> </a:t>
            </a:r>
            <a:r>
              <a:rPr lang="en-US" sz="3400" dirty="0">
                <a:solidFill>
                  <a:srgbClr val="002060"/>
                </a:solidFill>
              </a:rPr>
              <a:t>Infrastructure Readiness </a:t>
            </a:r>
          </a:p>
          <a:p>
            <a:endParaRPr lang="en-US" sz="3400" dirty="0">
              <a:solidFill>
                <a:srgbClr val="002060"/>
              </a:solidFill>
            </a:endParaRPr>
          </a:p>
          <a:p>
            <a:r>
              <a:rPr lang="en-US" sz="3400" dirty="0">
                <a:solidFill>
                  <a:srgbClr val="002060"/>
                </a:solidFill>
              </a:rPr>
              <a:t> Scalability</a:t>
            </a:r>
          </a:p>
          <a:p>
            <a:endParaRPr lang="en-US" sz="3400" dirty="0">
              <a:solidFill>
                <a:srgbClr val="002060"/>
              </a:solidFill>
            </a:endParaRPr>
          </a:p>
          <a:p>
            <a:r>
              <a:rPr lang="en-US" sz="3400" dirty="0">
                <a:solidFill>
                  <a:srgbClr val="002060"/>
                </a:solidFill>
              </a:rPr>
              <a:t> Quality of the Product</a:t>
            </a:r>
          </a:p>
          <a:p>
            <a:endParaRPr lang="en-US" sz="3400" dirty="0">
              <a:solidFill>
                <a:srgbClr val="002060"/>
              </a:solidFill>
            </a:endParaRPr>
          </a:p>
          <a:p>
            <a:r>
              <a:rPr lang="en-US" sz="3400" dirty="0">
                <a:solidFill>
                  <a:srgbClr val="002060"/>
                </a:solidFill>
              </a:rPr>
              <a:t> Limited Release windows – Releases may slip/fail</a:t>
            </a:r>
          </a:p>
        </p:txBody>
      </p:sp>
    </p:spTree>
    <p:extLst>
      <p:ext uri="{BB962C8B-B14F-4D97-AF65-F5344CB8AC3E}">
        <p14:creationId xmlns:p14="http://schemas.microsoft.com/office/powerpoint/2010/main" val="2444728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2515</TotalTime>
  <Words>774</Words>
  <Application>Microsoft Macintosh PowerPoint</Application>
  <PresentationFormat>Widescreen</PresentationFormat>
  <Paragraphs>82</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Berlin Sans FB Demi</vt:lpstr>
      <vt:lpstr>Calibri</vt:lpstr>
      <vt:lpstr>Office Theme</vt:lpstr>
      <vt:lpstr>DevOps</vt:lpstr>
      <vt:lpstr>Software Engineering</vt:lpstr>
      <vt:lpstr> </vt:lpstr>
      <vt:lpstr>Traditional Waterfall Model</vt:lpstr>
      <vt:lpstr>Evolution of IT</vt:lpstr>
      <vt:lpstr>  </vt:lpstr>
      <vt:lpstr>PowerPoint Presentation</vt:lpstr>
      <vt:lpstr>Evolution of IT</vt:lpstr>
      <vt:lpstr>Challenges:</vt:lpstr>
      <vt:lpstr>What is the Need ???</vt:lpstr>
      <vt:lpstr>PowerPoint Presentation</vt:lpstr>
      <vt:lpstr>Evolution of IT</vt:lpstr>
      <vt:lpstr>PowerPoint Presentation</vt:lpstr>
      <vt:lpstr>PowerPoint Presentation</vt:lpstr>
      <vt:lpstr>PowerPoint Presentation</vt:lpstr>
      <vt:lpstr>Definition…….</vt:lpstr>
      <vt:lpstr>Continues…</vt:lpstr>
      <vt:lpstr>History</vt:lpstr>
      <vt:lpstr> </vt:lpstr>
      <vt:lpstr> </vt:lpstr>
      <vt:lpstr>Goals…</vt:lpstr>
      <vt:lpstr> </vt:lpstr>
      <vt:lpstr> </vt:lpstr>
    </vt:vector>
  </TitlesOfParts>
  <Company>Automatic Data Processing, LLP.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 Ops</dc:title>
  <dc:creator>Mangenapudi, Ravindranath (ES)</dc:creator>
  <cp:lastModifiedBy>ravindramca43@gmail.com</cp:lastModifiedBy>
  <cp:revision>64</cp:revision>
  <dcterms:created xsi:type="dcterms:W3CDTF">2018-02-02T09:54:21Z</dcterms:created>
  <dcterms:modified xsi:type="dcterms:W3CDTF">2020-01-20T05:55:21Z</dcterms:modified>
</cp:coreProperties>
</file>