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3" r:id="rId6"/>
    <p:sldId id="264" r:id="rId7"/>
    <p:sldId id="265" r:id="rId8"/>
    <p:sldId id="266" r:id="rId9"/>
    <p:sldId id="262" r:id="rId10"/>
    <p:sldId id="267" r:id="rId11"/>
    <p:sldId id="258" r:id="rId12"/>
    <p:sldId id="25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Shoes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Coffee Sales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F8D5-4AAF-A10D-5CB8E6BE75A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8D5-4AAF-A10D-5CB8E6BE75A7}"/>
              </c:ext>
            </c:extLst>
          </c:dPt>
          <c:xVal>
            <c:strRef>
              <c:f>Sheet1!$A$2:$A$4</c:f>
              <c:strCache>
                <c:ptCount val="3"/>
                <c:pt idx="0">
                  <c:v>Iced</c:v>
                </c:pt>
                <c:pt idx="1">
                  <c:v>Espresso</c:v>
                </c:pt>
                <c:pt idx="2">
                  <c:v>Drip</c:v>
                </c:pt>
              </c:strCache>
            </c:str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8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CCDC-4722-9E76-0353043A64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479632056"/>
        <c:axId val="479627464"/>
      </c:bubbleChart>
      <c:valAx>
        <c:axId val="4796320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627464"/>
        <c:crosses val="autoZero"/>
        <c:crossBetween val="midCat"/>
      </c:valAx>
      <c:valAx>
        <c:axId val="479627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6320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1">
  <a:schemeClr val="dk1">
    <a:tint val="88000"/>
  </a:schemeClr>
  <a:schemeClr val="dk1">
    <a:tint val="55000"/>
  </a:schemeClr>
  <a:schemeClr val="dk1">
    <a:tint val="78000"/>
  </a:schemeClr>
  <a:schemeClr val="dk1">
    <a:tint val="92000"/>
  </a:schemeClr>
  <a:schemeClr val="dk1">
    <a:tint val="70000"/>
  </a:schemeClr>
  <a:schemeClr val="dk1">
    <a:tint val="30000"/>
  </a:schemeClr>
</cs:colorStyle>
</file>

<file path=ppt/charts/style1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F866C9-4A03-4AD4-8E51-2BAE1EB6D17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EC2E38C-B9EA-4AC4-87C3-18C259F940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/>
            <a:t>Customer</a:t>
          </a:r>
        </a:p>
      </dgm:t>
    </dgm:pt>
    <dgm:pt modelId="{56633E21-2D4F-4D35-A163-AA05ACDE458F}" type="parTrans" cxnId="{34B04A36-AFEA-4CD1-A11B-8FBE8A73338B}">
      <dgm:prSet/>
      <dgm:spPr/>
      <dgm:t>
        <a:bodyPr/>
        <a:lstStyle/>
        <a:p>
          <a:endParaRPr lang="en-US" sz="2100" noProof="0" dirty="0"/>
        </a:p>
      </dgm:t>
    </dgm:pt>
    <dgm:pt modelId="{257D8D46-D708-441A-9A94-08C16FB98397}" type="sibTrans" cxnId="{34B04A36-AFEA-4CD1-A11B-8FBE8A73338B}">
      <dgm:prSet/>
      <dgm:spPr/>
      <dgm:t>
        <a:bodyPr/>
        <a:lstStyle/>
        <a:p>
          <a:endParaRPr lang="en-US" noProof="0"/>
        </a:p>
      </dgm:t>
    </dgm:pt>
    <dgm:pt modelId="{6C7ABDD8-2116-4572-BFF1-942DE13521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/>
            <a:t>Competitor</a:t>
          </a:r>
        </a:p>
      </dgm:t>
    </dgm:pt>
    <dgm:pt modelId="{616469A4-BE2A-4C29-8A52-AB6BAF651012}" type="parTrans" cxnId="{0675954C-3CB5-402E-8880-DDA68CDDB758}">
      <dgm:prSet/>
      <dgm:spPr/>
      <dgm:t>
        <a:bodyPr/>
        <a:lstStyle/>
        <a:p>
          <a:endParaRPr lang="en-US" sz="2100" noProof="0" dirty="0"/>
        </a:p>
      </dgm:t>
    </dgm:pt>
    <dgm:pt modelId="{59BC6248-0FAC-49D0-8357-FB965100BBEE}" type="sibTrans" cxnId="{0675954C-3CB5-402E-8880-DDA68CDDB758}">
      <dgm:prSet/>
      <dgm:spPr/>
      <dgm:t>
        <a:bodyPr/>
        <a:lstStyle/>
        <a:p>
          <a:endParaRPr lang="en-US" noProof="0"/>
        </a:p>
      </dgm:t>
    </dgm:pt>
    <dgm:pt modelId="{44509D9E-58EE-4039-82A1-2A79116ACC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/>
            <a:t>Market</a:t>
          </a:r>
        </a:p>
      </dgm:t>
    </dgm:pt>
    <dgm:pt modelId="{5C426BE0-998E-4D28-8838-1C847BD83830}" type="parTrans" cxnId="{E0D91B55-A7CF-4FF4-B08D-DBE20AF8C2FE}">
      <dgm:prSet/>
      <dgm:spPr/>
      <dgm:t>
        <a:bodyPr/>
        <a:lstStyle/>
        <a:p>
          <a:endParaRPr lang="en-US" sz="2100" noProof="0" dirty="0"/>
        </a:p>
      </dgm:t>
    </dgm:pt>
    <dgm:pt modelId="{35B7AB1F-21FF-4FAC-BC26-4D944FC0050D}" type="sibTrans" cxnId="{E0D91B55-A7CF-4FF4-B08D-DBE20AF8C2FE}">
      <dgm:prSet/>
      <dgm:spPr/>
      <dgm:t>
        <a:bodyPr/>
        <a:lstStyle/>
        <a:p>
          <a:endParaRPr lang="en-US" noProof="0"/>
        </a:p>
      </dgm:t>
    </dgm:pt>
    <dgm:pt modelId="{731CB9B8-9C9E-4777-B5E5-0C650C1CF671}" type="pres">
      <dgm:prSet presAssocID="{1AF866C9-4A03-4AD4-8E51-2BAE1EB6D173}" presName="root" presStyleCnt="0">
        <dgm:presLayoutVars>
          <dgm:dir/>
          <dgm:resizeHandles val="exact"/>
        </dgm:presLayoutVars>
      </dgm:prSet>
      <dgm:spPr/>
    </dgm:pt>
    <dgm:pt modelId="{0F838767-051F-4A41-B5BD-34FB3C75F12B}" type="pres">
      <dgm:prSet presAssocID="{BEC2E38C-B9EA-4AC4-87C3-18C259F9401A}" presName="compNode" presStyleCnt="0"/>
      <dgm:spPr/>
    </dgm:pt>
    <dgm:pt modelId="{5A075809-8C75-4E04-803F-AFF163039B65}" type="pres">
      <dgm:prSet presAssocID="{BEC2E38C-B9EA-4AC4-87C3-18C259F940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1FEAC64-1B83-4E3A-AA87-4304788BDB55}" type="pres">
      <dgm:prSet presAssocID="{BEC2E38C-B9EA-4AC4-87C3-18C259F9401A}" presName="spaceRect" presStyleCnt="0"/>
      <dgm:spPr/>
    </dgm:pt>
    <dgm:pt modelId="{E15304F6-1159-42A1-9C34-3730AFDDA2CD}" type="pres">
      <dgm:prSet presAssocID="{BEC2E38C-B9EA-4AC4-87C3-18C259F9401A}" presName="textRect" presStyleLbl="revTx" presStyleIdx="0" presStyleCnt="3">
        <dgm:presLayoutVars>
          <dgm:chMax val="1"/>
          <dgm:chPref val="1"/>
        </dgm:presLayoutVars>
      </dgm:prSet>
      <dgm:spPr/>
    </dgm:pt>
    <dgm:pt modelId="{5EF07DF1-4052-44A1-A0AF-0A363D6B0630}" type="pres">
      <dgm:prSet presAssocID="{257D8D46-D708-441A-9A94-08C16FB98397}" presName="sibTrans" presStyleCnt="0"/>
      <dgm:spPr/>
    </dgm:pt>
    <dgm:pt modelId="{076BEFD0-E9ED-4E7F-9673-6E011B5A08E2}" type="pres">
      <dgm:prSet presAssocID="{6C7ABDD8-2116-4572-BFF1-942DE135219B}" presName="compNode" presStyleCnt="0"/>
      <dgm:spPr/>
    </dgm:pt>
    <dgm:pt modelId="{149365D4-02F1-45AD-91FD-EDDC4F0E9A67}" type="pres">
      <dgm:prSet presAssocID="{6C7ABDD8-2116-4572-BFF1-942DE135219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447A0DDA-36E4-40AA-925D-E48F6CE3CB04}" type="pres">
      <dgm:prSet presAssocID="{6C7ABDD8-2116-4572-BFF1-942DE135219B}" presName="spaceRect" presStyleCnt="0"/>
      <dgm:spPr/>
    </dgm:pt>
    <dgm:pt modelId="{4BFFB028-C0D7-44EE-803C-2FE7CB0A5632}" type="pres">
      <dgm:prSet presAssocID="{6C7ABDD8-2116-4572-BFF1-942DE135219B}" presName="textRect" presStyleLbl="revTx" presStyleIdx="1" presStyleCnt="3">
        <dgm:presLayoutVars>
          <dgm:chMax val="1"/>
          <dgm:chPref val="1"/>
        </dgm:presLayoutVars>
      </dgm:prSet>
      <dgm:spPr/>
    </dgm:pt>
    <dgm:pt modelId="{BD707A12-FF25-4CE0-97F9-4B4B6BAF0972}" type="pres">
      <dgm:prSet presAssocID="{59BC6248-0FAC-49D0-8357-FB965100BBEE}" presName="sibTrans" presStyleCnt="0"/>
      <dgm:spPr/>
    </dgm:pt>
    <dgm:pt modelId="{5CC278AE-9618-4F63-A36B-DABFF003969D}" type="pres">
      <dgm:prSet presAssocID="{44509D9E-58EE-4039-82A1-2A79116ACC93}" presName="compNode" presStyleCnt="0"/>
      <dgm:spPr/>
    </dgm:pt>
    <dgm:pt modelId="{72D006BC-B9B3-458C-9768-07D20D6CD37A}" type="pres">
      <dgm:prSet presAssocID="{44509D9E-58EE-4039-82A1-2A79116ACC9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1CA841E-18DE-4CC2-894E-42813BF3A61C}" type="pres">
      <dgm:prSet presAssocID="{44509D9E-58EE-4039-82A1-2A79116ACC93}" presName="spaceRect" presStyleCnt="0"/>
      <dgm:spPr/>
    </dgm:pt>
    <dgm:pt modelId="{7A8D41E0-D064-4F64-B2E2-37349575417C}" type="pres">
      <dgm:prSet presAssocID="{44509D9E-58EE-4039-82A1-2A79116ACC9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2D9BD25-E96B-4410-A062-9484C5CE02DA}" type="presOf" srcId="{1AF866C9-4A03-4AD4-8E51-2BAE1EB6D173}" destId="{731CB9B8-9C9E-4777-B5E5-0C650C1CF671}" srcOrd="0" destOrd="0" presId="urn:microsoft.com/office/officeart/2018/2/layout/IconLabelList"/>
    <dgm:cxn modelId="{34B04A36-AFEA-4CD1-A11B-8FBE8A73338B}" srcId="{1AF866C9-4A03-4AD4-8E51-2BAE1EB6D173}" destId="{BEC2E38C-B9EA-4AC4-87C3-18C259F9401A}" srcOrd="0" destOrd="0" parTransId="{56633E21-2D4F-4D35-A163-AA05ACDE458F}" sibTransId="{257D8D46-D708-441A-9A94-08C16FB98397}"/>
    <dgm:cxn modelId="{0675954C-3CB5-402E-8880-DDA68CDDB758}" srcId="{1AF866C9-4A03-4AD4-8E51-2BAE1EB6D173}" destId="{6C7ABDD8-2116-4572-BFF1-942DE135219B}" srcOrd="1" destOrd="0" parTransId="{616469A4-BE2A-4C29-8A52-AB6BAF651012}" sibTransId="{59BC6248-0FAC-49D0-8357-FB965100BBEE}"/>
    <dgm:cxn modelId="{E0D91B55-A7CF-4FF4-B08D-DBE20AF8C2FE}" srcId="{1AF866C9-4A03-4AD4-8E51-2BAE1EB6D173}" destId="{44509D9E-58EE-4039-82A1-2A79116ACC93}" srcOrd="2" destOrd="0" parTransId="{5C426BE0-998E-4D28-8838-1C847BD83830}" sibTransId="{35B7AB1F-21FF-4FAC-BC26-4D944FC0050D}"/>
    <dgm:cxn modelId="{27509A94-55FC-46A0-A9A6-A22BC85E8597}" type="presOf" srcId="{6C7ABDD8-2116-4572-BFF1-942DE135219B}" destId="{4BFFB028-C0D7-44EE-803C-2FE7CB0A5632}" srcOrd="0" destOrd="0" presId="urn:microsoft.com/office/officeart/2018/2/layout/IconLabelList"/>
    <dgm:cxn modelId="{5A02ECB6-7367-493F-9D45-440E8F6BA283}" type="presOf" srcId="{44509D9E-58EE-4039-82A1-2A79116ACC93}" destId="{7A8D41E0-D064-4F64-B2E2-37349575417C}" srcOrd="0" destOrd="0" presId="urn:microsoft.com/office/officeart/2018/2/layout/IconLabelList"/>
    <dgm:cxn modelId="{2FC20AD0-E211-4DAB-A7E2-76FB18A84C4C}" type="presOf" srcId="{BEC2E38C-B9EA-4AC4-87C3-18C259F9401A}" destId="{E15304F6-1159-42A1-9C34-3730AFDDA2CD}" srcOrd="0" destOrd="0" presId="urn:microsoft.com/office/officeart/2018/2/layout/IconLabelList"/>
    <dgm:cxn modelId="{1DAC79F4-86A2-4FF2-973C-E58AD2F0F8A9}" type="presParOf" srcId="{731CB9B8-9C9E-4777-B5E5-0C650C1CF671}" destId="{0F838767-051F-4A41-B5BD-34FB3C75F12B}" srcOrd="0" destOrd="0" presId="urn:microsoft.com/office/officeart/2018/2/layout/IconLabelList"/>
    <dgm:cxn modelId="{C7E8690E-516D-4499-BDF5-191A25F02037}" type="presParOf" srcId="{0F838767-051F-4A41-B5BD-34FB3C75F12B}" destId="{5A075809-8C75-4E04-803F-AFF163039B65}" srcOrd="0" destOrd="0" presId="urn:microsoft.com/office/officeart/2018/2/layout/IconLabelList"/>
    <dgm:cxn modelId="{9A5CBF75-80AD-4A7D-97A2-4D65DA7FC8AD}" type="presParOf" srcId="{0F838767-051F-4A41-B5BD-34FB3C75F12B}" destId="{61FEAC64-1B83-4E3A-AA87-4304788BDB55}" srcOrd="1" destOrd="0" presId="urn:microsoft.com/office/officeart/2018/2/layout/IconLabelList"/>
    <dgm:cxn modelId="{5E64FA2A-8C48-4725-82DB-EBF6A2443D54}" type="presParOf" srcId="{0F838767-051F-4A41-B5BD-34FB3C75F12B}" destId="{E15304F6-1159-42A1-9C34-3730AFDDA2CD}" srcOrd="2" destOrd="0" presId="urn:microsoft.com/office/officeart/2018/2/layout/IconLabelList"/>
    <dgm:cxn modelId="{BE88A013-45F8-4A54-AB05-45FD35ADC38F}" type="presParOf" srcId="{731CB9B8-9C9E-4777-B5E5-0C650C1CF671}" destId="{5EF07DF1-4052-44A1-A0AF-0A363D6B0630}" srcOrd="1" destOrd="0" presId="urn:microsoft.com/office/officeart/2018/2/layout/IconLabelList"/>
    <dgm:cxn modelId="{9AC2D573-1C38-45BC-8067-16F43F77C5C0}" type="presParOf" srcId="{731CB9B8-9C9E-4777-B5E5-0C650C1CF671}" destId="{076BEFD0-E9ED-4E7F-9673-6E011B5A08E2}" srcOrd="2" destOrd="0" presId="urn:microsoft.com/office/officeart/2018/2/layout/IconLabelList"/>
    <dgm:cxn modelId="{B194EC7C-050A-4B04-A866-3DAB87F9E173}" type="presParOf" srcId="{076BEFD0-E9ED-4E7F-9673-6E011B5A08E2}" destId="{149365D4-02F1-45AD-91FD-EDDC4F0E9A67}" srcOrd="0" destOrd="0" presId="urn:microsoft.com/office/officeart/2018/2/layout/IconLabelList"/>
    <dgm:cxn modelId="{33789C51-F098-4835-AC2F-FAF87397EF84}" type="presParOf" srcId="{076BEFD0-E9ED-4E7F-9673-6E011B5A08E2}" destId="{447A0DDA-36E4-40AA-925D-E48F6CE3CB04}" srcOrd="1" destOrd="0" presId="urn:microsoft.com/office/officeart/2018/2/layout/IconLabelList"/>
    <dgm:cxn modelId="{255FDD29-5710-4FC9-863C-C220C7442AE7}" type="presParOf" srcId="{076BEFD0-E9ED-4E7F-9673-6E011B5A08E2}" destId="{4BFFB028-C0D7-44EE-803C-2FE7CB0A5632}" srcOrd="2" destOrd="0" presId="urn:microsoft.com/office/officeart/2018/2/layout/IconLabelList"/>
    <dgm:cxn modelId="{731028BA-21F4-4D07-8496-65CB56591CE5}" type="presParOf" srcId="{731CB9B8-9C9E-4777-B5E5-0C650C1CF671}" destId="{BD707A12-FF25-4CE0-97F9-4B4B6BAF0972}" srcOrd="3" destOrd="0" presId="urn:microsoft.com/office/officeart/2018/2/layout/IconLabelList"/>
    <dgm:cxn modelId="{154AD7BE-B962-4212-9F3B-E5F9DB8DDE7D}" type="presParOf" srcId="{731CB9B8-9C9E-4777-B5E5-0C650C1CF671}" destId="{5CC278AE-9618-4F63-A36B-DABFF003969D}" srcOrd="4" destOrd="0" presId="urn:microsoft.com/office/officeart/2018/2/layout/IconLabelList"/>
    <dgm:cxn modelId="{4E79B4FC-C1F5-4F20-9EF8-4F94FD2D8A6D}" type="presParOf" srcId="{5CC278AE-9618-4F63-A36B-DABFF003969D}" destId="{72D006BC-B9B3-458C-9768-07D20D6CD37A}" srcOrd="0" destOrd="0" presId="urn:microsoft.com/office/officeart/2018/2/layout/IconLabelList"/>
    <dgm:cxn modelId="{A5C54848-9E78-49FD-9EF1-C095038B5AD4}" type="presParOf" srcId="{5CC278AE-9618-4F63-A36B-DABFF003969D}" destId="{E1CA841E-18DE-4CC2-894E-42813BF3A61C}" srcOrd="1" destOrd="0" presId="urn:microsoft.com/office/officeart/2018/2/layout/IconLabelList"/>
    <dgm:cxn modelId="{7E8EA5BF-02CC-41C2-A7CF-B153778365B6}" type="presParOf" srcId="{5CC278AE-9618-4F63-A36B-DABFF003969D}" destId="{7A8D41E0-D064-4F64-B2E2-37349575417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62F2DA-D7F2-4FF6-84BA-5F139A7912D1}" type="doc">
      <dgm:prSet loTypeId="urn:microsoft.com/office/officeart/2005/8/layout/arrow5" loCatId="relationship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F48E813-4459-4B63-9360-D2CA978144F6}">
      <dgm:prSet phldrT="[Text]"/>
      <dgm:spPr/>
      <dgm:t>
        <a:bodyPr/>
        <a:lstStyle/>
        <a:p>
          <a:r>
            <a:rPr lang="en-US" dirty="0"/>
            <a:t>Better Sales</a:t>
          </a:r>
        </a:p>
      </dgm:t>
    </dgm:pt>
    <dgm:pt modelId="{DB703676-2A02-40C0-8D19-B1740BA13EAF}" type="parTrans" cxnId="{9523870F-D5F6-4EE4-9D0E-98036F772042}">
      <dgm:prSet/>
      <dgm:spPr/>
      <dgm:t>
        <a:bodyPr/>
        <a:lstStyle/>
        <a:p>
          <a:endParaRPr lang="en-US"/>
        </a:p>
      </dgm:t>
    </dgm:pt>
    <dgm:pt modelId="{AD34E5BA-C68C-46C7-94AE-AB69E454AEC4}" type="sibTrans" cxnId="{9523870F-D5F6-4EE4-9D0E-98036F772042}">
      <dgm:prSet/>
      <dgm:spPr/>
      <dgm:t>
        <a:bodyPr/>
        <a:lstStyle/>
        <a:p>
          <a:endParaRPr lang="en-US"/>
        </a:p>
      </dgm:t>
    </dgm:pt>
    <dgm:pt modelId="{5967A42A-992F-4FDA-A7BF-040A6ACCB03C}">
      <dgm:prSet phldrT="[Text]"/>
      <dgm:spPr/>
      <dgm:t>
        <a:bodyPr/>
        <a:lstStyle/>
        <a:p>
          <a:r>
            <a:rPr lang="en-US" dirty="0"/>
            <a:t>Quicker Responses</a:t>
          </a:r>
        </a:p>
      </dgm:t>
    </dgm:pt>
    <dgm:pt modelId="{A03DAD7C-77BC-4D6F-8EC5-F2C93B21D176}" type="parTrans" cxnId="{D8E51D10-1C86-4C49-B582-0876726AF5A4}">
      <dgm:prSet/>
      <dgm:spPr/>
      <dgm:t>
        <a:bodyPr/>
        <a:lstStyle/>
        <a:p>
          <a:endParaRPr lang="en-US"/>
        </a:p>
      </dgm:t>
    </dgm:pt>
    <dgm:pt modelId="{42ABD298-0EE6-4B76-B809-8A6DA6D143D8}" type="sibTrans" cxnId="{D8E51D10-1C86-4C49-B582-0876726AF5A4}">
      <dgm:prSet/>
      <dgm:spPr/>
      <dgm:t>
        <a:bodyPr/>
        <a:lstStyle/>
        <a:p>
          <a:endParaRPr lang="en-US"/>
        </a:p>
      </dgm:t>
    </dgm:pt>
    <dgm:pt modelId="{A9D8C663-B01E-42D0-8826-371D7A3AFA6E}">
      <dgm:prSet phldrT="[Text]"/>
      <dgm:spPr/>
      <dgm:t>
        <a:bodyPr/>
        <a:lstStyle/>
        <a:p>
          <a:r>
            <a:rPr lang="en-US" dirty="0"/>
            <a:t>Better Customers</a:t>
          </a:r>
        </a:p>
      </dgm:t>
    </dgm:pt>
    <dgm:pt modelId="{5044CA63-D882-4961-B664-5225FA21EBE0}" type="parTrans" cxnId="{EDAB296D-9F06-4447-9380-E62EDAA4E052}">
      <dgm:prSet/>
      <dgm:spPr/>
      <dgm:t>
        <a:bodyPr/>
        <a:lstStyle/>
        <a:p>
          <a:endParaRPr lang="en-US"/>
        </a:p>
      </dgm:t>
    </dgm:pt>
    <dgm:pt modelId="{D0EE5823-5588-46CF-998D-C6D253B2A90B}" type="sibTrans" cxnId="{EDAB296D-9F06-4447-9380-E62EDAA4E052}">
      <dgm:prSet/>
      <dgm:spPr/>
      <dgm:t>
        <a:bodyPr/>
        <a:lstStyle/>
        <a:p>
          <a:endParaRPr lang="en-US"/>
        </a:p>
      </dgm:t>
    </dgm:pt>
    <dgm:pt modelId="{52777EA3-5FE5-4A3A-8775-6F330DEE80AF}">
      <dgm:prSet phldrT="[Text]"/>
      <dgm:spPr/>
      <dgm:t>
        <a:bodyPr/>
        <a:lstStyle/>
        <a:p>
          <a:r>
            <a:rPr lang="en-US" dirty="0"/>
            <a:t>Better Service</a:t>
          </a:r>
        </a:p>
      </dgm:t>
    </dgm:pt>
    <dgm:pt modelId="{69BFF753-905A-47C6-9997-6D4C1B18C142}" type="parTrans" cxnId="{C204A26F-3C14-4C13-93D7-5128141D5A60}">
      <dgm:prSet/>
      <dgm:spPr/>
      <dgm:t>
        <a:bodyPr/>
        <a:lstStyle/>
        <a:p>
          <a:endParaRPr lang="en-US"/>
        </a:p>
      </dgm:t>
    </dgm:pt>
    <dgm:pt modelId="{5276B064-45D0-4BB0-A548-FA0472CCC274}" type="sibTrans" cxnId="{C204A26F-3C14-4C13-93D7-5128141D5A60}">
      <dgm:prSet/>
      <dgm:spPr/>
      <dgm:t>
        <a:bodyPr/>
        <a:lstStyle/>
        <a:p>
          <a:endParaRPr lang="en-US"/>
        </a:p>
      </dgm:t>
    </dgm:pt>
    <dgm:pt modelId="{B13EC5CF-C62E-4A1A-AFF1-DA503C372747}">
      <dgm:prSet phldrT="[Text]"/>
      <dgm:spPr/>
      <dgm:t>
        <a:bodyPr/>
        <a:lstStyle/>
        <a:p>
          <a:r>
            <a:rPr lang="en-US" dirty="0"/>
            <a:t>More Products</a:t>
          </a:r>
        </a:p>
      </dgm:t>
    </dgm:pt>
    <dgm:pt modelId="{250B1E8C-3A8B-4C05-B652-E4188FE4F78F}" type="parTrans" cxnId="{BCA54C76-07AE-4A1B-B8AF-A549CC926EAF}">
      <dgm:prSet/>
      <dgm:spPr/>
      <dgm:t>
        <a:bodyPr/>
        <a:lstStyle/>
        <a:p>
          <a:endParaRPr lang="en-US"/>
        </a:p>
      </dgm:t>
    </dgm:pt>
    <dgm:pt modelId="{FB68FE19-9F2E-486B-80A5-07A8B5F267F1}" type="sibTrans" cxnId="{BCA54C76-07AE-4A1B-B8AF-A549CC926EAF}">
      <dgm:prSet/>
      <dgm:spPr/>
      <dgm:t>
        <a:bodyPr/>
        <a:lstStyle/>
        <a:p>
          <a:endParaRPr lang="en-US"/>
        </a:p>
      </dgm:t>
    </dgm:pt>
    <dgm:pt modelId="{9DE0F8F4-36B0-4743-B908-0EE3F43352CB}" type="pres">
      <dgm:prSet presAssocID="{4F62F2DA-D7F2-4FF6-84BA-5F139A7912D1}" presName="diagram" presStyleCnt="0">
        <dgm:presLayoutVars>
          <dgm:dir/>
          <dgm:resizeHandles val="exact"/>
        </dgm:presLayoutVars>
      </dgm:prSet>
      <dgm:spPr/>
    </dgm:pt>
    <dgm:pt modelId="{71D4558D-159A-47DE-A94F-521C32D12BF0}" type="pres">
      <dgm:prSet presAssocID="{AF48E813-4459-4B63-9360-D2CA978144F6}" presName="arrow" presStyleLbl="node1" presStyleIdx="0" presStyleCnt="5">
        <dgm:presLayoutVars>
          <dgm:bulletEnabled val="1"/>
        </dgm:presLayoutVars>
      </dgm:prSet>
      <dgm:spPr/>
    </dgm:pt>
    <dgm:pt modelId="{3DCA436E-A06E-419C-933D-824314FA18DD}" type="pres">
      <dgm:prSet presAssocID="{5967A42A-992F-4FDA-A7BF-040A6ACCB03C}" presName="arrow" presStyleLbl="node1" presStyleIdx="1" presStyleCnt="5">
        <dgm:presLayoutVars>
          <dgm:bulletEnabled val="1"/>
        </dgm:presLayoutVars>
      </dgm:prSet>
      <dgm:spPr/>
    </dgm:pt>
    <dgm:pt modelId="{41603B25-B9A7-46D0-887C-18FC2BCE93AA}" type="pres">
      <dgm:prSet presAssocID="{A9D8C663-B01E-42D0-8826-371D7A3AFA6E}" presName="arrow" presStyleLbl="node1" presStyleIdx="2" presStyleCnt="5">
        <dgm:presLayoutVars>
          <dgm:bulletEnabled val="1"/>
        </dgm:presLayoutVars>
      </dgm:prSet>
      <dgm:spPr/>
    </dgm:pt>
    <dgm:pt modelId="{03A77CC1-2883-44E9-A927-23D8D86A498B}" type="pres">
      <dgm:prSet presAssocID="{52777EA3-5FE5-4A3A-8775-6F330DEE80AF}" presName="arrow" presStyleLbl="node1" presStyleIdx="3" presStyleCnt="5">
        <dgm:presLayoutVars>
          <dgm:bulletEnabled val="1"/>
        </dgm:presLayoutVars>
      </dgm:prSet>
      <dgm:spPr/>
    </dgm:pt>
    <dgm:pt modelId="{AB6E8487-3FDE-4982-AEDD-44690A8ABD93}" type="pres">
      <dgm:prSet presAssocID="{B13EC5CF-C62E-4A1A-AFF1-DA503C372747}" presName="arrow" presStyleLbl="node1" presStyleIdx="4" presStyleCnt="5">
        <dgm:presLayoutVars>
          <dgm:bulletEnabled val="1"/>
        </dgm:presLayoutVars>
      </dgm:prSet>
      <dgm:spPr/>
    </dgm:pt>
  </dgm:ptLst>
  <dgm:cxnLst>
    <dgm:cxn modelId="{9523870F-D5F6-4EE4-9D0E-98036F772042}" srcId="{4F62F2DA-D7F2-4FF6-84BA-5F139A7912D1}" destId="{AF48E813-4459-4B63-9360-D2CA978144F6}" srcOrd="0" destOrd="0" parTransId="{DB703676-2A02-40C0-8D19-B1740BA13EAF}" sibTransId="{AD34E5BA-C68C-46C7-94AE-AB69E454AEC4}"/>
    <dgm:cxn modelId="{D8E51D10-1C86-4C49-B582-0876726AF5A4}" srcId="{4F62F2DA-D7F2-4FF6-84BA-5F139A7912D1}" destId="{5967A42A-992F-4FDA-A7BF-040A6ACCB03C}" srcOrd="1" destOrd="0" parTransId="{A03DAD7C-77BC-4D6F-8EC5-F2C93B21D176}" sibTransId="{42ABD298-0EE6-4B76-B809-8A6DA6D143D8}"/>
    <dgm:cxn modelId="{7F613E3E-5A35-4EDF-996D-1C1A7AC2C68A}" type="presOf" srcId="{5967A42A-992F-4FDA-A7BF-040A6ACCB03C}" destId="{3DCA436E-A06E-419C-933D-824314FA18DD}" srcOrd="0" destOrd="0" presId="urn:microsoft.com/office/officeart/2005/8/layout/arrow5"/>
    <dgm:cxn modelId="{EDAB296D-9F06-4447-9380-E62EDAA4E052}" srcId="{4F62F2DA-D7F2-4FF6-84BA-5F139A7912D1}" destId="{A9D8C663-B01E-42D0-8826-371D7A3AFA6E}" srcOrd="2" destOrd="0" parTransId="{5044CA63-D882-4961-B664-5225FA21EBE0}" sibTransId="{D0EE5823-5588-46CF-998D-C6D253B2A90B}"/>
    <dgm:cxn modelId="{C7FA126E-5B6D-4C24-A654-483FAFE7B0FC}" type="presOf" srcId="{52777EA3-5FE5-4A3A-8775-6F330DEE80AF}" destId="{03A77CC1-2883-44E9-A927-23D8D86A498B}" srcOrd="0" destOrd="0" presId="urn:microsoft.com/office/officeart/2005/8/layout/arrow5"/>
    <dgm:cxn modelId="{C204A26F-3C14-4C13-93D7-5128141D5A60}" srcId="{4F62F2DA-D7F2-4FF6-84BA-5F139A7912D1}" destId="{52777EA3-5FE5-4A3A-8775-6F330DEE80AF}" srcOrd="3" destOrd="0" parTransId="{69BFF753-905A-47C6-9997-6D4C1B18C142}" sibTransId="{5276B064-45D0-4BB0-A548-FA0472CCC274}"/>
    <dgm:cxn modelId="{BCA54C76-07AE-4A1B-B8AF-A549CC926EAF}" srcId="{4F62F2DA-D7F2-4FF6-84BA-5F139A7912D1}" destId="{B13EC5CF-C62E-4A1A-AFF1-DA503C372747}" srcOrd="4" destOrd="0" parTransId="{250B1E8C-3A8B-4C05-B652-E4188FE4F78F}" sibTransId="{FB68FE19-9F2E-486B-80A5-07A8B5F267F1}"/>
    <dgm:cxn modelId="{862DBB77-D019-46F4-92CD-72B6659CDD64}" type="presOf" srcId="{B13EC5CF-C62E-4A1A-AFF1-DA503C372747}" destId="{AB6E8487-3FDE-4982-AEDD-44690A8ABD93}" srcOrd="0" destOrd="0" presId="urn:microsoft.com/office/officeart/2005/8/layout/arrow5"/>
    <dgm:cxn modelId="{100ED4BD-F485-49E7-946D-29DA5EB687A5}" type="presOf" srcId="{A9D8C663-B01E-42D0-8826-371D7A3AFA6E}" destId="{41603B25-B9A7-46D0-887C-18FC2BCE93AA}" srcOrd="0" destOrd="0" presId="urn:microsoft.com/office/officeart/2005/8/layout/arrow5"/>
    <dgm:cxn modelId="{7201D1FA-236E-4724-972E-C134020FB8E1}" type="presOf" srcId="{AF48E813-4459-4B63-9360-D2CA978144F6}" destId="{71D4558D-159A-47DE-A94F-521C32D12BF0}" srcOrd="0" destOrd="0" presId="urn:microsoft.com/office/officeart/2005/8/layout/arrow5"/>
    <dgm:cxn modelId="{2FC052FD-A34D-4639-AB98-1D7EE16352F4}" type="presOf" srcId="{4F62F2DA-D7F2-4FF6-84BA-5F139A7912D1}" destId="{9DE0F8F4-36B0-4743-B908-0EE3F43352CB}" srcOrd="0" destOrd="0" presId="urn:microsoft.com/office/officeart/2005/8/layout/arrow5"/>
    <dgm:cxn modelId="{AFEA0CF8-0099-426C-B295-95425605C3C4}" type="presParOf" srcId="{9DE0F8F4-36B0-4743-B908-0EE3F43352CB}" destId="{71D4558D-159A-47DE-A94F-521C32D12BF0}" srcOrd="0" destOrd="0" presId="urn:microsoft.com/office/officeart/2005/8/layout/arrow5"/>
    <dgm:cxn modelId="{CB023674-277B-4707-AEE0-9C35DCF4AF85}" type="presParOf" srcId="{9DE0F8F4-36B0-4743-B908-0EE3F43352CB}" destId="{3DCA436E-A06E-419C-933D-824314FA18DD}" srcOrd="1" destOrd="0" presId="urn:microsoft.com/office/officeart/2005/8/layout/arrow5"/>
    <dgm:cxn modelId="{B2A91065-5FB7-4C59-9F1D-0601135B53B2}" type="presParOf" srcId="{9DE0F8F4-36B0-4743-B908-0EE3F43352CB}" destId="{41603B25-B9A7-46D0-887C-18FC2BCE93AA}" srcOrd="2" destOrd="0" presId="urn:microsoft.com/office/officeart/2005/8/layout/arrow5"/>
    <dgm:cxn modelId="{43954997-E232-46F9-926A-F2DD6BCF4218}" type="presParOf" srcId="{9DE0F8F4-36B0-4743-B908-0EE3F43352CB}" destId="{03A77CC1-2883-44E9-A927-23D8D86A498B}" srcOrd="3" destOrd="0" presId="urn:microsoft.com/office/officeart/2005/8/layout/arrow5"/>
    <dgm:cxn modelId="{77E46F2C-D4FD-4280-8844-BA9B90A7AA89}" type="presParOf" srcId="{9DE0F8F4-36B0-4743-B908-0EE3F43352CB}" destId="{AB6E8487-3FDE-4982-AEDD-44690A8ABD93}" srcOrd="4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75809-8C75-4E04-803F-AFF163039B65}">
      <dsp:nvSpPr>
        <dsp:cNvPr id="0" name=""/>
        <dsp:cNvSpPr/>
      </dsp:nvSpPr>
      <dsp:spPr>
        <a:xfrm>
          <a:off x="938418" y="401284"/>
          <a:ext cx="1449604" cy="14496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5304F6-1159-42A1-9C34-3730AFDDA2CD}">
      <dsp:nvSpPr>
        <dsp:cNvPr id="0" name=""/>
        <dsp:cNvSpPr/>
      </dsp:nvSpPr>
      <dsp:spPr>
        <a:xfrm>
          <a:off x="52549" y="2233845"/>
          <a:ext cx="32213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noProof="0" dirty="0"/>
            <a:t>Customer</a:t>
          </a:r>
        </a:p>
      </dsp:txBody>
      <dsp:txXfrm>
        <a:off x="52549" y="2233845"/>
        <a:ext cx="3221343" cy="720000"/>
      </dsp:txXfrm>
    </dsp:sp>
    <dsp:sp modelId="{149365D4-02F1-45AD-91FD-EDDC4F0E9A67}">
      <dsp:nvSpPr>
        <dsp:cNvPr id="0" name=""/>
        <dsp:cNvSpPr/>
      </dsp:nvSpPr>
      <dsp:spPr>
        <a:xfrm>
          <a:off x="4723497" y="401284"/>
          <a:ext cx="1449604" cy="14496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FFB028-C0D7-44EE-803C-2FE7CB0A5632}">
      <dsp:nvSpPr>
        <dsp:cNvPr id="0" name=""/>
        <dsp:cNvSpPr/>
      </dsp:nvSpPr>
      <dsp:spPr>
        <a:xfrm>
          <a:off x="3837628" y="2233845"/>
          <a:ext cx="32213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noProof="0" dirty="0"/>
            <a:t>Competitor</a:t>
          </a:r>
        </a:p>
      </dsp:txBody>
      <dsp:txXfrm>
        <a:off x="3837628" y="2233845"/>
        <a:ext cx="3221343" cy="720000"/>
      </dsp:txXfrm>
    </dsp:sp>
    <dsp:sp modelId="{72D006BC-B9B3-458C-9768-07D20D6CD37A}">
      <dsp:nvSpPr>
        <dsp:cNvPr id="0" name=""/>
        <dsp:cNvSpPr/>
      </dsp:nvSpPr>
      <dsp:spPr>
        <a:xfrm>
          <a:off x="8508576" y="401284"/>
          <a:ext cx="1449604" cy="14496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8D41E0-D064-4F64-B2E2-37349575417C}">
      <dsp:nvSpPr>
        <dsp:cNvPr id="0" name=""/>
        <dsp:cNvSpPr/>
      </dsp:nvSpPr>
      <dsp:spPr>
        <a:xfrm>
          <a:off x="7622707" y="2233845"/>
          <a:ext cx="32213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noProof="0" dirty="0"/>
            <a:t>Market</a:t>
          </a:r>
        </a:p>
      </dsp:txBody>
      <dsp:txXfrm>
        <a:off x="7622707" y="2233845"/>
        <a:ext cx="322134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D4558D-159A-47DE-A94F-521C32D12BF0}">
      <dsp:nvSpPr>
        <dsp:cNvPr id="0" name=""/>
        <dsp:cNvSpPr/>
      </dsp:nvSpPr>
      <dsp:spPr>
        <a:xfrm>
          <a:off x="2759257" y="248"/>
          <a:ext cx="2227831" cy="2227831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Better Sales</a:t>
          </a:r>
        </a:p>
      </dsp:txBody>
      <dsp:txXfrm>
        <a:off x="3316215" y="248"/>
        <a:ext cx="1113915" cy="1837961"/>
      </dsp:txXfrm>
    </dsp:sp>
    <dsp:sp modelId="{3DCA436E-A06E-419C-933D-824314FA18DD}">
      <dsp:nvSpPr>
        <dsp:cNvPr id="0" name=""/>
        <dsp:cNvSpPr/>
      </dsp:nvSpPr>
      <dsp:spPr>
        <a:xfrm rot="4320000">
          <a:off x="4631129" y="1360242"/>
          <a:ext cx="2227831" cy="2227831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-37659"/>
                <a:satOff val="-7225"/>
                <a:lumOff val="103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-37659"/>
                <a:satOff val="-7225"/>
                <a:lumOff val="103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Quicker Responses</a:t>
          </a:r>
        </a:p>
      </dsp:txBody>
      <dsp:txXfrm rot="-5400000">
        <a:off x="5011458" y="1856962"/>
        <a:ext cx="1837961" cy="1113915"/>
      </dsp:txXfrm>
    </dsp:sp>
    <dsp:sp modelId="{41603B25-B9A7-46D0-887C-18FC2BCE93AA}">
      <dsp:nvSpPr>
        <dsp:cNvPr id="0" name=""/>
        <dsp:cNvSpPr/>
      </dsp:nvSpPr>
      <dsp:spPr>
        <a:xfrm rot="8640000">
          <a:off x="3916138" y="3560759"/>
          <a:ext cx="2227831" cy="2227831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-75317"/>
                <a:satOff val="-14450"/>
                <a:lumOff val="2059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-75317"/>
                <a:satOff val="-14450"/>
                <a:lumOff val="2059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Better Customers</a:t>
          </a:r>
        </a:p>
      </dsp:txBody>
      <dsp:txXfrm rot="10800000">
        <a:off x="4587676" y="3913400"/>
        <a:ext cx="1113915" cy="1837961"/>
      </dsp:txXfrm>
    </dsp:sp>
    <dsp:sp modelId="{03A77CC1-2883-44E9-A927-23D8D86A498B}">
      <dsp:nvSpPr>
        <dsp:cNvPr id="0" name=""/>
        <dsp:cNvSpPr/>
      </dsp:nvSpPr>
      <dsp:spPr>
        <a:xfrm rot="12960000">
          <a:off x="1602377" y="3560759"/>
          <a:ext cx="2227831" cy="2227831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-112976"/>
                <a:satOff val="-21676"/>
                <a:lumOff val="3089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-112976"/>
                <a:satOff val="-21676"/>
                <a:lumOff val="3089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Better Service</a:t>
          </a:r>
        </a:p>
      </dsp:txBody>
      <dsp:txXfrm rot="10800000">
        <a:off x="2044755" y="3913400"/>
        <a:ext cx="1113915" cy="1837961"/>
      </dsp:txXfrm>
    </dsp:sp>
    <dsp:sp modelId="{AB6E8487-3FDE-4982-AEDD-44690A8ABD93}">
      <dsp:nvSpPr>
        <dsp:cNvPr id="0" name=""/>
        <dsp:cNvSpPr/>
      </dsp:nvSpPr>
      <dsp:spPr>
        <a:xfrm rot="17280000">
          <a:off x="887386" y="1360242"/>
          <a:ext cx="2227831" cy="2227831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-150635"/>
                <a:satOff val="-28901"/>
                <a:lumOff val="4118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-150635"/>
                <a:satOff val="-28901"/>
                <a:lumOff val="4118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More Products</a:t>
          </a:r>
        </a:p>
      </dsp:txBody>
      <dsp:txXfrm rot="5400000">
        <a:off x="896927" y="1856962"/>
        <a:ext cx="1837961" cy="1113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290E50-D3EA-4329-AA5F-AF5A5C575D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112D18-5CEB-46F3-924F-E35464AAA3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5D1AD-E24C-4E82-BC85-28527A42DCE7}" type="datetimeFigureOut">
              <a:rPr lang="en-US" smtClean="0"/>
              <a:t>1/23/2025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FC0ED-2712-4B69-9F16-123F02DBF5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BD00C-2269-4424-828A-8D893B5226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B3793-D85E-4082-925C-FAA1A2B272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863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5EA34-3951-4B6D-8DDD-B157CE00471C}" type="datetimeFigureOut">
              <a:rPr lang="en-US" smtClean="0"/>
              <a:t>1/23/2025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3E965-974B-498D-B360-83DD1F9DEB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3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652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412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658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6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642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AB3A824-1A51-4B26-AD58-A6D8E14F6C04}" type="datetimeFigureOut">
              <a:rPr lang="en-US" noProof="0" smtClean="0"/>
              <a:t>1/23/2025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150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27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5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noProof="0" smtClean="0"/>
              <a:t>1/23/2025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64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noProof="0" smtClean="0"/>
              <a:t>1/23/2025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64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noProof="0" smtClean="0"/>
              <a:t>1/23/2025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958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86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1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6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5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80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CBC1C18-307B-4F68-A007-B5B542270E8D}" type="datetimeFigureOut">
              <a:rPr lang="en-US" noProof="0" smtClean="0"/>
              <a:t>1/23/2025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02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11.svg"/><Relationship Id="rId4" Type="http://schemas.openxmlformats.org/officeDocument/2006/relationships/diagramData" Target="../diagrams/data2.xm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Coffee Beans">
            <a:extLst>
              <a:ext uri="{FF2B5EF4-FFF2-40B4-BE49-F238E27FC236}">
                <a16:creationId xmlns:a16="http://schemas.microsoft.com/office/drawing/2014/main" id="{291BDB91-E757-4677-A38C-EB354240C83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5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  <a:prstGeom prst="rect">
            <a:avLst/>
          </a:prstGeom>
        </p:spPr>
        <p:txBody>
          <a:bodyPr lIns="0" rIns="180000">
            <a:normAutofit/>
          </a:bodyPr>
          <a:lstStyle/>
          <a:p>
            <a:r>
              <a:rPr lang="en-US" sz="7200" b="1" dirty="0">
                <a:solidFill>
                  <a:schemeClr val="tx1"/>
                </a:solidFill>
              </a:rPr>
              <a:t>Retail </a:t>
            </a:r>
            <a:br>
              <a:rPr lang="en-US" sz="7200" b="1" dirty="0">
                <a:solidFill>
                  <a:schemeClr val="tx1"/>
                </a:solidFill>
              </a:rPr>
            </a:br>
            <a:r>
              <a:rPr lang="en-US" sz="7200" b="1" dirty="0">
                <a:solidFill>
                  <a:schemeClr val="tx1"/>
                </a:solidFill>
              </a:rPr>
              <a:t>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  <a:prstGeom prst="rect">
            <a:avLst/>
          </a:prstGeom>
        </p:spPr>
        <p:txBody>
          <a:bodyPr lIns="0" rIns="0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Shoes Company </a:t>
            </a:r>
          </a:p>
          <a:p>
            <a:r>
              <a:rPr lang="en-US" sz="2800" dirty="0">
                <a:solidFill>
                  <a:schemeClr val="tx1"/>
                </a:solidFill>
              </a:rPr>
              <a:t>Marketing Plan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1063F05-99EF-4DA3-B595-4E26670F2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bg1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04461-E85A-43E7-AA0B-B7DF596C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  <a:prstGeom prst="rect">
            <a:avLst/>
          </a:prstGeom>
        </p:spPr>
        <p:txBody>
          <a:bodyPr lIns="0" tIns="108000"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</a:rPr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A835C2-2B9B-4174-AA2C-60A4F1311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D39F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DDBE1-00CD-4A90-9BA9-5E79F6C6F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258" y="2286000"/>
            <a:ext cx="3791711" cy="393192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Email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vikasmandal380@gmail</a:t>
            </a:r>
            <a:r>
              <a:rPr lang="en-US" dirty="0"/>
              <a:t>.com</a:t>
            </a:r>
            <a:endParaRPr lang="en-US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 descr="Restaurant Open Sign">
            <a:extLst>
              <a:ext uri="{FF2B5EF4-FFF2-40B4-BE49-F238E27FC236}">
                <a16:creationId xmlns:a16="http://schemas.microsoft.com/office/drawing/2014/main" id="{4BB88093-7048-42AA-9AFC-B007B4E797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68548" y="10"/>
            <a:ext cx="6723452" cy="6857990"/>
          </a:xfrm>
          <a:prstGeom prst="rect">
            <a:avLst/>
          </a:prstGeom>
        </p:spPr>
      </p:pic>
      <p:pic>
        <p:nvPicPr>
          <p:cNvPr id="7" name="Graphic 6" descr="Envelope">
            <a:extLst>
              <a:ext uri="{FF2B5EF4-FFF2-40B4-BE49-F238E27FC236}">
                <a16:creationId xmlns:a16="http://schemas.microsoft.com/office/drawing/2014/main" id="{1BCFD98B-5534-433A-A8E6-4DE2A04C391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4129" y="2286000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44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9F6D66-7FA8-4C5E-9F8A-92DD64E2A7AC}"/>
              </a:ext>
            </a:extLst>
          </p:cNvPr>
          <p:cNvSpPr txBox="1"/>
          <p:nvPr/>
        </p:nvSpPr>
        <p:spPr>
          <a:xfrm>
            <a:off x="-60961" y="751344"/>
            <a:ext cx="12313921" cy="5601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i="0" dirty="0">
                <a:effectLst/>
                <a:latin typeface="Lato" panose="020B0604020202020204" pitchFamily="34" charset="0"/>
              </a:rPr>
              <a:t>Right Business Objective - Revenue vs Costs</a:t>
            </a:r>
          </a:p>
          <a:p>
            <a:pPr algn="just"/>
            <a:endParaRPr lang="en-US" b="1" i="0" dirty="0">
              <a:effectLst/>
              <a:latin typeface="Lato" panose="020B0604020202020204" pitchFamily="34" charset="0"/>
            </a:endParaRPr>
          </a:p>
          <a:p>
            <a:pPr algn="just"/>
            <a:endParaRPr lang="en-US" b="1" dirty="0">
              <a:latin typeface="Lato" panose="020B0604020202020204" pitchFamily="34" charset="0"/>
            </a:endParaRPr>
          </a:p>
          <a:p>
            <a:pPr algn="just"/>
            <a:r>
              <a:rPr lang="en-US" sz="2400" b="1" i="0" dirty="0">
                <a:solidFill>
                  <a:srgbClr val="FF0000"/>
                </a:solidFill>
                <a:effectLst/>
                <a:latin typeface="Lato" panose="020B0604020202020204" pitchFamily="34" charset="0"/>
              </a:rPr>
              <a:t>Components for Business Losses</a:t>
            </a:r>
          </a:p>
          <a:p>
            <a:pPr algn="just"/>
            <a:endParaRPr lang="en-US" b="1" i="0" dirty="0">
              <a:effectLst/>
              <a:latin typeface="Lato" panose="020B0604020202020204" pitchFamily="34" charset="0"/>
            </a:endParaRPr>
          </a:p>
          <a:p>
            <a:pPr algn="just"/>
            <a:endParaRPr lang="en-US" b="1" i="0" dirty="0">
              <a:effectLst/>
              <a:latin typeface="Lato" panose="020B0604020202020204" pitchFamily="34" charset="0"/>
            </a:endParaRPr>
          </a:p>
          <a:p>
            <a:pPr algn="just"/>
            <a:r>
              <a:rPr lang="en-US" sz="2000" b="1" dirty="0">
                <a:latin typeface="Lato" panose="020B0604020202020204" pitchFamily="34" charset="0"/>
              </a:rPr>
              <a:t>Profit/Loss=Revenue-Cost</a:t>
            </a:r>
          </a:p>
          <a:p>
            <a:pPr algn="just"/>
            <a:endParaRPr lang="en-US" b="1" dirty="0">
              <a:latin typeface="Lato" panose="020B0604020202020204" pitchFamily="34" charset="0"/>
            </a:endParaRPr>
          </a:p>
          <a:p>
            <a:pPr algn="just"/>
            <a:r>
              <a:rPr lang="en-US" b="1" i="0" dirty="0">
                <a:effectLst/>
                <a:latin typeface="Lato" panose="020B0604020202020204" pitchFamily="34" charset="0"/>
              </a:rPr>
              <a:t>Revenue=</a:t>
            </a:r>
            <a:r>
              <a:rPr lang="en-US" b="1" i="0" dirty="0" err="1">
                <a:effectLst/>
                <a:latin typeface="Lato" panose="020B0604020202020204" pitchFamily="34" charset="0"/>
              </a:rPr>
              <a:t>Products_sold</a:t>
            </a:r>
            <a:r>
              <a:rPr lang="en-US" b="1" i="0" dirty="0">
                <a:effectLst/>
                <a:latin typeface="Lato" panose="020B0604020202020204" pitchFamily="34" charset="0"/>
              </a:rPr>
              <a:t>*</a:t>
            </a:r>
            <a:r>
              <a:rPr lang="en-US" b="1" i="0" dirty="0" err="1">
                <a:effectLst/>
                <a:latin typeface="Lato" panose="020B0604020202020204" pitchFamily="34" charset="0"/>
              </a:rPr>
              <a:t>Avg_product_price</a:t>
            </a:r>
            <a:endParaRPr lang="en-US" b="1" i="0" dirty="0">
              <a:effectLst/>
              <a:latin typeface="Lato" panose="020B0604020202020204" pitchFamily="34" charset="0"/>
            </a:endParaRPr>
          </a:p>
          <a:p>
            <a:pPr algn="just"/>
            <a:r>
              <a:rPr lang="en-US" b="1" dirty="0">
                <a:latin typeface="Lato" panose="020B0604020202020204" pitchFamily="34" charset="0"/>
              </a:rPr>
              <a:t>Revenue=customer*</a:t>
            </a:r>
            <a:r>
              <a:rPr lang="en-US" b="1" dirty="0" err="1">
                <a:latin typeface="Lato" panose="020B0604020202020204" pitchFamily="34" charset="0"/>
              </a:rPr>
              <a:t>Avg_product_bought</a:t>
            </a:r>
            <a:r>
              <a:rPr lang="en-US" b="1" dirty="0">
                <a:latin typeface="Lato" panose="020B0604020202020204" pitchFamily="34" charset="0"/>
              </a:rPr>
              <a:t>*</a:t>
            </a:r>
            <a:r>
              <a:rPr lang="en-US" b="1" dirty="0" err="1">
                <a:latin typeface="Lato" panose="020B0604020202020204" pitchFamily="34" charset="0"/>
              </a:rPr>
              <a:t>avg_products_price</a:t>
            </a:r>
            <a:endParaRPr lang="en-US" b="1" dirty="0">
              <a:latin typeface="Lato" panose="020B0604020202020204" pitchFamily="34" charset="0"/>
            </a:endParaRPr>
          </a:p>
          <a:p>
            <a:pPr algn="just"/>
            <a:r>
              <a:rPr lang="en-US" b="1" i="0" dirty="0">
                <a:effectLst/>
                <a:latin typeface="Lato" panose="020B0604020202020204" pitchFamily="34" charset="0"/>
              </a:rPr>
              <a:t>Revenue</a:t>
            </a:r>
            <a:r>
              <a:rPr lang="en-US" b="1" dirty="0">
                <a:latin typeface="Lato" panose="020B0604020202020204" pitchFamily="34" charset="0"/>
              </a:rPr>
              <a:t>=(</a:t>
            </a:r>
            <a:r>
              <a:rPr lang="en-US" b="1" dirty="0" err="1">
                <a:latin typeface="Lato" panose="020B0604020202020204" pitchFamily="34" charset="0"/>
              </a:rPr>
              <a:t>old_customer+new_customer</a:t>
            </a:r>
            <a:r>
              <a:rPr lang="en-US" b="1" dirty="0">
                <a:latin typeface="Lato" panose="020B0604020202020204" pitchFamily="34" charset="0"/>
              </a:rPr>
              <a:t>)*</a:t>
            </a:r>
            <a:r>
              <a:rPr lang="en-US" b="1" dirty="0" err="1">
                <a:latin typeface="Lato" panose="020B0604020202020204" pitchFamily="34" charset="0"/>
              </a:rPr>
              <a:t>avg_product_bought</a:t>
            </a:r>
            <a:r>
              <a:rPr lang="en-US" b="1" dirty="0">
                <a:latin typeface="Lato" panose="020B0604020202020204" pitchFamily="34" charset="0"/>
              </a:rPr>
              <a:t>*</a:t>
            </a:r>
            <a:r>
              <a:rPr lang="en-US" b="1" dirty="0" err="1">
                <a:latin typeface="Lato" panose="020B0604020202020204" pitchFamily="34" charset="0"/>
              </a:rPr>
              <a:t>avg_product_price</a:t>
            </a:r>
            <a:endParaRPr lang="en-US" b="1" dirty="0">
              <a:latin typeface="Lato" panose="020B0604020202020204" pitchFamily="34" charset="0"/>
            </a:endParaRPr>
          </a:p>
          <a:p>
            <a:pPr algn="just"/>
            <a:r>
              <a:rPr lang="en-US" b="1" dirty="0">
                <a:latin typeface="Lato" panose="020B0604020202020204" pitchFamily="34" charset="0"/>
              </a:rPr>
              <a:t>Revenue=</a:t>
            </a:r>
            <a:r>
              <a:rPr lang="en-US" b="1" dirty="0" err="1">
                <a:latin typeface="Lato" panose="020B0604020202020204" pitchFamily="34" charset="0"/>
              </a:rPr>
              <a:t>high_val_customer+low_val_customers+new_customers</a:t>
            </a:r>
            <a:r>
              <a:rPr lang="en-US" b="1" dirty="0">
                <a:latin typeface="Lato" panose="020B0604020202020204" pitchFamily="34" charset="0"/>
              </a:rPr>
              <a:t>)*</a:t>
            </a:r>
            <a:r>
              <a:rPr lang="en-US" b="1" dirty="0" err="1">
                <a:latin typeface="Lato" panose="020B0604020202020204" pitchFamily="34" charset="0"/>
              </a:rPr>
              <a:t>avg_products_bought</a:t>
            </a:r>
            <a:r>
              <a:rPr lang="en-US" b="1" dirty="0">
                <a:latin typeface="Lato" panose="020B0604020202020204" pitchFamily="34" charset="0"/>
              </a:rPr>
              <a:t>*</a:t>
            </a:r>
            <a:r>
              <a:rPr lang="en-US" b="1" dirty="0" err="1">
                <a:latin typeface="Lato" panose="020B0604020202020204" pitchFamily="34" charset="0"/>
              </a:rPr>
              <a:t>avg_products_price</a:t>
            </a:r>
            <a:endParaRPr lang="en-US" b="1" dirty="0">
              <a:latin typeface="Lato" panose="020B0604020202020204" pitchFamily="34" charset="0"/>
            </a:endParaRPr>
          </a:p>
          <a:p>
            <a:pPr algn="just"/>
            <a:endParaRPr lang="en-US" b="1" dirty="0">
              <a:latin typeface="Lato" panose="020B0604020202020204" pitchFamily="34" charset="0"/>
            </a:endParaRPr>
          </a:p>
          <a:p>
            <a:pPr algn="just"/>
            <a:endParaRPr lang="en-US" b="1" dirty="0">
              <a:latin typeface="Lato" panose="020B0604020202020204" pitchFamily="34" charset="0"/>
            </a:endParaRPr>
          </a:p>
          <a:p>
            <a:pPr algn="just"/>
            <a:r>
              <a:rPr lang="en-US" b="1" dirty="0">
                <a:latin typeface="Lato" panose="020B0604020202020204" pitchFamily="34" charset="0"/>
              </a:rPr>
              <a:t>Cost=</a:t>
            </a:r>
            <a:r>
              <a:rPr lang="en-US" b="1" dirty="0" err="1">
                <a:latin typeface="Lato" panose="020B0604020202020204" pitchFamily="34" charset="0"/>
              </a:rPr>
              <a:t>products_bought</a:t>
            </a:r>
            <a:r>
              <a:rPr lang="en-US" b="1" dirty="0">
                <a:latin typeface="Lato" panose="020B0604020202020204" pitchFamily="34" charset="0"/>
              </a:rPr>
              <a:t>*</a:t>
            </a:r>
            <a:r>
              <a:rPr lang="en-US" b="1" dirty="0" err="1">
                <a:latin typeface="Lato" panose="020B0604020202020204" pitchFamily="34" charset="0"/>
              </a:rPr>
              <a:t>Avg_buying_price+operation_cost</a:t>
            </a:r>
            <a:endParaRPr lang="en-US" b="1" dirty="0">
              <a:latin typeface="Lato" panose="020B0604020202020204" pitchFamily="34" charset="0"/>
            </a:endParaRPr>
          </a:p>
          <a:p>
            <a:pPr algn="just"/>
            <a:r>
              <a:rPr lang="en-US" b="1" dirty="0">
                <a:latin typeface="Lato" panose="020B0604020202020204" pitchFamily="34" charset="0"/>
              </a:rPr>
              <a:t>Cost=</a:t>
            </a:r>
            <a:r>
              <a:rPr lang="en-US" b="1" dirty="0" err="1">
                <a:latin typeface="Lato" panose="020B0604020202020204" pitchFamily="34" charset="0"/>
              </a:rPr>
              <a:t>product_bought</a:t>
            </a:r>
            <a:r>
              <a:rPr lang="en-US" b="1" dirty="0">
                <a:latin typeface="Lato" panose="020B0604020202020204" pitchFamily="34" charset="0"/>
              </a:rPr>
              <a:t>*avg_buying_price+inventory_cost+manpower_cost+promotional_cost+other_operational_cost</a:t>
            </a:r>
          </a:p>
          <a:p>
            <a:pPr algn="just"/>
            <a:r>
              <a:rPr lang="en-US" b="1" dirty="0">
                <a:latin typeface="Lato" panose="020B0604020202020204" pitchFamily="34" charset="0"/>
              </a:rPr>
              <a:t>Cost=manufacturer*</a:t>
            </a:r>
            <a:r>
              <a:rPr lang="en-US" b="1" dirty="0" err="1">
                <a:latin typeface="Lato" panose="020B0604020202020204" pitchFamily="34" charset="0"/>
              </a:rPr>
              <a:t>avg_products_bought</a:t>
            </a:r>
            <a:r>
              <a:rPr lang="en-US" b="1" dirty="0">
                <a:latin typeface="Lato" panose="020B0604020202020204" pitchFamily="34" charset="0"/>
              </a:rPr>
              <a:t>*avg_buying_price+inventory_cost+manpower_cost+promotional_cost+other_operstional_cost</a:t>
            </a:r>
          </a:p>
          <a:p>
            <a:pPr algn="just"/>
            <a:endParaRPr lang="en-US" b="1" dirty="0">
              <a:latin typeface="Lat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144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D1B1E6-9947-4481-B25D-C21864684745}"/>
              </a:ext>
            </a:extLst>
          </p:cNvPr>
          <p:cNvSpPr txBox="1"/>
          <p:nvPr/>
        </p:nvSpPr>
        <p:spPr>
          <a:xfrm>
            <a:off x="894521" y="1306852"/>
            <a:ext cx="10402957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effectLst/>
                <a:latin typeface="Lato" panose="020F0502020204030203" pitchFamily="34" charset="0"/>
              </a:rPr>
              <a:t>Right Business Objective - Identifying objectives from revenue</a:t>
            </a:r>
          </a:p>
          <a:p>
            <a:pPr algn="l"/>
            <a:endParaRPr lang="en-US" b="1" dirty="0">
              <a:latin typeface="Lato" panose="020F0502020204030203" pitchFamily="34" charset="0"/>
            </a:endParaRPr>
          </a:p>
          <a:p>
            <a:pPr algn="l"/>
            <a:endParaRPr lang="en-US" b="1" i="0" dirty="0">
              <a:effectLst/>
              <a:latin typeface="Lato" panose="020F0502020204030203" pitchFamily="34" charset="0"/>
            </a:endParaRPr>
          </a:p>
          <a:p>
            <a:pPr algn="l"/>
            <a:r>
              <a:rPr lang="en-US" sz="2400" b="1" dirty="0">
                <a:solidFill>
                  <a:srgbClr val="FF0000"/>
                </a:solidFill>
                <a:latin typeface="Lato" panose="020F0502020204030203" pitchFamily="34" charset="0"/>
              </a:rPr>
              <a:t>Business Objective to boost revenue</a:t>
            </a:r>
          </a:p>
          <a:p>
            <a:pPr algn="l"/>
            <a:endParaRPr lang="en-US" b="1" i="0" dirty="0">
              <a:effectLst/>
              <a:latin typeface="Lato" panose="020F0502020204030203" pitchFamily="34" charset="0"/>
            </a:endParaRPr>
          </a:p>
          <a:p>
            <a:pPr algn="l"/>
            <a:endParaRPr lang="en-US" b="1" dirty="0">
              <a:latin typeface="Lato" panose="020F0502020204030203" pitchFamily="34" charset="0"/>
            </a:endParaRPr>
          </a:p>
          <a:p>
            <a:pPr algn="l"/>
            <a:r>
              <a:rPr lang="en-US" b="1" i="0" dirty="0">
                <a:effectLst/>
                <a:latin typeface="Lato" panose="020F0502020204030203" pitchFamily="34" charset="0"/>
              </a:rPr>
              <a:t>Revenue=(</a:t>
            </a:r>
            <a:r>
              <a:rPr lang="en-US" b="1" i="0" dirty="0" err="1">
                <a:effectLst/>
                <a:latin typeface="Lato" panose="020F0502020204030203" pitchFamily="34" charset="0"/>
              </a:rPr>
              <a:t>old_customer</a:t>
            </a:r>
            <a:r>
              <a:rPr lang="en-US" b="1" dirty="0" err="1">
                <a:latin typeface="Lato" panose="020F0502020204030203" pitchFamily="34" charset="0"/>
              </a:rPr>
              <a:t>+new_customers</a:t>
            </a:r>
            <a:r>
              <a:rPr lang="en-US" b="1" i="0" dirty="0">
                <a:effectLst/>
                <a:latin typeface="Lato" panose="020F0502020204030203" pitchFamily="34" charset="0"/>
              </a:rPr>
              <a:t>)*</a:t>
            </a:r>
            <a:r>
              <a:rPr lang="en-US" b="1" i="0" dirty="0" err="1">
                <a:effectLst/>
                <a:latin typeface="Lato" panose="020F0502020204030203" pitchFamily="34" charset="0"/>
              </a:rPr>
              <a:t>avg_products_bought</a:t>
            </a:r>
            <a:r>
              <a:rPr lang="en-US" b="1" i="0" dirty="0">
                <a:effectLst/>
                <a:latin typeface="Lato" panose="020F0502020204030203" pitchFamily="34" charset="0"/>
              </a:rPr>
              <a:t>*</a:t>
            </a:r>
            <a:r>
              <a:rPr lang="en-US" b="1" i="0" dirty="0" err="1">
                <a:effectLst/>
                <a:latin typeface="Lato" panose="020F0502020204030203" pitchFamily="34" charset="0"/>
              </a:rPr>
              <a:t>avg_products_price</a:t>
            </a:r>
            <a:endParaRPr lang="en-US" b="1" i="0" dirty="0"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828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1D0189-D2A4-4EE6-AC50-67BEE5AC21C4}"/>
              </a:ext>
            </a:extLst>
          </p:cNvPr>
          <p:cNvSpPr txBox="1"/>
          <p:nvPr/>
        </p:nvSpPr>
        <p:spPr>
          <a:xfrm>
            <a:off x="490331" y="551479"/>
            <a:ext cx="1050897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effectLst/>
                <a:latin typeface="Lato" panose="020F0502020204030203" pitchFamily="34" charset="0"/>
              </a:rPr>
              <a:t>Reaching the right business objective - Identifying objective to reduce cost</a:t>
            </a:r>
          </a:p>
          <a:p>
            <a:pPr algn="l"/>
            <a:endParaRPr lang="en-US" sz="2800" b="1" dirty="0">
              <a:latin typeface="Lato" panose="020F0502020204030203" pitchFamily="34" charset="0"/>
            </a:endParaRPr>
          </a:p>
          <a:p>
            <a:pPr algn="l"/>
            <a:endParaRPr lang="en-US" b="1" i="0" dirty="0">
              <a:effectLst/>
              <a:latin typeface="Lato" panose="020F0502020204030203" pitchFamily="34" charset="0"/>
            </a:endParaRPr>
          </a:p>
          <a:p>
            <a:pPr algn="l"/>
            <a:r>
              <a:rPr lang="en-US" b="1" dirty="0">
                <a:solidFill>
                  <a:srgbClr val="FF0000"/>
                </a:solidFill>
                <a:latin typeface="Lato" panose="020F0502020204030203" pitchFamily="34" charset="0"/>
              </a:rPr>
              <a:t>Business Objectives to cut costs</a:t>
            </a:r>
          </a:p>
          <a:p>
            <a:pPr algn="l"/>
            <a:endParaRPr lang="en-US" b="1" i="0" dirty="0">
              <a:solidFill>
                <a:srgbClr val="FF0000"/>
              </a:solidFill>
              <a:effectLst/>
              <a:latin typeface="Lato" panose="020F0502020204030203" pitchFamily="34" charset="0"/>
            </a:endParaRPr>
          </a:p>
          <a:p>
            <a:pPr algn="l"/>
            <a:endParaRPr lang="en-US" b="1" dirty="0">
              <a:solidFill>
                <a:srgbClr val="FF0000"/>
              </a:solidFill>
              <a:latin typeface="Lato" panose="020F0502020204030203" pitchFamily="34" charset="0"/>
            </a:endParaRPr>
          </a:p>
          <a:p>
            <a:pPr algn="l"/>
            <a:r>
              <a:rPr lang="en-US" b="1" i="0" dirty="0">
                <a:effectLst/>
                <a:latin typeface="Lato" panose="020F0502020204030203" pitchFamily="34" charset="0"/>
              </a:rPr>
              <a:t>Cost=</a:t>
            </a:r>
            <a:r>
              <a:rPr lang="en-US" b="1" i="0" dirty="0" err="1">
                <a:effectLst/>
                <a:latin typeface="Lato" panose="020F0502020204030203" pitchFamily="34" charset="0"/>
              </a:rPr>
              <a:t>manfactures</a:t>
            </a:r>
            <a:r>
              <a:rPr lang="en-US" b="1" i="0" dirty="0">
                <a:effectLst/>
                <a:latin typeface="Lato" panose="020F0502020204030203" pitchFamily="34" charset="0"/>
              </a:rPr>
              <a:t>*</a:t>
            </a:r>
            <a:r>
              <a:rPr lang="en-US" b="1" i="0" dirty="0" err="1">
                <a:effectLst/>
                <a:latin typeface="Lato" panose="020F0502020204030203" pitchFamily="34" charset="0"/>
              </a:rPr>
              <a:t>avg_products_bought</a:t>
            </a:r>
            <a:r>
              <a:rPr lang="en-US" b="1" i="0" dirty="0">
                <a:effectLst/>
                <a:latin typeface="Lato" panose="020F0502020204030203" pitchFamily="34" charset="0"/>
              </a:rPr>
              <a:t>*avg_buying_price</a:t>
            </a:r>
            <a:r>
              <a:rPr lang="en-US" b="1" dirty="0">
                <a:latin typeface="Lato" panose="020F0502020204030203" pitchFamily="34" charset="0"/>
              </a:rPr>
              <a:t>+inventory_cost+manpower_cost+promotional_cost+other_operational_cost</a:t>
            </a:r>
            <a:endParaRPr lang="en-US" b="1" i="0" dirty="0"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953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A417E2-AD69-46EA-B988-E0063BE9E08B}"/>
              </a:ext>
            </a:extLst>
          </p:cNvPr>
          <p:cNvSpPr txBox="1"/>
          <p:nvPr/>
        </p:nvSpPr>
        <p:spPr>
          <a:xfrm>
            <a:off x="226549" y="1439374"/>
            <a:ext cx="1097280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effectLst/>
                <a:latin typeface="Lato" panose="020F0502020204030203" pitchFamily="34" charset="0"/>
              </a:rPr>
              <a:t>Reaching the right business objective - Comparing Impact &amp; Effort</a:t>
            </a:r>
            <a:endParaRPr lang="en-US" sz="2400" b="1" i="0" dirty="0">
              <a:solidFill>
                <a:srgbClr val="FF0000"/>
              </a:solidFill>
              <a:effectLst/>
              <a:latin typeface="Lato" panose="020F0502020204030203" pitchFamily="34" charset="0"/>
            </a:endParaRPr>
          </a:p>
          <a:p>
            <a:pPr algn="l"/>
            <a:endParaRPr lang="en-US" sz="2400" b="1" dirty="0">
              <a:solidFill>
                <a:srgbClr val="FF0000"/>
              </a:solidFill>
              <a:latin typeface="Lato" panose="020F0502020204030203" pitchFamily="34" charset="0"/>
            </a:endParaRPr>
          </a:p>
          <a:p>
            <a:pPr algn="l"/>
            <a:endParaRPr lang="en-US" sz="2400" b="1" i="0" dirty="0">
              <a:solidFill>
                <a:srgbClr val="FF0000"/>
              </a:solidFill>
              <a:effectLst/>
              <a:latin typeface="Lato" panose="020F0502020204030203" pitchFamily="34" charset="0"/>
            </a:endParaRPr>
          </a:p>
          <a:p>
            <a:pPr algn="l"/>
            <a:r>
              <a:rPr lang="en-US" sz="2400" b="1" dirty="0">
                <a:solidFill>
                  <a:srgbClr val="FF0000"/>
                </a:solidFill>
                <a:latin typeface="Lato" panose="020F0502020204030203" pitchFamily="34" charset="0"/>
              </a:rPr>
              <a:t>Inventory Management for Retailers</a:t>
            </a:r>
          </a:p>
          <a:p>
            <a:pPr algn="l"/>
            <a:endParaRPr lang="en-US" sz="2400" b="1" i="0" dirty="0">
              <a:solidFill>
                <a:srgbClr val="FF0000"/>
              </a:solidFill>
              <a:effectLst/>
              <a:latin typeface="Lato" panose="020F0502020204030203" pitchFamily="34" charset="0"/>
            </a:endParaRPr>
          </a:p>
          <a:p>
            <a:pPr algn="l"/>
            <a:r>
              <a:rPr lang="en-US" sz="2000" b="1" i="0" dirty="0">
                <a:effectLst/>
                <a:latin typeface="Lato" panose="020F0502020204030203" pitchFamily="34" charset="0"/>
              </a:rPr>
              <a:t>Business Objective: Prevent Overstocking and Understocking of goods</a:t>
            </a:r>
          </a:p>
        </p:txBody>
      </p:sp>
    </p:spTree>
    <p:extLst>
      <p:ext uri="{BB962C8B-B14F-4D97-AF65-F5344CB8AC3E}">
        <p14:creationId xmlns:p14="http://schemas.microsoft.com/office/powerpoint/2010/main" val="1388236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F6F939FF-38E5-43C1-9562-6E33A2F50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148A00E-633D-4DE1-A032-9D62FA291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B91C57-2090-466E-B05A-DA2821356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Requirements for next month inventory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F7502AC-B5F2-447A-8886-7B0FA9DBA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 descr="Icon Bullets">
            <a:extLst>
              <a:ext uri="{FF2B5EF4-FFF2-40B4-BE49-F238E27FC236}">
                <a16:creationId xmlns:a16="http://schemas.microsoft.com/office/drawing/2014/main" id="{ACE5AD74-04D5-49BC-88CF-B67398F8B4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0547505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2586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49F2-0C92-4A76-9536-CC58CD54F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A740D-8252-48DE-A44D-6F4E484BA0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200" b="1" dirty="0"/>
              <a:t>Product Features</a:t>
            </a:r>
          </a:p>
          <a:p>
            <a:r>
              <a:rPr lang="en-US" sz="2800" dirty="0">
                <a:solidFill>
                  <a:srgbClr val="FF0000"/>
                </a:solidFill>
              </a:rPr>
              <a:t>Which product was sold?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Product type/category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Packaging Quality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Product Size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Price of Products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Company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Manufacturing Date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F4D99-DFA1-49FF-AE06-3556D1914C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3200" b="1" dirty="0"/>
              <a:t>Time Based Features</a:t>
            </a:r>
          </a:p>
          <a:p>
            <a:r>
              <a:rPr lang="en-US" sz="2800" dirty="0">
                <a:solidFill>
                  <a:srgbClr val="FF0000"/>
                </a:solidFill>
              </a:rPr>
              <a:t>When was the product sold?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Offer Applicable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Products Promotion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Holiday Season</a:t>
            </a:r>
          </a:p>
        </p:txBody>
      </p:sp>
    </p:spTree>
    <p:extLst>
      <p:ext uri="{BB962C8B-B14F-4D97-AF65-F5344CB8AC3E}">
        <p14:creationId xmlns:p14="http://schemas.microsoft.com/office/powerpoint/2010/main" val="1545617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100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8756837-05BF-4387-B0CB-CFF921BCD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FEC9DA-F598-4E27-80EE-1EF9DDE39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EAA8D-9FA6-44DF-B373-F9F0E09D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269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Competitive Landscape</a:t>
            </a:r>
          </a:p>
        </p:txBody>
      </p:sp>
      <p:graphicFrame>
        <p:nvGraphicFramePr>
          <p:cNvPr id="6" name="Content Placeholder 5" descr="Sales Chart">
            <a:extLst>
              <a:ext uri="{FF2B5EF4-FFF2-40B4-BE49-F238E27FC236}">
                <a16:creationId xmlns:a16="http://schemas.microsoft.com/office/drawing/2014/main" id="{BB6DF01B-E433-497E-A00A-3DC7A75116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4733749"/>
              </p:ext>
            </p:extLst>
          </p:nvPr>
        </p:nvGraphicFramePr>
        <p:xfrm>
          <a:off x="904875" y="976313"/>
          <a:ext cx="5734050" cy="4897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57200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41ADA27-F8D7-4034-AACF-0E2C0E254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Rolling Dough">
            <a:extLst>
              <a:ext uri="{FF2B5EF4-FFF2-40B4-BE49-F238E27FC236}">
                <a16:creationId xmlns:a16="http://schemas.microsoft.com/office/drawing/2014/main" id="{CD3172FA-7FBF-4586-8BAE-F8681B4CC27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DFCA76-5DF3-4D71-A543-CF57216D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Key to Success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C82DC8-E7AF-4E0A-B62F-9B79E706D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EFAA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 descr="Product SmartArt">
            <a:extLst>
              <a:ext uri="{FF2B5EF4-FFF2-40B4-BE49-F238E27FC236}">
                <a16:creationId xmlns:a16="http://schemas.microsoft.com/office/drawing/2014/main" id="{5F324AA3-A8FB-4568-A4CE-E04F36297E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318587"/>
              </p:ext>
            </p:extLst>
          </p:nvPr>
        </p:nvGraphicFramePr>
        <p:xfrm>
          <a:off x="2222826" y="483945"/>
          <a:ext cx="7746347" cy="5788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" name="Graphic 8" descr="Podium">
            <a:extLst>
              <a:ext uri="{FF2B5EF4-FFF2-40B4-BE49-F238E27FC236}">
                <a16:creationId xmlns:a16="http://schemas.microsoft.com/office/drawing/2014/main" id="{45AE8B68-96DD-4CAE-A627-B508D397C9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7333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EA402E5-52EF-430B-8CCB-B4AAA8C467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7A7C301-87CC-4EB1-AF40-15075522FC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231547-F69E-41A9-93A9-B70B5E3064F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Retail design</Template>
  <TotalTime>83</TotalTime>
  <Words>359</Words>
  <Application>Microsoft Office PowerPoint</Application>
  <PresentationFormat>Widescreen</PresentationFormat>
  <Paragraphs>73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Lato</vt:lpstr>
      <vt:lpstr>Tw Cen MT</vt:lpstr>
      <vt:lpstr>Tw Cen MT Condensed</vt:lpstr>
      <vt:lpstr>Wingdings 3</vt:lpstr>
      <vt:lpstr>Integral</vt:lpstr>
      <vt:lpstr>Retail  Design</vt:lpstr>
      <vt:lpstr>PowerPoint Presentation</vt:lpstr>
      <vt:lpstr>PowerPoint Presentation</vt:lpstr>
      <vt:lpstr>PowerPoint Presentation</vt:lpstr>
      <vt:lpstr>PowerPoint Presentation</vt:lpstr>
      <vt:lpstr>Requirements for next month inventory</vt:lpstr>
      <vt:lpstr>Hypothesis generation</vt:lpstr>
      <vt:lpstr>Competitive Landscape</vt:lpstr>
      <vt:lpstr>Key to Success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 Design</dc:title>
  <dc:creator>VIKAS MANDAL</dc:creator>
  <cp:lastModifiedBy>VIKAS MANDAL</cp:lastModifiedBy>
  <cp:revision>3</cp:revision>
  <dcterms:created xsi:type="dcterms:W3CDTF">2024-11-15T18:36:23Z</dcterms:created>
  <dcterms:modified xsi:type="dcterms:W3CDTF">2025-01-22T20:46:30Z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