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sldIdLst>
    <p:sldId id="256" r:id="rId2"/>
    <p:sldId id="257" r:id="rId3"/>
    <p:sldId id="258" r:id="rId4"/>
    <p:sldId id="261" r:id="rId5"/>
    <p:sldId id="264" r:id="rId6"/>
    <p:sldId id="275" r:id="rId7"/>
    <p:sldId id="273"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6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65308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181653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030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1385445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00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88853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1611650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29829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2674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426177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15444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86108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85811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316706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297870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D7B2F-24C9-48F9-9454-5415367E0655}" type="datetimeFigureOut">
              <a:rPr lang="en-IN" smtClean="0"/>
              <a:pPr/>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64D870-EE68-4D7C-BF8C-47E35322BCDB}" type="slidenum">
              <a:rPr lang="en-IN" smtClean="0"/>
              <a:pPr/>
              <a:t>‹#›</a:t>
            </a:fld>
            <a:endParaRPr lang="en-IN"/>
          </a:p>
        </p:txBody>
      </p:sp>
    </p:spTree>
    <p:extLst>
      <p:ext uri="{BB962C8B-B14F-4D97-AF65-F5344CB8AC3E}">
        <p14:creationId xmlns:p14="http://schemas.microsoft.com/office/powerpoint/2010/main" val="81180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4D7B2F-24C9-48F9-9454-5415367E0655}" type="datetimeFigureOut">
              <a:rPr lang="en-IN" smtClean="0"/>
              <a:pPr/>
              <a:t>15-11-2021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64D870-EE68-4D7C-BF8C-47E35322BCDB}" type="slidenum">
              <a:rPr lang="en-IN" smtClean="0"/>
              <a:pPr/>
              <a:t>‹#›</a:t>
            </a:fld>
            <a:endParaRPr lang="en-IN"/>
          </a:p>
        </p:txBody>
      </p:sp>
    </p:spTree>
    <p:extLst>
      <p:ext uri="{BB962C8B-B14F-4D97-AF65-F5344CB8AC3E}">
        <p14:creationId xmlns:p14="http://schemas.microsoft.com/office/powerpoint/2010/main" val="923335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459CD3-CAA6-4428-8224-BF5D8669B796}"/>
              </a:ext>
            </a:extLst>
          </p:cNvPr>
          <p:cNvSpPr>
            <a:spLocks noGrp="1"/>
          </p:cNvSpPr>
          <p:nvPr>
            <p:ph type="subTitle" idx="1"/>
          </p:nvPr>
        </p:nvSpPr>
        <p:spPr>
          <a:xfrm>
            <a:off x="8052619" y="5397910"/>
            <a:ext cx="3860339" cy="1226856"/>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Students Name:	  </a:t>
            </a:r>
          </a:p>
          <a:p>
            <a:pPr algn="l"/>
            <a:r>
              <a:rPr lang="en-IN" dirty="0">
                <a:solidFill>
                  <a:schemeClr val="tx1"/>
                </a:solidFill>
                <a:latin typeface="Times New Roman" panose="02020603050405020304" pitchFamily="18" charset="0"/>
                <a:cs typeface="Times New Roman" panose="02020603050405020304" pitchFamily="18" charset="0"/>
              </a:rPr>
              <a:t>Vikas Mane (B1921152)</a:t>
            </a:r>
          </a:p>
          <a:p>
            <a:pPr algn="l"/>
            <a:r>
              <a:rPr lang="en-IN" dirty="0">
                <a:solidFill>
                  <a:schemeClr val="tx1"/>
                </a:solidFill>
                <a:latin typeface="Times New Roman" panose="02020603050405020304" pitchFamily="18" charset="0"/>
                <a:cs typeface="Times New Roman" panose="02020603050405020304" pitchFamily="18" charset="0"/>
              </a:rPr>
              <a:t>Abhijeet Bhalekar(B1921155)</a:t>
            </a:r>
          </a:p>
        </p:txBody>
      </p:sp>
      <p:sp>
        <p:nvSpPr>
          <p:cNvPr id="4" name="TextBox 3">
            <a:extLst>
              <a:ext uri="{FF2B5EF4-FFF2-40B4-BE49-F238E27FC236}">
                <a16:creationId xmlns:a16="http://schemas.microsoft.com/office/drawing/2014/main" id="{EA9DB97D-34F1-4A2A-B203-B0E82F52287F}"/>
              </a:ext>
            </a:extLst>
          </p:cNvPr>
          <p:cNvSpPr txBox="1"/>
          <p:nvPr/>
        </p:nvSpPr>
        <p:spPr>
          <a:xfrm>
            <a:off x="703485" y="2208508"/>
            <a:ext cx="10740980" cy="584775"/>
          </a:xfrm>
          <a:prstGeom prst="rect">
            <a:avLst/>
          </a:prstGeom>
          <a:noFill/>
        </p:spPr>
        <p:txBody>
          <a:bodyPr wrap="square" rtlCol="0">
            <a:spAutoFit/>
          </a:bodyPr>
          <a:lstStyle/>
          <a:p>
            <a:pPr algn="ctr"/>
            <a:r>
              <a:rPr lang="en-IN" sz="3200" u="sng" dirty="0">
                <a:latin typeface="Times New Roman" panose="02020603050405020304" pitchFamily="18" charset="0"/>
                <a:cs typeface="Times New Roman" panose="02020603050405020304" pitchFamily="18" charset="0"/>
              </a:rPr>
              <a:t>Presentation for BE Mini Project </a:t>
            </a:r>
            <a:endParaRPr lang="en-IN" sz="3200" u="sng" dirty="0"/>
          </a:p>
        </p:txBody>
      </p:sp>
      <p:sp>
        <p:nvSpPr>
          <p:cNvPr id="2" name="TextBox 1">
            <a:extLst>
              <a:ext uri="{FF2B5EF4-FFF2-40B4-BE49-F238E27FC236}">
                <a16:creationId xmlns:a16="http://schemas.microsoft.com/office/drawing/2014/main" id="{877F792F-2F1A-49E7-B234-8911A10B9F65}"/>
              </a:ext>
            </a:extLst>
          </p:cNvPr>
          <p:cNvSpPr txBox="1"/>
          <p:nvPr/>
        </p:nvSpPr>
        <p:spPr>
          <a:xfrm>
            <a:off x="1826222" y="1681316"/>
            <a:ext cx="8466276" cy="523220"/>
          </a:xfrm>
          <a:prstGeom prst="rect">
            <a:avLst/>
          </a:prstGeom>
          <a:noFill/>
        </p:spPr>
        <p:txBody>
          <a:bodyPr wrap="square" rtlCol="0">
            <a:spAutoFit/>
          </a:bodyPr>
          <a:lstStyle/>
          <a:p>
            <a:pPr algn="ctr"/>
            <a:r>
              <a:rPr lang="en-US" sz="2800" dirty="0">
                <a:solidFill>
                  <a:schemeClr val="accent1">
                    <a:lumMod val="75000"/>
                  </a:schemeClr>
                </a:solidFill>
                <a:latin typeface="Times New Roman" panose="02020603050405020304" pitchFamily="18" charset="0"/>
                <a:cs typeface="Times New Roman" panose="02020603050405020304" pitchFamily="18" charset="0"/>
              </a:rPr>
              <a:t>D</a:t>
            </a:r>
            <a:r>
              <a:rPr lang="en-IN" sz="2800" dirty="0">
                <a:solidFill>
                  <a:schemeClr val="accent1">
                    <a:lumMod val="75000"/>
                  </a:schemeClr>
                </a:solidFill>
                <a:latin typeface="Times New Roman" panose="02020603050405020304" pitchFamily="18" charset="0"/>
                <a:cs typeface="Times New Roman" panose="02020603050405020304" pitchFamily="18" charset="0"/>
              </a:rPr>
              <a:t>. Y. Patil College of Engineering </a:t>
            </a:r>
            <a:r>
              <a:rPr lang="en-IN" sz="2800" dirty="0" err="1">
                <a:solidFill>
                  <a:schemeClr val="accent1">
                    <a:lumMod val="75000"/>
                  </a:schemeClr>
                </a:solidFill>
                <a:latin typeface="Times New Roman" panose="02020603050405020304" pitchFamily="18" charset="0"/>
                <a:cs typeface="Times New Roman" panose="02020603050405020304" pitchFamily="18" charset="0"/>
              </a:rPr>
              <a:t>Akurdi</a:t>
            </a:r>
            <a:r>
              <a:rPr lang="en-IN" sz="2800" dirty="0">
                <a:solidFill>
                  <a:schemeClr val="accent1">
                    <a:lumMod val="75000"/>
                  </a:schemeClr>
                </a:solidFill>
                <a:latin typeface="Times New Roman" panose="02020603050405020304" pitchFamily="18" charset="0"/>
                <a:cs typeface="Times New Roman" panose="02020603050405020304" pitchFamily="18" charset="0"/>
              </a:rPr>
              <a:t>, Pune</a:t>
            </a:r>
          </a:p>
        </p:txBody>
      </p:sp>
      <p:sp>
        <p:nvSpPr>
          <p:cNvPr id="7" name="Subtitle 2">
            <a:extLst>
              <a:ext uri="{FF2B5EF4-FFF2-40B4-BE49-F238E27FC236}">
                <a16:creationId xmlns:a16="http://schemas.microsoft.com/office/drawing/2014/main" id="{6E459CD3-CAA6-4428-8224-BF5D8669B796}"/>
              </a:ext>
            </a:extLst>
          </p:cNvPr>
          <p:cNvSpPr txBox="1">
            <a:spLocks/>
          </p:cNvSpPr>
          <p:nvPr/>
        </p:nvSpPr>
        <p:spPr>
          <a:xfrm>
            <a:off x="574694" y="5178065"/>
            <a:ext cx="376870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latin typeface="Times New Roman" panose="02020603050405020304" pitchFamily="18" charset="0"/>
                <a:cs typeface="Times New Roman" panose="02020603050405020304" pitchFamily="18" charset="0"/>
              </a:rPr>
              <a:t>Guide:</a:t>
            </a:r>
          </a:p>
          <a:p>
            <a:pPr algn="l"/>
            <a:r>
              <a:rPr lang="en-IN" dirty="0">
                <a:latin typeface="Times New Roman" panose="02020603050405020304" pitchFamily="18" charset="0"/>
                <a:cs typeface="Times New Roman" panose="02020603050405020304" pitchFamily="18" charset="0"/>
              </a:rPr>
              <a:t>Mr. Pramod Deshmukh</a:t>
            </a:r>
          </a:p>
        </p:txBody>
      </p:sp>
      <p:sp>
        <p:nvSpPr>
          <p:cNvPr id="8" name="TextBox 7">
            <a:extLst>
              <a:ext uri="{FF2B5EF4-FFF2-40B4-BE49-F238E27FC236}">
                <a16:creationId xmlns:a16="http://schemas.microsoft.com/office/drawing/2014/main" id="{EA9DB97D-34F1-4A2A-B203-B0E82F52287F}"/>
              </a:ext>
            </a:extLst>
          </p:cNvPr>
          <p:cNvSpPr txBox="1"/>
          <p:nvPr/>
        </p:nvSpPr>
        <p:spPr>
          <a:xfrm>
            <a:off x="1826222" y="3223312"/>
            <a:ext cx="7961722" cy="707886"/>
          </a:xfrm>
          <a:prstGeom prst="rect">
            <a:avLst/>
          </a:prstGeom>
          <a:noFill/>
        </p:spPr>
        <p:txBody>
          <a:bodyPr wrap="square" rtlCol="0">
            <a:spAutoFit/>
          </a:bodyPr>
          <a:lstStyle/>
          <a:p>
            <a:pPr algn="ctr"/>
            <a:r>
              <a:rPr lang="en-US" sz="4000" b="1" dirty="0">
                <a:solidFill>
                  <a:schemeClr val="accent6">
                    <a:lumMod val="75000"/>
                  </a:schemeClr>
                </a:solidFill>
                <a:latin typeface="Times New Roman" panose="02020603050405020304" pitchFamily="18" charset="0"/>
                <a:cs typeface="Times New Roman" panose="02020603050405020304" pitchFamily="18" charset="0"/>
              </a:rPr>
              <a:t>Mushroom Classification</a:t>
            </a:r>
            <a:endParaRPr lang="en-IN" sz="4000" dirty="0">
              <a:solidFill>
                <a:schemeClr val="accent6">
                  <a:lumMod val="75000"/>
                </a:schemeClr>
              </a:solidFill>
            </a:endParaRPr>
          </a:p>
        </p:txBody>
      </p:sp>
      <p:pic>
        <p:nvPicPr>
          <p:cNvPr id="6" name="Picture 5">
            <a:extLst>
              <a:ext uri="{FF2B5EF4-FFF2-40B4-BE49-F238E27FC236}">
                <a16:creationId xmlns:a16="http://schemas.microsoft.com/office/drawing/2014/main" id="{0888EDDE-75EF-4C93-BB6C-97B78A74605F}"/>
              </a:ext>
            </a:extLst>
          </p:cNvPr>
          <p:cNvPicPr>
            <a:picLocks noChangeAspect="1"/>
          </p:cNvPicPr>
          <p:nvPr/>
        </p:nvPicPr>
        <p:blipFill>
          <a:blip r:embed="rId2"/>
          <a:stretch>
            <a:fillRect/>
          </a:stretch>
        </p:blipFill>
        <p:spPr>
          <a:xfrm>
            <a:off x="5127669" y="0"/>
            <a:ext cx="1892612" cy="1681316"/>
          </a:xfrm>
          <a:prstGeom prst="rect">
            <a:avLst/>
          </a:prstGeom>
        </p:spPr>
      </p:pic>
    </p:spTree>
    <p:extLst>
      <p:ext uri="{BB962C8B-B14F-4D97-AF65-F5344CB8AC3E}">
        <p14:creationId xmlns:p14="http://schemas.microsoft.com/office/powerpoint/2010/main" val="259977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45FD-F922-4594-BB34-A72586EBAB13}"/>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Index</a:t>
            </a:r>
          </a:p>
        </p:txBody>
      </p:sp>
      <p:sp>
        <p:nvSpPr>
          <p:cNvPr id="4" name="Content Placeholder 1">
            <a:extLst>
              <a:ext uri="{FF2B5EF4-FFF2-40B4-BE49-F238E27FC236}">
                <a16:creationId xmlns:a16="http://schemas.microsoft.com/office/drawing/2014/main" id="{D86EE88B-A2BF-4315-8402-A3C08217A044}"/>
              </a:ext>
            </a:extLst>
          </p:cNvPr>
          <p:cNvSpPr>
            <a:spLocks noGrp="1"/>
          </p:cNvSpPr>
          <p:nvPr>
            <p:ph idx="1"/>
          </p:nvPr>
        </p:nvSpPr>
        <p:spPr>
          <a:xfrm>
            <a:off x="838200" y="1690688"/>
            <a:ext cx="10515600" cy="4486275"/>
          </a:xfrm>
        </p:spPr>
        <p:txBody>
          <a:bodyPr>
            <a:normAutofit/>
          </a:bodyPr>
          <a:lstStyle/>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Problem Statement and Objectives</a:t>
            </a: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Methodology</a:t>
            </a: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Result</a:t>
            </a: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References</a:t>
            </a:r>
          </a:p>
          <a:p>
            <a:pPr marL="0" indent="0">
              <a:buNone/>
            </a:pP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29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69C-8F64-473D-A961-74B3698DA5FF}"/>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Introduction</a:t>
            </a:r>
          </a:p>
        </p:txBody>
      </p:sp>
      <p:sp>
        <p:nvSpPr>
          <p:cNvPr id="4" name="Content Placeholder 3"/>
          <p:cNvSpPr>
            <a:spLocks noGrp="1"/>
          </p:cNvSpPr>
          <p:nvPr>
            <p:ph idx="1"/>
          </p:nvPr>
        </p:nvSpPr>
        <p:spPr>
          <a:xfrm>
            <a:off x="838200" y="1704135"/>
            <a:ext cx="10515600" cy="4472828"/>
          </a:xfrm>
        </p:spPr>
        <p:txBody>
          <a:bodyPr>
            <a:normAutofit/>
          </a:bodyPr>
          <a:lstStyle/>
          <a:p>
            <a:r>
              <a:rPr lang="en-US" dirty="0">
                <a:latin typeface="Times New Roman" panose="02020603050405020304" pitchFamily="18" charset="0"/>
                <a:cs typeface="Times New Roman" panose="02020603050405020304" pitchFamily="18" charset="0"/>
              </a:rPr>
              <a:t>Data Mining is a process of extracting useful information from data warehouses or from bulk data. This article contains the Most Popular and Frequently Asked Interview Questions of Data Mining along with their detailed answers. These will help you to crack any interview for a data scientist job. So let’s get started.</a:t>
            </a:r>
          </a:p>
          <a:p>
            <a:r>
              <a:rPr lang="en-US" dirty="0">
                <a:latin typeface="Times New Roman" panose="02020603050405020304" pitchFamily="18" charset="0"/>
                <a:cs typeface="Times New Roman" panose="02020603050405020304" pitchFamily="18" charset="0"/>
              </a:rPr>
              <a:t>The following activities are carried out during data mining:</a:t>
            </a:r>
          </a:p>
          <a:p>
            <a:pPr marL="452438" indent="-276225">
              <a:buFont typeface="+mj-lt"/>
              <a:buAutoNum type="arabicPeriod"/>
            </a:pPr>
            <a:r>
              <a:rPr lang="en-US" dirty="0">
                <a:latin typeface="Times New Roman" panose="02020603050405020304" pitchFamily="18" charset="0"/>
                <a:cs typeface="Times New Roman" panose="02020603050405020304" pitchFamily="18" charset="0"/>
              </a:rPr>
              <a:t>Classification</a:t>
            </a:r>
          </a:p>
          <a:p>
            <a:pPr marL="452438" indent="-276225">
              <a:buFont typeface="+mj-lt"/>
              <a:buAutoNum type="arabicPeriod"/>
            </a:pPr>
            <a:r>
              <a:rPr lang="en-US" dirty="0">
                <a:latin typeface="Times New Roman" panose="02020603050405020304" pitchFamily="18" charset="0"/>
                <a:cs typeface="Times New Roman" panose="02020603050405020304" pitchFamily="18" charset="0"/>
              </a:rPr>
              <a:t>Clustering</a:t>
            </a:r>
          </a:p>
          <a:p>
            <a:pPr marL="452438" indent="-276225">
              <a:buFont typeface="+mj-lt"/>
              <a:buAutoNum type="arabicPeriod"/>
            </a:pPr>
            <a:r>
              <a:rPr lang="en-US" dirty="0">
                <a:latin typeface="Times New Roman" panose="02020603050405020304" pitchFamily="18" charset="0"/>
                <a:cs typeface="Times New Roman" panose="02020603050405020304" pitchFamily="18" charset="0"/>
              </a:rPr>
              <a:t>Association Rule Discovery</a:t>
            </a:r>
          </a:p>
          <a:p>
            <a:pPr marL="452438" indent="-276225">
              <a:buFont typeface="+mj-lt"/>
              <a:buAutoNum type="arabicPeriod"/>
            </a:pPr>
            <a:r>
              <a:rPr lang="en-US" dirty="0">
                <a:latin typeface="Times New Roman" panose="02020603050405020304" pitchFamily="18" charset="0"/>
                <a:cs typeface="Times New Roman" panose="02020603050405020304" pitchFamily="18" charset="0"/>
              </a:rPr>
              <a:t>Sequential Pattern Discovery</a:t>
            </a:r>
          </a:p>
          <a:p>
            <a:pPr marL="452438" indent="-276225">
              <a:buFont typeface="+mj-lt"/>
              <a:buAutoNum type="arabicPeriod"/>
            </a:pPr>
            <a:r>
              <a:rPr lang="en-US" dirty="0">
                <a:latin typeface="Times New Roman" panose="02020603050405020304" pitchFamily="18" charset="0"/>
                <a:cs typeface="Times New Roman" panose="02020603050405020304" pitchFamily="18" charset="0"/>
              </a:rPr>
              <a:t>Regression</a:t>
            </a:r>
          </a:p>
          <a:p>
            <a:pPr marL="452438" indent="-276225">
              <a:buFont typeface="+mj-lt"/>
              <a:buAutoNum type="arabicPeriod"/>
            </a:pPr>
            <a:r>
              <a:rPr lang="en-US" dirty="0">
                <a:latin typeface="Times New Roman" panose="02020603050405020304" pitchFamily="18" charset="0"/>
                <a:cs typeface="Times New Roman" panose="02020603050405020304" pitchFamily="18" charset="0"/>
              </a:rPr>
              <a:t>Deviation Detection</a:t>
            </a:r>
          </a:p>
          <a:p>
            <a:r>
              <a:rPr lang="en-US" dirty="0">
                <a:latin typeface="Times New Roman" panose="02020603050405020304" pitchFamily="18" charset="0"/>
                <a:cs typeface="Times New Roman" panose="02020603050405020304" pitchFamily="18" charset="0"/>
              </a:rPr>
              <a:t>In this project we are classifying all the types of mushrooms though the data mining techniques</a:t>
            </a:r>
          </a:p>
        </p:txBody>
      </p:sp>
    </p:spTree>
    <p:extLst>
      <p:ext uri="{BB962C8B-B14F-4D97-AF65-F5344CB8AC3E}">
        <p14:creationId xmlns:p14="http://schemas.microsoft.com/office/powerpoint/2010/main" val="1947664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035" y="284487"/>
            <a:ext cx="10515600" cy="1325563"/>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0035" y="1868129"/>
            <a:ext cx="10836729" cy="1560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Times New Roman" panose="02020603050405020304" pitchFamily="18" charset="0"/>
                <a:cs typeface="Times New Roman" panose="02020603050405020304" pitchFamily="18" charset="0"/>
              </a:rPr>
              <a:t>Classifying the categories of mushroom using data mining techniques </a:t>
            </a:r>
          </a:p>
        </p:txBody>
      </p:sp>
    </p:spTree>
    <p:extLst>
      <p:ext uri="{BB962C8B-B14F-4D97-AF65-F5344CB8AC3E}">
        <p14:creationId xmlns:p14="http://schemas.microsoft.com/office/powerpoint/2010/main" val="8843762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Methodology</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Flow chart of data mining process | Download Scientific Diagram">
            <a:extLst>
              <a:ext uri="{FF2B5EF4-FFF2-40B4-BE49-F238E27FC236}">
                <a16:creationId xmlns:a16="http://schemas.microsoft.com/office/drawing/2014/main" id="{F0ED1983-0F27-423C-8E1C-C762641D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555" y="1514169"/>
            <a:ext cx="8721213" cy="506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35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Output </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8D959C-DB51-4F30-B74A-AA7CC0588BBC}"/>
              </a:ext>
            </a:extLst>
          </p:cNvPr>
          <p:cNvPicPr>
            <a:picLocks noChangeAspect="1"/>
          </p:cNvPicPr>
          <p:nvPr/>
        </p:nvPicPr>
        <p:blipFill rotWithShape="1">
          <a:blip r:embed="rId2"/>
          <a:srcRect l="14588" t="39116" r="50000" b="22771"/>
          <a:stretch/>
        </p:blipFill>
        <p:spPr>
          <a:xfrm>
            <a:off x="292510" y="1930400"/>
            <a:ext cx="4317442" cy="2612571"/>
          </a:xfrm>
          <a:prstGeom prst="rect">
            <a:avLst/>
          </a:prstGeom>
        </p:spPr>
      </p:pic>
      <p:pic>
        <p:nvPicPr>
          <p:cNvPr id="9" name="Picture 8">
            <a:extLst>
              <a:ext uri="{FF2B5EF4-FFF2-40B4-BE49-F238E27FC236}">
                <a16:creationId xmlns:a16="http://schemas.microsoft.com/office/drawing/2014/main" id="{F95016EE-F9A1-44AA-9F8C-1A0BFB4D5D6B}"/>
              </a:ext>
            </a:extLst>
          </p:cNvPr>
          <p:cNvPicPr>
            <a:picLocks noChangeAspect="1"/>
          </p:cNvPicPr>
          <p:nvPr/>
        </p:nvPicPr>
        <p:blipFill rotWithShape="1">
          <a:blip r:embed="rId3"/>
          <a:srcRect l="15165" t="69167" r="67610" b="18519"/>
          <a:stretch/>
        </p:blipFill>
        <p:spPr>
          <a:xfrm>
            <a:off x="3499837" y="5678469"/>
            <a:ext cx="2100106" cy="844062"/>
          </a:xfrm>
          <a:prstGeom prst="rect">
            <a:avLst/>
          </a:prstGeom>
        </p:spPr>
      </p:pic>
      <p:pic>
        <p:nvPicPr>
          <p:cNvPr id="15" name="Picture 14">
            <a:extLst>
              <a:ext uri="{FF2B5EF4-FFF2-40B4-BE49-F238E27FC236}">
                <a16:creationId xmlns:a16="http://schemas.microsoft.com/office/drawing/2014/main" id="{F677986D-F564-4EC8-9B6F-595FB961474F}"/>
              </a:ext>
            </a:extLst>
          </p:cNvPr>
          <p:cNvPicPr>
            <a:picLocks noChangeAspect="1"/>
          </p:cNvPicPr>
          <p:nvPr/>
        </p:nvPicPr>
        <p:blipFill rotWithShape="1">
          <a:blip r:embed="rId4"/>
          <a:srcRect l="15323" t="25364" r="58145" b="6072"/>
          <a:stretch/>
        </p:blipFill>
        <p:spPr>
          <a:xfrm>
            <a:off x="6025475" y="1822712"/>
            <a:ext cx="3234814" cy="4699819"/>
          </a:xfrm>
          <a:prstGeom prst="rect">
            <a:avLst/>
          </a:prstGeom>
        </p:spPr>
      </p:pic>
      <p:pic>
        <p:nvPicPr>
          <p:cNvPr id="10" name="Picture 9">
            <a:extLst>
              <a:ext uri="{FF2B5EF4-FFF2-40B4-BE49-F238E27FC236}">
                <a16:creationId xmlns:a16="http://schemas.microsoft.com/office/drawing/2014/main" id="{2721DFE3-10E6-464F-A9A0-0D957D4D5701}"/>
              </a:ext>
            </a:extLst>
          </p:cNvPr>
          <p:cNvPicPr>
            <a:picLocks noChangeAspect="1"/>
          </p:cNvPicPr>
          <p:nvPr/>
        </p:nvPicPr>
        <p:blipFill rotWithShape="1">
          <a:blip r:embed="rId3"/>
          <a:srcRect l="14415" t="38776" r="67944" b="49462"/>
          <a:stretch/>
        </p:blipFill>
        <p:spPr>
          <a:xfrm>
            <a:off x="613069" y="5673212"/>
            <a:ext cx="2150807" cy="806245"/>
          </a:xfrm>
          <a:prstGeom prst="rect">
            <a:avLst/>
          </a:prstGeom>
        </p:spPr>
      </p:pic>
      <p:cxnSp>
        <p:nvCxnSpPr>
          <p:cNvPr id="4" name="Straight Connector 3">
            <a:extLst>
              <a:ext uri="{FF2B5EF4-FFF2-40B4-BE49-F238E27FC236}">
                <a16:creationId xmlns:a16="http://schemas.microsoft.com/office/drawing/2014/main" id="{8CB9E1E8-65D3-4F42-883F-69EF7285906D}"/>
              </a:ext>
            </a:extLst>
          </p:cNvPr>
          <p:cNvCxnSpPr/>
          <p:nvPr/>
        </p:nvCxnSpPr>
        <p:spPr>
          <a:xfrm>
            <a:off x="5599943" y="1307690"/>
            <a:ext cx="0" cy="5476568"/>
          </a:xfrm>
          <a:prstGeom prst="line">
            <a:avLst/>
          </a:prstGeom>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D6C174C-656D-4A0C-83D0-71D201C39F4C}"/>
              </a:ext>
            </a:extLst>
          </p:cNvPr>
          <p:cNvCxnSpPr>
            <a:cxnSpLocks/>
          </p:cNvCxnSpPr>
          <p:nvPr/>
        </p:nvCxnSpPr>
        <p:spPr>
          <a:xfrm>
            <a:off x="292510" y="5152103"/>
            <a:ext cx="5307433" cy="0"/>
          </a:xfrm>
          <a:prstGeom prst="line">
            <a:avLst/>
          </a:prstGeom>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4A906DF-D6FB-4109-AC51-92081F04D5A3}"/>
              </a:ext>
            </a:extLst>
          </p:cNvPr>
          <p:cNvCxnSpPr>
            <a:cxnSpLocks/>
          </p:cNvCxnSpPr>
          <p:nvPr/>
        </p:nvCxnSpPr>
        <p:spPr>
          <a:xfrm>
            <a:off x="2946226" y="5181600"/>
            <a:ext cx="0" cy="1705897"/>
          </a:xfrm>
          <a:prstGeom prst="line">
            <a:avLst/>
          </a:prstGeom>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5B19537-0452-4BCE-A19E-E463EDBBC716}"/>
              </a:ext>
            </a:extLst>
          </p:cNvPr>
          <p:cNvSpPr txBox="1"/>
          <p:nvPr/>
        </p:nvSpPr>
        <p:spPr>
          <a:xfrm>
            <a:off x="940186" y="1484007"/>
            <a:ext cx="3098250" cy="369332"/>
          </a:xfrm>
          <a:prstGeom prst="rect">
            <a:avLst/>
          </a:prstGeom>
          <a:noFill/>
        </p:spPr>
        <p:txBody>
          <a:bodyPr wrap="square" rtlCol="0">
            <a:spAutoFit/>
          </a:bodyPr>
          <a:lstStyle/>
          <a:p>
            <a:r>
              <a:rPr lang="en-IN" dirty="0"/>
              <a:t>1.Mushroom data analysis</a:t>
            </a:r>
          </a:p>
        </p:txBody>
      </p:sp>
      <p:sp>
        <p:nvSpPr>
          <p:cNvPr id="21" name="TextBox 20">
            <a:extLst>
              <a:ext uri="{FF2B5EF4-FFF2-40B4-BE49-F238E27FC236}">
                <a16:creationId xmlns:a16="http://schemas.microsoft.com/office/drawing/2014/main" id="{6EE62004-BD98-4AB4-8113-05EFC27652D3}"/>
              </a:ext>
            </a:extLst>
          </p:cNvPr>
          <p:cNvSpPr txBox="1"/>
          <p:nvPr/>
        </p:nvSpPr>
        <p:spPr>
          <a:xfrm>
            <a:off x="5887848" y="1176381"/>
            <a:ext cx="3098250" cy="369332"/>
          </a:xfrm>
          <a:prstGeom prst="rect">
            <a:avLst/>
          </a:prstGeom>
          <a:noFill/>
        </p:spPr>
        <p:txBody>
          <a:bodyPr wrap="square" rtlCol="0">
            <a:spAutoFit/>
          </a:bodyPr>
          <a:lstStyle/>
          <a:p>
            <a:r>
              <a:rPr lang="en-US" dirty="0"/>
              <a:t>2.First five rows of dataset</a:t>
            </a:r>
            <a:endParaRPr lang="en-IN" dirty="0"/>
          </a:p>
        </p:txBody>
      </p:sp>
    </p:spTree>
    <p:extLst>
      <p:ext uri="{BB962C8B-B14F-4D97-AF65-F5344CB8AC3E}">
        <p14:creationId xmlns:p14="http://schemas.microsoft.com/office/powerpoint/2010/main" val="38622330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Output </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4EFD785-5C50-4A3C-8643-7B80FE466350}"/>
              </a:ext>
            </a:extLst>
          </p:cNvPr>
          <p:cNvPicPr>
            <a:picLocks noChangeAspect="1"/>
          </p:cNvPicPr>
          <p:nvPr/>
        </p:nvPicPr>
        <p:blipFill rotWithShape="1">
          <a:blip r:embed="rId2"/>
          <a:srcRect l="15247" t="39409" r="52775" b="28138"/>
          <a:stretch/>
        </p:blipFill>
        <p:spPr>
          <a:xfrm>
            <a:off x="5375241" y="2756716"/>
            <a:ext cx="3898761" cy="2224594"/>
          </a:xfrm>
          <a:prstGeom prst="rect">
            <a:avLst/>
          </a:prstGeom>
        </p:spPr>
      </p:pic>
      <p:pic>
        <p:nvPicPr>
          <p:cNvPr id="12" name="Picture 11">
            <a:extLst>
              <a:ext uri="{FF2B5EF4-FFF2-40B4-BE49-F238E27FC236}">
                <a16:creationId xmlns:a16="http://schemas.microsoft.com/office/drawing/2014/main" id="{61DFBC20-558E-49AF-BF64-817E360D0B6B}"/>
              </a:ext>
            </a:extLst>
          </p:cNvPr>
          <p:cNvPicPr>
            <a:picLocks noChangeAspect="1"/>
          </p:cNvPicPr>
          <p:nvPr/>
        </p:nvPicPr>
        <p:blipFill rotWithShape="1">
          <a:blip r:embed="rId3"/>
          <a:srcRect l="16129" t="32823" r="63871" b="20129"/>
          <a:stretch/>
        </p:blipFill>
        <p:spPr>
          <a:xfrm>
            <a:off x="1471516" y="2420518"/>
            <a:ext cx="2438400" cy="3224981"/>
          </a:xfrm>
          <a:prstGeom prst="rect">
            <a:avLst/>
          </a:prstGeom>
        </p:spPr>
      </p:pic>
      <p:cxnSp>
        <p:nvCxnSpPr>
          <p:cNvPr id="14" name="Straight Connector 13">
            <a:extLst>
              <a:ext uri="{FF2B5EF4-FFF2-40B4-BE49-F238E27FC236}">
                <a16:creationId xmlns:a16="http://schemas.microsoft.com/office/drawing/2014/main" id="{622B10DF-6430-45E5-9B0D-681A9D8855A3}"/>
              </a:ext>
            </a:extLst>
          </p:cNvPr>
          <p:cNvCxnSpPr>
            <a:cxnSpLocks/>
          </p:cNvCxnSpPr>
          <p:nvPr/>
        </p:nvCxnSpPr>
        <p:spPr>
          <a:xfrm>
            <a:off x="4945626" y="1504335"/>
            <a:ext cx="0" cy="5353665"/>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D412F6F-E1E5-4377-982C-F5921FAFAA9A}"/>
              </a:ext>
            </a:extLst>
          </p:cNvPr>
          <p:cNvSpPr txBox="1"/>
          <p:nvPr/>
        </p:nvSpPr>
        <p:spPr>
          <a:xfrm>
            <a:off x="6106927" y="1930400"/>
            <a:ext cx="3106992" cy="369332"/>
          </a:xfrm>
          <a:prstGeom prst="rect">
            <a:avLst/>
          </a:prstGeom>
          <a:noFill/>
        </p:spPr>
        <p:txBody>
          <a:bodyPr wrap="square" rtlCol="0">
            <a:spAutoFit/>
          </a:bodyPr>
          <a:lstStyle/>
          <a:p>
            <a:r>
              <a:rPr lang="en-US" dirty="0"/>
              <a:t>4</a:t>
            </a:r>
            <a:r>
              <a:rPr lang="en-IN" dirty="0"/>
              <a:t>. Accuracy graph</a:t>
            </a:r>
          </a:p>
        </p:txBody>
      </p:sp>
      <p:sp>
        <p:nvSpPr>
          <p:cNvPr id="16" name="TextBox 15">
            <a:extLst>
              <a:ext uri="{FF2B5EF4-FFF2-40B4-BE49-F238E27FC236}">
                <a16:creationId xmlns:a16="http://schemas.microsoft.com/office/drawing/2014/main" id="{7E7B6B7D-ACD7-4EC2-9D76-6B7012B3845B}"/>
              </a:ext>
            </a:extLst>
          </p:cNvPr>
          <p:cNvSpPr txBox="1"/>
          <p:nvPr/>
        </p:nvSpPr>
        <p:spPr>
          <a:xfrm>
            <a:off x="1125794" y="1656735"/>
            <a:ext cx="3106992" cy="369332"/>
          </a:xfrm>
          <a:prstGeom prst="rect">
            <a:avLst/>
          </a:prstGeom>
          <a:noFill/>
        </p:spPr>
        <p:txBody>
          <a:bodyPr wrap="square" rtlCol="0">
            <a:spAutoFit/>
          </a:bodyPr>
          <a:lstStyle/>
          <a:p>
            <a:r>
              <a:rPr lang="en-IN" dirty="0"/>
              <a:t>3. Checking for null values</a:t>
            </a:r>
          </a:p>
        </p:txBody>
      </p:sp>
    </p:spTree>
    <p:extLst>
      <p:ext uri="{BB962C8B-B14F-4D97-AF65-F5344CB8AC3E}">
        <p14:creationId xmlns:p14="http://schemas.microsoft.com/office/powerpoint/2010/main" val="2631980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B8BD-FE5D-4504-AD91-AE82E60B7076}"/>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68E5FFC-2EC2-4AD9-9436-4D01BF60CD37}"/>
              </a:ext>
            </a:extLst>
          </p:cNvPr>
          <p:cNvSpPr>
            <a:spLocks noGrp="1"/>
          </p:cNvSpPr>
          <p:nvPr>
            <p:ph idx="1"/>
          </p:nvPr>
        </p:nvSpPr>
        <p:spPr>
          <a:xfrm>
            <a:off x="838200" y="1506842"/>
            <a:ext cx="11010363" cy="5128849"/>
          </a:xfrm>
        </p:spPr>
        <p:txBody>
          <a:bodyPr>
            <a:normAutofit/>
          </a:bodyPr>
          <a:lstStyle/>
          <a:p>
            <a:pPr algn="l"/>
            <a:r>
              <a:rPr lang="en-IN" sz="2400" b="0" i="0" u="none" strike="noStrike" baseline="0" dirty="0">
                <a:latin typeface="Times New Roman" panose="02020603050405020304" pitchFamily="18" charset="0"/>
                <a:cs typeface="Times New Roman" panose="02020603050405020304" pitchFamily="18" charset="0"/>
              </a:rPr>
              <a:t>R. Agrawal and R. Srikant, Fast Algorithms for Mining Association Rules (1994) Proc. 20th Int. Conf. Very Large Data Bases, VLDB-94.</a:t>
            </a:r>
          </a:p>
          <a:p>
            <a:pPr algn="l"/>
            <a:r>
              <a:rPr lang="en-IN" sz="2400" b="0" i="0" u="none" strike="noStrike" baseline="0" dirty="0" err="1">
                <a:latin typeface="Times New Roman" panose="02020603050405020304" pitchFamily="18" charset="0"/>
                <a:cs typeface="Times New Roman" panose="02020603050405020304" pitchFamily="18" charset="0"/>
              </a:rPr>
              <a:t>Bayardo</a:t>
            </a:r>
            <a:r>
              <a:rPr lang="en-IN" sz="2400" b="0" i="0" u="none" strike="noStrike" baseline="0" dirty="0">
                <a:latin typeface="Times New Roman" panose="02020603050405020304" pitchFamily="18" charset="0"/>
                <a:cs typeface="Times New Roman" panose="02020603050405020304" pitchFamily="18" charset="0"/>
              </a:rPr>
              <a:t>, R. and R. Srikant, Technological Solutions for Protecting Privacy, IEEE Computer, Sep 2003</a:t>
            </a:r>
          </a:p>
          <a:p>
            <a:pPr algn="l"/>
            <a:r>
              <a:rPr lang="en-IN" sz="2400" b="0" i="0" u="none" strike="noStrike" baseline="0" dirty="0">
                <a:latin typeface="Times New Roman" panose="02020603050405020304" pitchFamily="18" charset="0"/>
                <a:cs typeface="Times New Roman" panose="02020603050405020304" pitchFamily="18" charset="0"/>
              </a:rPr>
              <a:t>Chernoff, H. (1973). Using faces to represent points in k-dimensional space graphically. Journal of American Statistical Association, 68, 361-368.</a:t>
            </a:r>
          </a:p>
          <a:p>
            <a:pPr algn="l"/>
            <a:r>
              <a:rPr lang="en-US" sz="2400" b="0" i="0" u="none" strike="noStrike" baseline="0" dirty="0">
                <a:latin typeface="Times New Roman" panose="02020603050405020304" pitchFamily="18" charset="0"/>
                <a:cs typeface="Times New Roman" panose="02020603050405020304" pitchFamily="18" charset="0"/>
              </a:rPr>
              <a:t>https://www.ibm.com › Cloud › Cloud Learn</a:t>
            </a:r>
          </a:p>
          <a:p>
            <a:pPr algn="l"/>
            <a:r>
              <a:rPr lang="en-IN" sz="2400" b="0" i="0" u="none" strike="noStrike" baseline="0" dirty="0">
                <a:latin typeface="Times New Roman" panose="02020603050405020304" pitchFamily="18" charset="0"/>
                <a:cs typeface="Times New Roman" panose="02020603050405020304" pitchFamily="18" charset="0"/>
              </a:rPr>
              <a:t>https://en.wikipedia.org › wiki › </a:t>
            </a:r>
            <a:r>
              <a:rPr lang="en-IN" sz="2400" b="0" i="0" u="none" strike="noStrike" baseline="0" dirty="0" err="1">
                <a:latin typeface="Times New Roman" panose="02020603050405020304" pitchFamily="18" charset="0"/>
                <a:cs typeface="Times New Roman" panose="02020603050405020304" pitchFamily="18" charset="0"/>
              </a:rPr>
              <a:t>Data_mining</a:t>
            </a:r>
            <a:endParaRPr lang="en-IN" sz="2400" b="0" i="0" u="none" strike="noStrike" baseline="0" dirty="0">
              <a:latin typeface="Times New Roman" panose="02020603050405020304" pitchFamily="18" charset="0"/>
              <a:cs typeface="Times New Roman" panose="02020603050405020304" pitchFamily="18" charset="0"/>
            </a:endParaRPr>
          </a:p>
          <a:p>
            <a:pPr algn="l"/>
            <a:r>
              <a:rPr lang="en-IN" sz="2400" b="0" i="0" u="none" strike="noStrike" baseline="0" dirty="0">
                <a:latin typeface="Times New Roman" panose="02020603050405020304" pitchFamily="18" charset="0"/>
                <a:cs typeface="Times New Roman" panose="02020603050405020304" pitchFamily="18" charset="0"/>
              </a:rPr>
              <a:t>https://www.sas.com/en_us/insights/analytics/data-mining.html</a:t>
            </a:r>
          </a:p>
        </p:txBody>
      </p:sp>
    </p:spTree>
    <p:extLst>
      <p:ext uri="{BB962C8B-B14F-4D97-AF65-F5344CB8AC3E}">
        <p14:creationId xmlns:p14="http://schemas.microsoft.com/office/powerpoint/2010/main" val="153925294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EFFF9-9978-4B65-BA7E-77D3DB0A81D9}"/>
              </a:ext>
            </a:extLst>
          </p:cNvPr>
          <p:cNvSpPr>
            <a:spLocks noGrp="1"/>
          </p:cNvSpPr>
          <p:nvPr>
            <p:ph idx="1"/>
          </p:nvPr>
        </p:nvSpPr>
        <p:spPr>
          <a:xfrm>
            <a:off x="838200" y="2251587"/>
            <a:ext cx="10515600" cy="3925376"/>
          </a:xfrm>
        </p:spPr>
        <p:txBody>
          <a:bodyPr/>
          <a:lstStyle/>
          <a:p>
            <a:pPr marL="0" indent="0">
              <a:buNone/>
            </a:pPr>
            <a:endParaRPr lang="en-IN" dirty="0"/>
          </a:p>
          <a:p>
            <a:pPr marL="0" indent="0" algn="ctr">
              <a:buNone/>
            </a:pPr>
            <a:r>
              <a:rPr lang="en-IN"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975742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418</TotalTime>
  <Words>304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PowerPoint Presentation</vt:lpstr>
      <vt:lpstr>Index</vt:lpstr>
      <vt:lpstr>Introduction</vt:lpstr>
      <vt:lpstr>Problem statement</vt:lpstr>
      <vt:lpstr>Methodology</vt:lpstr>
      <vt:lpstr>Output </vt:lpstr>
      <vt:lpstr>Output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Saiprasad Bongulwar</dc:creator>
  <cp:lastModifiedBy>COMP1819B_72000283E_Abhijeet Bhalekar</cp:lastModifiedBy>
  <cp:revision>33</cp:revision>
  <dcterms:modified xsi:type="dcterms:W3CDTF">2021-11-15T10:30:20Z</dcterms:modified>
</cp:coreProperties>
</file>