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5"/>
    <p:restoredTop sz="91703" autoAdjust="0"/>
  </p:normalViewPr>
  <p:slideViewPr>
    <p:cSldViewPr snapToGrid="0" snapToObjects="1">
      <p:cViewPr>
        <p:scale>
          <a:sx n="304" d="100"/>
          <a:sy n="304" d="100"/>
        </p:scale>
        <p:origin x="-11968" y="144"/>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1AF849-49EE-48A6-90A4-7D2FD8937B2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20717802-7916-4128-89DB-10C0BD4FA12D}">
      <dgm:prSet phldrT="[文本]" custT="1"/>
      <dgm:spPr/>
      <dgm:t>
        <a:bodyPr/>
        <a:lstStyle/>
        <a:p>
          <a:r>
            <a:rPr lang="en-US" altLang="zh-CN" sz="1050" dirty="0"/>
            <a:t>SNP</a:t>
          </a:r>
          <a:endParaRPr lang="zh-CN" altLang="en-US" sz="1050" dirty="0"/>
        </a:p>
      </dgm:t>
    </dgm:pt>
    <dgm:pt modelId="{900D72DA-AA29-425E-8FC5-C1AB932F0DC4}" type="parTrans" cxnId="{F68970B9-C87E-46A5-86ED-DB493204BE89}">
      <dgm:prSet/>
      <dgm:spPr/>
      <dgm:t>
        <a:bodyPr/>
        <a:lstStyle/>
        <a:p>
          <a:endParaRPr lang="zh-CN" altLang="en-US" sz="1400"/>
        </a:p>
      </dgm:t>
    </dgm:pt>
    <dgm:pt modelId="{BF96375A-FBFF-48C2-84A0-0549C896816E}" type="sibTrans" cxnId="{F68970B9-C87E-46A5-86ED-DB493204BE89}">
      <dgm:prSet/>
      <dgm:spPr/>
      <dgm:t>
        <a:bodyPr/>
        <a:lstStyle/>
        <a:p>
          <a:endParaRPr lang="zh-CN" altLang="en-US" sz="1400"/>
        </a:p>
      </dgm:t>
    </dgm:pt>
    <dgm:pt modelId="{B40A960F-F8CF-43B5-8301-314D56CF43F9}" type="asst">
      <dgm:prSet phldrT="[文本]" custT="1"/>
      <dgm:spPr/>
      <dgm:t>
        <a:bodyPr/>
        <a:lstStyle/>
        <a:p>
          <a:r>
            <a:rPr lang="en-US" altLang="zh-CN" sz="1050" dirty="0"/>
            <a:t>Data process</a:t>
          </a:r>
          <a:endParaRPr lang="zh-CN" altLang="en-US" sz="1050" dirty="0"/>
        </a:p>
      </dgm:t>
    </dgm:pt>
    <dgm:pt modelId="{5F0ACFB7-8C1C-4A22-9359-69AC215CDBAE}" type="parTrans" cxnId="{4C713184-69B8-465F-B1F7-7BA3ADE9B922}">
      <dgm:prSet/>
      <dgm:spPr/>
      <dgm:t>
        <a:bodyPr/>
        <a:lstStyle/>
        <a:p>
          <a:endParaRPr lang="zh-CN" altLang="en-US" sz="1400"/>
        </a:p>
      </dgm:t>
    </dgm:pt>
    <dgm:pt modelId="{9F6319E8-A191-4D29-8E73-0C9EEFECF23F}" type="sibTrans" cxnId="{4C713184-69B8-465F-B1F7-7BA3ADE9B922}">
      <dgm:prSet/>
      <dgm:spPr/>
      <dgm:t>
        <a:bodyPr/>
        <a:lstStyle/>
        <a:p>
          <a:endParaRPr lang="zh-CN" altLang="en-US" sz="1400"/>
        </a:p>
      </dgm:t>
    </dgm:pt>
    <dgm:pt modelId="{258E6DBD-6BCA-4F16-A4B5-5ECD2E60D8C9}">
      <dgm:prSet phldrT="[文本]" custT="1"/>
      <dgm:spPr/>
      <dgm:t>
        <a:bodyPr/>
        <a:lstStyle/>
        <a:p>
          <a:r>
            <a:rPr lang="en-US" altLang="zh-CN" sz="1050" dirty="0"/>
            <a:t>PCA</a:t>
          </a:r>
          <a:endParaRPr lang="zh-CN" altLang="en-US" sz="1050" dirty="0"/>
        </a:p>
      </dgm:t>
    </dgm:pt>
    <dgm:pt modelId="{F12DCD7B-A43F-4B82-B13B-F1FAB43C13CC}" type="parTrans" cxnId="{1F4C51C4-3D62-405D-939D-700D1F556A8E}">
      <dgm:prSet/>
      <dgm:spPr/>
      <dgm:t>
        <a:bodyPr/>
        <a:lstStyle/>
        <a:p>
          <a:endParaRPr lang="zh-CN" altLang="en-US" sz="1400"/>
        </a:p>
      </dgm:t>
    </dgm:pt>
    <dgm:pt modelId="{5085E16F-5F26-47DD-BE4D-99BA64C7D5DE}" type="sibTrans" cxnId="{1F4C51C4-3D62-405D-939D-700D1F556A8E}">
      <dgm:prSet/>
      <dgm:spPr/>
      <dgm:t>
        <a:bodyPr/>
        <a:lstStyle/>
        <a:p>
          <a:endParaRPr lang="zh-CN" altLang="en-US" sz="1400"/>
        </a:p>
      </dgm:t>
    </dgm:pt>
    <dgm:pt modelId="{97E600BF-4C40-433C-9572-C9E7E1310C0E}">
      <dgm:prSet phldrT="[文本]" custT="1"/>
      <dgm:spPr/>
      <dgm:t>
        <a:bodyPr/>
        <a:lstStyle/>
        <a:p>
          <a:r>
            <a:rPr lang="en-US" altLang="zh-CN" sz="1050" dirty="0"/>
            <a:t>Genetic distance                   </a:t>
          </a:r>
          <a:endParaRPr lang="zh-CN" altLang="en-US" sz="1050" dirty="0"/>
        </a:p>
      </dgm:t>
    </dgm:pt>
    <dgm:pt modelId="{02FDBB4C-DB6E-4610-97C2-19442A487C88}" type="parTrans" cxnId="{BED5C68D-2875-4B7F-B3C6-0008E85BFA95}">
      <dgm:prSet/>
      <dgm:spPr/>
      <dgm:t>
        <a:bodyPr/>
        <a:lstStyle/>
        <a:p>
          <a:endParaRPr lang="zh-CN" altLang="en-US" sz="1400"/>
        </a:p>
      </dgm:t>
    </dgm:pt>
    <dgm:pt modelId="{1C50F2AF-691C-44A0-A9CF-3B78A3744A78}" type="sibTrans" cxnId="{BED5C68D-2875-4B7F-B3C6-0008E85BFA95}">
      <dgm:prSet/>
      <dgm:spPr/>
      <dgm:t>
        <a:bodyPr/>
        <a:lstStyle/>
        <a:p>
          <a:endParaRPr lang="zh-CN" altLang="en-US" sz="1400"/>
        </a:p>
      </dgm:t>
    </dgm:pt>
    <dgm:pt modelId="{475A22B3-D815-4AB8-BE36-8E87E0A7A1F0}">
      <dgm:prSet custT="1"/>
      <dgm:spPr/>
      <dgm:t>
        <a:bodyPr/>
        <a:lstStyle/>
        <a:p>
          <a:r>
            <a:rPr lang="en-US" altLang="zh-CN" sz="1050" dirty="0"/>
            <a:t>Network Analysis</a:t>
          </a:r>
          <a:endParaRPr lang="zh-CN" altLang="en-US" sz="1050" dirty="0"/>
        </a:p>
      </dgm:t>
    </dgm:pt>
    <dgm:pt modelId="{D53E092F-5955-45F9-8116-144971761468}" type="parTrans" cxnId="{AE4EFB87-6FD6-4A5B-B3FE-1DD31465A03A}">
      <dgm:prSet/>
      <dgm:spPr/>
      <dgm:t>
        <a:bodyPr/>
        <a:lstStyle/>
        <a:p>
          <a:endParaRPr lang="zh-CN" altLang="en-US" sz="1400"/>
        </a:p>
      </dgm:t>
    </dgm:pt>
    <dgm:pt modelId="{39F67BAC-847F-4421-9A0D-B7A7E05F4976}" type="sibTrans" cxnId="{AE4EFB87-6FD6-4A5B-B3FE-1DD31465A03A}">
      <dgm:prSet/>
      <dgm:spPr/>
      <dgm:t>
        <a:bodyPr/>
        <a:lstStyle/>
        <a:p>
          <a:endParaRPr lang="zh-CN" altLang="en-US" sz="1400"/>
        </a:p>
      </dgm:t>
    </dgm:pt>
    <dgm:pt modelId="{4D3DD1AA-A8F2-455D-AAF4-A88B87673C1D}" type="pres">
      <dgm:prSet presAssocID="{251AF849-49EE-48A6-90A4-7D2FD8937B27}" presName="hierChild1" presStyleCnt="0">
        <dgm:presLayoutVars>
          <dgm:orgChart val="1"/>
          <dgm:chPref val="1"/>
          <dgm:dir/>
          <dgm:animOne val="branch"/>
          <dgm:animLvl val="lvl"/>
          <dgm:resizeHandles/>
        </dgm:presLayoutVars>
      </dgm:prSet>
      <dgm:spPr/>
      <dgm:t>
        <a:bodyPr/>
        <a:lstStyle/>
        <a:p>
          <a:endParaRPr lang="en-US"/>
        </a:p>
      </dgm:t>
    </dgm:pt>
    <dgm:pt modelId="{98370D81-37D0-4686-BFAF-B90EAF598B2A}" type="pres">
      <dgm:prSet presAssocID="{20717802-7916-4128-89DB-10C0BD4FA12D}" presName="hierRoot1" presStyleCnt="0">
        <dgm:presLayoutVars>
          <dgm:hierBranch val="init"/>
        </dgm:presLayoutVars>
      </dgm:prSet>
      <dgm:spPr/>
    </dgm:pt>
    <dgm:pt modelId="{C693DDC1-634E-4D5D-9726-84CDEEE13DD1}" type="pres">
      <dgm:prSet presAssocID="{20717802-7916-4128-89DB-10C0BD4FA12D}" presName="rootComposite1" presStyleCnt="0"/>
      <dgm:spPr/>
    </dgm:pt>
    <dgm:pt modelId="{EF79CCF0-00C7-4EAB-A89B-2DBC33A24FAE}" type="pres">
      <dgm:prSet presAssocID="{20717802-7916-4128-89DB-10C0BD4FA12D}" presName="rootText1" presStyleLbl="node0" presStyleIdx="0" presStyleCnt="1" custScaleX="55280" custScaleY="52374" custLinFactNeighborY="5316">
        <dgm:presLayoutVars>
          <dgm:chPref val="3"/>
        </dgm:presLayoutVars>
      </dgm:prSet>
      <dgm:spPr/>
      <dgm:t>
        <a:bodyPr/>
        <a:lstStyle/>
        <a:p>
          <a:endParaRPr lang="en-US"/>
        </a:p>
      </dgm:t>
    </dgm:pt>
    <dgm:pt modelId="{6DA52BAF-7769-4CF7-BB75-7704E0647F70}" type="pres">
      <dgm:prSet presAssocID="{20717802-7916-4128-89DB-10C0BD4FA12D}" presName="rootConnector1" presStyleLbl="node1" presStyleIdx="0" presStyleCnt="0"/>
      <dgm:spPr/>
      <dgm:t>
        <a:bodyPr/>
        <a:lstStyle/>
        <a:p>
          <a:endParaRPr lang="en-US"/>
        </a:p>
      </dgm:t>
    </dgm:pt>
    <dgm:pt modelId="{99C29746-D270-4FA4-9D1A-76F88E5955F6}" type="pres">
      <dgm:prSet presAssocID="{20717802-7916-4128-89DB-10C0BD4FA12D}" presName="hierChild2" presStyleCnt="0"/>
      <dgm:spPr/>
    </dgm:pt>
    <dgm:pt modelId="{9763C3E9-4B29-41F3-A746-D3B996760953}" type="pres">
      <dgm:prSet presAssocID="{F12DCD7B-A43F-4B82-B13B-F1FAB43C13CC}" presName="Name37" presStyleLbl="parChTrans1D2" presStyleIdx="0" presStyleCnt="3"/>
      <dgm:spPr/>
      <dgm:t>
        <a:bodyPr/>
        <a:lstStyle/>
        <a:p>
          <a:endParaRPr lang="en-US"/>
        </a:p>
      </dgm:t>
    </dgm:pt>
    <dgm:pt modelId="{4E00DCD1-D7DB-49C1-A797-0487CEF36EC7}" type="pres">
      <dgm:prSet presAssocID="{258E6DBD-6BCA-4F16-A4B5-5ECD2E60D8C9}" presName="hierRoot2" presStyleCnt="0">
        <dgm:presLayoutVars>
          <dgm:hierBranch val="init"/>
        </dgm:presLayoutVars>
      </dgm:prSet>
      <dgm:spPr/>
    </dgm:pt>
    <dgm:pt modelId="{BE5A33F8-CBFC-4AB0-B2CE-FDE52BDF022C}" type="pres">
      <dgm:prSet presAssocID="{258E6DBD-6BCA-4F16-A4B5-5ECD2E60D8C9}" presName="rootComposite" presStyleCnt="0"/>
      <dgm:spPr/>
    </dgm:pt>
    <dgm:pt modelId="{3A71707E-9DC4-497A-B6FD-AF8453240577}" type="pres">
      <dgm:prSet presAssocID="{258E6DBD-6BCA-4F16-A4B5-5ECD2E60D8C9}" presName="rootText" presStyleLbl="node2" presStyleIdx="0" presStyleCnt="2" custScaleX="71366" custScaleY="53525" custLinFactNeighborX="-2126" custLinFactNeighborY="-67866">
        <dgm:presLayoutVars>
          <dgm:chPref val="3"/>
        </dgm:presLayoutVars>
      </dgm:prSet>
      <dgm:spPr/>
      <dgm:t>
        <a:bodyPr/>
        <a:lstStyle/>
        <a:p>
          <a:endParaRPr lang="en-US"/>
        </a:p>
      </dgm:t>
    </dgm:pt>
    <dgm:pt modelId="{AA973F42-2A39-4C1E-9000-7CA86D2C1EDB}" type="pres">
      <dgm:prSet presAssocID="{258E6DBD-6BCA-4F16-A4B5-5ECD2E60D8C9}" presName="rootConnector" presStyleLbl="node2" presStyleIdx="0" presStyleCnt="2"/>
      <dgm:spPr/>
      <dgm:t>
        <a:bodyPr/>
        <a:lstStyle/>
        <a:p>
          <a:endParaRPr lang="en-US"/>
        </a:p>
      </dgm:t>
    </dgm:pt>
    <dgm:pt modelId="{C8C808D0-D88E-4079-B221-18139ABDF202}" type="pres">
      <dgm:prSet presAssocID="{258E6DBD-6BCA-4F16-A4B5-5ECD2E60D8C9}" presName="hierChild4" presStyleCnt="0"/>
      <dgm:spPr/>
    </dgm:pt>
    <dgm:pt modelId="{9D1848DC-763C-4FA2-8E30-DF3F1DBC482F}" type="pres">
      <dgm:prSet presAssocID="{258E6DBD-6BCA-4F16-A4B5-5ECD2E60D8C9}" presName="hierChild5" presStyleCnt="0"/>
      <dgm:spPr/>
    </dgm:pt>
    <dgm:pt modelId="{1D30EA16-4505-4A18-9ABA-10AC322C9AAA}" type="pres">
      <dgm:prSet presAssocID="{02FDBB4C-DB6E-4610-97C2-19442A487C88}" presName="Name37" presStyleLbl="parChTrans1D2" presStyleIdx="1" presStyleCnt="3"/>
      <dgm:spPr/>
      <dgm:t>
        <a:bodyPr/>
        <a:lstStyle/>
        <a:p>
          <a:endParaRPr lang="en-US"/>
        </a:p>
      </dgm:t>
    </dgm:pt>
    <dgm:pt modelId="{C55DA7FD-6FAB-4D12-B286-EA085F06023E}" type="pres">
      <dgm:prSet presAssocID="{97E600BF-4C40-433C-9572-C9E7E1310C0E}" presName="hierRoot2" presStyleCnt="0">
        <dgm:presLayoutVars>
          <dgm:hierBranch val="init"/>
        </dgm:presLayoutVars>
      </dgm:prSet>
      <dgm:spPr/>
    </dgm:pt>
    <dgm:pt modelId="{7A66D795-630B-46CE-A398-6B0C51B4CF43}" type="pres">
      <dgm:prSet presAssocID="{97E600BF-4C40-433C-9572-C9E7E1310C0E}" presName="rootComposite" presStyleCnt="0"/>
      <dgm:spPr/>
    </dgm:pt>
    <dgm:pt modelId="{7AFD955B-B6B9-4AE8-A798-A9C6BCEF3D74}" type="pres">
      <dgm:prSet presAssocID="{97E600BF-4C40-433C-9572-C9E7E1310C0E}" presName="rootText" presStyleLbl="node2" presStyleIdx="1" presStyleCnt="2" custScaleX="110579" custScaleY="51092" custLinFactNeighborX="-1030" custLinFactNeighborY="-67410">
        <dgm:presLayoutVars>
          <dgm:chPref val="3"/>
        </dgm:presLayoutVars>
      </dgm:prSet>
      <dgm:spPr/>
      <dgm:t>
        <a:bodyPr/>
        <a:lstStyle/>
        <a:p>
          <a:endParaRPr lang="en-US"/>
        </a:p>
      </dgm:t>
    </dgm:pt>
    <dgm:pt modelId="{36A9E8B5-9C44-4B3F-8A16-8D7DD40D8992}" type="pres">
      <dgm:prSet presAssocID="{97E600BF-4C40-433C-9572-C9E7E1310C0E}" presName="rootConnector" presStyleLbl="node2" presStyleIdx="1" presStyleCnt="2"/>
      <dgm:spPr/>
      <dgm:t>
        <a:bodyPr/>
        <a:lstStyle/>
        <a:p>
          <a:endParaRPr lang="en-US"/>
        </a:p>
      </dgm:t>
    </dgm:pt>
    <dgm:pt modelId="{B8EDA893-45AF-43EC-B477-30C12CBFD3C8}" type="pres">
      <dgm:prSet presAssocID="{97E600BF-4C40-433C-9572-C9E7E1310C0E}" presName="hierChild4" presStyleCnt="0"/>
      <dgm:spPr/>
    </dgm:pt>
    <dgm:pt modelId="{F2B652C1-D0E7-4E39-AAA7-DE121C2F08FA}" type="pres">
      <dgm:prSet presAssocID="{D53E092F-5955-45F9-8116-144971761468}" presName="Name37" presStyleLbl="parChTrans1D3" presStyleIdx="0" presStyleCnt="1"/>
      <dgm:spPr/>
      <dgm:t>
        <a:bodyPr/>
        <a:lstStyle/>
        <a:p>
          <a:endParaRPr lang="en-US"/>
        </a:p>
      </dgm:t>
    </dgm:pt>
    <dgm:pt modelId="{D450FDFE-0854-46A6-A4DB-93F81E5DBF9E}" type="pres">
      <dgm:prSet presAssocID="{475A22B3-D815-4AB8-BE36-8E87E0A7A1F0}" presName="hierRoot2" presStyleCnt="0">
        <dgm:presLayoutVars>
          <dgm:hierBranch val="init"/>
        </dgm:presLayoutVars>
      </dgm:prSet>
      <dgm:spPr/>
    </dgm:pt>
    <dgm:pt modelId="{FE2B76A2-33AE-432A-A057-15A580A949B3}" type="pres">
      <dgm:prSet presAssocID="{475A22B3-D815-4AB8-BE36-8E87E0A7A1F0}" presName="rootComposite" presStyleCnt="0"/>
      <dgm:spPr/>
    </dgm:pt>
    <dgm:pt modelId="{54015B77-9D4F-4709-A80A-C585A8299B24}" type="pres">
      <dgm:prSet presAssocID="{475A22B3-D815-4AB8-BE36-8E87E0A7A1F0}" presName="rootText" presStyleLbl="node3" presStyleIdx="0" presStyleCnt="1" custScaleX="133812" custScaleY="52240" custLinFactNeighborX="-41780" custLinFactNeighborY="-87050">
        <dgm:presLayoutVars>
          <dgm:chPref val="3"/>
        </dgm:presLayoutVars>
      </dgm:prSet>
      <dgm:spPr/>
      <dgm:t>
        <a:bodyPr/>
        <a:lstStyle/>
        <a:p>
          <a:endParaRPr lang="en-US"/>
        </a:p>
      </dgm:t>
    </dgm:pt>
    <dgm:pt modelId="{5D7C1670-EB56-4CA4-9521-6C4EA630923C}" type="pres">
      <dgm:prSet presAssocID="{475A22B3-D815-4AB8-BE36-8E87E0A7A1F0}" presName="rootConnector" presStyleLbl="node3" presStyleIdx="0" presStyleCnt="1"/>
      <dgm:spPr/>
      <dgm:t>
        <a:bodyPr/>
        <a:lstStyle/>
        <a:p>
          <a:endParaRPr lang="en-US"/>
        </a:p>
      </dgm:t>
    </dgm:pt>
    <dgm:pt modelId="{78E363AC-952A-42EA-941A-AC796BE2B779}" type="pres">
      <dgm:prSet presAssocID="{475A22B3-D815-4AB8-BE36-8E87E0A7A1F0}" presName="hierChild4" presStyleCnt="0"/>
      <dgm:spPr/>
    </dgm:pt>
    <dgm:pt modelId="{300D751D-0111-486B-929B-F391B680E131}" type="pres">
      <dgm:prSet presAssocID="{475A22B3-D815-4AB8-BE36-8E87E0A7A1F0}" presName="hierChild5" presStyleCnt="0"/>
      <dgm:spPr/>
    </dgm:pt>
    <dgm:pt modelId="{84A46941-5F84-4248-97B7-DD25840F2508}" type="pres">
      <dgm:prSet presAssocID="{97E600BF-4C40-433C-9572-C9E7E1310C0E}" presName="hierChild5" presStyleCnt="0"/>
      <dgm:spPr/>
    </dgm:pt>
    <dgm:pt modelId="{9B9E2593-6511-4ACA-810F-FCE06070139D}" type="pres">
      <dgm:prSet presAssocID="{20717802-7916-4128-89DB-10C0BD4FA12D}" presName="hierChild3" presStyleCnt="0"/>
      <dgm:spPr/>
    </dgm:pt>
    <dgm:pt modelId="{D13A267D-73ED-43BB-A88E-7609B0CD117D}" type="pres">
      <dgm:prSet presAssocID="{5F0ACFB7-8C1C-4A22-9359-69AC215CDBAE}" presName="Name111" presStyleLbl="parChTrans1D2" presStyleIdx="2" presStyleCnt="3"/>
      <dgm:spPr/>
      <dgm:t>
        <a:bodyPr/>
        <a:lstStyle/>
        <a:p>
          <a:endParaRPr lang="en-US"/>
        </a:p>
      </dgm:t>
    </dgm:pt>
    <dgm:pt modelId="{DA711FDA-D777-4D36-967E-63110DE9944C}" type="pres">
      <dgm:prSet presAssocID="{B40A960F-F8CF-43B5-8301-314D56CF43F9}" presName="hierRoot3" presStyleCnt="0">
        <dgm:presLayoutVars>
          <dgm:hierBranch val="init"/>
        </dgm:presLayoutVars>
      </dgm:prSet>
      <dgm:spPr/>
    </dgm:pt>
    <dgm:pt modelId="{B01F06BD-B9D8-40F4-80B5-925078934CD7}" type="pres">
      <dgm:prSet presAssocID="{B40A960F-F8CF-43B5-8301-314D56CF43F9}" presName="rootComposite3" presStyleCnt="0"/>
      <dgm:spPr/>
    </dgm:pt>
    <dgm:pt modelId="{81098578-ABAC-4872-AC4F-448F2B1F1AD8}" type="pres">
      <dgm:prSet presAssocID="{B40A960F-F8CF-43B5-8301-314D56CF43F9}" presName="rootText3" presStyleLbl="asst1" presStyleIdx="0" presStyleCnt="1" custScaleY="53525" custLinFactNeighborX="1030" custLinFactNeighborY="-43121">
        <dgm:presLayoutVars>
          <dgm:chPref val="3"/>
        </dgm:presLayoutVars>
      </dgm:prSet>
      <dgm:spPr/>
      <dgm:t>
        <a:bodyPr/>
        <a:lstStyle/>
        <a:p>
          <a:endParaRPr lang="en-US"/>
        </a:p>
      </dgm:t>
    </dgm:pt>
    <dgm:pt modelId="{B44BEE61-610E-4A8A-AB52-8CE1ADD331CC}" type="pres">
      <dgm:prSet presAssocID="{B40A960F-F8CF-43B5-8301-314D56CF43F9}" presName="rootConnector3" presStyleLbl="asst1" presStyleIdx="0" presStyleCnt="1"/>
      <dgm:spPr/>
      <dgm:t>
        <a:bodyPr/>
        <a:lstStyle/>
        <a:p>
          <a:endParaRPr lang="en-US"/>
        </a:p>
      </dgm:t>
    </dgm:pt>
    <dgm:pt modelId="{EB097758-C583-41BB-81D3-D0F2C6A8B589}" type="pres">
      <dgm:prSet presAssocID="{B40A960F-F8CF-43B5-8301-314D56CF43F9}" presName="hierChild6" presStyleCnt="0"/>
      <dgm:spPr/>
    </dgm:pt>
    <dgm:pt modelId="{B1C58B63-2D54-46A1-B25B-2B852BC51D6C}" type="pres">
      <dgm:prSet presAssocID="{B40A960F-F8CF-43B5-8301-314D56CF43F9}" presName="hierChild7" presStyleCnt="0"/>
      <dgm:spPr/>
    </dgm:pt>
  </dgm:ptLst>
  <dgm:cxnLst>
    <dgm:cxn modelId="{12D9FC6E-7FE3-458F-B706-5D89E2FD198F}" type="presOf" srcId="{258E6DBD-6BCA-4F16-A4B5-5ECD2E60D8C9}" destId="{AA973F42-2A39-4C1E-9000-7CA86D2C1EDB}" srcOrd="1" destOrd="0" presId="urn:microsoft.com/office/officeart/2005/8/layout/orgChart1"/>
    <dgm:cxn modelId="{0CE1A88E-9D69-4044-B3A3-A042891AE976}" type="presOf" srcId="{97E600BF-4C40-433C-9572-C9E7E1310C0E}" destId="{7AFD955B-B6B9-4AE8-A798-A9C6BCEF3D74}" srcOrd="0" destOrd="0" presId="urn:microsoft.com/office/officeart/2005/8/layout/orgChart1"/>
    <dgm:cxn modelId="{2EFF465E-C418-49FB-80A0-4AFA0D3C2241}" type="presOf" srcId="{5F0ACFB7-8C1C-4A22-9359-69AC215CDBAE}" destId="{D13A267D-73ED-43BB-A88E-7609B0CD117D}" srcOrd="0" destOrd="0" presId="urn:microsoft.com/office/officeart/2005/8/layout/orgChart1"/>
    <dgm:cxn modelId="{BED5C68D-2875-4B7F-B3C6-0008E85BFA95}" srcId="{20717802-7916-4128-89DB-10C0BD4FA12D}" destId="{97E600BF-4C40-433C-9572-C9E7E1310C0E}" srcOrd="2" destOrd="0" parTransId="{02FDBB4C-DB6E-4610-97C2-19442A487C88}" sibTransId="{1C50F2AF-691C-44A0-A9CF-3B78A3744A78}"/>
    <dgm:cxn modelId="{F68970B9-C87E-46A5-86ED-DB493204BE89}" srcId="{251AF849-49EE-48A6-90A4-7D2FD8937B27}" destId="{20717802-7916-4128-89DB-10C0BD4FA12D}" srcOrd="0" destOrd="0" parTransId="{900D72DA-AA29-425E-8FC5-C1AB932F0DC4}" sibTransId="{BF96375A-FBFF-48C2-84A0-0549C896816E}"/>
    <dgm:cxn modelId="{4EAF436A-D532-47C0-A465-C14A76660223}" type="presOf" srcId="{D53E092F-5955-45F9-8116-144971761468}" destId="{F2B652C1-D0E7-4E39-AAA7-DE121C2F08FA}" srcOrd="0" destOrd="0" presId="urn:microsoft.com/office/officeart/2005/8/layout/orgChart1"/>
    <dgm:cxn modelId="{6FC6D78A-F279-4E16-A3F2-666985826A9D}" type="presOf" srcId="{B40A960F-F8CF-43B5-8301-314D56CF43F9}" destId="{81098578-ABAC-4872-AC4F-448F2B1F1AD8}" srcOrd="0" destOrd="0" presId="urn:microsoft.com/office/officeart/2005/8/layout/orgChart1"/>
    <dgm:cxn modelId="{6BC48169-3957-49E9-B3F3-966CFCA7B0DB}" type="presOf" srcId="{258E6DBD-6BCA-4F16-A4B5-5ECD2E60D8C9}" destId="{3A71707E-9DC4-497A-B6FD-AF8453240577}" srcOrd="0" destOrd="0" presId="urn:microsoft.com/office/officeart/2005/8/layout/orgChart1"/>
    <dgm:cxn modelId="{1F4C51C4-3D62-405D-939D-700D1F556A8E}" srcId="{20717802-7916-4128-89DB-10C0BD4FA12D}" destId="{258E6DBD-6BCA-4F16-A4B5-5ECD2E60D8C9}" srcOrd="1" destOrd="0" parTransId="{F12DCD7B-A43F-4B82-B13B-F1FAB43C13CC}" sibTransId="{5085E16F-5F26-47DD-BE4D-99BA64C7D5DE}"/>
    <dgm:cxn modelId="{AE4EFB87-6FD6-4A5B-B3FE-1DD31465A03A}" srcId="{97E600BF-4C40-433C-9572-C9E7E1310C0E}" destId="{475A22B3-D815-4AB8-BE36-8E87E0A7A1F0}" srcOrd="0" destOrd="0" parTransId="{D53E092F-5955-45F9-8116-144971761468}" sibTransId="{39F67BAC-847F-4421-9A0D-B7A7E05F4976}"/>
    <dgm:cxn modelId="{8BE30A99-0201-4936-8621-24B7DF9EA831}" type="presOf" srcId="{97E600BF-4C40-433C-9572-C9E7E1310C0E}" destId="{36A9E8B5-9C44-4B3F-8A16-8D7DD40D8992}" srcOrd="1" destOrd="0" presId="urn:microsoft.com/office/officeart/2005/8/layout/orgChart1"/>
    <dgm:cxn modelId="{4C713184-69B8-465F-B1F7-7BA3ADE9B922}" srcId="{20717802-7916-4128-89DB-10C0BD4FA12D}" destId="{B40A960F-F8CF-43B5-8301-314D56CF43F9}" srcOrd="0" destOrd="0" parTransId="{5F0ACFB7-8C1C-4A22-9359-69AC215CDBAE}" sibTransId="{9F6319E8-A191-4D29-8E73-0C9EEFECF23F}"/>
    <dgm:cxn modelId="{AA20078C-9A1F-4997-8542-4AC8ED9A48DE}" type="presOf" srcId="{475A22B3-D815-4AB8-BE36-8E87E0A7A1F0}" destId="{54015B77-9D4F-4709-A80A-C585A8299B24}" srcOrd="0" destOrd="0" presId="urn:microsoft.com/office/officeart/2005/8/layout/orgChart1"/>
    <dgm:cxn modelId="{6A48CB3F-D602-4863-9269-8BA2F9D4418D}" type="presOf" srcId="{B40A960F-F8CF-43B5-8301-314D56CF43F9}" destId="{B44BEE61-610E-4A8A-AB52-8CE1ADD331CC}" srcOrd="1" destOrd="0" presId="urn:microsoft.com/office/officeart/2005/8/layout/orgChart1"/>
    <dgm:cxn modelId="{643507EA-2911-476A-A225-2712E07EB2F0}" type="presOf" srcId="{475A22B3-D815-4AB8-BE36-8E87E0A7A1F0}" destId="{5D7C1670-EB56-4CA4-9521-6C4EA630923C}" srcOrd="1" destOrd="0" presId="urn:microsoft.com/office/officeart/2005/8/layout/orgChart1"/>
    <dgm:cxn modelId="{E8E39D1E-6947-4174-A5B1-7D82760ECC6D}" type="presOf" srcId="{02FDBB4C-DB6E-4610-97C2-19442A487C88}" destId="{1D30EA16-4505-4A18-9ABA-10AC322C9AAA}" srcOrd="0" destOrd="0" presId="urn:microsoft.com/office/officeart/2005/8/layout/orgChart1"/>
    <dgm:cxn modelId="{B9F8C342-D8C8-4EF2-AFEB-E98D1A1DEAC9}" type="presOf" srcId="{20717802-7916-4128-89DB-10C0BD4FA12D}" destId="{EF79CCF0-00C7-4EAB-A89B-2DBC33A24FAE}" srcOrd="0" destOrd="0" presId="urn:microsoft.com/office/officeart/2005/8/layout/orgChart1"/>
    <dgm:cxn modelId="{D89797B6-4BF9-4F47-B662-EDE2C18990AB}" type="presOf" srcId="{251AF849-49EE-48A6-90A4-7D2FD8937B27}" destId="{4D3DD1AA-A8F2-455D-AAF4-A88B87673C1D}" srcOrd="0" destOrd="0" presId="urn:microsoft.com/office/officeart/2005/8/layout/orgChart1"/>
    <dgm:cxn modelId="{1602E3ED-61F8-496C-8DCF-E22CF411B5B3}" type="presOf" srcId="{20717802-7916-4128-89DB-10C0BD4FA12D}" destId="{6DA52BAF-7769-4CF7-BB75-7704E0647F70}" srcOrd="1" destOrd="0" presId="urn:microsoft.com/office/officeart/2005/8/layout/orgChart1"/>
    <dgm:cxn modelId="{0D36C4A9-5CD6-42B8-8233-E7E060C8BB9D}" type="presOf" srcId="{F12DCD7B-A43F-4B82-B13B-F1FAB43C13CC}" destId="{9763C3E9-4B29-41F3-A746-D3B996760953}" srcOrd="0" destOrd="0" presId="urn:microsoft.com/office/officeart/2005/8/layout/orgChart1"/>
    <dgm:cxn modelId="{251DF52C-0AA4-47BF-8C48-A9FC390035A3}" type="presParOf" srcId="{4D3DD1AA-A8F2-455D-AAF4-A88B87673C1D}" destId="{98370D81-37D0-4686-BFAF-B90EAF598B2A}" srcOrd="0" destOrd="0" presId="urn:microsoft.com/office/officeart/2005/8/layout/orgChart1"/>
    <dgm:cxn modelId="{614F9B3A-0515-4C60-9EDD-40B0A9F06393}" type="presParOf" srcId="{98370D81-37D0-4686-BFAF-B90EAF598B2A}" destId="{C693DDC1-634E-4D5D-9726-84CDEEE13DD1}" srcOrd="0" destOrd="0" presId="urn:microsoft.com/office/officeart/2005/8/layout/orgChart1"/>
    <dgm:cxn modelId="{B614EDEF-73BF-4586-B2F0-E2570581EF27}" type="presParOf" srcId="{C693DDC1-634E-4D5D-9726-84CDEEE13DD1}" destId="{EF79CCF0-00C7-4EAB-A89B-2DBC33A24FAE}" srcOrd="0" destOrd="0" presId="urn:microsoft.com/office/officeart/2005/8/layout/orgChart1"/>
    <dgm:cxn modelId="{8CEBDF07-81A2-41AA-9CEF-4B3BFC6CB683}" type="presParOf" srcId="{C693DDC1-634E-4D5D-9726-84CDEEE13DD1}" destId="{6DA52BAF-7769-4CF7-BB75-7704E0647F70}" srcOrd="1" destOrd="0" presId="urn:microsoft.com/office/officeart/2005/8/layout/orgChart1"/>
    <dgm:cxn modelId="{22EF35F7-FECF-4B4C-BF05-8F0A9D857A8E}" type="presParOf" srcId="{98370D81-37D0-4686-BFAF-B90EAF598B2A}" destId="{99C29746-D270-4FA4-9D1A-76F88E5955F6}" srcOrd="1" destOrd="0" presId="urn:microsoft.com/office/officeart/2005/8/layout/orgChart1"/>
    <dgm:cxn modelId="{DF5B5EBA-45D6-43FA-8A34-04AE8D3A2695}" type="presParOf" srcId="{99C29746-D270-4FA4-9D1A-76F88E5955F6}" destId="{9763C3E9-4B29-41F3-A746-D3B996760953}" srcOrd="0" destOrd="0" presId="urn:microsoft.com/office/officeart/2005/8/layout/orgChart1"/>
    <dgm:cxn modelId="{A777D001-4542-4219-822C-685580E33959}" type="presParOf" srcId="{99C29746-D270-4FA4-9D1A-76F88E5955F6}" destId="{4E00DCD1-D7DB-49C1-A797-0487CEF36EC7}" srcOrd="1" destOrd="0" presId="urn:microsoft.com/office/officeart/2005/8/layout/orgChart1"/>
    <dgm:cxn modelId="{1D8FE0B9-A8CC-4088-A779-A7F78A946C58}" type="presParOf" srcId="{4E00DCD1-D7DB-49C1-A797-0487CEF36EC7}" destId="{BE5A33F8-CBFC-4AB0-B2CE-FDE52BDF022C}" srcOrd="0" destOrd="0" presId="urn:microsoft.com/office/officeart/2005/8/layout/orgChart1"/>
    <dgm:cxn modelId="{612ED536-D48E-4634-8E6A-B63F9C5CA0C5}" type="presParOf" srcId="{BE5A33F8-CBFC-4AB0-B2CE-FDE52BDF022C}" destId="{3A71707E-9DC4-497A-B6FD-AF8453240577}" srcOrd="0" destOrd="0" presId="urn:microsoft.com/office/officeart/2005/8/layout/orgChart1"/>
    <dgm:cxn modelId="{B8F59E56-1133-4A48-B2EE-754D9C35A4B8}" type="presParOf" srcId="{BE5A33F8-CBFC-4AB0-B2CE-FDE52BDF022C}" destId="{AA973F42-2A39-4C1E-9000-7CA86D2C1EDB}" srcOrd="1" destOrd="0" presId="urn:microsoft.com/office/officeart/2005/8/layout/orgChart1"/>
    <dgm:cxn modelId="{59F44EAB-BC22-4415-9B92-5190BA70C513}" type="presParOf" srcId="{4E00DCD1-D7DB-49C1-A797-0487CEF36EC7}" destId="{C8C808D0-D88E-4079-B221-18139ABDF202}" srcOrd="1" destOrd="0" presId="urn:microsoft.com/office/officeart/2005/8/layout/orgChart1"/>
    <dgm:cxn modelId="{E15C645B-E263-43B4-B5E1-F27A8C55732D}" type="presParOf" srcId="{4E00DCD1-D7DB-49C1-A797-0487CEF36EC7}" destId="{9D1848DC-763C-4FA2-8E30-DF3F1DBC482F}" srcOrd="2" destOrd="0" presId="urn:microsoft.com/office/officeart/2005/8/layout/orgChart1"/>
    <dgm:cxn modelId="{E3B4DF08-D479-4FE9-8D0A-08098587BA0A}" type="presParOf" srcId="{99C29746-D270-4FA4-9D1A-76F88E5955F6}" destId="{1D30EA16-4505-4A18-9ABA-10AC322C9AAA}" srcOrd="2" destOrd="0" presId="urn:microsoft.com/office/officeart/2005/8/layout/orgChart1"/>
    <dgm:cxn modelId="{B3FB7D67-4DA8-4C04-AF94-D3FB5E1A9B1C}" type="presParOf" srcId="{99C29746-D270-4FA4-9D1A-76F88E5955F6}" destId="{C55DA7FD-6FAB-4D12-B286-EA085F06023E}" srcOrd="3" destOrd="0" presId="urn:microsoft.com/office/officeart/2005/8/layout/orgChart1"/>
    <dgm:cxn modelId="{01A06F92-B12A-4AF9-8166-C1F115A673E1}" type="presParOf" srcId="{C55DA7FD-6FAB-4D12-B286-EA085F06023E}" destId="{7A66D795-630B-46CE-A398-6B0C51B4CF43}" srcOrd="0" destOrd="0" presId="urn:microsoft.com/office/officeart/2005/8/layout/orgChart1"/>
    <dgm:cxn modelId="{BA384C59-F229-4247-9F83-468050ABFE41}" type="presParOf" srcId="{7A66D795-630B-46CE-A398-6B0C51B4CF43}" destId="{7AFD955B-B6B9-4AE8-A798-A9C6BCEF3D74}" srcOrd="0" destOrd="0" presId="urn:microsoft.com/office/officeart/2005/8/layout/orgChart1"/>
    <dgm:cxn modelId="{15BF0ADD-F0BA-4615-9870-33356981AE10}" type="presParOf" srcId="{7A66D795-630B-46CE-A398-6B0C51B4CF43}" destId="{36A9E8B5-9C44-4B3F-8A16-8D7DD40D8992}" srcOrd="1" destOrd="0" presId="urn:microsoft.com/office/officeart/2005/8/layout/orgChart1"/>
    <dgm:cxn modelId="{D40B4857-D735-4D4B-AB3C-146611CEC4E0}" type="presParOf" srcId="{C55DA7FD-6FAB-4D12-B286-EA085F06023E}" destId="{B8EDA893-45AF-43EC-B477-30C12CBFD3C8}" srcOrd="1" destOrd="0" presId="urn:microsoft.com/office/officeart/2005/8/layout/orgChart1"/>
    <dgm:cxn modelId="{B5729EAB-681A-43D9-95B4-C00737CFA453}" type="presParOf" srcId="{B8EDA893-45AF-43EC-B477-30C12CBFD3C8}" destId="{F2B652C1-D0E7-4E39-AAA7-DE121C2F08FA}" srcOrd="0" destOrd="0" presId="urn:microsoft.com/office/officeart/2005/8/layout/orgChart1"/>
    <dgm:cxn modelId="{B7453BBE-AD38-4647-957D-BE801D8C60B3}" type="presParOf" srcId="{B8EDA893-45AF-43EC-B477-30C12CBFD3C8}" destId="{D450FDFE-0854-46A6-A4DB-93F81E5DBF9E}" srcOrd="1" destOrd="0" presId="urn:microsoft.com/office/officeart/2005/8/layout/orgChart1"/>
    <dgm:cxn modelId="{FCF99DA4-7422-440A-9913-8777516C9C07}" type="presParOf" srcId="{D450FDFE-0854-46A6-A4DB-93F81E5DBF9E}" destId="{FE2B76A2-33AE-432A-A057-15A580A949B3}" srcOrd="0" destOrd="0" presId="urn:microsoft.com/office/officeart/2005/8/layout/orgChart1"/>
    <dgm:cxn modelId="{FB59493D-B3D8-4FE6-8AC3-92E514315D46}" type="presParOf" srcId="{FE2B76A2-33AE-432A-A057-15A580A949B3}" destId="{54015B77-9D4F-4709-A80A-C585A8299B24}" srcOrd="0" destOrd="0" presId="urn:microsoft.com/office/officeart/2005/8/layout/orgChart1"/>
    <dgm:cxn modelId="{957DB15D-0A15-4CCA-9A73-89665CD0C8BC}" type="presParOf" srcId="{FE2B76A2-33AE-432A-A057-15A580A949B3}" destId="{5D7C1670-EB56-4CA4-9521-6C4EA630923C}" srcOrd="1" destOrd="0" presId="urn:microsoft.com/office/officeart/2005/8/layout/orgChart1"/>
    <dgm:cxn modelId="{8B68FF55-25C5-4EEC-83AF-154A1CC00E3A}" type="presParOf" srcId="{D450FDFE-0854-46A6-A4DB-93F81E5DBF9E}" destId="{78E363AC-952A-42EA-941A-AC796BE2B779}" srcOrd="1" destOrd="0" presId="urn:microsoft.com/office/officeart/2005/8/layout/orgChart1"/>
    <dgm:cxn modelId="{B0EC3BC4-C6E8-45BB-9595-17DF261A6AFC}" type="presParOf" srcId="{D450FDFE-0854-46A6-A4DB-93F81E5DBF9E}" destId="{300D751D-0111-486B-929B-F391B680E131}" srcOrd="2" destOrd="0" presId="urn:microsoft.com/office/officeart/2005/8/layout/orgChart1"/>
    <dgm:cxn modelId="{1D9AE8ED-F36C-4F56-8A61-4D1095C6AD7A}" type="presParOf" srcId="{C55DA7FD-6FAB-4D12-B286-EA085F06023E}" destId="{84A46941-5F84-4248-97B7-DD25840F2508}" srcOrd="2" destOrd="0" presId="urn:microsoft.com/office/officeart/2005/8/layout/orgChart1"/>
    <dgm:cxn modelId="{B2A933E1-E5AD-4156-A2C9-B8E55D3F6423}" type="presParOf" srcId="{98370D81-37D0-4686-BFAF-B90EAF598B2A}" destId="{9B9E2593-6511-4ACA-810F-FCE06070139D}" srcOrd="2" destOrd="0" presId="urn:microsoft.com/office/officeart/2005/8/layout/orgChart1"/>
    <dgm:cxn modelId="{F6CEA692-DC92-4820-B186-EBB686F8F2FD}" type="presParOf" srcId="{9B9E2593-6511-4ACA-810F-FCE06070139D}" destId="{D13A267D-73ED-43BB-A88E-7609B0CD117D}" srcOrd="0" destOrd="0" presId="urn:microsoft.com/office/officeart/2005/8/layout/orgChart1"/>
    <dgm:cxn modelId="{94F4C479-7CD4-40A6-99BC-BF77B6D04365}" type="presParOf" srcId="{9B9E2593-6511-4ACA-810F-FCE06070139D}" destId="{DA711FDA-D777-4D36-967E-63110DE9944C}" srcOrd="1" destOrd="0" presId="urn:microsoft.com/office/officeart/2005/8/layout/orgChart1"/>
    <dgm:cxn modelId="{E2BE5A8D-062B-4832-A00E-D53DB53A03F6}" type="presParOf" srcId="{DA711FDA-D777-4D36-967E-63110DE9944C}" destId="{B01F06BD-B9D8-40F4-80B5-925078934CD7}" srcOrd="0" destOrd="0" presId="urn:microsoft.com/office/officeart/2005/8/layout/orgChart1"/>
    <dgm:cxn modelId="{C3ECEF17-B26C-47F0-93BB-ACA9322CE6B9}" type="presParOf" srcId="{B01F06BD-B9D8-40F4-80B5-925078934CD7}" destId="{81098578-ABAC-4872-AC4F-448F2B1F1AD8}" srcOrd="0" destOrd="0" presId="urn:microsoft.com/office/officeart/2005/8/layout/orgChart1"/>
    <dgm:cxn modelId="{7CC8A3C1-E43E-4F95-B45C-1C978598CC89}" type="presParOf" srcId="{B01F06BD-B9D8-40F4-80B5-925078934CD7}" destId="{B44BEE61-610E-4A8A-AB52-8CE1ADD331CC}" srcOrd="1" destOrd="0" presId="urn:microsoft.com/office/officeart/2005/8/layout/orgChart1"/>
    <dgm:cxn modelId="{377A1189-E899-4028-AB01-4F623DCD2C42}" type="presParOf" srcId="{DA711FDA-D777-4D36-967E-63110DE9944C}" destId="{EB097758-C583-41BB-81D3-D0F2C6A8B589}" srcOrd="1" destOrd="0" presId="urn:microsoft.com/office/officeart/2005/8/layout/orgChart1"/>
    <dgm:cxn modelId="{B7023A17-FA54-48D6-A55D-FCB820888F66}" type="presParOf" srcId="{DA711FDA-D777-4D36-967E-63110DE9944C}" destId="{B1C58B63-2D54-46A1-B25B-2B852BC51D6C}"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A267D-73ED-43BB-A88E-7609B0CD117D}">
      <dsp:nvSpPr>
        <dsp:cNvPr id="0" name=""/>
        <dsp:cNvSpPr/>
      </dsp:nvSpPr>
      <dsp:spPr>
        <a:xfrm>
          <a:off x="1288516" y="266957"/>
          <a:ext cx="91440" cy="200913"/>
        </a:xfrm>
        <a:custGeom>
          <a:avLst/>
          <a:gdLst/>
          <a:ahLst/>
          <a:cxnLst/>
          <a:rect l="0" t="0" r="0" b="0"/>
          <a:pathLst>
            <a:path>
              <a:moveTo>
                <a:pt x="133071" y="0"/>
              </a:moveTo>
              <a:lnTo>
                <a:pt x="133071" y="200913"/>
              </a:lnTo>
              <a:lnTo>
                <a:pt x="45720" y="2009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B652C1-D0E7-4E39-AAA7-DE121C2F08FA}">
      <dsp:nvSpPr>
        <dsp:cNvPr id="0" name=""/>
        <dsp:cNvSpPr/>
      </dsp:nvSpPr>
      <dsp:spPr>
        <a:xfrm>
          <a:off x="1207204" y="1015792"/>
          <a:ext cx="222881" cy="223590"/>
        </a:xfrm>
        <a:custGeom>
          <a:avLst/>
          <a:gdLst/>
          <a:ahLst/>
          <a:cxnLst/>
          <a:rect l="0" t="0" r="0" b="0"/>
          <a:pathLst>
            <a:path>
              <a:moveTo>
                <a:pt x="222881" y="0"/>
              </a:moveTo>
              <a:lnTo>
                <a:pt x="0" y="2235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30EA16-4505-4A18-9ABA-10AC322C9AAA}">
      <dsp:nvSpPr>
        <dsp:cNvPr id="0" name=""/>
        <dsp:cNvSpPr/>
      </dsp:nvSpPr>
      <dsp:spPr>
        <a:xfrm>
          <a:off x="1421587" y="266957"/>
          <a:ext cx="416493" cy="513198"/>
        </a:xfrm>
        <a:custGeom>
          <a:avLst/>
          <a:gdLst/>
          <a:ahLst/>
          <a:cxnLst/>
          <a:rect l="0" t="0" r="0" b="0"/>
          <a:pathLst>
            <a:path>
              <a:moveTo>
                <a:pt x="0" y="0"/>
              </a:moveTo>
              <a:lnTo>
                <a:pt x="0" y="416345"/>
              </a:lnTo>
              <a:lnTo>
                <a:pt x="416493" y="416345"/>
              </a:lnTo>
              <a:lnTo>
                <a:pt x="416493" y="51319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63C3E9-4B29-41F3-A746-D3B996760953}">
      <dsp:nvSpPr>
        <dsp:cNvPr id="0" name=""/>
        <dsp:cNvSpPr/>
      </dsp:nvSpPr>
      <dsp:spPr>
        <a:xfrm>
          <a:off x="795132" y="266957"/>
          <a:ext cx="626455" cy="511095"/>
        </a:xfrm>
        <a:custGeom>
          <a:avLst/>
          <a:gdLst/>
          <a:ahLst/>
          <a:cxnLst/>
          <a:rect l="0" t="0" r="0" b="0"/>
          <a:pathLst>
            <a:path>
              <a:moveTo>
                <a:pt x="626455" y="0"/>
              </a:moveTo>
              <a:lnTo>
                <a:pt x="626455" y="414242"/>
              </a:lnTo>
              <a:lnTo>
                <a:pt x="0" y="414242"/>
              </a:lnTo>
              <a:lnTo>
                <a:pt x="0" y="5110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79CCF0-00C7-4EAB-A89B-2DBC33A24FAE}">
      <dsp:nvSpPr>
        <dsp:cNvPr id="0" name=""/>
        <dsp:cNvSpPr/>
      </dsp:nvSpPr>
      <dsp:spPr>
        <a:xfrm>
          <a:off x="1166635" y="25407"/>
          <a:ext cx="509905" cy="2415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altLang="zh-CN" sz="1050" kern="1200" dirty="0"/>
            <a:t>SNP</a:t>
          </a:r>
          <a:endParaRPr lang="zh-CN" altLang="en-US" sz="1050" kern="1200" dirty="0"/>
        </a:p>
      </dsp:txBody>
      <dsp:txXfrm>
        <a:off x="1166635" y="25407"/>
        <a:ext cx="509905" cy="241550"/>
      </dsp:txXfrm>
    </dsp:sp>
    <dsp:sp modelId="{3A71707E-9DC4-497A-B6FD-AF8453240577}">
      <dsp:nvSpPr>
        <dsp:cNvPr id="0" name=""/>
        <dsp:cNvSpPr/>
      </dsp:nvSpPr>
      <dsp:spPr>
        <a:xfrm>
          <a:off x="465990" y="778052"/>
          <a:ext cx="658283" cy="246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altLang="zh-CN" sz="1050" kern="1200" dirty="0"/>
            <a:t>PCA</a:t>
          </a:r>
          <a:endParaRPr lang="zh-CN" altLang="en-US" sz="1050" kern="1200" dirty="0"/>
        </a:p>
      </dsp:txBody>
      <dsp:txXfrm>
        <a:off x="465990" y="778052"/>
        <a:ext cx="658283" cy="246858"/>
      </dsp:txXfrm>
    </dsp:sp>
    <dsp:sp modelId="{7AFD955B-B6B9-4AE8-A798-A9C6BCEF3D74}">
      <dsp:nvSpPr>
        <dsp:cNvPr id="0" name=""/>
        <dsp:cNvSpPr/>
      </dsp:nvSpPr>
      <dsp:spPr>
        <a:xfrm>
          <a:off x="1328088" y="780155"/>
          <a:ext cx="1019985" cy="2356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altLang="zh-CN" sz="1050" kern="1200" dirty="0"/>
            <a:t>Genetic distance                   </a:t>
          </a:r>
          <a:endParaRPr lang="zh-CN" altLang="en-US" sz="1050" kern="1200" dirty="0"/>
        </a:p>
      </dsp:txBody>
      <dsp:txXfrm>
        <a:off x="1328088" y="780155"/>
        <a:ext cx="1019985" cy="235637"/>
      </dsp:txXfrm>
    </dsp:sp>
    <dsp:sp modelId="{54015B77-9D4F-4709-A80A-C585A8299B24}">
      <dsp:nvSpPr>
        <dsp:cNvPr id="0" name=""/>
        <dsp:cNvSpPr/>
      </dsp:nvSpPr>
      <dsp:spPr>
        <a:xfrm>
          <a:off x="1207204" y="1118917"/>
          <a:ext cx="1234287" cy="240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altLang="zh-CN" sz="1050" kern="1200" dirty="0"/>
            <a:t>Network Analysis</a:t>
          </a:r>
          <a:endParaRPr lang="zh-CN" altLang="en-US" sz="1050" kern="1200" dirty="0"/>
        </a:p>
      </dsp:txBody>
      <dsp:txXfrm>
        <a:off x="1207204" y="1118917"/>
        <a:ext cx="1234287" cy="240932"/>
      </dsp:txXfrm>
    </dsp:sp>
    <dsp:sp modelId="{81098578-ABAC-4872-AC4F-448F2B1F1AD8}">
      <dsp:nvSpPr>
        <dsp:cNvPr id="0" name=""/>
        <dsp:cNvSpPr/>
      </dsp:nvSpPr>
      <dsp:spPr>
        <a:xfrm>
          <a:off x="411831" y="344441"/>
          <a:ext cx="922404" cy="2468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altLang="zh-CN" sz="1050" kern="1200" dirty="0"/>
            <a:t>Data process</a:t>
          </a:r>
          <a:endParaRPr lang="zh-CN" altLang="en-US" sz="1050" kern="1200" dirty="0"/>
        </a:p>
      </dsp:txBody>
      <dsp:txXfrm>
        <a:off x="411831" y="344441"/>
        <a:ext cx="922404" cy="2468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10/12/17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10/12/17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10/12/17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10/12/17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10/12/17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10/12/17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10/12/17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emf"/><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3.png"/><Relationship Id="rId6" Type="http://schemas.openxmlformats.org/officeDocument/2006/relationships/diagramData" Target="../diagrams/data1.xml"/><Relationship Id="rId7" Type="http://schemas.openxmlformats.org/officeDocument/2006/relationships/diagramLayout" Target="../diagrams/layout1.xml"/><Relationship Id="rId8" Type="http://schemas.openxmlformats.org/officeDocument/2006/relationships/diagramQuickStyle" Target="../diagrams/quickStyle1.xml"/><Relationship Id="rId9" Type="http://schemas.openxmlformats.org/officeDocument/2006/relationships/diagramColors" Target="../diagrams/colors1.xml"/><Relationship Id="rId10"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64895" y="1048681"/>
            <a:ext cx="3794332" cy="2649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313602"/>
            <a:ext cx="3794332" cy="175210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During the process of human migration and evolution, populations continuously </a:t>
            </a:r>
            <a:r>
              <a:rPr lang="en-US" sz="1000" dirty="0" smtClean="0"/>
              <a:t>evolved </a:t>
            </a:r>
            <a:r>
              <a:rPr lang="en-US" sz="1000" dirty="0"/>
              <a:t>and diversified. Using genetic data generated from microarrays and sequencing platforms, we can elucidate the evolution history and connections among populations, which has been challenging for archaeology studies. In this mini-project, we analyzed single nucleotide polymorphism (SNP) data from the Human Genome Diversity Panel (HGDP-CEPH) collection, which includes </a:t>
            </a:r>
            <a:r>
              <a:rPr lang="en-US" sz="1000" dirty="0" smtClean="0"/>
              <a:t>660,000 </a:t>
            </a:r>
            <a:r>
              <a:rPr lang="en-US" sz="1000" dirty="0"/>
              <a:t>SNP genotype information of </a:t>
            </a:r>
            <a:r>
              <a:rPr lang="en-US" sz="1000" dirty="0" smtClean="0"/>
              <a:t>1064 </a:t>
            </a:r>
            <a:r>
              <a:rPr lang="en-US" sz="1000" dirty="0"/>
              <a:t>individuals from various populations and geographic regions. Our study compared the classical principal component analysis (PCA) and network topology analysis in illustrating the population structure.</a:t>
            </a:r>
            <a:endParaRPr lang="en-US" sz="1000" dirty="0"/>
          </a:p>
        </p:txBody>
      </p:sp>
      <p:sp>
        <p:nvSpPr>
          <p:cNvPr id="18" name="Rectangle 17"/>
          <p:cNvSpPr/>
          <p:nvPr/>
        </p:nvSpPr>
        <p:spPr>
          <a:xfrm>
            <a:off x="4137694" y="1048682"/>
            <a:ext cx="4320000" cy="2649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Results</a:t>
            </a:r>
            <a:endParaRPr lang="en-US" sz="1200" dirty="0"/>
          </a:p>
        </p:txBody>
      </p:sp>
      <p:sp>
        <p:nvSpPr>
          <p:cNvPr id="8" name="Rectangle 7"/>
          <p:cNvSpPr/>
          <p:nvPr/>
        </p:nvSpPr>
        <p:spPr>
          <a:xfrm>
            <a:off x="163533" y="3140420"/>
            <a:ext cx="3794332" cy="2649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SNP dataset and methods</a:t>
            </a:r>
            <a:endParaRPr lang="en-US" sz="1200" dirty="0"/>
          </a:p>
        </p:txBody>
      </p:sp>
      <p:sp>
        <p:nvSpPr>
          <p:cNvPr id="11" name="Rectangle 10"/>
          <p:cNvSpPr/>
          <p:nvPr/>
        </p:nvSpPr>
        <p:spPr>
          <a:xfrm>
            <a:off x="162175" y="3413291"/>
            <a:ext cx="3795690" cy="339505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b="1" dirty="0"/>
          </a:p>
          <a:p>
            <a:pPr algn="just"/>
            <a:endParaRPr lang="en-US" sz="1000" b="1" dirty="0" smtClean="0"/>
          </a:p>
          <a:p>
            <a:pPr algn="just"/>
            <a:r>
              <a:rPr lang="en-US" sz="1000" b="1" dirty="0" smtClean="0"/>
              <a:t>SNP </a:t>
            </a:r>
            <a:r>
              <a:rPr lang="en-US" sz="1000" b="1" dirty="0"/>
              <a:t>data set</a:t>
            </a:r>
          </a:p>
          <a:p>
            <a:pPr algn="just"/>
            <a:r>
              <a:rPr lang="en-US" sz="1000" dirty="0" smtClean="0"/>
              <a:t>The HGDP-CEPH dataset of 660918 SNPs from 1064 individuals are pre-processed to include the successfully </a:t>
            </a:r>
            <a:r>
              <a:rPr lang="en-US" sz="1000" dirty="0" smtClean="0"/>
              <a:t>genotyped loci only. In total, 1043 individuals and 488919 SNPs are used in our analysis. The 1043 individuals come from </a:t>
            </a:r>
            <a:r>
              <a:rPr lang="en-US" sz="1000" dirty="0"/>
              <a:t>51 </a:t>
            </a:r>
            <a:r>
              <a:rPr lang="en-US" sz="1000" dirty="0" smtClean="0"/>
              <a:t>populations, including Africa</a:t>
            </a:r>
            <a:r>
              <a:rPr lang="en-US" sz="1000" dirty="0"/>
              <a:t>, </a:t>
            </a:r>
            <a:r>
              <a:rPr lang="en-US" sz="1000" dirty="0" smtClean="0"/>
              <a:t>America, Europe</a:t>
            </a:r>
            <a:r>
              <a:rPr lang="en-US" sz="1000" dirty="0"/>
              <a:t>, </a:t>
            </a:r>
            <a:r>
              <a:rPr lang="en-US" sz="1000" dirty="0" smtClean="0"/>
              <a:t>Middle </a:t>
            </a:r>
            <a:r>
              <a:rPr lang="en-US" sz="1000" dirty="0"/>
              <a:t>East, South/Central Asia, East Asia, </a:t>
            </a:r>
            <a:r>
              <a:rPr lang="en-US" sz="1000" dirty="0" smtClean="0"/>
              <a:t>and </a:t>
            </a:r>
            <a:r>
              <a:rPr lang="en-US" sz="1000" dirty="0" smtClean="0"/>
              <a:t>Oceania.</a:t>
            </a:r>
            <a:endParaRPr lang="en-US" sz="1000" dirty="0"/>
          </a:p>
          <a:p>
            <a:pPr algn="just"/>
            <a:r>
              <a:rPr lang="en-US" sz="1000" b="1" dirty="0" smtClean="0"/>
              <a:t>Objectives</a:t>
            </a:r>
            <a:endParaRPr lang="en-US" sz="1000" b="1" dirty="0"/>
          </a:p>
          <a:p>
            <a:pPr algn="just"/>
            <a:r>
              <a:rPr lang="en-US" sz="1000" dirty="0" smtClean="0"/>
              <a:t>Compare</a:t>
            </a:r>
            <a:r>
              <a:rPr lang="en-US" sz="1000" dirty="0" smtClean="0"/>
              <a:t> </a:t>
            </a:r>
            <a:r>
              <a:rPr lang="en-US" sz="1000" dirty="0"/>
              <a:t>PCA </a:t>
            </a:r>
            <a:r>
              <a:rPr lang="en-US" sz="1000" dirty="0" smtClean="0"/>
              <a:t>and network analysis in representing genetic diversity and population structures and connections.</a:t>
            </a:r>
            <a:endParaRPr lang="en-US" sz="1000" dirty="0"/>
          </a:p>
          <a:p>
            <a:pPr algn="just"/>
            <a:r>
              <a:rPr lang="en-US" sz="1000" b="1" dirty="0"/>
              <a:t>Analysis </a:t>
            </a:r>
            <a:r>
              <a:rPr lang="en-US" sz="1000" b="1" dirty="0" smtClean="0"/>
              <a:t>methods</a:t>
            </a:r>
          </a:p>
          <a:p>
            <a:pPr algn="just"/>
            <a:r>
              <a:rPr lang="en-US" sz="1000" dirty="0" smtClean="0"/>
              <a:t>PCA is plotted by python packages </a:t>
            </a:r>
            <a:r>
              <a:rPr lang="en-US" sz="1000" dirty="0" err="1" smtClean="0"/>
              <a:t>sklearn</a:t>
            </a:r>
            <a:r>
              <a:rPr lang="en-US" sz="1000" dirty="0" smtClean="0"/>
              <a:t> and </a:t>
            </a:r>
            <a:r>
              <a:rPr lang="en-US" sz="1000" dirty="0" err="1" smtClean="0"/>
              <a:t>matplotlib</a:t>
            </a:r>
            <a:r>
              <a:rPr lang="en-US" sz="1000" dirty="0" smtClean="0"/>
              <a:t>. Pairwise genetic distance (defined by the equation below) is applied in network analysis, which is then plotted and analyzed by </a:t>
            </a:r>
            <a:r>
              <a:rPr lang="en-US" sz="1000" dirty="0" err="1" smtClean="0"/>
              <a:t>Cytoscape</a:t>
            </a:r>
            <a:r>
              <a:rPr lang="en-US" sz="1000" dirty="0" smtClean="0"/>
              <a:t>.</a:t>
            </a:r>
            <a:endParaRPr lang="en-US" sz="1000" dirty="0"/>
          </a:p>
          <a:p>
            <a:pPr algn="just"/>
            <a:endParaRPr lang="en-US" sz="1000" b="1" dirty="0"/>
          </a:p>
          <a:p>
            <a:pPr algn="just"/>
            <a:endParaRPr lang="en-US" sz="1000" b="1" dirty="0"/>
          </a:p>
          <a:p>
            <a:pPr algn="just"/>
            <a:endParaRPr lang="en-US" sz="1000" b="1" dirty="0"/>
          </a:p>
          <a:p>
            <a:pPr algn="just"/>
            <a:endParaRPr lang="en-US" sz="1000" b="1" dirty="0"/>
          </a:p>
          <a:p>
            <a:pPr algn="just"/>
            <a:endParaRPr lang="en-US" sz="1000" b="1" dirty="0"/>
          </a:p>
          <a:p>
            <a:pPr algn="just"/>
            <a:endParaRPr lang="en-US" sz="1000" b="1" dirty="0"/>
          </a:p>
          <a:p>
            <a:pPr algn="just"/>
            <a:endParaRPr lang="en-US" sz="1000" b="1" dirty="0"/>
          </a:p>
          <a:p>
            <a:pPr algn="just"/>
            <a:endParaRPr lang="en-US" sz="1000" b="1" dirty="0"/>
          </a:p>
          <a:p>
            <a:pPr algn="just"/>
            <a:endParaRPr lang="en-US" sz="1000" b="1" dirty="0"/>
          </a:p>
          <a:p>
            <a:endParaRPr lang="en-US" sz="1000" dirty="0"/>
          </a:p>
          <a:p>
            <a:pPr algn="just"/>
            <a:endParaRPr lang="en-US" sz="1000" dirty="0"/>
          </a:p>
        </p:txBody>
      </p:sp>
      <p:sp>
        <p:nvSpPr>
          <p:cNvPr id="14" name="Rectangle 13"/>
          <p:cNvSpPr/>
          <p:nvPr/>
        </p:nvSpPr>
        <p:spPr>
          <a:xfrm>
            <a:off x="8635484" y="1324095"/>
            <a:ext cx="3418857" cy="247700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00" dirty="0" smtClean="0"/>
              <a:t>Population from 7 </a:t>
            </a:r>
            <a:r>
              <a:rPr lang="en-US" sz="900" dirty="0"/>
              <a:t>regions </a:t>
            </a:r>
            <a:r>
              <a:rPr lang="en-US" sz="900" dirty="0" smtClean="0"/>
              <a:t>are well-separated by PCA (</a:t>
            </a:r>
            <a:r>
              <a:rPr lang="en-US" altLang="zh-CN" sz="900" dirty="0" smtClean="0"/>
              <a:t>Figure 1A), and the result </a:t>
            </a:r>
            <a:r>
              <a:rPr lang="en-US" sz="900" dirty="0" smtClean="0"/>
              <a:t>supports </a:t>
            </a:r>
            <a:r>
              <a:rPr lang="en-US" sz="900" dirty="0"/>
              <a:t>the </a:t>
            </a:r>
            <a:r>
              <a:rPr lang="en-US" sz="900" dirty="0" smtClean="0"/>
              <a:t>out-of-Africa hypothesis of human evolution. Linear correlation of pairwise </a:t>
            </a:r>
            <a:r>
              <a:rPr lang="en-US" sz="900" dirty="0" smtClean="0"/>
              <a:t>Euclidean distance on PCA and the genetic distance </a:t>
            </a:r>
            <a:r>
              <a:rPr lang="en-US" sz="900" dirty="0" smtClean="0"/>
              <a:t>(</a:t>
            </a:r>
            <a:r>
              <a:rPr lang="en-US" sz="900" dirty="0"/>
              <a:t>F</a:t>
            </a:r>
            <a:r>
              <a:rPr lang="en-US" sz="900" dirty="0" smtClean="0"/>
              <a:t>igure </a:t>
            </a:r>
            <a:r>
              <a:rPr lang="en-US" sz="900" dirty="0"/>
              <a:t>1B) </a:t>
            </a:r>
            <a:r>
              <a:rPr lang="en-US" sz="900" dirty="0" smtClean="0"/>
              <a:t>indicates that the principal components </a:t>
            </a:r>
            <a:r>
              <a:rPr lang="en-US" sz="900" dirty="0"/>
              <a:t>represent the genetic diversity </a:t>
            </a:r>
            <a:r>
              <a:rPr lang="en-US" sz="900" dirty="0" smtClean="0"/>
              <a:t>among populations. </a:t>
            </a:r>
            <a:endParaRPr lang="en-US" sz="900" dirty="0"/>
          </a:p>
          <a:p>
            <a:pPr algn="just"/>
            <a:r>
              <a:rPr lang="en-US" altLang="zh-CN" sz="900" dirty="0" smtClean="0"/>
              <a:t>Further analysis of population structures </a:t>
            </a:r>
            <a:r>
              <a:rPr lang="en-US" altLang="zh-CN" sz="900" dirty="0" smtClean="0"/>
              <a:t>using genetic distance network demonstrated similar results as PCA analysis</a:t>
            </a:r>
            <a:r>
              <a:rPr lang="en-US" altLang="zh-CN" sz="900" dirty="0" smtClean="0"/>
              <a:t> </a:t>
            </a:r>
            <a:r>
              <a:rPr lang="en-US" altLang="zh-CN" sz="900" dirty="0"/>
              <a:t>in </a:t>
            </a:r>
            <a:r>
              <a:rPr lang="en-US" altLang="zh-CN" sz="900" dirty="0" smtClean="0"/>
              <a:t>America populations (Figure 2), where individuals from different </a:t>
            </a:r>
            <a:r>
              <a:rPr lang="en-US" altLang="zh-CN" sz="900" dirty="0"/>
              <a:t>regions diverge </a:t>
            </a:r>
            <a:r>
              <a:rPr lang="en-US" altLang="zh-CN" sz="900" dirty="0" smtClean="0"/>
              <a:t>vastly, forming densely connected intra-regional networks</a:t>
            </a:r>
            <a:r>
              <a:rPr lang="en-US" altLang="zh-CN" sz="900" dirty="0" smtClean="0"/>
              <a:t>.</a:t>
            </a:r>
            <a:endParaRPr lang="en-US" sz="900" dirty="0"/>
          </a:p>
          <a:p>
            <a:pPr algn="just"/>
            <a:r>
              <a:rPr lang="en-US" sz="900" dirty="0"/>
              <a:t>However, </a:t>
            </a:r>
            <a:r>
              <a:rPr lang="en-US" sz="900" dirty="0" smtClean="0"/>
              <a:t>in a more complex population, such as East Asia, PCA </a:t>
            </a:r>
            <a:r>
              <a:rPr lang="en-US" sz="900" dirty="0"/>
              <a:t>analysis </a:t>
            </a:r>
            <a:r>
              <a:rPr lang="en-US" sz="900" dirty="0" smtClean="0"/>
              <a:t>shows a continuous spectrum without detailed information on </a:t>
            </a:r>
            <a:r>
              <a:rPr lang="en-US" sz="900" dirty="0" smtClean="0"/>
              <a:t>the </a:t>
            </a:r>
            <a:r>
              <a:rPr lang="en-US" sz="900" dirty="0"/>
              <a:t>genetic </a:t>
            </a:r>
            <a:r>
              <a:rPr lang="en-US" sz="900" dirty="0" smtClean="0"/>
              <a:t>connections </a:t>
            </a:r>
            <a:r>
              <a:rPr lang="en-US" sz="900" dirty="0"/>
              <a:t>among </a:t>
            </a:r>
            <a:r>
              <a:rPr lang="en-US" sz="900" dirty="0" smtClean="0"/>
              <a:t>populations (Figure 3A). In comparison, genetic </a:t>
            </a:r>
            <a:r>
              <a:rPr lang="en-US" sz="900" dirty="0"/>
              <a:t>distance network </a:t>
            </a:r>
            <a:r>
              <a:rPr lang="en-US" sz="900" dirty="0" smtClean="0"/>
              <a:t>is </a:t>
            </a:r>
            <a:r>
              <a:rPr lang="en-US" sz="900" dirty="0"/>
              <a:t>more informative </a:t>
            </a:r>
            <a:r>
              <a:rPr lang="en-US" sz="900" dirty="0" smtClean="0"/>
              <a:t>in showing both the genetic similarity and interactions </a:t>
            </a:r>
            <a:r>
              <a:rPr lang="en-US" sz="900" dirty="0"/>
              <a:t>among </a:t>
            </a:r>
            <a:r>
              <a:rPr lang="en-US" sz="900" dirty="0" smtClean="0"/>
              <a:t>populations</a:t>
            </a:r>
            <a:r>
              <a:rPr lang="en-US" sz="900" dirty="0" smtClean="0"/>
              <a:t> (Figure 3B &amp; C). Interestingly, the majority of populations in East Asia are closely related as a central network, while </a:t>
            </a:r>
            <a:r>
              <a:rPr lang="en-US" altLang="zh-CN" sz="900" dirty="0" smtClean="0"/>
              <a:t>several</a:t>
            </a:r>
            <a:r>
              <a:rPr lang="zh-CN" altLang="en-US" sz="900" dirty="0" smtClean="0"/>
              <a:t> </a:t>
            </a:r>
            <a:r>
              <a:rPr lang="en-US" altLang="zh-CN" sz="900" dirty="0" smtClean="0"/>
              <a:t>ethnic</a:t>
            </a:r>
            <a:r>
              <a:rPr lang="zh-CN" altLang="en-US" sz="900" dirty="0" smtClean="0"/>
              <a:t> </a:t>
            </a:r>
            <a:r>
              <a:rPr lang="en-US" altLang="zh-CN" sz="900" dirty="0" smtClean="0"/>
              <a:t>minority</a:t>
            </a:r>
            <a:r>
              <a:rPr lang="zh-CN" altLang="en-US" sz="900" dirty="0" smtClean="0"/>
              <a:t> </a:t>
            </a:r>
            <a:r>
              <a:rPr lang="en-US" altLang="zh-CN" sz="900" dirty="0" smtClean="0"/>
              <a:t>groups</a:t>
            </a:r>
            <a:r>
              <a:rPr lang="zh-CN" altLang="en-US" sz="900" dirty="0" smtClean="0"/>
              <a:t> </a:t>
            </a:r>
            <a:r>
              <a:rPr lang="en-US" altLang="zh-CN" sz="900" dirty="0" smtClean="0"/>
              <a:t>in</a:t>
            </a:r>
            <a:r>
              <a:rPr lang="zh-CN" altLang="en-US" sz="900" dirty="0" smtClean="0"/>
              <a:t> </a:t>
            </a:r>
            <a:r>
              <a:rPr lang="en-US" altLang="zh-CN" sz="900" dirty="0" smtClean="0"/>
              <a:t>China are genetically separated, suggesting that they may</a:t>
            </a:r>
            <a:r>
              <a:rPr lang="zh-CN" altLang="en-US" sz="900" dirty="0" smtClean="0"/>
              <a:t> </a:t>
            </a:r>
            <a:r>
              <a:rPr lang="en-US" altLang="zh-CN" sz="900" dirty="0" smtClean="0"/>
              <a:t>live separately from Han and propagate within their own group.</a:t>
            </a:r>
            <a:endParaRPr lang="en-US" sz="900" dirty="0"/>
          </a:p>
        </p:txBody>
      </p:sp>
      <p:sp>
        <p:nvSpPr>
          <p:cNvPr id="15" name="Rectangle 14"/>
          <p:cNvSpPr/>
          <p:nvPr/>
        </p:nvSpPr>
        <p:spPr>
          <a:xfrm>
            <a:off x="8635484" y="5710970"/>
            <a:ext cx="3418195" cy="25052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r>
              <a:rPr lang="it-IT" sz="800" dirty="0"/>
              <a:t>Jun Z. Li, Devin M. </a:t>
            </a:r>
            <a:r>
              <a:rPr lang="it-IT" sz="800" dirty="0" err="1"/>
              <a:t>Absher</a:t>
            </a:r>
            <a:r>
              <a:rPr lang="it-IT" sz="800" dirty="0"/>
              <a:t> </a:t>
            </a:r>
            <a:r>
              <a:rPr lang="it-IT" sz="800" i="1" dirty="0" smtClean="0"/>
              <a:t>et al.  </a:t>
            </a:r>
            <a:r>
              <a:rPr lang="en-US" sz="800" dirty="0"/>
              <a:t>Worldwide Human Relationships Inferred from Genome-Wide Patterns of Variation.  Science Vol 319 2008</a:t>
            </a:r>
          </a:p>
        </p:txBody>
      </p:sp>
      <p:sp>
        <p:nvSpPr>
          <p:cNvPr id="17" name="Rectangle 16"/>
          <p:cNvSpPr/>
          <p:nvPr/>
        </p:nvSpPr>
        <p:spPr>
          <a:xfrm>
            <a:off x="8635484" y="5443632"/>
            <a:ext cx="3418195" cy="2673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References</a:t>
            </a:r>
          </a:p>
        </p:txBody>
      </p:sp>
      <p:sp>
        <p:nvSpPr>
          <p:cNvPr id="20" name="Rectangle 19"/>
          <p:cNvSpPr/>
          <p:nvPr/>
        </p:nvSpPr>
        <p:spPr>
          <a:xfrm>
            <a:off x="8635484" y="3864731"/>
            <a:ext cx="3418857" cy="26331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a:t>
            </a:r>
            <a:r>
              <a:rPr lang="en-US" altLang="zh-CN" sz="1200" dirty="0" smtClean="0"/>
              <a:t>Discussion</a:t>
            </a:r>
            <a:endParaRPr lang="en-US" sz="1200" dirty="0"/>
          </a:p>
        </p:txBody>
      </p:sp>
      <p:sp>
        <p:nvSpPr>
          <p:cNvPr id="25" name="Rectangle 24"/>
          <p:cNvSpPr/>
          <p:nvPr/>
        </p:nvSpPr>
        <p:spPr>
          <a:xfrm>
            <a:off x="4137693" y="1323035"/>
            <a:ext cx="4320001" cy="547736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26" name="Rectangle 25"/>
          <p:cNvSpPr/>
          <p:nvPr/>
        </p:nvSpPr>
        <p:spPr>
          <a:xfrm>
            <a:off x="8635484" y="4128049"/>
            <a:ext cx="3418195" cy="12395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900" dirty="0" smtClean="0"/>
              <a:t>PCA is </a:t>
            </a:r>
            <a:r>
              <a:rPr lang="en-US" altLang="zh-CN" sz="900" dirty="0"/>
              <a:t>a very </a:t>
            </a:r>
            <a:r>
              <a:rPr lang="en-US" altLang="zh-CN" sz="900" dirty="0" smtClean="0"/>
              <a:t>powerful and robust </a:t>
            </a:r>
            <a:r>
              <a:rPr lang="en-US" altLang="zh-CN" sz="900" dirty="0"/>
              <a:t>tool </a:t>
            </a:r>
            <a:r>
              <a:rPr lang="en-US" altLang="zh-CN" sz="900" dirty="0" smtClean="0"/>
              <a:t>in dimensionality reduction, especially in representing high-dimensional data such as human populations. However, </a:t>
            </a:r>
            <a:r>
              <a:rPr lang="en-US" altLang="zh-CN" sz="900" dirty="0" smtClean="0"/>
              <a:t>it has difficulties in </a:t>
            </a:r>
            <a:r>
              <a:rPr lang="en-US" altLang="zh-CN" sz="900" dirty="0" smtClean="0"/>
              <a:t>preserving the complete information and explaining all variations. In comparison, </a:t>
            </a:r>
            <a:r>
              <a:rPr lang="en-US" sz="900" dirty="0" smtClean="0"/>
              <a:t>network analysis using genetic distance informs both the variation and detailed structures and connections amon</a:t>
            </a:r>
            <a:r>
              <a:rPr lang="en-US" sz="900" dirty="0" smtClean="0"/>
              <a:t>g populations. Failure to include outliers and difficulties in selecting cut-offs during network construction are the </a:t>
            </a:r>
            <a:r>
              <a:rPr lang="en-US" sz="900" dirty="0" err="1" smtClean="0"/>
              <a:t>shortcomes</a:t>
            </a:r>
            <a:r>
              <a:rPr lang="en-US" sz="900" dirty="0" smtClean="0"/>
              <a:t> of network analysis. Combination of both methods might be a solution in genetic data representation.</a:t>
            </a:r>
            <a:endParaRPr lang="en-US" sz="900" dirty="0"/>
          </a:p>
        </p:txBody>
      </p:sp>
      <p:sp>
        <p:nvSpPr>
          <p:cNvPr id="29" name="Rectangle 28"/>
          <p:cNvSpPr/>
          <p:nvPr/>
        </p:nvSpPr>
        <p:spPr>
          <a:xfrm>
            <a:off x="8635484" y="6240519"/>
            <a:ext cx="3427205" cy="5598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900" b="1" dirty="0"/>
          </a:p>
          <a:p>
            <a:pPr algn="just"/>
            <a:r>
              <a:rPr lang="en-US" altLang="zh-CN" sz="900" b="1" dirty="0"/>
              <a:t>PCA Analysis</a:t>
            </a:r>
          </a:p>
          <a:p>
            <a:pPr marL="171450" indent="-171450" algn="just">
              <a:buFont typeface="Wingdings" charset="2"/>
              <a:buChar char="Ø"/>
            </a:pPr>
            <a:r>
              <a:rPr lang="en-US" altLang="zh-CN" sz="900" dirty="0"/>
              <a:t>CHEN Yiyun &amp; ZENG </a:t>
            </a:r>
            <a:r>
              <a:rPr lang="en-US" altLang="zh-CN" sz="900" dirty="0" err="1"/>
              <a:t>Wenshu</a:t>
            </a:r>
            <a:endParaRPr lang="en-US" sz="900" dirty="0"/>
          </a:p>
          <a:p>
            <a:pPr algn="just"/>
            <a:r>
              <a:rPr lang="en-US" altLang="zh-CN" sz="900" b="1" dirty="0"/>
              <a:t>Genetic Distance and Network Analysis</a:t>
            </a:r>
          </a:p>
          <a:p>
            <a:pPr marL="171450" indent="-171450" algn="just">
              <a:buFont typeface="Wingdings" charset="2"/>
              <a:buChar char="Ø"/>
            </a:pPr>
            <a:r>
              <a:rPr lang="en-US" altLang="zh-CN" sz="900" dirty="0"/>
              <a:t>CHEN Yiyun  &amp; ZENG </a:t>
            </a:r>
            <a:r>
              <a:rPr lang="en-US" altLang="zh-CN" sz="900" dirty="0" err="1"/>
              <a:t>Wenshu</a:t>
            </a:r>
            <a:endParaRPr lang="en-US" altLang="zh-CN" sz="900" dirty="0"/>
          </a:p>
          <a:p>
            <a:pPr algn="just"/>
            <a:endParaRPr lang="en-US" sz="900" dirty="0"/>
          </a:p>
        </p:txBody>
      </p:sp>
      <p:sp>
        <p:nvSpPr>
          <p:cNvPr id="30" name="Rectangle 29"/>
          <p:cNvSpPr/>
          <p:nvPr/>
        </p:nvSpPr>
        <p:spPr>
          <a:xfrm>
            <a:off x="8635484" y="6034155"/>
            <a:ext cx="3427205" cy="2063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7. </a:t>
            </a:r>
            <a:r>
              <a:rPr lang="en-US" altLang="zh-CN" sz="1200" dirty="0"/>
              <a:t>Contribution</a:t>
            </a:r>
            <a:endParaRPr lang="en-US" sz="1200" dirty="0"/>
          </a:p>
        </p:txBody>
      </p:sp>
      <p:sp>
        <p:nvSpPr>
          <p:cNvPr id="5" name="文本框 4">
            <a:extLst>
              <a:ext uri="{FF2B5EF4-FFF2-40B4-BE49-F238E27FC236}">
                <a16:creationId xmlns:a16="http://schemas.microsoft.com/office/drawing/2014/main" xmlns="" id="{E3590E17-8CA7-4337-8E7E-FD580EC278F2}"/>
              </a:ext>
            </a:extLst>
          </p:cNvPr>
          <p:cNvSpPr txBox="1"/>
          <p:nvPr/>
        </p:nvSpPr>
        <p:spPr>
          <a:xfrm>
            <a:off x="7184512" y="1430462"/>
            <a:ext cx="1295219" cy="1200329"/>
          </a:xfrm>
          <a:prstGeom prst="rect">
            <a:avLst/>
          </a:prstGeom>
          <a:noFill/>
        </p:spPr>
        <p:txBody>
          <a:bodyPr wrap="square" rtlCol="0">
            <a:spAutoFit/>
          </a:bodyPr>
          <a:lstStyle/>
          <a:p>
            <a:pPr algn="just"/>
            <a:r>
              <a:rPr lang="en-US" altLang="zh-CN" sz="800" dirty="0"/>
              <a:t>Figure 1. </a:t>
            </a:r>
            <a:r>
              <a:rPr lang="en-US" altLang="zh-CN" sz="800" dirty="0" smtClean="0"/>
              <a:t>The Euclidean distance on </a:t>
            </a:r>
            <a:r>
              <a:rPr lang="en-US" altLang="zh-CN" sz="800" dirty="0" smtClean="0"/>
              <a:t>PCA </a:t>
            </a:r>
            <a:r>
              <a:rPr lang="en-US" altLang="zh-CN" sz="800" dirty="0"/>
              <a:t>correlates with genetic distance. </a:t>
            </a:r>
            <a:r>
              <a:rPr lang="en-US" altLang="zh-CN" sz="800" dirty="0" smtClean="0"/>
              <a:t>A. PCA </a:t>
            </a:r>
            <a:r>
              <a:rPr lang="en-US" altLang="zh-CN" sz="800" dirty="0"/>
              <a:t>analysis </a:t>
            </a:r>
            <a:r>
              <a:rPr lang="en-US" altLang="zh-CN" sz="800" dirty="0" smtClean="0"/>
              <a:t>of populations from </a:t>
            </a:r>
            <a:r>
              <a:rPr lang="en-US" altLang="zh-CN" sz="800" dirty="0"/>
              <a:t>7 </a:t>
            </a:r>
            <a:r>
              <a:rPr lang="en-US" altLang="zh-CN" sz="800" dirty="0" smtClean="0"/>
              <a:t>regions</a:t>
            </a:r>
            <a:r>
              <a:rPr lang="en-US" altLang="zh-CN" sz="800" dirty="0"/>
              <a:t>. </a:t>
            </a:r>
            <a:r>
              <a:rPr lang="en-US" altLang="zh-CN" sz="800" dirty="0" smtClean="0"/>
              <a:t>B</a:t>
            </a:r>
            <a:r>
              <a:rPr lang="en-US" altLang="zh-CN" sz="800" dirty="0"/>
              <a:t>. Comparison of genetic distance and Euclidean distance generated from PCA.</a:t>
            </a:r>
            <a:endParaRPr lang="zh-CN" altLang="en-US" sz="800" dirty="0"/>
          </a:p>
        </p:txBody>
      </p:sp>
      <p:sp>
        <p:nvSpPr>
          <p:cNvPr id="53" name="Rectangle 6">
            <a:extLst>
              <a:ext uri="{FF2B5EF4-FFF2-40B4-BE49-F238E27FC236}">
                <a16:creationId xmlns:a16="http://schemas.microsoft.com/office/drawing/2014/main" xmlns="" id="{1464D413-6BD9-4D56-B0D2-ADB5B262DEC0}"/>
              </a:ext>
            </a:extLst>
          </p:cNvPr>
          <p:cNvSpPr/>
          <p:nvPr/>
        </p:nvSpPr>
        <p:spPr>
          <a:xfrm>
            <a:off x="162175" y="55419"/>
            <a:ext cx="11892178" cy="89700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CSIS5011 </a:t>
            </a:r>
            <a:r>
              <a:rPr lang="en-US" altLang="zh-CN" dirty="0" smtClean="0">
                <a:solidFill>
                  <a:schemeClr val="bg1"/>
                </a:solidFill>
              </a:rPr>
              <a:t>Mini-project </a:t>
            </a:r>
            <a:r>
              <a:rPr lang="en-US" altLang="zh-CN" dirty="0">
                <a:solidFill>
                  <a:schemeClr val="bg1"/>
                </a:solidFill>
              </a:rPr>
              <a:t>1: </a:t>
            </a:r>
            <a:r>
              <a:rPr lang="en-US" altLang="zh-CN" dirty="0">
                <a:solidFill>
                  <a:schemeClr val="bg1"/>
                </a:solidFill>
              </a:rPr>
              <a:t>Comparison between PCA and network topology analysis for population variations</a:t>
            </a:r>
          </a:p>
          <a:p>
            <a:pPr algn="ctr"/>
            <a:r>
              <a:rPr lang="en-US" sz="1000" dirty="0">
                <a:solidFill>
                  <a:schemeClr val="bg1"/>
                </a:solidFill>
              </a:rPr>
              <a:t>CHEN Yiyun (</a:t>
            </a:r>
            <a:r>
              <a:rPr lang="en-US" sz="1000" dirty="0" err="1">
                <a:solidFill>
                  <a:schemeClr val="bg1"/>
                </a:solidFill>
              </a:rPr>
              <a:t>ychenab@connect.ust.hk</a:t>
            </a:r>
            <a:r>
              <a:rPr lang="en-US" sz="1000" dirty="0">
                <a:solidFill>
                  <a:schemeClr val="bg1"/>
                </a:solidFill>
              </a:rPr>
              <a:t>) </a:t>
            </a:r>
            <a:r>
              <a:rPr lang="en-US" sz="1000" dirty="0">
                <a:solidFill>
                  <a:schemeClr val="bg1"/>
                </a:solidFill>
              </a:rPr>
              <a:t>	</a:t>
            </a:r>
            <a:r>
              <a:rPr lang="en-US" sz="1000" dirty="0" smtClean="0">
                <a:solidFill>
                  <a:schemeClr val="bg1"/>
                </a:solidFill>
              </a:rPr>
              <a:t>ZENG </a:t>
            </a:r>
            <a:r>
              <a:rPr lang="en-US" sz="1000" dirty="0" err="1">
                <a:solidFill>
                  <a:schemeClr val="bg1"/>
                </a:solidFill>
              </a:rPr>
              <a:t>Wenshu</a:t>
            </a:r>
            <a:r>
              <a:rPr lang="en-US" sz="1000" dirty="0">
                <a:solidFill>
                  <a:schemeClr val="bg1"/>
                </a:solidFill>
              </a:rPr>
              <a:t> (</a:t>
            </a:r>
            <a:r>
              <a:rPr lang="en-US" altLang="zh-CN" sz="1000" dirty="0" err="1">
                <a:solidFill>
                  <a:schemeClr val="bg1"/>
                </a:solidFill>
              </a:rPr>
              <a:t>wzengaa</a:t>
            </a:r>
            <a:r>
              <a:rPr lang="en-US" sz="1000" dirty="0" err="1">
                <a:solidFill>
                  <a:schemeClr val="bg1"/>
                </a:solidFill>
              </a:rPr>
              <a:t>@connect.ust.hk</a:t>
            </a:r>
            <a:r>
              <a:rPr lang="en-US" sz="1000" dirty="0">
                <a:solidFill>
                  <a:schemeClr val="bg1"/>
                </a:solidFill>
              </a:rPr>
              <a:t>)</a:t>
            </a:r>
          </a:p>
          <a:p>
            <a:pPr algn="ctr"/>
            <a:r>
              <a:rPr lang="en-US" sz="1000" dirty="0" smtClean="0">
                <a:solidFill>
                  <a:schemeClr val="bg1"/>
                </a:solidFill>
              </a:rPr>
              <a:t>Division </a:t>
            </a:r>
            <a:r>
              <a:rPr lang="en-US" sz="1000" dirty="0">
                <a:solidFill>
                  <a:schemeClr val="bg1"/>
                </a:solidFill>
              </a:rPr>
              <a:t>of Life Science, HKUST</a:t>
            </a:r>
          </a:p>
        </p:txBody>
      </p:sp>
      <p:pic>
        <p:nvPicPr>
          <p:cNvPr id="34" name="Picture 14">
            <a:extLst>
              <a:ext uri="{FF2B5EF4-FFF2-40B4-BE49-F238E27FC236}">
                <a16:creationId xmlns:a16="http://schemas.microsoft.com/office/drawing/2014/main" xmlns="" id="{E7194B46-F8DF-4897-A128-81A4968A4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9486" y="4793178"/>
            <a:ext cx="1564654" cy="1259073"/>
          </a:xfrm>
          <a:prstGeom prst="rect">
            <a:avLst/>
          </a:prstGeom>
        </p:spPr>
      </p:pic>
      <p:pic>
        <p:nvPicPr>
          <p:cNvPr id="35" name="Picture 16">
            <a:extLst>
              <a:ext uri="{FF2B5EF4-FFF2-40B4-BE49-F238E27FC236}">
                <a16:creationId xmlns:a16="http://schemas.microsoft.com/office/drawing/2014/main" xmlns="" id="{2FA750D9-6D3F-4047-83D3-F60C3A488529}"/>
              </a:ext>
            </a:extLst>
          </p:cNvPr>
          <p:cNvPicPr>
            <a:picLocks noChangeAspect="1"/>
          </p:cNvPicPr>
          <p:nvPr/>
        </p:nvPicPr>
        <p:blipFill rotWithShape="1">
          <a:blip r:embed="rId4">
            <a:extLst>
              <a:ext uri="{28A0092B-C50C-407E-A947-70E740481C1C}">
                <a14:useLocalDpi xmlns:a14="http://schemas.microsoft.com/office/drawing/2010/main" val="0"/>
              </a:ext>
            </a:extLst>
          </a:blip>
          <a:srcRect l="22466" r="22760" b="55680"/>
          <a:stretch/>
        </p:blipFill>
        <p:spPr>
          <a:xfrm>
            <a:off x="5734169" y="4685420"/>
            <a:ext cx="1478960" cy="1548634"/>
          </a:xfrm>
          <a:prstGeom prst="rect">
            <a:avLst/>
          </a:prstGeom>
        </p:spPr>
      </p:pic>
      <p:pic>
        <p:nvPicPr>
          <p:cNvPr id="43" name="Picture 7">
            <a:extLst>
              <a:ext uri="{FF2B5EF4-FFF2-40B4-BE49-F238E27FC236}">
                <a16:creationId xmlns:a16="http://schemas.microsoft.com/office/drawing/2014/main" xmlns="" id="{D1A2ADE4-76C2-4AD2-8628-A1DA7C983F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6372" y="1373180"/>
            <a:ext cx="1302907" cy="1302907"/>
          </a:xfrm>
          <a:prstGeom prst="rect">
            <a:avLst/>
          </a:prstGeom>
        </p:spPr>
      </p:pic>
      <p:graphicFrame>
        <p:nvGraphicFramePr>
          <p:cNvPr id="2" name="图示 1">
            <a:extLst>
              <a:ext uri="{FF2B5EF4-FFF2-40B4-BE49-F238E27FC236}">
                <a16:creationId xmlns:a16="http://schemas.microsoft.com/office/drawing/2014/main" xmlns="" id="{638144EA-E5FF-4F3D-96FC-866B3D427AB6}"/>
              </a:ext>
            </a:extLst>
          </p:cNvPr>
          <p:cNvGraphicFramePr/>
          <p:nvPr>
            <p:extLst>
              <p:ext uri="{D42A27DB-BD31-4B8C-83A1-F6EECF244321}">
                <p14:modId xmlns:p14="http://schemas.microsoft.com/office/powerpoint/2010/main" val="689754595"/>
              </p:ext>
            </p:extLst>
          </p:nvPr>
        </p:nvGraphicFramePr>
        <p:xfrm>
          <a:off x="-172936" y="5402105"/>
          <a:ext cx="3229204" cy="17622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4" name="图片 3">
            <a:extLst>
              <a:ext uri="{FF2B5EF4-FFF2-40B4-BE49-F238E27FC236}">
                <a16:creationId xmlns:a16="http://schemas.microsoft.com/office/drawing/2014/main" xmlns="" id="{3992FB21-F71D-451C-A31D-5C87887B2848}"/>
              </a:ext>
            </a:extLst>
          </p:cNvPr>
          <p:cNvPicPr>
            <a:picLocks noChangeAspect="1"/>
          </p:cNvPicPr>
          <p:nvPr/>
        </p:nvPicPr>
        <p:blipFill>
          <a:blip r:embed="rId11"/>
          <a:stretch>
            <a:fillRect/>
          </a:stretch>
        </p:blipFill>
        <p:spPr>
          <a:xfrm>
            <a:off x="4177555" y="1373181"/>
            <a:ext cx="1752192" cy="1304004"/>
          </a:xfrm>
          <a:prstGeom prst="rect">
            <a:avLst/>
          </a:prstGeom>
        </p:spPr>
      </p:pic>
      <p:cxnSp>
        <p:nvCxnSpPr>
          <p:cNvPr id="21" name="直接连接符 20">
            <a:extLst>
              <a:ext uri="{FF2B5EF4-FFF2-40B4-BE49-F238E27FC236}">
                <a16:creationId xmlns:a16="http://schemas.microsoft.com/office/drawing/2014/main" xmlns="" id="{97A3ED9E-918C-4D6B-ABAC-54216F1290A1}"/>
              </a:ext>
            </a:extLst>
          </p:cNvPr>
          <p:cNvCxnSpPr/>
          <p:nvPr/>
        </p:nvCxnSpPr>
        <p:spPr>
          <a:xfrm>
            <a:off x="4142296" y="2722347"/>
            <a:ext cx="4321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xmlns="" id="{07F90971-4C8D-4D33-9F9E-FEB874A2498E}"/>
              </a:ext>
            </a:extLst>
          </p:cNvPr>
          <p:cNvSpPr txBox="1"/>
          <p:nvPr/>
        </p:nvSpPr>
        <p:spPr>
          <a:xfrm>
            <a:off x="4100362" y="1306010"/>
            <a:ext cx="2002471" cy="246221"/>
          </a:xfrm>
          <a:prstGeom prst="rect">
            <a:avLst/>
          </a:prstGeom>
          <a:noFill/>
        </p:spPr>
        <p:txBody>
          <a:bodyPr wrap="none" rtlCol="0">
            <a:spAutoFit/>
          </a:bodyPr>
          <a:lstStyle/>
          <a:p>
            <a:r>
              <a:rPr lang="en-US" altLang="zh-CN" sz="1000" dirty="0"/>
              <a:t>A                                                        </a:t>
            </a:r>
            <a:r>
              <a:rPr lang="en-US" altLang="zh-CN" sz="1000" dirty="0" smtClean="0"/>
              <a:t>B</a:t>
            </a:r>
            <a:endParaRPr lang="zh-CN" altLang="en-US" sz="1000" dirty="0"/>
          </a:p>
        </p:txBody>
      </p:sp>
      <p:sp>
        <p:nvSpPr>
          <p:cNvPr id="48" name="Rectangle 19">
            <a:extLst>
              <a:ext uri="{FF2B5EF4-FFF2-40B4-BE49-F238E27FC236}">
                <a16:creationId xmlns:a16="http://schemas.microsoft.com/office/drawing/2014/main" xmlns="" id="{D9A19D7A-12B6-4C9E-B874-399C463975C3}"/>
              </a:ext>
            </a:extLst>
          </p:cNvPr>
          <p:cNvSpPr/>
          <p:nvPr/>
        </p:nvSpPr>
        <p:spPr>
          <a:xfrm>
            <a:off x="8636846" y="1042277"/>
            <a:ext cx="3417502" cy="28181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Conclusion</a:t>
            </a:r>
          </a:p>
        </p:txBody>
      </p:sp>
      <p:graphicFrame>
        <p:nvGraphicFramePr>
          <p:cNvPr id="50" name="Table 1">
            <a:extLst>
              <a:ext uri="{FF2B5EF4-FFF2-40B4-BE49-F238E27FC236}">
                <a16:creationId xmlns:a16="http://schemas.microsoft.com/office/drawing/2014/main" xmlns="" id="{7BF62794-DDE7-451D-BA06-D4B4AFF65A11}"/>
              </a:ext>
            </a:extLst>
          </p:cNvPr>
          <p:cNvGraphicFramePr>
            <a:graphicFrameLocks noGrp="1"/>
          </p:cNvGraphicFramePr>
          <p:nvPr>
            <p:extLst>
              <p:ext uri="{D42A27DB-BD31-4B8C-83A1-F6EECF244321}">
                <p14:modId xmlns:p14="http://schemas.microsoft.com/office/powerpoint/2010/main" val="1255359225"/>
              </p:ext>
            </p:extLst>
          </p:nvPr>
        </p:nvGraphicFramePr>
        <p:xfrm>
          <a:off x="4177555" y="6256219"/>
          <a:ext cx="3021743" cy="418045"/>
        </p:xfrm>
        <a:graphic>
          <a:graphicData uri="http://schemas.openxmlformats.org/drawingml/2006/table">
            <a:tbl>
              <a:tblPr>
                <a:tableStyleId>{5C22544A-7EE6-4342-B048-85BDC9FD1C3A}</a:tableStyleId>
              </a:tblPr>
              <a:tblGrid>
                <a:gridCol w="551541">
                  <a:extLst>
                    <a:ext uri="{9D8B030D-6E8A-4147-A177-3AD203B41FA5}">
                      <a16:colId xmlns:a16="http://schemas.microsoft.com/office/drawing/2014/main" xmlns="" val="20000"/>
                    </a:ext>
                  </a:extLst>
                </a:gridCol>
                <a:gridCol w="187759">
                  <a:extLst>
                    <a:ext uri="{9D8B030D-6E8A-4147-A177-3AD203B41FA5}">
                      <a16:colId xmlns:a16="http://schemas.microsoft.com/office/drawing/2014/main" xmlns="" val="20001"/>
                    </a:ext>
                  </a:extLst>
                </a:gridCol>
                <a:gridCol w="328578">
                  <a:extLst>
                    <a:ext uri="{9D8B030D-6E8A-4147-A177-3AD203B41FA5}">
                      <a16:colId xmlns:a16="http://schemas.microsoft.com/office/drawing/2014/main" xmlns="" val="20002"/>
                    </a:ext>
                  </a:extLst>
                </a:gridCol>
                <a:gridCol w="269903">
                  <a:extLst>
                    <a:ext uri="{9D8B030D-6E8A-4147-A177-3AD203B41FA5}">
                      <a16:colId xmlns:a16="http://schemas.microsoft.com/office/drawing/2014/main" xmlns="" val="20003"/>
                    </a:ext>
                  </a:extLst>
                </a:gridCol>
                <a:gridCol w="325645">
                  <a:extLst>
                    <a:ext uri="{9D8B030D-6E8A-4147-A177-3AD203B41FA5}">
                      <a16:colId xmlns:a16="http://schemas.microsoft.com/office/drawing/2014/main" xmlns="" val="20004"/>
                    </a:ext>
                  </a:extLst>
                </a:gridCol>
                <a:gridCol w="313908">
                  <a:extLst>
                    <a:ext uri="{9D8B030D-6E8A-4147-A177-3AD203B41FA5}">
                      <a16:colId xmlns:a16="http://schemas.microsoft.com/office/drawing/2014/main" xmlns="" val="20005"/>
                    </a:ext>
                  </a:extLst>
                </a:gridCol>
                <a:gridCol w="272837">
                  <a:extLst>
                    <a:ext uri="{9D8B030D-6E8A-4147-A177-3AD203B41FA5}">
                      <a16:colId xmlns:a16="http://schemas.microsoft.com/office/drawing/2014/main" xmlns="" val="20006"/>
                    </a:ext>
                  </a:extLst>
                </a:gridCol>
                <a:gridCol w="375518">
                  <a:extLst>
                    <a:ext uri="{9D8B030D-6E8A-4147-A177-3AD203B41FA5}">
                      <a16:colId xmlns:a16="http://schemas.microsoft.com/office/drawing/2014/main" xmlns="" val="20007"/>
                    </a:ext>
                  </a:extLst>
                </a:gridCol>
                <a:gridCol w="396054">
                  <a:extLst>
                    <a:ext uri="{9D8B030D-6E8A-4147-A177-3AD203B41FA5}">
                      <a16:colId xmlns:a16="http://schemas.microsoft.com/office/drawing/2014/main" xmlns="" val="20008"/>
                    </a:ext>
                  </a:extLst>
                </a:gridCol>
              </a:tblGrid>
              <a:tr h="70147">
                <a:tc>
                  <a:txBody>
                    <a:bodyPr/>
                    <a:lstStyle/>
                    <a:p>
                      <a:pPr algn="l" fontAlgn="b"/>
                      <a:r>
                        <a:rPr lang="en-US" sz="400" u="none" strike="noStrike" dirty="0">
                          <a:effectLst/>
                        </a:rPr>
                        <a:t>Network</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sz="400" u="none" strike="noStrike" dirty="0">
                          <a:effectLst/>
                        </a:rPr>
                        <a:t>All</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sz="400" u="none" strike="noStrike" dirty="0">
                          <a:effectLst/>
                        </a:rPr>
                        <a:t>Central cluster</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sz="400" u="none" strike="noStrike" dirty="0" err="1">
                          <a:effectLst/>
                        </a:rPr>
                        <a:t>Naxi纳西</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altLang="zh-CN" sz="400" u="none" strike="noStrike" dirty="0" err="1">
                          <a:effectLst/>
                        </a:rPr>
                        <a:t>Daur</a:t>
                      </a:r>
                      <a:r>
                        <a:rPr lang="zh-CN" altLang="en-US" sz="400" u="none" strike="noStrike" dirty="0">
                          <a:effectLst/>
                        </a:rPr>
                        <a:t>达斡尔</a:t>
                      </a:r>
                      <a:endParaRPr lang="zh-CN" alt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sz="400" u="none" strike="noStrike" dirty="0" err="1">
                          <a:effectLst/>
                        </a:rPr>
                        <a:t>Hezhen赫哲</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sz="400" u="none" strike="noStrike" dirty="0" err="1">
                          <a:effectLst/>
                        </a:rPr>
                        <a:t>Lahu拉祜</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sz="400" u="none" strike="noStrike" dirty="0" err="1">
                          <a:effectLst/>
                        </a:rPr>
                        <a:t>Oroqen鄂伦春</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l" fontAlgn="b"/>
                      <a:r>
                        <a:rPr lang="en-US" sz="400" u="none" strike="noStrike">
                          <a:effectLst/>
                        </a:rPr>
                        <a:t>Yakut (in Siberia)</a:t>
                      </a:r>
                      <a:endParaRPr lang="en-US" sz="400" b="0" i="0" u="none" strike="noStrike">
                        <a:solidFill>
                          <a:srgbClr val="000000"/>
                        </a:solidFill>
                        <a:effectLst/>
                        <a:latin typeface="Cambria" charset="0"/>
                      </a:endParaRPr>
                    </a:p>
                  </a:txBody>
                  <a:tcPr marL="6350" marR="6350" marT="6350" marB="0" anchor="b">
                    <a:noFill/>
                  </a:tcPr>
                </a:tc>
                <a:extLst>
                  <a:ext uri="{0D108BD9-81ED-4DB2-BD59-A6C34878D82A}">
                    <a16:rowId xmlns:a16="http://schemas.microsoft.com/office/drawing/2014/main" xmlns="" val="10000"/>
                  </a:ext>
                </a:extLst>
              </a:tr>
              <a:tr h="70147">
                <a:tc>
                  <a:txBody>
                    <a:bodyPr/>
                    <a:lstStyle/>
                    <a:p>
                      <a:pPr algn="l" fontAlgn="b"/>
                      <a:r>
                        <a:rPr lang="en-US" sz="400" u="none" strike="noStrike" dirty="0">
                          <a:effectLst/>
                        </a:rPr>
                        <a:t>Number of nodes</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ctr" fontAlgn="ctr"/>
                      <a:r>
                        <a:rPr lang="en-US" sz="400" u="none" strike="noStrike" dirty="0">
                          <a:effectLst/>
                        </a:rPr>
                        <a:t>155</a:t>
                      </a:r>
                      <a:endParaRPr lang="en-US" sz="400" b="0" i="0" u="none" strike="noStrike" dirty="0">
                        <a:solidFill>
                          <a:srgbClr val="000000"/>
                        </a:solidFill>
                        <a:effectLst/>
                        <a:latin typeface="Cambria" charset="0"/>
                      </a:endParaRPr>
                    </a:p>
                  </a:txBody>
                  <a:tcPr marL="6350" marR="6350" marT="6350" marB="0" anchor="ctr">
                    <a:noFill/>
                  </a:tcPr>
                </a:tc>
                <a:tc>
                  <a:txBody>
                    <a:bodyPr/>
                    <a:lstStyle/>
                    <a:p>
                      <a:pPr algn="ctr" fontAlgn="ctr"/>
                      <a:r>
                        <a:rPr lang="cs-CZ" sz="400" u="none" strike="noStrike">
                          <a:effectLst/>
                        </a:rPr>
                        <a:t>110</a:t>
                      </a:r>
                      <a:endParaRPr lang="cs-CZ"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2</a:t>
                      </a:r>
                      <a:endParaRPr lang="is-I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5</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7</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10</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6</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15</a:t>
                      </a:r>
                      <a:endParaRPr lang="en-US"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1"/>
                  </a:ext>
                </a:extLst>
              </a:tr>
              <a:tr h="70147">
                <a:tc>
                  <a:txBody>
                    <a:bodyPr/>
                    <a:lstStyle/>
                    <a:p>
                      <a:pPr algn="l" fontAlgn="b"/>
                      <a:r>
                        <a:rPr lang="en-US" sz="400" u="none" strike="noStrike" dirty="0">
                          <a:effectLst/>
                        </a:rPr>
                        <a:t>Avg. number of neighbors</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ctr" fontAlgn="ctr"/>
                      <a:r>
                        <a:rPr lang="fi-FI" sz="400" u="none" strike="noStrike" dirty="0">
                          <a:effectLst/>
                        </a:rPr>
                        <a:t>5.871</a:t>
                      </a:r>
                      <a:endParaRPr lang="fi-FI" sz="400" b="0" i="0" u="none" strike="noStrike" dirty="0">
                        <a:solidFill>
                          <a:srgbClr val="000000"/>
                        </a:solidFill>
                        <a:effectLst/>
                        <a:latin typeface="Cambria" charset="0"/>
                      </a:endParaRPr>
                    </a:p>
                  </a:txBody>
                  <a:tcPr marL="6350" marR="6350" marT="6350" marB="0" anchor="ctr">
                    <a:noFill/>
                  </a:tcPr>
                </a:tc>
                <a:tc>
                  <a:txBody>
                    <a:bodyPr/>
                    <a:lstStyle/>
                    <a:p>
                      <a:pPr algn="ctr" fontAlgn="ctr"/>
                      <a:r>
                        <a:rPr lang="hr-HR" sz="400" u="none" strike="noStrike">
                          <a:effectLst/>
                        </a:rPr>
                        <a:t>7.091</a:t>
                      </a:r>
                      <a:endParaRPr lang="hr-HR"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1.6</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dirty="0">
                          <a:effectLst/>
                        </a:rPr>
                        <a:t>1.714</a:t>
                      </a:r>
                      <a:endParaRPr lang="nb-NO" sz="400" b="0" i="0" u="none" strike="noStrike" dirty="0">
                        <a:solidFill>
                          <a:srgbClr val="000000"/>
                        </a:solidFill>
                        <a:effectLst/>
                        <a:latin typeface="Cambria" charset="0"/>
                      </a:endParaRPr>
                    </a:p>
                  </a:txBody>
                  <a:tcPr marL="6350" marR="6350" marT="6350" marB="0" anchor="ctr">
                    <a:noFill/>
                  </a:tcPr>
                </a:tc>
                <a:tc>
                  <a:txBody>
                    <a:bodyPr/>
                    <a:lstStyle/>
                    <a:p>
                      <a:pPr algn="ctr" fontAlgn="ctr"/>
                      <a:r>
                        <a:rPr lang="hr-HR" sz="400" u="none" strike="noStrike">
                          <a:effectLst/>
                        </a:rPr>
                        <a:t>6.6</a:t>
                      </a:r>
                      <a:endParaRPr lang="hr-HR"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2</a:t>
                      </a:r>
                      <a:endParaRPr lang="is-IS"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2</a:t>
                      </a:r>
                      <a:endParaRPr lang="is-IS"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2"/>
                  </a:ext>
                </a:extLst>
              </a:tr>
              <a:tr h="36251">
                <a:tc>
                  <a:txBody>
                    <a:bodyPr/>
                    <a:lstStyle/>
                    <a:p>
                      <a:pPr algn="l" fontAlgn="b"/>
                      <a:r>
                        <a:rPr lang="en-US" sz="400" u="none" strike="noStrike">
                          <a:effectLst/>
                        </a:rPr>
                        <a:t>Network density</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ctr"/>
                      <a:r>
                        <a:rPr lang="nb-NO" sz="400" u="none" strike="noStrike">
                          <a:effectLst/>
                        </a:rPr>
                        <a:t>0.038</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pl-PL" sz="400" u="none" strike="noStrike">
                          <a:effectLst/>
                        </a:rPr>
                        <a:t>0.065</a:t>
                      </a:r>
                      <a:endParaRPr lang="pl-PL"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0.4</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0.286</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0.733</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0.4</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0.143</a:t>
                      </a:r>
                      <a:endParaRPr lang="is-IS"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3"/>
                  </a:ext>
                </a:extLst>
              </a:tr>
              <a:tr h="70147">
                <a:tc>
                  <a:txBody>
                    <a:bodyPr/>
                    <a:lstStyle/>
                    <a:p>
                      <a:pPr algn="l" fontAlgn="b"/>
                      <a:r>
                        <a:rPr lang="en-US" sz="400" u="none" strike="noStrike">
                          <a:effectLst/>
                        </a:rPr>
                        <a:t>Network centralization</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ctr"/>
                      <a:r>
                        <a:rPr lang="nb-NO" sz="400" u="none" strike="noStrike">
                          <a:effectLst/>
                        </a:rPr>
                        <a:t>0.159</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0.214</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nan</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0.583</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0.3</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0.333</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0.9</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0.659</a:t>
                      </a:r>
                      <a:endParaRPr lang="nb-NO"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4"/>
                  </a:ext>
                </a:extLst>
              </a:tr>
              <a:tr h="70147">
                <a:tc>
                  <a:txBody>
                    <a:bodyPr/>
                    <a:lstStyle/>
                    <a:p>
                      <a:pPr algn="l" fontAlgn="b"/>
                      <a:r>
                        <a:rPr lang="en-US" sz="400" u="none" strike="noStrike" dirty="0">
                          <a:effectLst/>
                        </a:rPr>
                        <a:t>Clustering coefficient</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ctr" fontAlgn="ctr"/>
                      <a:r>
                        <a:rPr lang="uk-UA" sz="400" u="none" strike="noStrike">
                          <a:effectLst/>
                        </a:rPr>
                        <a:t>0.396</a:t>
                      </a:r>
                      <a:endParaRPr lang="uk-UA"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0.45</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nan</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0</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0</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dirty="0">
                          <a:effectLst/>
                        </a:rPr>
                        <a:t>0.778</a:t>
                      </a:r>
                      <a:endParaRPr lang="nb-NO" sz="400" b="0" i="0" u="none" strike="noStrike" dirty="0">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0.35</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hr-HR" sz="400" u="none" strike="noStrike" dirty="0">
                          <a:effectLst/>
                        </a:rPr>
                        <a:t>0.135</a:t>
                      </a:r>
                      <a:endParaRPr lang="hr-HR" sz="400" b="0" i="0" u="none" strike="noStrike" dirty="0">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5"/>
                  </a:ext>
                </a:extLst>
              </a:tr>
            </a:tbl>
          </a:graphicData>
        </a:graphic>
      </p:graphicFrame>
      <p:sp>
        <p:nvSpPr>
          <p:cNvPr id="45" name="文本框 44">
            <a:extLst>
              <a:ext uri="{FF2B5EF4-FFF2-40B4-BE49-F238E27FC236}">
                <a16:creationId xmlns:a16="http://schemas.microsoft.com/office/drawing/2014/main" xmlns="" id="{4B82BFB6-A09B-4CAC-B4E1-61B31D1C9DE4}"/>
              </a:ext>
            </a:extLst>
          </p:cNvPr>
          <p:cNvSpPr txBox="1"/>
          <p:nvPr/>
        </p:nvSpPr>
        <p:spPr>
          <a:xfrm>
            <a:off x="4140960" y="4626222"/>
            <a:ext cx="1801333" cy="1631216"/>
          </a:xfrm>
          <a:prstGeom prst="rect">
            <a:avLst/>
          </a:prstGeom>
          <a:noFill/>
        </p:spPr>
        <p:txBody>
          <a:bodyPr wrap="square" rtlCol="0">
            <a:spAutoFit/>
          </a:bodyPr>
          <a:lstStyle/>
          <a:p>
            <a:r>
              <a:rPr lang="en-US" altLang="zh-CN" sz="1000" dirty="0"/>
              <a:t>A                                                   </a:t>
            </a:r>
            <a:r>
              <a:rPr lang="en-US" altLang="zh-CN" sz="1000" dirty="0" smtClean="0"/>
              <a:t>B</a:t>
            </a:r>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r>
              <a:rPr lang="en-US" altLang="zh-CN" sz="1000" dirty="0"/>
              <a:t>C</a:t>
            </a:r>
          </a:p>
        </p:txBody>
      </p:sp>
      <p:sp>
        <p:nvSpPr>
          <p:cNvPr id="59" name="文本框 58">
            <a:extLst>
              <a:ext uri="{FF2B5EF4-FFF2-40B4-BE49-F238E27FC236}">
                <a16:creationId xmlns:a16="http://schemas.microsoft.com/office/drawing/2014/main" xmlns="" id="{F24B5B05-5C81-466D-B207-86B01C3393E1}"/>
              </a:ext>
            </a:extLst>
          </p:cNvPr>
          <p:cNvSpPr txBox="1"/>
          <p:nvPr/>
        </p:nvSpPr>
        <p:spPr>
          <a:xfrm>
            <a:off x="7183117" y="4729238"/>
            <a:ext cx="1273182" cy="1938992"/>
          </a:xfrm>
          <a:prstGeom prst="rect">
            <a:avLst/>
          </a:prstGeom>
          <a:noFill/>
        </p:spPr>
        <p:txBody>
          <a:bodyPr wrap="square" rtlCol="0">
            <a:spAutoFit/>
          </a:bodyPr>
          <a:lstStyle/>
          <a:p>
            <a:pPr algn="just"/>
            <a:r>
              <a:rPr lang="en-US" altLang="zh-CN" sz="800" dirty="0"/>
              <a:t>Figure 3. PCA analysis and </a:t>
            </a:r>
            <a:r>
              <a:rPr lang="en-US" altLang="zh-CN" sz="800" dirty="0" smtClean="0"/>
              <a:t>network topology </a:t>
            </a:r>
            <a:r>
              <a:rPr lang="en-US" altLang="zh-CN" sz="800" dirty="0"/>
              <a:t>analysis of populations in East </a:t>
            </a:r>
            <a:r>
              <a:rPr lang="en-US" altLang="zh-CN" sz="800" dirty="0" smtClean="0"/>
              <a:t>Asia. A</a:t>
            </a:r>
            <a:r>
              <a:rPr lang="en-US" altLang="zh-CN" sz="800" dirty="0"/>
              <a:t>. PCA analysis on East Asia populations. B. Network analysis </a:t>
            </a:r>
            <a:r>
              <a:rPr lang="en-US" altLang="zh-CN" sz="800" dirty="0" smtClean="0"/>
              <a:t>by pairwise genetic </a:t>
            </a:r>
            <a:r>
              <a:rPr lang="en-US" altLang="zh-CN" sz="800" dirty="0"/>
              <a:t>distance </a:t>
            </a:r>
            <a:r>
              <a:rPr lang="en-US" altLang="zh-CN" sz="800" dirty="0" smtClean="0"/>
              <a:t>shows an inter-connected central network and several separated dense networks in </a:t>
            </a:r>
            <a:r>
              <a:rPr lang="en-US" altLang="zh-CN" sz="800" dirty="0" smtClean="0"/>
              <a:t>East </a:t>
            </a:r>
            <a:r>
              <a:rPr lang="en-US" altLang="zh-CN" sz="800" dirty="0"/>
              <a:t>Asia populations. C. </a:t>
            </a:r>
            <a:r>
              <a:rPr lang="en-US" altLang="zh-CN" sz="800" dirty="0" smtClean="0"/>
              <a:t>Analysis and parameters of the central and the separated  </a:t>
            </a:r>
            <a:r>
              <a:rPr lang="en-US" altLang="zh-CN" sz="800" dirty="0"/>
              <a:t>network </a:t>
            </a:r>
            <a:r>
              <a:rPr lang="en-US" altLang="zh-CN" sz="800" dirty="0" smtClean="0"/>
              <a:t>in Figure 3B.</a:t>
            </a:r>
            <a:endParaRPr lang="zh-CN" altLang="en-US" sz="800" dirty="0"/>
          </a:p>
        </p:txBody>
      </p:sp>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xmlns="" id="{19935BF8-528E-4B22-829D-C9FED8926F6E}"/>
                  </a:ext>
                </a:extLst>
              </p:cNvPr>
              <p:cNvSpPr/>
              <p:nvPr/>
            </p:nvSpPr>
            <p:spPr>
              <a:xfrm>
                <a:off x="2310850" y="5510091"/>
                <a:ext cx="1730822" cy="11773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altLang="zh-CN" sz="1000" i="1">
                          <a:latin typeface="Cambria Math" panose="02040503050406030204" pitchFamily="18" charset="0"/>
                        </a:rPr>
                        <m:t>𝐺𝑒𝑛𝑒𝑡𝑖𝑐</m:t>
                      </m:r>
                      <m:r>
                        <a:rPr lang="en-GB" altLang="zh-CN" sz="1000" i="1">
                          <a:latin typeface="Cambria Math" panose="02040503050406030204" pitchFamily="18" charset="0"/>
                        </a:rPr>
                        <m:t> </m:t>
                      </m:r>
                      <m:r>
                        <a:rPr lang="en-GB" altLang="zh-CN" sz="1000" i="1">
                          <a:latin typeface="Cambria Math" panose="02040503050406030204" pitchFamily="18" charset="0"/>
                        </a:rPr>
                        <m:t>𝑑𝑖𝑠𝑡𝑎𝑛𝑐𝑒</m:t>
                      </m:r>
                      <m:r>
                        <a:rPr lang="en-GB" altLang="zh-CN" sz="1000" i="1">
                          <a:latin typeface="Cambria Math" panose="02040503050406030204" pitchFamily="18" charset="0"/>
                        </a:rPr>
                        <m:t>= </m:t>
                      </m:r>
                      <m:f>
                        <m:fPr>
                          <m:ctrlPr>
                            <a:rPr lang="zh-CN" altLang="zh-CN" sz="1000" i="1">
                              <a:latin typeface="Cambria Math" charset="0"/>
                            </a:rPr>
                          </m:ctrlPr>
                        </m:fPr>
                        <m:num>
                          <m:nary>
                            <m:naryPr>
                              <m:chr m:val="∑"/>
                              <m:limLoc m:val="undOvr"/>
                              <m:ctrlPr>
                                <a:rPr lang="zh-CN" altLang="zh-CN" sz="1000" i="1">
                                  <a:latin typeface="Cambria Math" charset="0"/>
                                </a:rPr>
                              </m:ctrlPr>
                            </m:naryPr>
                            <m:sub>
                              <m:r>
                                <a:rPr lang="en-GB" altLang="zh-CN" sz="1000" i="1">
                                  <a:latin typeface="Cambria Math" panose="02040503050406030204" pitchFamily="18" charset="0"/>
                                </a:rPr>
                                <m:t>𝑛</m:t>
                              </m:r>
                              <m:r>
                                <a:rPr lang="en-GB" altLang="zh-CN" sz="1000" i="1">
                                  <a:latin typeface="Cambria Math" panose="02040503050406030204" pitchFamily="18" charset="0"/>
                                </a:rPr>
                                <m:t>=1</m:t>
                              </m:r>
                            </m:sub>
                            <m:sup>
                              <m:r>
                                <a:rPr lang="en-GB" altLang="zh-CN" sz="1000" i="1">
                                  <a:latin typeface="Cambria Math" panose="02040503050406030204" pitchFamily="18" charset="0"/>
                                </a:rPr>
                                <m:t>𝑘</m:t>
                              </m:r>
                            </m:sup>
                            <m:e>
                              <m:sSup>
                                <m:sSupPr>
                                  <m:ctrlPr>
                                    <a:rPr lang="zh-CN" altLang="zh-CN" sz="1000" i="1">
                                      <a:latin typeface="Cambria Math" charset="0"/>
                                    </a:rPr>
                                  </m:ctrlPr>
                                </m:sSupPr>
                                <m:e>
                                  <m:r>
                                    <a:rPr lang="en-GB" altLang="zh-CN" sz="1000" i="1">
                                      <a:latin typeface="Cambria Math" panose="02040503050406030204" pitchFamily="18" charset="0"/>
                                    </a:rPr>
                                    <m:t>(</m:t>
                                  </m:r>
                                  <m:sSub>
                                    <m:sSubPr>
                                      <m:ctrlPr>
                                        <a:rPr lang="zh-CN" altLang="zh-CN" sz="1000" i="1">
                                          <a:latin typeface="Cambria Math" charset="0"/>
                                        </a:rPr>
                                      </m:ctrlPr>
                                    </m:sSubPr>
                                    <m:e>
                                      <m:r>
                                        <a:rPr lang="en-GB" altLang="zh-CN" sz="1000" i="1">
                                          <a:latin typeface="Cambria Math" panose="02040503050406030204" pitchFamily="18" charset="0"/>
                                        </a:rPr>
                                        <m:t>𝑠</m:t>
                                      </m:r>
                                    </m:e>
                                    <m:sub>
                                      <m:r>
                                        <a:rPr lang="en-GB" altLang="zh-CN" sz="1000" i="1">
                                          <a:latin typeface="Cambria Math" panose="02040503050406030204" pitchFamily="18" charset="0"/>
                                        </a:rPr>
                                        <m:t>𝑛𝑖</m:t>
                                      </m:r>
                                    </m:sub>
                                  </m:sSub>
                                  <m:r>
                                    <a:rPr lang="en-GB" altLang="zh-CN" sz="1000" i="1">
                                      <a:latin typeface="Cambria Math" panose="02040503050406030204" pitchFamily="18" charset="0"/>
                                    </a:rPr>
                                    <m:t> − </m:t>
                                  </m:r>
                                  <m:sSub>
                                    <m:sSubPr>
                                      <m:ctrlPr>
                                        <a:rPr lang="zh-CN" altLang="zh-CN" sz="1000" i="1">
                                          <a:latin typeface="Cambria Math" charset="0"/>
                                        </a:rPr>
                                      </m:ctrlPr>
                                    </m:sSubPr>
                                    <m:e>
                                      <m:r>
                                        <a:rPr lang="en-GB" altLang="zh-CN" sz="1000" i="1">
                                          <a:latin typeface="Cambria Math" panose="02040503050406030204" pitchFamily="18" charset="0"/>
                                        </a:rPr>
                                        <m:t>𝑠</m:t>
                                      </m:r>
                                    </m:e>
                                    <m:sub>
                                      <m:r>
                                        <a:rPr lang="en-GB" altLang="zh-CN" sz="1000" i="1">
                                          <a:latin typeface="Cambria Math" panose="02040503050406030204" pitchFamily="18" charset="0"/>
                                        </a:rPr>
                                        <m:t>𝑛𝑗</m:t>
                                      </m:r>
                                    </m:sub>
                                  </m:sSub>
                                  <m:r>
                                    <a:rPr lang="en-GB" altLang="zh-CN" sz="1000" i="1">
                                      <a:latin typeface="Cambria Math" panose="02040503050406030204" pitchFamily="18" charset="0"/>
                                    </a:rPr>
                                    <m:t>)</m:t>
                                  </m:r>
                                </m:e>
                                <m:sup>
                                  <m:r>
                                    <a:rPr lang="en-GB" altLang="zh-CN" sz="1000" i="1">
                                      <a:latin typeface="Cambria Math" panose="02040503050406030204" pitchFamily="18" charset="0"/>
                                    </a:rPr>
                                    <m:t>2</m:t>
                                  </m:r>
                                </m:sup>
                              </m:sSup>
                            </m:e>
                          </m:nary>
                        </m:num>
                        <m:den>
                          <m:r>
                            <a:rPr lang="en-GB" altLang="zh-CN" sz="1000" i="1">
                              <a:latin typeface="Cambria Math" panose="02040503050406030204" pitchFamily="18" charset="0"/>
                            </a:rPr>
                            <m:t>𝑘</m:t>
                          </m:r>
                        </m:den>
                      </m:f>
                    </m:oMath>
                  </m:oMathPara>
                </a14:m>
                <a:endParaRPr lang="zh-CN" altLang="zh-CN" sz="1000" dirty="0"/>
              </a:p>
              <a:p>
                <a:r>
                  <a:rPr lang="en-GB" altLang="zh-CN" sz="1000" dirty="0"/>
                  <a:t> </a:t>
                </a:r>
                <a:endParaRPr lang="zh-CN" altLang="zh-CN" sz="1000" dirty="0"/>
              </a:p>
              <a:p>
                <a:r>
                  <a:rPr lang="en-GB" altLang="zh-CN" sz="1000" dirty="0"/>
                  <a:t>where k is the total number of SNPs, and </a:t>
                </a:r>
                <a:r>
                  <a:rPr lang="en-GB" altLang="zh-CN" sz="1000" dirty="0" err="1"/>
                  <a:t>s</a:t>
                </a:r>
                <a:r>
                  <a:rPr lang="en-GB" altLang="zh-CN" sz="1000" baseline="-25000" dirty="0" err="1"/>
                  <a:t>ni</a:t>
                </a:r>
                <a:r>
                  <a:rPr lang="en-GB" altLang="zh-CN" sz="1000" dirty="0"/>
                  <a:t> is the n-</a:t>
                </a:r>
                <a:r>
                  <a:rPr lang="en-GB" altLang="zh-CN" sz="1000" dirty="0" err="1"/>
                  <a:t>th</a:t>
                </a:r>
                <a:r>
                  <a:rPr lang="en-GB" altLang="zh-CN" sz="1000" dirty="0"/>
                  <a:t> SNP genotype of individual </a:t>
                </a:r>
                <a:r>
                  <a:rPr lang="en-GB" altLang="zh-CN" sz="1000" dirty="0" err="1"/>
                  <a:t>i</a:t>
                </a:r>
                <a:endParaRPr lang="zh-CN" altLang="zh-CN" sz="1000" dirty="0"/>
              </a:p>
            </p:txBody>
          </p:sp>
        </mc:Choice>
        <mc:Fallback>
          <p:sp>
            <p:nvSpPr>
              <p:cNvPr id="23" name="矩形 22">
                <a:extLst>
                  <a:ext uri="{FF2B5EF4-FFF2-40B4-BE49-F238E27FC236}">
                    <a16:creationId xmlns:a16="http://schemas.microsoft.com/office/drawing/2014/main" xmlns:a14="http://schemas.microsoft.com/office/drawing/2010/main" xmlns="" id="{19935BF8-528E-4B22-829D-C9FED8926F6E}"/>
                  </a:ext>
                </a:extLst>
              </p:cNvPr>
              <p:cNvSpPr>
                <a:spLocks noRot="1" noChangeAspect="1" noMove="1" noResize="1" noEditPoints="1" noAdjustHandles="1" noChangeArrowheads="1" noChangeShapeType="1" noTextEdit="1"/>
              </p:cNvSpPr>
              <p:nvPr/>
            </p:nvSpPr>
            <p:spPr>
              <a:xfrm>
                <a:off x="2310850" y="5510091"/>
                <a:ext cx="1730822" cy="1177310"/>
              </a:xfrm>
              <a:prstGeom prst="rect">
                <a:avLst/>
              </a:prstGeom>
              <a:blipFill rotWithShape="0">
                <a:blip r:embed="rId12"/>
                <a:stretch>
                  <a:fillRect t="-15026" b="-2073"/>
                </a:stretch>
              </a:blipFill>
            </p:spPr>
            <p:txBody>
              <a:bodyPr/>
              <a:lstStyle/>
              <a:p>
                <a:r>
                  <a:rPr lang="en-US">
                    <a:noFill/>
                  </a:rPr>
                  <a:t> </a:t>
                </a:r>
              </a:p>
            </p:txBody>
          </p:sp>
        </mc:Fallback>
      </mc:AlternateContent>
      <p:pic>
        <p:nvPicPr>
          <p:cNvPr id="36" name="Picture 19">
            <a:extLst>
              <a:ext uri="{FF2B5EF4-FFF2-40B4-BE49-F238E27FC236}">
                <a16:creationId xmlns:a16="http://schemas.microsoft.com/office/drawing/2014/main" xmlns="" id="{35030FBC-9330-45F9-8691-271579D822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10223" y="2840121"/>
            <a:ext cx="1528526" cy="1223949"/>
          </a:xfrm>
          <a:prstGeom prst="rect">
            <a:avLst/>
          </a:prstGeom>
        </p:spPr>
      </p:pic>
      <p:pic>
        <p:nvPicPr>
          <p:cNvPr id="37" name="Picture 22">
            <a:extLst>
              <a:ext uri="{FF2B5EF4-FFF2-40B4-BE49-F238E27FC236}">
                <a16:creationId xmlns:a16="http://schemas.microsoft.com/office/drawing/2014/main" xmlns="" id="{02E88B76-CC1E-4B80-B770-8879ECAB99B4}"/>
              </a:ext>
            </a:extLst>
          </p:cNvPr>
          <p:cNvPicPr>
            <a:picLocks noChangeAspect="1"/>
          </p:cNvPicPr>
          <p:nvPr/>
        </p:nvPicPr>
        <p:blipFill rotWithShape="1">
          <a:blip r:embed="rId14">
            <a:extLst>
              <a:ext uri="{28A0092B-C50C-407E-A947-70E740481C1C}">
                <a14:useLocalDpi xmlns:a14="http://schemas.microsoft.com/office/drawing/2010/main" val="0"/>
              </a:ext>
            </a:extLst>
          </a:blip>
          <a:srcRect l="24496" r="25037" b="65139"/>
          <a:stretch/>
        </p:blipFill>
        <p:spPr>
          <a:xfrm>
            <a:off x="5774140" y="2828231"/>
            <a:ext cx="1381390" cy="1234903"/>
          </a:xfrm>
          <a:prstGeom prst="rect">
            <a:avLst/>
          </a:prstGeom>
        </p:spPr>
      </p:pic>
      <p:sp>
        <p:nvSpPr>
          <p:cNvPr id="38" name="文本框 37">
            <a:extLst>
              <a:ext uri="{FF2B5EF4-FFF2-40B4-BE49-F238E27FC236}">
                <a16:creationId xmlns:a16="http://schemas.microsoft.com/office/drawing/2014/main" xmlns="" id="{F15F856E-43D1-453B-A333-42B213792A66}"/>
              </a:ext>
            </a:extLst>
          </p:cNvPr>
          <p:cNvSpPr txBox="1"/>
          <p:nvPr/>
        </p:nvSpPr>
        <p:spPr>
          <a:xfrm>
            <a:off x="4127298" y="2720721"/>
            <a:ext cx="1829347" cy="1554272"/>
          </a:xfrm>
          <a:prstGeom prst="rect">
            <a:avLst/>
          </a:prstGeom>
          <a:noFill/>
        </p:spPr>
        <p:txBody>
          <a:bodyPr wrap="none" rtlCol="0">
            <a:spAutoFit/>
          </a:bodyPr>
          <a:lstStyle/>
          <a:p>
            <a:r>
              <a:rPr lang="en-US" altLang="zh-CN" sz="1000" dirty="0"/>
              <a:t>A                                                    B</a:t>
            </a:r>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000" dirty="0"/>
          </a:p>
          <a:p>
            <a:endParaRPr lang="en-US" altLang="zh-CN" sz="1400" dirty="0"/>
          </a:p>
          <a:p>
            <a:r>
              <a:rPr lang="en-US" altLang="zh-CN" sz="1000" dirty="0"/>
              <a:t>C</a:t>
            </a:r>
          </a:p>
        </p:txBody>
      </p:sp>
      <p:cxnSp>
        <p:nvCxnSpPr>
          <p:cNvPr id="39" name="直接连接符 38">
            <a:extLst>
              <a:ext uri="{FF2B5EF4-FFF2-40B4-BE49-F238E27FC236}">
                <a16:creationId xmlns:a16="http://schemas.microsoft.com/office/drawing/2014/main" xmlns="" id="{E5D7C034-DF9A-4BDC-8804-B600F94A31B8}"/>
              </a:ext>
            </a:extLst>
          </p:cNvPr>
          <p:cNvCxnSpPr/>
          <p:nvPr/>
        </p:nvCxnSpPr>
        <p:spPr>
          <a:xfrm>
            <a:off x="4146726" y="4649510"/>
            <a:ext cx="4321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3">
            <a:extLst>
              <a:ext uri="{FF2B5EF4-FFF2-40B4-BE49-F238E27FC236}">
                <a16:creationId xmlns:a16="http://schemas.microsoft.com/office/drawing/2014/main" xmlns="" id="{5B7F4DF0-0C11-4163-BF92-92330582CCA6}"/>
              </a:ext>
            </a:extLst>
          </p:cNvPr>
          <p:cNvGraphicFramePr>
            <a:graphicFrameLocks/>
          </p:cNvGraphicFramePr>
          <p:nvPr>
            <p:extLst>
              <p:ext uri="{D42A27DB-BD31-4B8C-83A1-F6EECF244321}">
                <p14:modId xmlns:p14="http://schemas.microsoft.com/office/powerpoint/2010/main" val="1943146447"/>
              </p:ext>
            </p:extLst>
          </p:nvPr>
        </p:nvGraphicFramePr>
        <p:xfrm>
          <a:off x="4208227" y="4197899"/>
          <a:ext cx="2960400" cy="403860"/>
        </p:xfrm>
        <a:graphic>
          <a:graphicData uri="http://schemas.openxmlformats.org/drawingml/2006/table">
            <a:tbl>
              <a:tblPr>
                <a:tableStyleId>{5C22544A-7EE6-4342-B048-85BDC9FD1C3A}</a:tableStyleId>
              </a:tblPr>
              <a:tblGrid>
                <a:gridCol w="934083">
                  <a:extLst>
                    <a:ext uri="{9D8B030D-6E8A-4147-A177-3AD203B41FA5}">
                      <a16:colId xmlns:a16="http://schemas.microsoft.com/office/drawing/2014/main" xmlns="" val="20000"/>
                    </a:ext>
                  </a:extLst>
                </a:gridCol>
                <a:gridCol w="296534">
                  <a:extLst>
                    <a:ext uri="{9D8B030D-6E8A-4147-A177-3AD203B41FA5}">
                      <a16:colId xmlns:a16="http://schemas.microsoft.com/office/drawing/2014/main" xmlns="" val="20001"/>
                    </a:ext>
                  </a:extLst>
                </a:gridCol>
                <a:gridCol w="429975">
                  <a:extLst>
                    <a:ext uri="{9D8B030D-6E8A-4147-A177-3AD203B41FA5}">
                      <a16:colId xmlns:a16="http://schemas.microsoft.com/office/drawing/2014/main" xmlns="" val="20002"/>
                    </a:ext>
                  </a:extLst>
                </a:gridCol>
                <a:gridCol w="375612">
                  <a:extLst>
                    <a:ext uri="{9D8B030D-6E8A-4147-A177-3AD203B41FA5}">
                      <a16:colId xmlns:a16="http://schemas.microsoft.com/office/drawing/2014/main" xmlns="" val="20003"/>
                    </a:ext>
                  </a:extLst>
                </a:gridCol>
                <a:gridCol w="341013">
                  <a:extLst>
                    <a:ext uri="{9D8B030D-6E8A-4147-A177-3AD203B41FA5}">
                      <a16:colId xmlns:a16="http://schemas.microsoft.com/office/drawing/2014/main" xmlns="" val="20004"/>
                    </a:ext>
                  </a:extLst>
                </a:gridCol>
                <a:gridCol w="341013">
                  <a:extLst>
                    <a:ext uri="{9D8B030D-6E8A-4147-A177-3AD203B41FA5}">
                      <a16:colId xmlns:a16="http://schemas.microsoft.com/office/drawing/2014/main" xmlns="" val="20005"/>
                    </a:ext>
                  </a:extLst>
                </a:gridCol>
                <a:gridCol w="242170">
                  <a:extLst>
                    <a:ext uri="{9D8B030D-6E8A-4147-A177-3AD203B41FA5}">
                      <a16:colId xmlns:a16="http://schemas.microsoft.com/office/drawing/2014/main" xmlns="" val="20006"/>
                    </a:ext>
                  </a:extLst>
                </a:gridCol>
              </a:tblGrid>
              <a:tr h="0">
                <a:tc>
                  <a:txBody>
                    <a:bodyPr/>
                    <a:lstStyle/>
                    <a:p>
                      <a:pPr algn="l" fontAlgn="b"/>
                      <a:r>
                        <a:rPr lang="en-US" sz="400" u="none" strike="noStrike" dirty="0">
                          <a:effectLst/>
                        </a:rPr>
                        <a:t>Network</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ctr" fontAlgn="b"/>
                      <a:r>
                        <a:rPr lang="en-US" sz="400" u="none" strike="noStrike">
                          <a:effectLst/>
                        </a:rPr>
                        <a:t>All</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b"/>
                      <a:r>
                        <a:rPr lang="en-US" sz="400" u="none" strike="noStrike">
                          <a:effectLst/>
                        </a:rPr>
                        <a:t>Colombians</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b"/>
                      <a:r>
                        <a:rPr lang="en-US" sz="400" u="none" strike="noStrike">
                          <a:effectLst/>
                        </a:rPr>
                        <a:t>Karitiana</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b"/>
                      <a:r>
                        <a:rPr lang="en-US" sz="400" u="none" strike="noStrike">
                          <a:effectLst/>
                        </a:rPr>
                        <a:t>Maya</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b"/>
                      <a:r>
                        <a:rPr lang="en-US" sz="400" u="none" strike="noStrike">
                          <a:effectLst/>
                        </a:rPr>
                        <a:t>Pima</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b"/>
                      <a:r>
                        <a:rPr lang="en-US" sz="400" u="none" strike="noStrike">
                          <a:effectLst/>
                        </a:rPr>
                        <a:t>Surui</a:t>
                      </a:r>
                      <a:endParaRPr lang="en-US" sz="400" b="0" i="0" u="none" strike="noStrike">
                        <a:solidFill>
                          <a:srgbClr val="000000"/>
                        </a:solidFill>
                        <a:effectLst/>
                        <a:latin typeface="Cambria" charset="0"/>
                      </a:endParaRPr>
                    </a:p>
                  </a:txBody>
                  <a:tcPr marL="6350" marR="6350" marT="6350" marB="0" anchor="b">
                    <a:noFill/>
                  </a:tcPr>
                </a:tc>
                <a:extLst>
                  <a:ext uri="{0D108BD9-81ED-4DB2-BD59-A6C34878D82A}">
                    <a16:rowId xmlns:a16="http://schemas.microsoft.com/office/drawing/2014/main" xmlns="" val="10000"/>
                  </a:ext>
                </a:extLst>
              </a:tr>
              <a:tr h="0">
                <a:tc>
                  <a:txBody>
                    <a:bodyPr/>
                    <a:lstStyle/>
                    <a:p>
                      <a:pPr algn="l" fontAlgn="b"/>
                      <a:r>
                        <a:rPr lang="en-US" sz="400" u="none" strike="noStrike">
                          <a:effectLst/>
                        </a:rPr>
                        <a:t>Number of nodes</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ctr"/>
                      <a:r>
                        <a:rPr lang="fi-FI" sz="400" u="none" strike="noStrike">
                          <a:effectLst/>
                        </a:rPr>
                        <a:t>102</a:t>
                      </a:r>
                      <a:endParaRPr lang="fi-FI"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13</a:t>
                      </a:r>
                      <a:endParaRPr lang="is-IS"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23</a:t>
                      </a:r>
                      <a:endParaRPr lang="is-IS"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16</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25</a:t>
                      </a:r>
                      <a:endParaRPr lang="is-IS" sz="400" b="0" i="0" u="none" strike="noStrike">
                        <a:solidFill>
                          <a:srgbClr val="000000"/>
                        </a:solidFill>
                        <a:effectLst/>
                        <a:latin typeface="Cambria" charset="0"/>
                      </a:endParaRPr>
                    </a:p>
                  </a:txBody>
                  <a:tcPr marL="6350" marR="6350" marT="6350" marB="0" anchor="ctr">
                    <a:noFill/>
                  </a:tcPr>
                </a:tc>
                <a:tc>
                  <a:txBody>
                    <a:bodyPr/>
                    <a:lstStyle/>
                    <a:p>
                      <a:pPr algn="ctr" fontAlgn="ctr"/>
                      <a:r>
                        <a:rPr lang="cs-CZ" sz="400" u="none" strike="noStrike">
                          <a:effectLst/>
                        </a:rPr>
                        <a:t>21</a:t>
                      </a:r>
                      <a:endParaRPr lang="cs-CZ"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1"/>
                  </a:ext>
                </a:extLst>
              </a:tr>
              <a:tr h="0">
                <a:tc>
                  <a:txBody>
                    <a:bodyPr/>
                    <a:lstStyle/>
                    <a:p>
                      <a:pPr algn="l" fontAlgn="b"/>
                      <a:r>
                        <a:rPr lang="en-US" sz="400" u="none" strike="noStrike">
                          <a:effectLst/>
                        </a:rPr>
                        <a:t>Avg. number of neighbors</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ctr"/>
                      <a:r>
                        <a:rPr lang="hr-HR" sz="400" u="none" strike="noStrike">
                          <a:effectLst/>
                        </a:rPr>
                        <a:t>16.843</a:t>
                      </a:r>
                      <a:endParaRPr lang="hr-HR" sz="400" b="0" i="0" u="none" strike="noStrike">
                        <a:solidFill>
                          <a:srgbClr val="000000"/>
                        </a:solidFill>
                        <a:effectLst/>
                        <a:latin typeface="Cambria" charset="0"/>
                      </a:endParaRPr>
                    </a:p>
                  </a:txBody>
                  <a:tcPr marL="6350" marR="6350" marT="6350" marB="0" anchor="ctr">
                    <a:noFill/>
                  </a:tcPr>
                </a:tc>
                <a:tc>
                  <a:txBody>
                    <a:bodyPr/>
                    <a:lstStyle/>
                    <a:p>
                      <a:pPr algn="ctr" fontAlgn="ctr"/>
                      <a:r>
                        <a:rPr lang="hr-HR" sz="400" u="none" strike="noStrike">
                          <a:effectLst/>
                        </a:rPr>
                        <a:t>11.077</a:t>
                      </a:r>
                      <a:endParaRPr lang="hr-HR"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22</a:t>
                      </a:r>
                      <a:endParaRPr lang="is-IS" sz="400" b="0" i="0" u="none" strike="noStrike">
                        <a:solidFill>
                          <a:srgbClr val="000000"/>
                        </a:solidFill>
                        <a:effectLst/>
                        <a:latin typeface="Cambria" charset="0"/>
                      </a:endParaRPr>
                    </a:p>
                  </a:txBody>
                  <a:tcPr marL="6350" marR="6350" marT="6350" marB="0" anchor="ctr">
                    <a:noFill/>
                  </a:tcPr>
                </a:tc>
                <a:tc>
                  <a:txBody>
                    <a:bodyPr/>
                    <a:lstStyle/>
                    <a:p>
                      <a:pPr algn="ctr" fontAlgn="ctr"/>
                      <a:r>
                        <a:rPr lang="fi-FI" sz="400" u="none" strike="noStrike">
                          <a:effectLst/>
                        </a:rPr>
                        <a:t>3.875</a:t>
                      </a:r>
                      <a:endParaRPr lang="fi-FI" sz="400" b="0" i="0" u="none" strike="noStrike">
                        <a:solidFill>
                          <a:srgbClr val="000000"/>
                        </a:solidFill>
                        <a:effectLst/>
                        <a:latin typeface="Cambria" charset="0"/>
                      </a:endParaRPr>
                    </a:p>
                  </a:txBody>
                  <a:tcPr marL="6350" marR="6350" marT="6350" marB="0" anchor="ctr">
                    <a:noFill/>
                  </a:tcPr>
                </a:tc>
                <a:tc>
                  <a:txBody>
                    <a:bodyPr/>
                    <a:lstStyle/>
                    <a:p>
                      <a:pPr algn="ctr" fontAlgn="ctr"/>
                      <a:r>
                        <a:rPr lang="hr-HR" sz="400" u="none" strike="noStrike">
                          <a:effectLst/>
                        </a:rPr>
                        <a:t>23.28</a:t>
                      </a:r>
                      <a:endParaRPr lang="hr-HR" sz="400" b="0" i="0" u="none" strike="noStrike">
                        <a:solidFill>
                          <a:srgbClr val="000000"/>
                        </a:solidFill>
                        <a:effectLst/>
                        <a:latin typeface="Cambria" charset="0"/>
                      </a:endParaRPr>
                    </a:p>
                  </a:txBody>
                  <a:tcPr marL="6350" marR="6350" marT="6350" marB="0" anchor="ctr">
                    <a:noFill/>
                  </a:tcPr>
                </a:tc>
                <a:tc>
                  <a:txBody>
                    <a:bodyPr/>
                    <a:lstStyle/>
                    <a:p>
                      <a:pPr algn="ctr" fontAlgn="ctr"/>
                      <a:r>
                        <a:rPr lang="is-IS" sz="400" u="none" strike="noStrike">
                          <a:effectLst/>
                        </a:rPr>
                        <a:t>20</a:t>
                      </a:r>
                      <a:endParaRPr lang="is-IS"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2"/>
                  </a:ext>
                </a:extLst>
              </a:tr>
              <a:tr h="0">
                <a:tc>
                  <a:txBody>
                    <a:bodyPr/>
                    <a:lstStyle/>
                    <a:p>
                      <a:pPr algn="l" fontAlgn="b"/>
                      <a:r>
                        <a:rPr lang="en-US" sz="400" u="none" strike="noStrike">
                          <a:effectLst/>
                        </a:rPr>
                        <a:t>Network density</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ctr"/>
                      <a:r>
                        <a:rPr lang="nb-NO" sz="400" u="none" strike="noStrike">
                          <a:effectLst/>
                        </a:rPr>
                        <a:t>0.167</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hr-HR" sz="400" u="none" strike="noStrike" dirty="0">
                          <a:effectLst/>
                        </a:rPr>
                        <a:t>0.923</a:t>
                      </a:r>
                      <a:endParaRPr lang="hr-HR" sz="400" b="0" i="0" u="none" strike="noStrike" dirty="0">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0.258</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0.97</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a:t>
                      </a:r>
                      <a:endParaRPr lang="en-US"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3"/>
                  </a:ext>
                </a:extLst>
              </a:tr>
              <a:tr h="0">
                <a:tc>
                  <a:txBody>
                    <a:bodyPr/>
                    <a:lstStyle/>
                    <a:p>
                      <a:pPr algn="l" fontAlgn="b"/>
                      <a:r>
                        <a:rPr lang="en-US" sz="400" u="none" strike="noStrike">
                          <a:effectLst/>
                        </a:rPr>
                        <a:t>Network centralization</a:t>
                      </a:r>
                      <a:endParaRPr lang="en-US" sz="400" b="0" i="0" u="none" strike="noStrike">
                        <a:solidFill>
                          <a:srgbClr val="000000"/>
                        </a:solidFill>
                        <a:effectLst/>
                        <a:latin typeface="Cambria" charset="0"/>
                      </a:endParaRPr>
                    </a:p>
                  </a:txBody>
                  <a:tcPr marL="6350" marR="6350" marT="6350" marB="0" anchor="b">
                    <a:noFill/>
                  </a:tcPr>
                </a:tc>
                <a:tc>
                  <a:txBody>
                    <a:bodyPr/>
                    <a:lstStyle/>
                    <a:p>
                      <a:pPr algn="ctr" fontAlgn="ctr"/>
                      <a:r>
                        <a:rPr lang="hr-HR" sz="400" u="none" strike="noStrike">
                          <a:effectLst/>
                        </a:rPr>
                        <a:t>0.072</a:t>
                      </a:r>
                      <a:endParaRPr lang="hr-HR" sz="400" b="0" i="0" u="none" strike="noStrike">
                        <a:solidFill>
                          <a:srgbClr val="000000"/>
                        </a:solidFill>
                        <a:effectLst/>
                        <a:latin typeface="Cambria" charset="0"/>
                      </a:endParaRPr>
                    </a:p>
                  </a:txBody>
                  <a:tcPr marL="6350" marR="6350" marT="6350" marB="0" anchor="ctr">
                    <a:noFill/>
                  </a:tcPr>
                </a:tc>
                <a:tc>
                  <a:txBody>
                    <a:bodyPr/>
                    <a:lstStyle/>
                    <a:p>
                      <a:pPr algn="ctr" fontAlgn="ctr"/>
                      <a:r>
                        <a:rPr lang="hr-HR" sz="400" u="none" strike="noStrike">
                          <a:effectLst/>
                        </a:rPr>
                        <a:t>0.091</a:t>
                      </a:r>
                      <a:endParaRPr lang="hr-HR"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0</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0.467</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0.033</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0</a:t>
                      </a:r>
                      <a:endParaRPr lang="en-US" sz="400" b="0" i="0" u="none" strike="noStrike">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4"/>
                  </a:ext>
                </a:extLst>
              </a:tr>
              <a:tr h="0">
                <a:tc>
                  <a:txBody>
                    <a:bodyPr/>
                    <a:lstStyle/>
                    <a:p>
                      <a:pPr algn="l" fontAlgn="b"/>
                      <a:r>
                        <a:rPr lang="en-US" sz="400" u="none" strike="noStrike" dirty="0">
                          <a:effectLst/>
                        </a:rPr>
                        <a:t>Clustering coefficient</a:t>
                      </a:r>
                      <a:endParaRPr lang="en-US" sz="400" b="0" i="0" u="none" strike="noStrike" dirty="0">
                        <a:solidFill>
                          <a:srgbClr val="000000"/>
                        </a:solidFill>
                        <a:effectLst/>
                        <a:latin typeface="Cambria" charset="0"/>
                      </a:endParaRPr>
                    </a:p>
                  </a:txBody>
                  <a:tcPr marL="6350" marR="6350" marT="6350" marB="0" anchor="b">
                    <a:noFill/>
                  </a:tcPr>
                </a:tc>
                <a:tc>
                  <a:txBody>
                    <a:bodyPr/>
                    <a:lstStyle/>
                    <a:p>
                      <a:pPr algn="ctr" fontAlgn="ctr"/>
                      <a:r>
                        <a:rPr lang="fi-FI" sz="400" u="none" strike="noStrike" dirty="0">
                          <a:effectLst/>
                        </a:rPr>
                        <a:t>0.872</a:t>
                      </a:r>
                      <a:endParaRPr lang="fi-FI" sz="400" b="0" i="0" u="none" strike="noStrike" dirty="0">
                        <a:solidFill>
                          <a:srgbClr val="000000"/>
                        </a:solidFill>
                        <a:effectLst/>
                        <a:latin typeface="Cambria" charset="0"/>
                      </a:endParaRPr>
                    </a:p>
                  </a:txBody>
                  <a:tcPr marL="6350" marR="6350" marT="6350" marB="0" anchor="ctr">
                    <a:noFill/>
                  </a:tcPr>
                </a:tc>
                <a:tc>
                  <a:txBody>
                    <a:bodyPr/>
                    <a:lstStyle/>
                    <a:p>
                      <a:pPr algn="ctr" fontAlgn="ctr"/>
                      <a:r>
                        <a:rPr lang="it-IT" sz="400" u="none" strike="noStrike">
                          <a:effectLst/>
                        </a:rPr>
                        <a:t>0.947</a:t>
                      </a:r>
                      <a:endParaRPr lang="it-IT"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a:effectLst/>
                        </a:rPr>
                        <a:t>1</a:t>
                      </a:r>
                      <a:endParaRPr lang="en-US"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0.517</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nb-NO" sz="400" u="none" strike="noStrike">
                          <a:effectLst/>
                        </a:rPr>
                        <a:t>0.976</a:t>
                      </a:r>
                      <a:endParaRPr lang="nb-NO" sz="400" b="0" i="0" u="none" strike="noStrike">
                        <a:solidFill>
                          <a:srgbClr val="000000"/>
                        </a:solidFill>
                        <a:effectLst/>
                        <a:latin typeface="Cambria" charset="0"/>
                      </a:endParaRPr>
                    </a:p>
                  </a:txBody>
                  <a:tcPr marL="6350" marR="6350" marT="6350" marB="0" anchor="ctr">
                    <a:noFill/>
                  </a:tcPr>
                </a:tc>
                <a:tc>
                  <a:txBody>
                    <a:bodyPr/>
                    <a:lstStyle/>
                    <a:p>
                      <a:pPr algn="ctr" fontAlgn="ctr"/>
                      <a:r>
                        <a:rPr lang="en-US" sz="400" u="none" strike="noStrike" dirty="0">
                          <a:effectLst/>
                        </a:rPr>
                        <a:t>1</a:t>
                      </a:r>
                      <a:endParaRPr lang="en-US" sz="400" b="0" i="0" u="none" strike="noStrike" dirty="0">
                        <a:solidFill>
                          <a:srgbClr val="000000"/>
                        </a:solidFill>
                        <a:effectLst/>
                        <a:latin typeface="Cambria" charset="0"/>
                      </a:endParaRPr>
                    </a:p>
                  </a:txBody>
                  <a:tcPr marL="6350" marR="6350" marT="6350" marB="0" anchor="ctr">
                    <a:noFill/>
                  </a:tcPr>
                </a:tc>
                <a:extLst>
                  <a:ext uri="{0D108BD9-81ED-4DB2-BD59-A6C34878D82A}">
                    <a16:rowId xmlns:a16="http://schemas.microsoft.com/office/drawing/2014/main" xmlns="" val="10005"/>
                  </a:ext>
                </a:extLst>
              </a:tr>
            </a:tbl>
          </a:graphicData>
        </a:graphic>
      </p:graphicFrame>
      <p:sp>
        <p:nvSpPr>
          <p:cNvPr id="41" name="文本框 40">
            <a:extLst>
              <a:ext uri="{FF2B5EF4-FFF2-40B4-BE49-F238E27FC236}">
                <a16:creationId xmlns:a16="http://schemas.microsoft.com/office/drawing/2014/main" xmlns="" id="{823FCE4C-5EFB-4242-BB4E-E22949E3A85B}"/>
              </a:ext>
            </a:extLst>
          </p:cNvPr>
          <p:cNvSpPr txBox="1"/>
          <p:nvPr/>
        </p:nvSpPr>
        <p:spPr>
          <a:xfrm>
            <a:off x="7186322" y="2854838"/>
            <a:ext cx="1266773" cy="1569660"/>
          </a:xfrm>
          <a:prstGeom prst="rect">
            <a:avLst/>
          </a:prstGeom>
          <a:noFill/>
        </p:spPr>
        <p:txBody>
          <a:bodyPr wrap="square" rtlCol="0">
            <a:spAutoFit/>
          </a:bodyPr>
          <a:lstStyle/>
          <a:p>
            <a:pPr algn="just"/>
            <a:r>
              <a:rPr lang="en-US" altLang="zh-CN" sz="800" dirty="0"/>
              <a:t>Figure 2. PCA analysis and </a:t>
            </a:r>
            <a:r>
              <a:rPr lang="en-US" altLang="zh-CN" sz="800" dirty="0" smtClean="0"/>
              <a:t>network topology </a:t>
            </a:r>
            <a:r>
              <a:rPr lang="en-US" altLang="zh-CN" sz="800" dirty="0"/>
              <a:t>analysis of populations in America.</a:t>
            </a:r>
          </a:p>
          <a:p>
            <a:pPr algn="just"/>
            <a:r>
              <a:rPr lang="en-US" altLang="zh-CN" sz="800" dirty="0"/>
              <a:t>A. PCA analysis </a:t>
            </a:r>
            <a:r>
              <a:rPr lang="en-US" altLang="zh-CN" sz="800" dirty="0" smtClean="0"/>
              <a:t>of 5 America populations. </a:t>
            </a:r>
            <a:r>
              <a:rPr lang="en-US" altLang="zh-CN" sz="800" dirty="0"/>
              <a:t>B. </a:t>
            </a:r>
            <a:r>
              <a:rPr lang="en-US" altLang="zh-CN" sz="800" dirty="0" smtClean="0"/>
              <a:t>Network </a:t>
            </a:r>
            <a:r>
              <a:rPr lang="en-US" altLang="zh-CN" sz="800" dirty="0"/>
              <a:t>analysis </a:t>
            </a:r>
            <a:r>
              <a:rPr lang="en-US" altLang="zh-CN" sz="800" dirty="0" smtClean="0"/>
              <a:t>by pairwise genetic distance illustrates </a:t>
            </a:r>
            <a:r>
              <a:rPr lang="en-US" altLang="zh-CN" sz="800" dirty="0" smtClean="0"/>
              <a:t>the structure of the 5 </a:t>
            </a:r>
            <a:r>
              <a:rPr lang="en-US" altLang="zh-CN" sz="800" dirty="0" smtClean="0"/>
              <a:t>different </a:t>
            </a:r>
            <a:r>
              <a:rPr lang="en-US" altLang="zh-CN" sz="800" dirty="0" smtClean="0"/>
              <a:t>America </a:t>
            </a:r>
            <a:r>
              <a:rPr lang="en-US" altLang="zh-CN" sz="800" dirty="0"/>
              <a:t>populations. C. </a:t>
            </a:r>
            <a:r>
              <a:rPr lang="en-US" altLang="zh-CN" sz="800" dirty="0" smtClean="0"/>
              <a:t>Analysis and parameters of the  networks in Figure 2B</a:t>
            </a:r>
            <a:r>
              <a:rPr lang="en-US" altLang="zh-CN" sz="800" dirty="0"/>
              <a:t>.</a:t>
            </a:r>
            <a:endParaRPr lang="zh-CN" altLang="en-US" sz="800" dirty="0"/>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2075</TotalTime>
  <Words>904</Words>
  <Application>Microsoft Macintosh PowerPoint</Application>
  <PresentationFormat>Widescreen</PresentationFormat>
  <Paragraphs>167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Calibri</vt:lpstr>
      <vt:lpstr>Calibri Light</vt:lpstr>
      <vt:lpstr>Cambria</vt:lpstr>
      <vt:lpstr>Cambria Math</vt:lpstr>
      <vt:lpstr>DengXian</vt:lpstr>
      <vt:lpstr>Wingdings</vt:lpstr>
      <vt:lpstr>Arial</vt:lpstr>
      <vt:lpstr>Office Theme</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Yiyun CHEN</cp:lastModifiedBy>
  <cp:revision>151</cp:revision>
  <dcterms:created xsi:type="dcterms:W3CDTF">2017-03-11T12:28:27Z</dcterms:created>
  <dcterms:modified xsi:type="dcterms:W3CDTF">2017-10-12T14:51:05Z</dcterms:modified>
</cp:coreProperties>
</file>