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15" autoAdjust="0"/>
    <p:restoredTop sz="94678" autoAdjust="0"/>
  </p:normalViewPr>
  <p:slideViewPr>
    <p:cSldViewPr snapToGrid="0" snapToObjects="1" showGuides="1">
      <p:cViewPr>
        <p:scale>
          <a:sx n="30" d="100"/>
          <a:sy n="30" d="100"/>
        </p:scale>
        <p:origin x="2832" y="168"/>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E478E8-9AC7-3B49-81C7-B89BC8F97BB6}" type="doc">
      <dgm:prSet loTypeId="urn:microsoft.com/office/officeart/2005/8/layout/chevron2" loCatId="" qsTypeId="urn:microsoft.com/office/officeart/2005/8/quickstyle/simple2" qsCatId="simple" csTypeId="urn:microsoft.com/office/officeart/2005/8/colors/colorful1" csCatId="colorful" phldr="1"/>
      <dgm:spPr/>
      <dgm:t>
        <a:bodyPr/>
        <a:lstStyle/>
        <a:p>
          <a:endParaRPr lang="en-US"/>
        </a:p>
      </dgm:t>
    </dgm:pt>
    <dgm:pt modelId="{78CE1BFC-38D5-A245-ADC8-30C0C2026F79}">
      <dgm:prSet phldrT="[Text]"/>
      <dgm:spPr/>
      <dgm:t>
        <a:bodyPr/>
        <a:lstStyle/>
        <a:p>
          <a:r>
            <a:rPr lang="en-US" dirty="0" smtClean="0"/>
            <a:t>660918</a:t>
          </a:r>
          <a:endParaRPr lang="en-US" dirty="0"/>
        </a:p>
      </dgm:t>
    </dgm:pt>
    <dgm:pt modelId="{D8189F71-2043-AD46-AA99-C3063E355B78}" type="parTrans" cxnId="{842611DB-5747-F442-BC0D-4F3E66331507}">
      <dgm:prSet/>
      <dgm:spPr/>
      <dgm:t>
        <a:bodyPr/>
        <a:lstStyle/>
        <a:p>
          <a:endParaRPr lang="en-US"/>
        </a:p>
      </dgm:t>
    </dgm:pt>
    <dgm:pt modelId="{4D52E3B4-0AEA-544D-8057-7FA020CF40E2}" type="sibTrans" cxnId="{842611DB-5747-F442-BC0D-4F3E66331507}">
      <dgm:prSet/>
      <dgm:spPr/>
      <dgm:t>
        <a:bodyPr/>
        <a:lstStyle/>
        <a:p>
          <a:endParaRPr lang="en-US"/>
        </a:p>
      </dgm:t>
    </dgm:pt>
    <dgm:pt modelId="{024AD3CD-1A58-4341-8DBE-C0546EDC4D46}">
      <dgm:prSet phldrT="[Text]" custT="1"/>
      <dgm:spPr/>
      <dgm:t>
        <a:bodyPr/>
        <a:lstStyle/>
        <a:p>
          <a:r>
            <a:rPr lang="en-US" sz="2400" dirty="0" smtClean="0">
              <a:latin typeface="Helvetica" charset="0"/>
              <a:ea typeface="Helvetica" charset="0"/>
              <a:cs typeface="Helvetica" charset="0"/>
            </a:rPr>
            <a:t>644258</a:t>
          </a:r>
          <a:endParaRPr lang="en-US" sz="2400" dirty="0">
            <a:latin typeface="Helvetica" charset="0"/>
            <a:ea typeface="Helvetica" charset="0"/>
            <a:cs typeface="Helvetica" charset="0"/>
          </a:endParaRPr>
        </a:p>
      </dgm:t>
    </dgm:pt>
    <dgm:pt modelId="{2B852969-42DF-734F-9134-815C6155ECF6}" type="parTrans" cxnId="{D51F27E0-490A-9E48-9306-3FA8394F1AA7}">
      <dgm:prSet/>
      <dgm:spPr/>
      <dgm:t>
        <a:bodyPr/>
        <a:lstStyle/>
        <a:p>
          <a:endParaRPr lang="en-US"/>
        </a:p>
      </dgm:t>
    </dgm:pt>
    <dgm:pt modelId="{D12264DB-5BE8-CE47-A219-E34E7186FBB9}" type="sibTrans" cxnId="{D51F27E0-490A-9E48-9306-3FA8394F1AA7}">
      <dgm:prSet/>
      <dgm:spPr/>
      <dgm:t>
        <a:bodyPr/>
        <a:lstStyle/>
        <a:p>
          <a:endParaRPr lang="en-US"/>
        </a:p>
      </dgm:t>
    </dgm:pt>
    <dgm:pt modelId="{E1BBF50D-1A6E-F64A-9157-5BA9F09F52F0}">
      <dgm:prSet phldrT="[Text]"/>
      <dgm:spPr/>
      <dgm:t>
        <a:bodyPr/>
        <a:lstStyle/>
        <a:p>
          <a:r>
            <a:rPr lang="en-US" dirty="0" smtClean="0"/>
            <a:t>488919</a:t>
          </a:r>
          <a:endParaRPr lang="en-US" dirty="0"/>
        </a:p>
      </dgm:t>
    </dgm:pt>
    <dgm:pt modelId="{8DFB5FA3-193E-9E4B-8971-A7615E625226}" type="parTrans" cxnId="{4E5E7A46-7E54-3444-A256-0B7978F52490}">
      <dgm:prSet/>
      <dgm:spPr/>
      <dgm:t>
        <a:bodyPr/>
        <a:lstStyle/>
        <a:p>
          <a:endParaRPr lang="en-US"/>
        </a:p>
      </dgm:t>
    </dgm:pt>
    <dgm:pt modelId="{ED1FE0A6-0FB5-5449-8359-9C5B95331112}" type="sibTrans" cxnId="{4E5E7A46-7E54-3444-A256-0B7978F52490}">
      <dgm:prSet/>
      <dgm:spPr/>
      <dgm:t>
        <a:bodyPr/>
        <a:lstStyle/>
        <a:p>
          <a:endParaRPr lang="en-US"/>
        </a:p>
      </dgm:t>
    </dgm:pt>
    <dgm:pt modelId="{735A0B5B-B5C0-F145-8BF1-76EDC4CB3476}">
      <dgm:prSet phldrT="[Text]"/>
      <dgm:spPr/>
      <dgm:t>
        <a:bodyPr/>
        <a:lstStyle/>
        <a:p>
          <a:r>
            <a:rPr lang="en-US" dirty="0" smtClean="0"/>
            <a:t>488890</a:t>
          </a:r>
          <a:endParaRPr lang="en-US" dirty="0"/>
        </a:p>
      </dgm:t>
    </dgm:pt>
    <dgm:pt modelId="{086993F6-EDFF-B842-AF67-F0EC4BF0B416}" type="parTrans" cxnId="{93EB11C9-DABE-1241-B92F-5CBBEB8AB587}">
      <dgm:prSet/>
      <dgm:spPr/>
      <dgm:t>
        <a:bodyPr/>
        <a:lstStyle/>
        <a:p>
          <a:endParaRPr lang="en-US"/>
        </a:p>
      </dgm:t>
    </dgm:pt>
    <dgm:pt modelId="{B6EC98E9-4271-104E-BDBA-F16DC6AA3AEE}" type="sibTrans" cxnId="{93EB11C9-DABE-1241-B92F-5CBBEB8AB587}">
      <dgm:prSet/>
      <dgm:spPr/>
      <dgm:t>
        <a:bodyPr/>
        <a:lstStyle/>
        <a:p>
          <a:endParaRPr lang="en-US"/>
        </a:p>
      </dgm:t>
    </dgm:pt>
    <dgm:pt modelId="{20116088-A994-C14B-BD8C-14293E843A79}">
      <dgm:prSet/>
      <dgm:spPr/>
      <dgm:t>
        <a:bodyPr/>
        <a:lstStyle/>
        <a:p>
          <a:r>
            <a:rPr lang="en-US" dirty="0" smtClean="0">
              <a:solidFill>
                <a:schemeClr val="accent5">
                  <a:lumMod val="50000"/>
                </a:schemeClr>
              </a:solidFill>
            </a:rPr>
            <a:t>Original</a:t>
          </a:r>
          <a:r>
            <a:rPr lang="en-US" baseline="0" dirty="0" smtClean="0">
              <a:solidFill>
                <a:schemeClr val="accent5">
                  <a:lumMod val="50000"/>
                </a:schemeClr>
              </a:solidFill>
            </a:rPr>
            <a:t> number of SNPs</a:t>
          </a:r>
          <a:endParaRPr lang="en-US" dirty="0">
            <a:solidFill>
              <a:schemeClr val="accent5">
                <a:lumMod val="50000"/>
              </a:schemeClr>
            </a:solidFill>
          </a:endParaRPr>
        </a:p>
      </dgm:t>
    </dgm:pt>
    <dgm:pt modelId="{D3240774-11D6-514E-874C-3F0CACA1A1DF}" type="parTrans" cxnId="{89A8CFF6-B19A-D040-A27E-BFFB68EE0572}">
      <dgm:prSet/>
      <dgm:spPr/>
      <dgm:t>
        <a:bodyPr/>
        <a:lstStyle/>
        <a:p>
          <a:endParaRPr lang="en-US"/>
        </a:p>
      </dgm:t>
    </dgm:pt>
    <dgm:pt modelId="{CF226768-A269-1A41-B554-B73E8FEE7F50}" type="sibTrans" cxnId="{89A8CFF6-B19A-D040-A27E-BFFB68EE0572}">
      <dgm:prSet/>
      <dgm:spPr/>
      <dgm:t>
        <a:bodyPr/>
        <a:lstStyle/>
        <a:p>
          <a:endParaRPr lang="en-US"/>
        </a:p>
      </dgm:t>
    </dgm:pt>
    <dgm:pt modelId="{8CCE93F4-43F5-454A-89DE-C693F121D81A}">
      <dgm:prSet/>
      <dgm:spPr/>
      <dgm:t>
        <a:bodyPr/>
        <a:lstStyle/>
        <a:p>
          <a:r>
            <a:rPr lang="en-US" dirty="0" smtClean="0">
              <a:solidFill>
                <a:schemeClr val="accent5">
                  <a:lumMod val="50000"/>
                </a:schemeClr>
              </a:solidFill>
            </a:rPr>
            <a:t>SNPs on autosomes</a:t>
          </a:r>
          <a:endParaRPr lang="en-US" dirty="0">
            <a:solidFill>
              <a:schemeClr val="accent5">
                <a:lumMod val="50000"/>
              </a:schemeClr>
            </a:solidFill>
          </a:endParaRPr>
        </a:p>
      </dgm:t>
    </dgm:pt>
    <dgm:pt modelId="{1EFEFC95-7D5C-5F4B-90E7-F9B614365F57}" type="parTrans" cxnId="{12708E0C-913B-D74E-983F-01464FD6F03F}">
      <dgm:prSet/>
      <dgm:spPr/>
      <dgm:t>
        <a:bodyPr/>
        <a:lstStyle/>
        <a:p>
          <a:endParaRPr lang="en-US"/>
        </a:p>
      </dgm:t>
    </dgm:pt>
    <dgm:pt modelId="{4A5EFC6D-3A38-AE46-A4DD-C324F5F4D51D}" type="sibTrans" cxnId="{12708E0C-913B-D74E-983F-01464FD6F03F}">
      <dgm:prSet/>
      <dgm:spPr/>
      <dgm:t>
        <a:bodyPr/>
        <a:lstStyle/>
        <a:p>
          <a:endParaRPr lang="en-US"/>
        </a:p>
      </dgm:t>
    </dgm:pt>
    <dgm:pt modelId="{37AAAC30-C627-3643-B38D-52B7A36E7DC5}">
      <dgm:prSet/>
      <dgm:spPr/>
      <dgm:t>
        <a:bodyPr/>
        <a:lstStyle/>
        <a:p>
          <a:r>
            <a:rPr lang="en-US" dirty="0" smtClean="0">
              <a:solidFill>
                <a:schemeClr val="accent5">
                  <a:lumMod val="50000"/>
                </a:schemeClr>
              </a:solidFill>
            </a:rPr>
            <a:t>Without missing values</a:t>
          </a:r>
          <a:endParaRPr lang="en-US" dirty="0">
            <a:solidFill>
              <a:schemeClr val="accent5">
                <a:lumMod val="50000"/>
              </a:schemeClr>
            </a:solidFill>
          </a:endParaRPr>
        </a:p>
      </dgm:t>
    </dgm:pt>
    <dgm:pt modelId="{A17B4EB8-1777-6B40-929D-C42A70BFC6F4}" type="parTrans" cxnId="{BC8F24A0-75A0-4B4D-AAB6-196D61177182}">
      <dgm:prSet/>
      <dgm:spPr/>
      <dgm:t>
        <a:bodyPr/>
        <a:lstStyle/>
        <a:p>
          <a:endParaRPr lang="en-US"/>
        </a:p>
      </dgm:t>
    </dgm:pt>
    <dgm:pt modelId="{CDA334E7-7131-B247-B05E-C190DAEA0387}" type="sibTrans" cxnId="{BC8F24A0-75A0-4B4D-AAB6-196D61177182}">
      <dgm:prSet/>
      <dgm:spPr/>
      <dgm:t>
        <a:bodyPr/>
        <a:lstStyle/>
        <a:p>
          <a:endParaRPr lang="en-US"/>
        </a:p>
      </dgm:t>
    </dgm:pt>
    <dgm:pt modelId="{661F3BC2-2412-5347-8256-D7DEEBF6455C}">
      <dgm:prSet/>
      <dgm:spPr/>
      <dgm:t>
        <a:bodyPr/>
        <a:lstStyle/>
        <a:p>
          <a:r>
            <a:rPr lang="en-US" dirty="0" smtClean="0">
              <a:solidFill>
                <a:schemeClr val="accent5">
                  <a:lumMod val="50000"/>
                </a:schemeClr>
              </a:solidFill>
            </a:rPr>
            <a:t>SNPs that</a:t>
          </a:r>
          <a:r>
            <a:rPr lang="en-US" baseline="0" dirty="0" smtClean="0">
              <a:solidFill>
                <a:schemeClr val="accent5">
                  <a:lumMod val="50000"/>
                </a:schemeClr>
              </a:solidFill>
            </a:rPr>
            <a:t> varies across groups</a:t>
          </a:r>
          <a:endParaRPr lang="en-US" dirty="0">
            <a:solidFill>
              <a:schemeClr val="accent5">
                <a:lumMod val="50000"/>
              </a:schemeClr>
            </a:solidFill>
          </a:endParaRPr>
        </a:p>
      </dgm:t>
    </dgm:pt>
    <dgm:pt modelId="{A448B131-31DE-2E4F-BE4F-D244DB90C85E}" type="parTrans" cxnId="{EE7E9D7C-1FE9-084C-89E2-C2329FCCD8A5}">
      <dgm:prSet/>
      <dgm:spPr/>
      <dgm:t>
        <a:bodyPr/>
        <a:lstStyle/>
        <a:p>
          <a:endParaRPr lang="en-US"/>
        </a:p>
      </dgm:t>
    </dgm:pt>
    <dgm:pt modelId="{F7322C6A-28A8-FD42-B08C-8BAB56F70CD7}" type="sibTrans" cxnId="{EE7E9D7C-1FE9-084C-89E2-C2329FCCD8A5}">
      <dgm:prSet/>
      <dgm:spPr/>
      <dgm:t>
        <a:bodyPr/>
        <a:lstStyle/>
        <a:p>
          <a:endParaRPr lang="en-US"/>
        </a:p>
      </dgm:t>
    </dgm:pt>
    <dgm:pt modelId="{8DAD4CDC-B580-3240-AC12-F771AE2CFF65}" type="pres">
      <dgm:prSet presAssocID="{BFE478E8-9AC7-3B49-81C7-B89BC8F97BB6}" presName="linearFlow" presStyleCnt="0">
        <dgm:presLayoutVars>
          <dgm:dir/>
          <dgm:animLvl val="lvl"/>
          <dgm:resizeHandles val="exact"/>
        </dgm:presLayoutVars>
      </dgm:prSet>
      <dgm:spPr/>
      <dgm:t>
        <a:bodyPr/>
        <a:lstStyle/>
        <a:p>
          <a:endParaRPr lang="en-US"/>
        </a:p>
      </dgm:t>
    </dgm:pt>
    <dgm:pt modelId="{1C6B3A18-897C-F040-A556-DBB24F4541E0}" type="pres">
      <dgm:prSet presAssocID="{78CE1BFC-38D5-A245-ADC8-30C0C2026F79}" presName="composite" presStyleCnt="0"/>
      <dgm:spPr/>
    </dgm:pt>
    <dgm:pt modelId="{3A3F5F47-9368-D04F-B74E-037A86056EC1}" type="pres">
      <dgm:prSet presAssocID="{78CE1BFC-38D5-A245-ADC8-30C0C2026F79}" presName="parentText" presStyleLbl="alignNode1" presStyleIdx="0" presStyleCnt="4" custScaleX="109590">
        <dgm:presLayoutVars>
          <dgm:chMax val="1"/>
          <dgm:bulletEnabled val="1"/>
        </dgm:presLayoutVars>
      </dgm:prSet>
      <dgm:spPr/>
      <dgm:t>
        <a:bodyPr/>
        <a:lstStyle/>
        <a:p>
          <a:endParaRPr lang="en-US"/>
        </a:p>
      </dgm:t>
    </dgm:pt>
    <dgm:pt modelId="{C27EBD03-93BA-7544-A6A8-772560599FD6}" type="pres">
      <dgm:prSet presAssocID="{78CE1BFC-38D5-A245-ADC8-30C0C2026F79}" presName="descendantText" presStyleLbl="alignAcc1" presStyleIdx="0" presStyleCnt="4" custScaleX="90200">
        <dgm:presLayoutVars>
          <dgm:bulletEnabled val="1"/>
        </dgm:presLayoutVars>
      </dgm:prSet>
      <dgm:spPr/>
      <dgm:t>
        <a:bodyPr/>
        <a:lstStyle/>
        <a:p>
          <a:endParaRPr lang="en-US"/>
        </a:p>
      </dgm:t>
    </dgm:pt>
    <dgm:pt modelId="{755937C7-F9A2-3F4A-8560-EA08A3736A8D}" type="pres">
      <dgm:prSet presAssocID="{4D52E3B4-0AEA-544D-8057-7FA020CF40E2}" presName="sp" presStyleCnt="0"/>
      <dgm:spPr/>
    </dgm:pt>
    <dgm:pt modelId="{EC3DDA33-319F-1247-9BB9-5D431E1ABC71}" type="pres">
      <dgm:prSet presAssocID="{024AD3CD-1A58-4341-8DBE-C0546EDC4D46}" presName="composite" presStyleCnt="0"/>
      <dgm:spPr/>
    </dgm:pt>
    <dgm:pt modelId="{75037746-9D3E-9F43-8036-FAEC79370B5B}" type="pres">
      <dgm:prSet presAssocID="{024AD3CD-1A58-4341-8DBE-C0546EDC4D46}" presName="parentText" presStyleLbl="alignNode1" presStyleIdx="1" presStyleCnt="4" custScaleX="117674">
        <dgm:presLayoutVars>
          <dgm:chMax val="1"/>
          <dgm:bulletEnabled val="1"/>
        </dgm:presLayoutVars>
      </dgm:prSet>
      <dgm:spPr/>
      <dgm:t>
        <a:bodyPr/>
        <a:lstStyle/>
        <a:p>
          <a:endParaRPr lang="en-US"/>
        </a:p>
      </dgm:t>
    </dgm:pt>
    <dgm:pt modelId="{8509BBDA-15F5-6047-B50B-1E7657D62655}" type="pres">
      <dgm:prSet presAssocID="{024AD3CD-1A58-4341-8DBE-C0546EDC4D46}" presName="descendantText" presStyleLbl="alignAcc1" presStyleIdx="1" presStyleCnt="4" custScaleX="90851">
        <dgm:presLayoutVars>
          <dgm:bulletEnabled val="1"/>
        </dgm:presLayoutVars>
      </dgm:prSet>
      <dgm:spPr/>
      <dgm:t>
        <a:bodyPr/>
        <a:lstStyle/>
        <a:p>
          <a:endParaRPr lang="en-US"/>
        </a:p>
      </dgm:t>
    </dgm:pt>
    <dgm:pt modelId="{936ED942-D434-5845-938F-90C344A498A4}" type="pres">
      <dgm:prSet presAssocID="{D12264DB-5BE8-CE47-A219-E34E7186FBB9}" presName="sp" presStyleCnt="0"/>
      <dgm:spPr/>
    </dgm:pt>
    <dgm:pt modelId="{1BA3FC0E-122A-5D48-9D1E-9DE283A29E7C}" type="pres">
      <dgm:prSet presAssocID="{E1BBF50D-1A6E-F64A-9157-5BA9F09F52F0}" presName="composite" presStyleCnt="0"/>
      <dgm:spPr/>
    </dgm:pt>
    <dgm:pt modelId="{AFB34D84-E3AF-3748-BA92-6DB3B5D1E98F}" type="pres">
      <dgm:prSet presAssocID="{E1BBF50D-1A6E-F64A-9157-5BA9F09F52F0}" presName="parentText" presStyleLbl="alignNode1" presStyleIdx="2" presStyleCnt="4">
        <dgm:presLayoutVars>
          <dgm:chMax val="1"/>
          <dgm:bulletEnabled val="1"/>
        </dgm:presLayoutVars>
      </dgm:prSet>
      <dgm:spPr/>
      <dgm:t>
        <a:bodyPr/>
        <a:lstStyle/>
        <a:p>
          <a:endParaRPr lang="en-US"/>
        </a:p>
      </dgm:t>
    </dgm:pt>
    <dgm:pt modelId="{265E3213-2BF2-F34A-9AF6-F7DEA1491A6A}" type="pres">
      <dgm:prSet presAssocID="{E1BBF50D-1A6E-F64A-9157-5BA9F09F52F0}" presName="descendantText" presStyleLbl="alignAcc1" presStyleIdx="2" presStyleCnt="4" custScaleX="90851">
        <dgm:presLayoutVars>
          <dgm:bulletEnabled val="1"/>
        </dgm:presLayoutVars>
      </dgm:prSet>
      <dgm:spPr/>
      <dgm:t>
        <a:bodyPr/>
        <a:lstStyle/>
        <a:p>
          <a:endParaRPr lang="en-US"/>
        </a:p>
      </dgm:t>
    </dgm:pt>
    <dgm:pt modelId="{2252E84A-A1FC-2346-A87C-DFF2180C52B5}" type="pres">
      <dgm:prSet presAssocID="{ED1FE0A6-0FB5-5449-8359-9C5B95331112}" presName="sp" presStyleCnt="0"/>
      <dgm:spPr/>
    </dgm:pt>
    <dgm:pt modelId="{89DBD51C-C397-0049-B075-26422F7EFC6E}" type="pres">
      <dgm:prSet presAssocID="{735A0B5B-B5C0-F145-8BF1-76EDC4CB3476}" presName="composite" presStyleCnt="0"/>
      <dgm:spPr/>
    </dgm:pt>
    <dgm:pt modelId="{EAE617E5-BCC3-F345-BA0E-72912AB335B6}" type="pres">
      <dgm:prSet presAssocID="{735A0B5B-B5C0-F145-8BF1-76EDC4CB3476}" presName="parentText" presStyleLbl="alignNode1" presStyleIdx="3" presStyleCnt="4">
        <dgm:presLayoutVars>
          <dgm:chMax val="1"/>
          <dgm:bulletEnabled val="1"/>
        </dgm:presLayoutVars>
      </dgm:prSet>
      <dgm:spPr/>
      <dgm:t>
        <a:bodyPr/>
        <a:lstStyle/>
        <a:p>
          <a:endParaRPr lang="en-US"/>
        </a:p>
      </dgm:t>
    </dgm:pt>
    <dgm:pt modelId="{58AE9364-3E96-CC4B-A08D-82C50062C4FD}" type="pres">
      <dgm:prSet presAssocID="{735A0B5B-B5C0-F145-8BF1-76EDC4CB3476}" presName="descendantText" presStyleLbl="alignAcc1" presStyleIdx="3" presStyleCnt="4" custScaleX="88945">
        <dgm:presLayoutVars>
          <dgm:bulletEnabled val="1"/>
        </dgm:presLayoutVars>
      </dgm:prSet>
      <dgm:spPr/>
      <dgm:t>
        <a:bodyPr/>
        <a:lstStyle/>
        <a:p>
          <a:endParaRPr lang="en-US"/>
        </a:p>
      </dgm:t>
    </dgm:pt>
  </dgm:ptLst>
  <dgm:cxnLst>
    <dgm:cxn modelId="{EE7E9D7C-1FE9-084C-89E2-C2329FCCD8A5}" srcId="{735A0B5B-B5C0-F145-8BF1-76EDC4CB3476}" destId="{661F3BC2-2412-5347-8256-D7DEEBF6455C}" srcOrd="0" destOrd="0" parTransId="{A448B131-31DE-2E4F-BE4F-D244DB90C85E}" sibTransId="{F7322C6A-28A8-FD42-B08C-8BAB56F70CD7}"/>
    <dgm:cxn modelId="{933A0083-A726-7141-AEF8-E3B4E2331B25}" type="presOf" srcId="{BFE478E8-9AC7-3B49-81C7-B89BC8F97BB6}" destId="{8DAD4CDC-B580-3240-AC12-F771AE2CFF65}" srcOrd="0" destOrd="0" presId="urn:microsoft.com/office/officeart/2005/8/layout/chevron2"/>
    <dgm:cxn modelId="{5DFB2C5C-BF36-FE4E-8B7B-0020C3F8F248}" type="presOf" srcId="{661F3BC2-2412-5347-8256-D7DEEBF6455C}" destId="{58AE9364-3E96-CC4B-A08D-82C50062C4FD}" srcOrd="0" destOrd="0" presId="urn:microsoft.com/office/officeart/2005/8/layout/chevron2"/>
    <dgm:cxn modelId="{4E5E7A46-7E54-3444-A256-0B7978F52490}" srcId="{BFE478E8-9AC7-3B49-81C7-B89BC8F97BB6}" destId="{E1BBF50D-1A6E-F64A-9157-5BA9F09F52F0}" srcOrd="2" destOrd="0" parTransId="{8DFB5FA3-193E-9E4B-8971-A7615E625226}" sibTransId="{ED1FE0A6-0FB5-5449-8359-9C5B95331112}"/>
    <dgm:cxn modelId="{89A8CFF6-B19A-D040-A27E-BFFB68EE0572}" srcId="{78CE1BFC-38D5-A245-ADC8-30C0C2026F79}" destId="{20116088-A994-C14B-BD8C-14293E843A79}" srcOrd="0" destOrd="0" parTransId="{D3240774-11D6-514E-874C-3F0CACA1A1DF}" sibTransId="{CF226768-A269-1A41-B554-B73E8FEE7F50}"/>
    <dgm:cxn modelId="{47E8A13C-7C04-654C-AA72-8B11F1781A11}" type="presOf" srcId="{20116088-A994-C14B-BD8C-14293E843A79}" destId="{C27EBD03-93BA-7544-A6A8-772560599FD6}" srcOrd="0" destOrd="0" presId="urn:microsoft.com/office/officeart/2005/8/layout/chevron2"/>
    <dgm:cxn modelId="{842611DB-5747-F442-BC0D-4F3E66331507}" srcId="{BFE478E8-9AC7-3B49-81C7-B89BC8F97BB6}" destId="{78CE1BFC-38D5-A245-ADC8-30C0C2026F79}" srcOrd="0" destOrd="0" parTransId="{D8189F71-2043-AD46-AA99-C3063E355B78}" sibTransId="{4D52E3B4-0AEA-544D-8057-7FA020CF40E2}"/>
    <dgm:cxn modelId="{F71AF83E-0C46-6A42-8329-FFAA10A1D878}" type="presOf" srcId="{E1BBF50D-1A6E-F64A-9157-5BA9F09F52F0}" destId="{AFB34D84-E3AF-3748-BA92-6DB3B5D1E98F}" srcOrd="0" destOrd="0" presId="urn:microsoft.com/office/officeart/2005/8/layout/chevron2"/>
    <dgm:cxn modelId="{BC8F24A0-75A0-4B4D-AAB6-196D61177182}" srcId="{E1BBF50D-1A6E-F64A-9157-5BA9F09F52F0}" destId="{37AAAC30-C627-3643-B38D-52B7A36E7DC5}" srcOrd="0" destOrd="0" parTransId="{A17B4EB8-1777-6B40-929D-C42A70BFC6F4}" sibTransId="{CDA334E7-7131-B247-B05E-C190DAEA0387}"/>
    <dgm:cxn modelId="{93EB11C9-DABE-1241-B92F-5CBBEB8AB587}" srcId="{BFE478E8-9AC7-3B49-81C7-B89BC8F97BB6}" destId="{735A0B5B-B5C0-F145-8BF1-76EDC4CB3476}" srcOrd="3" destOrd="0" parTransId="{086993F6-EDFF-B842-AF67-F0EC4BF0B416}" sibTransId="{B6EC98E9-4271-104E-BDBA-F16DC6AA3AEE}"/>
    <dgm:cxn modelId="{C5B0C550-A794-A44E-8F1C-DD4AC7369DC5}" type="presOf" srcId="{8CCE93F4-43F5-454A-89DE-C693F121D81A}" destId="{8509BBDA-15F5-6047-B50B-1E7657D62655}" srcOrd="0" destOrd="0" presId="urn:microsoft.com/office/officeart/2005/8/layout/chevron2"/>
    <dgm:cxn modelId="{55523DF4-59DA-BB4A-ACD1-F5EA61489B08}" type="presOf" srcId="{37AAAC30-C627-3643-B38D-52B7A36E7DC5}" destId="{265E3213-2BF2-F34A-9AF6-F7DEA1491A6A}" srcOrd="0" destOrd="0" presId="urn:microsoft.com/office/officeart/2005/8/layout/chevron2"/>
    <dgm:cxn modelId="{FB45455C-476D-3541-9EAB-2781D7C5E41A}" type="presOf" srcId="{024AD3CD-1A58-4341-8DBE-C0546EDC4D46}" destId="{75037746-9D3E-9F43-8036-FAEC79370B5B}" srcOrd="0" destOrd="0" presId="urn:microsoft.com/office/officeart/2005/8/layout/chevron2"/>
    <dgm:cxn modelId="{D51F27E0-490A-9E48-9306-3FA8394F1AA7}" srcId="{BFE478E8-9AC7-3B49-81C7-B89BC8F97BB6}" destId="{024AD3CD-1A58-4341-8DBE-C0546EDC4D46}" srcOrd="1" destOrd="0" parTransId="{2B852969-42DF-734F-9134-815C6155ECF6}" sibTransId="{D12264DB-5BE8-CE47-A219-E34E7186FBB9}"/>
    <dgm:cxn modelId="{12708E0C-913B-D74E-983F-01464FD6F03F}" srcId="{024AD3CD-1A58-4341-8DBE-C0546EDC4D46}" destId="{8CCE93F4-43F5-454A-89DE-C693F121D81A}" srcOrd="0" destOrd="0" parTransId="{1EFEFC95-7D5C-5F4B-90E7-F9B614365F57}" sibTransId="{4A5EFC6D-3A38-AE46-A4DD-C324F5F4D51D}"/>
    <dgm:cxn modelId="{3A631037-6E7C-4041-9627-B0C787BB6D5E}" type="presOf" srcId="{78CE1BFC-38D5-A245-ADC8-30C0C2026F79}" destId="{3A3F5F47-9368-D04F-B74E-037A86056EC1}" srcOrd="0" destOrd="0" presId="urn:microsoft.com/office/officeart/2005/8/layout/chevron2"/>
    <dgm:cxn modelId="{79E0DF82-0CD3-E344-96D0-058A4C3D637C}" type="presOf" srcId="{735A0B5B-B5C0-F145-8BF1-76EDC4CB3476}" destId="{EAE617E5-BCC3-F345-BA0E-72912AB335B6}" srcOrd="0" destOrd="0" presId="urn:microsoft.com/office/officeart/2005/8/layout/chevron2"/>
    <dgm:cxn modelId="{EAAE94AD-9A95-DB45-A29A-6B6E7A225851}" type="presParOf" srcId="{8DAD4CDC-B580-3240-AC12-F771AE2CFF65}" destId="{1C6B3A18-897C-F040-A556-DBB24F4541E0}" srcOrd="0" destOrd="0" presId="urn:microsoft.com/office/officeart/2005/8/layout/chevron2"/>
    <dgm:cxn modelId="{3E74C51D-AF58-D94F-A0C7-30C9C5E12859}" type="presParOf" srcId="{1C6B3A18-897C-F040-A556-DBB24F4541E0}" destId="{3A3F5F47-9368-D04F-B74E-037A86056EC1}" srcOrd="0" destOrd="0" presId="urn:microsoft.com/office/officeart/2005/8/layout/chevron2"/>
    <dgm:cxn modelId="{D2D5C6F5-8292-9847-8854-ECAB1B581FCC}" type="presParOf" srcId="{1C6B3A18-897C-F040-A556-DBB24F4541E0}" destId="{C27EBD03-93BA-7544-A6A8-772560599FD6}" srcOrd="1" destOrd="0" presId="urn:microsoft.com/office/officeart/2005/8/layout/chevron2"/>
    <dgm:cxn modelId="{4F72D510-2FFC-104C-A34A-6C538C78C3C9}" type="presParOf" srcId="{8DAD4CDC-B580-3240-AC12-F771AE2CFF65}" destId="{755937C7-F9A2-3F4A-8560-EA08A3736A8D}" srcOrd="1" destOrd="0" presId="urn:microsoft.com/office/officeart/2005/8/layout/chevron2"/>
    <dgm:cxn modelId="{B8A123FC-72F7-3E46-8462-5A7B8D6B6A07}" type="presParOf" srcId="{8DAD4CDC-B580-3240-AC12-F771AE2CFF65}" destId="{EC3DDA33-319F-1247-9BB9-5D431E1ABC71}" srcOrd="2" destOrd="0" presId="urn:microsoft.com/office/officeart/2005/8/layout/chevron2"/>
    <dgm:cxn modelId="{5FC5D60D-B95F-9347-9168-30B93947BFAF}" type="presParOf" srcId="{EC3DDA33-319F-1247-9BB9-5D431E1ABC71}" destId="{75037746-9D3E-9F43-8036-FAEC79370B5B}" srcOrd="0" destOrd="0" presId="urn:microsoft.com/office/officeart/2005/8/layout/chevron2"/>
    <dgm:cxn modelId="{21224F92-6159-9648-83D7-DDF3DADBE32B}" type="presParOf" srcId="{EC3DDA33-319F-1247-9BB9-5D431E1ABC71}" destId="{8509BBDA-15F5-6047-B50B-1E7657D62655}" srcOrd="1" destOrd="0" presId="urn:microsoft.com/office/officeart/2005/8/layout/chevron2"/>
    <dgm:cxn modelId="{7448498F-72D8-A74A-8466-354E1667D587}" type="presParOf" srcId="{8DAD4CDC-B580-3240-AC12-F771AE2CFF65}" destId="{936ED942-D434-5845-938F-90C344A498A4}" srcOrd="3" destOrd="0" presId="urn:microsoft.com/office/officeart/2005/8/layout/chevron2"/>
    <dgm:cxn modelId="{791B8CC5-F3F2-C747-A34B-D0BD432DBB68}" type="presParOf" srcId="{8DAD4CDC-B580-3240-AC12-F771AE2CFF65}" destId="{1BA3FC0E-122A-5D48-9D1E-9DE283A29E7C}" srcOrd="4" destOrd="0" presId="urn:microsoft.com/office/officeart/2005/8/layout/chevron2"/>
    <dgm:cxn modelId="{7E7E2C6F-EC44-A749-8723-370519A87757}" type="presParOf" srcId="{1BA3FC0E-122A-5D48-9D1E-9DE283A29E7C}" destId="{AFB34D84-E3AF-3748-BA92-6DB3B5D1E98F}" srcOrd="0" destOrd="0" presId="urn:microsoft.com/office/officeart/2005/8/layout/chevron2"/>
    <dgm:cxn modelId="{4502ACD6-B3A9-E940-95A1-2E7145D8B7EA}" type="presParOf" srcId="{1BA3FC0E-122A-5D48-9D1E-9DE283A29E7C}" destId="{265E3213-2BF2-F34A-9AF6-F7DEA1491A6A}" srcOrd="1" destOrd="0" presId="urn:microsoft.com/office/officeart/2005/8/layout/chevron2"/>
    <dgm:cxn modelId="{91D9FD21-E73C-E240-B7ED-03BB98B2117C}" type="presParOf" srcId="{8DAD4CDC-B580-3240-AC12-F771AE2CFF65}" destId="{2252E84A-A1FC-2346-A87C-DFF2180C52B5}" srcOrd="5" destOrd="0" presId="urn:microsoft.com/office/officeart/2005/8/layout/chevron2"/>
    <dgm:cxn modelId="{C3034F14-F09C-954D-BF87-43F479B7DE63}" type="presParOf" srcId="{8DAD4CDC-B580-3240-AC12-F771AE2CFF65}" destId="{89DBD51C-C397-0049-B075-26422F7EFC6E}" srcOrd="6" destOrd="0" presId="urn:microsoft.com/office/officeart/2005/8/layout/chevron2"/>
    <dgm:cxn modelId="{86BAAA96-9FFE-594B-8613-4A73BE6EE135}" type="presParOf" srcId="{89DBD51C-C397-0049-B075-26422F7EFC6E}" destId="{EAE617E5-BCC3-F345-BA0E-72912AB335B6}" srcOrd="0" destOrd="0" presId="urn:microsoft.com/office/officeart/2005/8/layout/chevron2"/>
    <dgm:cxn modelId="{5031E6BF-56DC-3340-AF7B-171FB51ADECA}" type="presParOf" srcId="{89DBD51C-C397-0049-B075-26422F7EFC6E}" destId="{58AE9364-3E96-CC4B-A08D-82C50062C4FD}" srcOrd="1" destOrd="0" presId="urn:microsoft.com/office/officeart/2005/8/layout/chevron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5F47-9368-D04F-B74E-037A86056EC1}">
      <dsp:nvSpPr>
        <dsp:cNvPr id="0" name=""/>
        <dsp:cNvSpPr/>
      </dsp:nvSpPr>
      <dsp:spPr>
        <a:xfrm rot="5400000">
          <a:off x="-60345" y="203477"/>
          <a:ext cx="1678891" cy="1287928"/>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660918</a:t>
          </a:r>
          <a:endParaRPr lang="en-US" sz="2500" kern="1200" dirty="0"/>
        </a:p>
      </dsp:txBody>
      <dsp:txXfrm rot="-5400000">
        <a:off x="135137" y="651959"/>
        <a:ext cx="1287928" cy="390963"/>
      </dsp:txXfrm>
    </dsp:sp>
    <dsp:sp modelId="{C27EBD03-93BA-7544-A6A8-772560599FD6}">
      <dsp:nvSpPr>
        <dsp:cNvPr id="0" name=""/>
        <dsp:cNvSpPr/>
      </dsp:nvSpPr>
      <dsp:spPr>
        <a:xfrm rot="5400000">
          <a:off x="4910348" y="-3134890"/>
          <a:ext cx="1091279" cy="7377052"/>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8704" tIns="26670" rIns="26670" bIns="26670" numCol="1" spcCol="1270" anchor="ctr" anchorCtr="0">
          <a:noAutofit/>
        </a:bodyPr>
        <a:lstStyle/>
        <a:p>
          <a:pPr marL="285750" lvl="1" indent="-285750" algn="l" defTabSz="1866900">
            <a:lnSpc>
              <a:spcPct val="90000"/>
            </a:lnSpc>
            <a:spcBef>
              <a:spcPct val="0"/>
            </a:spcBef>
            <a:spcAft>
              <a:spcPct val="15000"/>
            </a:spcAft>
            <a:buChar char="••"/>
          </a:pPr>
          <a:r>
            <a:rPr lang="en-US" sz="4200" kern="1200" dirty="0" smtClean="0">
              <a:solidFill>
                <a:schemeClr val="accent5">
                  <a:lumMod val="50000"/>
                </a:schemeClr>
              </a:solidFill>
            </a:rPr>
            <a:t>Original</a:t>
          </a:r>
          <a:r>
            <a:rPr lang="en-US" sz="4200" kern="1200" baseline="0" dirty="0" smtClean="0">
              <a:solidFill>
                <a:schemeClr val="accent5">
                  <a:lumMod val="50000"/>
                </a:schemeClr>
              </a:solidFill>
            </a:rPr>
            <a:t> number of SNPs</a:t>
          </a:r>
          <a:endParaRPr lang="en-US" sz="4200" kern="1200" dirty="0">
            <a:solidFill>
              <a:schemeClr val="accent5">
                <a:lumMod val="50000"/>
              </a:schemeClr>
            </a:solidFill>
          </a:endParaRPr>
        </a:p>
      </dsp:txBody>
      <dsp:txXfrm rot="-5400000">
        <a:off x="1767462" y="61268"/>
        <a:ext cx="7323780" cy="984735"/>
      </dsp:txXfrm>
    </dsp:sp>
    <dsp:sp modelId="{75037746-9D3E-9F43-8036-FAEC79370B5B}">
      <dsp:nvSpPr>
        <dsp:cNvPr id="0" name=""/>
        <dsp:cNvSpPr/>
      </dsp:nvSpPr>
      <dsp:spPr>
        <a:xfrm rot="5400000">
          <a:off x="-12842" y="1692192"/>
          <a:ext cx="1678891" cy="1382933"/>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Helvetica" charset="0"/>
              <a:ea typeface="Helvetica" charset="0"/>
              <a:cs typeface="Helvetica" charset="0"/>
            </a:rPr>
            <a:t>644258</a:t>
          </a:r>
          <a:endParaRPr lang="en-US" sz="2400" kern="1200" dirty="0">
            <a:latin typeface="Helvetica" charset="0"/>
            <a:ea typeface="Helvetica" charset="0"/>
            <a:cs typeface="Helvetica" charset="0"/>
          </a:endParaRPr>
        </a:p>
      </dsp:txBody>
      <dsp:txXfrm rot="-5400000">
        <a:off x="135138" y="2235680"/>
        <a:ext cx="1382933" cy="295958"/>
      </dsp:txXfrm>
    </dsp:sp>
    <dsp:sp modelId="{8509BBDA-15F5-6047-B50B-1E7657D62655}">
      <dsp:nvSpPr>
        <dsp:cNvPr id="0" name=""/>
        <dsp:cNvSpPr/>
      </dsp:nvSpPr>
      <dsp:spPr>
        <a:xfrm rot="5400000">
          <a:off x="4957564" y="-1625007"/>
          <a:ext cx="1091853" cy="7430295"/>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8704" tIns="26670" rIns="26670" bIns="26670" numCol="1" spcCol="1270" anchor="ctr" anchorCtr="0">
          <a:noAutofit/>
        </a:bodyPr>
        <a:lstStyle/>
        <a:p>
          <a:pPr marL="285750" lvl="1" indent="-285750" algn="l" defTabSz="1866900">
            <a:lnSpc>
              <a:spcPct val="90000"/>
            </a:lnSpc>
            <a:spcBef>
              <a:spcPct val="0"/>
            </a:spcBef>
            <a:spcAft>
              <a:spcPct val="15000"/>
            </a:spcAft>
            <a:buChar char="••"/>
          </a:pPr>
          <a:r>
            <a:rPr lang="en-US" sz="4200" kern="1200" dirty="0" smtClean="0">
              <a:solidFill>
                <a:schemeClr val="accent5">
                  <a:lumMod val="50000"/>
                </a:schemeClr>
              </a:solidFill>
            </a:rPr>
            <a:t>SNPs on autosomes</a:t>
          </a:r>
          <a:endParaRPr lang="en-US" sz="4200" kern="1200" dirty="0">
            <a:solidFill>
              <a:schemeClr val="accent5">
                <a:lumMod val="50000"/>
              </a:schemeClr>
            </a:solidFill>
          </a:endParaRPr>
        </a:p>
      </dsp:txBody>
      <dsp:txXfrm rot="-5400000">
        <a:off x="1788343" y="1597514"/>
        <a:ext cx="7376995" cy="985253"/>
      </dsp:txXfrm>
    </dsp:sp>
    <dsp:sp modelId="{AFB34D84-E3AF-3748-BA92-6DB3B5D1E98F}">
      <dsp:nvSpPr>
        <dsp:cNvPr id="0" name=""/>
        <dsp:cNvSpPr/>
      </dsp:nvSpPr>
      <dsp:spPr>
        <a:xfrm rot="5400000">
          <a:off x="-116697" y="3332265"/>
          <a:ext cx="1678891" cy="1175224"/>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488919</a:t>
          </a:r>
          <a:endParaRPr lang="en-US" sz="2500" kern="1200" dirty="0"/>
        </a:p>
      </dsp:txBody>
      <dsp:txXfrm rot="-5400000">
        <a:off x="135137" y="3668043"/>
        <a:ext cx="1175224" cy="503667"/>
      </dsp:txXfrm>
    </dsp:sp>
    <dsp:sp modelId="{265E3213-2BF2-F34A-9AF6-F7DEA1491A6A}">
      <dsp:nvSpPr>
        <dsp:cNvPr id="0" name=""/>
        <dsp:cNvSpPr/>
      </dsp:nvSpPr>
      <dsp:spPr>
        <a:xfrm rot="5400000">
          <a:off x="4853996" y="-89076"/>
          <a:ext cx="1091279" cy="7430295"/>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8704" tIns="26670" rIns="26670" bIns="26670" numCol="1" spcCol="1270" anchor="ctr" anchorCtr="0">
          <a:noAutofit/>
        </a:bodyPr>
        <a:lstStyle/>
        <a:p>
          <a:pPr marL="285750" lvl="1" indent="-285750" algn="l" defTabSz="1866900">
            <a:lnSpc>
              <a:spcPct val="90000"/>
            </a:lnSpc>
            <a:spcBef>
              <a:spcPct val="0"/>
            </a:spcBef>
            <a:spcAft>
              <a:spcPct val="15000"/>
            </a:spcAft>
            <a:buChar char="••"/>
          </a:pPr>
          <a:r>
            <a:rPr lang="en-US" sz="4200" kern="1200" dirty="0" smtClean="0">
              <a:solidFill>
                <a:schemeClr val="accent5">
                  <a:lumMod val="50000"/>
                </a:schemeClr>
              </a:solidFill>
            </a:rPr>
            <a:t>Without missing values</a:t>
          </a:r>
          <a:endParaRPr lang="en-US" sz="4200" kern="1200" dirty="0">
            <a:solidFill>
              <a:schemeClr val="accent5">
                <a:lumMod val="50000"/>
              </a:schemeClr>
            </a:solidFill>
          </a:endParaRPr>
        </a:p>
      </dsp:txBody>
      <dsp:txXfrm rot="-5400000">
        <a:off x="1684488" y="3133704"/>
        <a:ext cx="7377023" cy="984735"/>
      </dsp:txXfrm>
    </dsp:sp>
    <dsp:sp modelId="{EAE617E5-BCC3-F345-BA0E-72912AB335B6}">
      <dsp:nvSpPr>
        <dsp:cNvPr id="0" name=""/>
        <dsp:cNvSpPr/>
      </dsp:nvSpPr>
      <dsp:spPr>
        <a:xfrm rot="5400000">
          <a:off x="-116697" y="4868483"/>
          <a:ext cx="1678891" cy="1175224"/>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488890</a:t>
          </a:r>
          <a:endParaRPr lang="en-US" sz="2500" kern="1200" dirty="0"/>
        </a:p>
      </dsp:txBody>
      <dsp:txXfrm rot="-5400000">
        <a:off x="135137" y="5204261"/>
        <a:ext cx="1175224" cy="503667"/>
      </dsp:txXfrm>
    </dsp:sp>
    <dsp:sp modelId="{58AE9364-3E96-CC4B-A08D-82C50062C4FD}">
      <dsp:nvSpPr>
        <dsp:cNvPr id="0" name=""/>
        <dsp:cNvSpPr/>
      </dsp:nvSpPr>
      <dsp:spPr>
        <a:xfrm rot="5400000">
          <a:off x="4853996" y="1525083"/>
          <a:ext cx="1091279" cy="7274412"/>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8704" tIns="26670" rIns="26670" bIns="26670" numCol="1" spcCol="1270" anchor="ctr" anchorCtr="0">
          <a:noAutofit/>
        </a:bodyPr>
        <a:lstStyle/>
        <a:p>
          <a:pPr marL="285750" lvl="1" indent="-285750" algn="l" defTabSz="1866900">
            <a:lnSpc>
              <a:spcPct val="90000"/>
            </a:lnSpc>
            <a:spcBef>
              <a:spcPct val="0"/>
            </a:spcBef>
            <a:spcAft>
              <a:spcPct val="15000"/>
            </a:spcAft>
            <a:buChar char="••"/>
          </a:pPr>
          <a:r>
            <a:rPr lang="en-US" sz="4200" kern="1200" dirty="0" smtClean="0">
              <a:solidFill>
                <a:schemeClr val="accent5">
                  <a:lumMod val="50000"/>
                </a:schemeClr>
              </a:solidFill>
            </a:rPr>
            <a:t>SNPs that</a:t>
          </a:r>
          <a:r>
            <a:rPr lang="en-US" sz="4200" kern="1200" baseline="0" dirty="0" smtClean="0">
              <a:solidFill>
                <a:schemeClr val="accent5">
                  <a:lumMod val="50000"/>
                </a:schemeClr>
              </a:solidFill>
            </a:rPr>
            <a:t> varies across groups</a:t>
          </a:r>
          <a:endParaRPr lang="en-US" sz="4200" kern="1200" dirty="0">
            <a:solidFill>
              <a:schemeClr val="accent5">
                <a:lumMod val="50000"/>
              </a:schemeClr>
            </a:solidFill>
          </a:endParaRPr>
        </a:p>
      </dsp:txBody>
      <dsp:txXfrm rot="-5400000">
        <a:off x="1762430" y="4669921"/>
        <a:ext cx="7221140" cy="9847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10/10/17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10/10/17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6063247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14897830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8336220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theme" Target="../theme/theme3.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40000"/>
                <a:lumOff val="6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40000"/>
                <a:lumOff val="6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40000"/>
                <a:lumOff val="6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60" r:id="rId2"/>
    <p:sldLayoutId id="2147483673" r:id="rId3"/>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www.hagsc.org/hgdp/files.html)" TargetMode="External"/><Relationship Id="rId12" Type="http://schemas.openxmlformats.org/officeDocument/2006/relationships/diagramData" Target="../diagrams/data1.xml"/><Relationship Id="rId13" Type="http://schemas.openxmlformats.org/officeDocument/2006/relationships/diagramLayout" Target="../diagrams/layout1.xml"/><Relationship Id="rId14" Type="http://schemas.openxmlformats.org/officeDocument/2006/relationships/diagramQuickStyle" Target="../diagrams/quickStyle1.xml"/><Relationship Id="rId15" Type="http://schemas.openxmlformats.org/officeDocument/2006/relationships/diagramColors" Target="../diagrams/colors1.xml"/><Relationship Id="rId16" Type="http://schemas.microsoft.com/office/2007/relationships/diagramDrawing" Target="../diagrams/drawing1.xml"/><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emf"/><Relationship Id="rId6" Type="http://schemas.openxmlformats.org/officeDocument/2006/relationships/image" Target="../media/image4.emf"/><Relationship Id="rId7" Type="http://schemas.openxmlformats.org/officeDocument/2006/relationships/image" Target="../media/image5.emf"/><Relationship Id="rId8" Type="http://schemas.openxmlformats.org/officeDocument/2006/relationships/image" Target="../media/image6.png"/><Relationship Id="rId9" Type="http://schemas.openxmlformats.org/officeDocument/2006/relationships/image" Target="../media/image6.emf"/><Relationship Id="rId10"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pic>
        <p:nvPicPr>
          <p:cNvPr id="66" name="Picture 65"/>
          <p:cNvPicPr>
            <a:picLocks noChangeAspect="1"/>
          </p:cNvPicPr>
          <p:nvPr/>
        </p:nvPicPr>
        <p:blipFill rotWithShape="1">
          <a:blip r:embed="rId3">
            <a:extLst>
              <a:ext uri="{28A0092B-C50C-407E-A947-70E740481C1C}">
                <a14:useLocalDpi xmlns:a14="http://schemas.microsoft.com/office/drawing/2010/main" val="0"/>
              </a:ext>
            </a:extLst>
          </a:blip>
          <a:srcRect t="1601"/>
          <a:stretch/>
        </p:blipFill>
        <p:spPr>
          <a:xfrm>
            <a:off x="18534068" y="7047065"/>
            <a:ext cx="6743444" cy="5971912"/>
          </a:xfrm>
          <a:prstGeom prst="rect">
            <a:avLst/>
          </a:prstGeom>
        </p:spPr>
      </p:pic>
      <p:pic>
        <p:nvPicPr>
          <p:cNvPr id="63" name="Picture 6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69527" y="7051857"/>
            <a:ext cx="6641153" cy="5977038"/>
          </a:xfrm>
          <a:prstGeom prst="rect">
            <a:avLst/>
          </a:prstGeom>
        </p:spPr>
      </p:pic>
      <p:pic>
        <p:nvPicPr>
          <p:cNvPr id="48" name="Picture 47"/>
          <p:cNvPicPr>
            <a:picLocks noChangeAspect="1"/>
          </p:cNvPicPr>
          <p:nvPr/>
        </p:nvPicPr>
        <p:blipFill>
          <a:blip r:embed="rId5"/>
          <a:stretch>
            <a:fillRect/>
          </a:stretch>
        </p:blipFill>
        <p:spPr>
          <a:xfrm>
            <a:off x="17874273" y="24258491"/>
            <a:ext cx="7675989" cy="5889671"/>
          </a:xfrm>
          <a:prstGeom prst="rect">
            <a:avLst/>
          </a:prstGeom>
        </p:spPr>
      </p:pic>
      <p:sp>
        <p:nvSpPr>
          <p:cNvPr id="449" name="Text Placeholder 448"/>
          <p:cNvSpPr>
            <a:spLocks noGrp="1"/>
          </p:cNvSpPr>
          <p:nvPr>
            <p:ph type="body" sz="quarter" idx="10"/>
          </p:nvPr>
        </p:nvSpPr>
        <p:spPr>
          <a:xfrm>
            <a:off x="902600" y="6559954"/>
            <a:ext cx="10056813" cy="8439211"/>
          </a:xfrm>
        </p:spPr>
        <p:txBody>
          <a:bodyPr/>
          <a:lstStyle/>
          <a:p>
            <a:pPr>
              <a:lnSpc>
                <a:spcPct val="120000"/>
              </a:lnSpc>
            </a:pPr>
            <a:r>
              <a:rPr lang="en-US" sz="3600" dirty="0"/>
              <a:t>P</a:t>
            </a:r>
            <a:r>
              <a:rPr lang="en-US" sz="3600" dirty="0" smtClean="0"/>
              <a:t>rincipal component analysis (PCA) can infer regional origin based on single-nucleotide polymorphisms (SNPs) data. In this project, we explored the minimum number of SNPs to make a clear separation, and further tested if PCA can predict the region of an unknown sample. As a result,</a:t>
            </a:r>
            <a:r>
              <a:rPr lang="en-US" sz="3600" dirty="0"/>
              <a:t> </a:t>
            </a:r>
            <a:r>
              <a:rPr lang="en-US" sz="3600" dirty="0" smtClean="0"/>
              <a:t>randomly selected SNPs guarantee 99% similarity </a:t>
            </a:r>
            <a:r>
              <a:rPr lang="en-US" sz="3600" dirty="0"/>
              <a:t>to PCA with all the SNPs</a:t>
            </a:r>
            <a:r>
              <a:rPr lang="en-US" sz="3600" dirty="0" smtClean="0"/>
              <a:t>, given p&gt;n; and selected SNPs give higher similarity if p&lt;n. We also show that using around 1,000 SNPs, the region of an unknown sample was able to be predicted precisely under the projection of PCA.</a:t>
            </a:r>
          </a:p>
        </p:txBody>
      </p:sp>
      <p:sp>
        <p:nvSpPr>
          <p:cNvPr id="450" name="Text Placeholder 449"/>
          <p:cNvSpPr>
            <a:spLocks noGrp="1"/>
          </p:cNvSpPr>
          <p:nvPr>
            <p:ph type="body" sz="quarter" idx="11"/>
          </p:nvPr>
        </p:nvSpPr>
        <p:spPr/>
        <p:txBody>
          <a:bodyPr/>
          <a:lstStyle/>
          <a:p>
            <a:r>
              <a:rPr lang="en-US" dirty="0" smtClean="0"/>
              <a:t>Introduction</a:t>
            </a:r>
            <a:endParaRPr lang="en-US" dirty="0"/>
          </a:p>
        </p:txBody>
      </p:sp>
      <p:sp>
        <p:nvSpPr>
          <p:cNvPr id="453" name="Text Placeholder 452"/>
          <p:cNvSpPr>
            <a:spLocks noGrp="1"/>
          </p:cNvSpPr>
          <p:nvPr>
            <p:ph type="body" sz="quarter" idx="20"/>
          </p:nvPr>
        </p:nvSpPr>
        <p:spPr>
          <a:xfrm>
            <a:off x="902600" y="15381782"/>
            <a:ext cx="10050462" cy="754045"/>
          </a:xfrm>
        </p:spPr>
        <p:txBody>
          <a:bodyPr/>
          <a:lstStyle/>
          <a:p>
            <a:r>
              <a:rPr lang="en-US" dirty="0" smtClean="0"/>
              <a:t>Dataset</a:t>
            </a:r>
            <a:endParaRPr lang="en-US" dirty="0"/>
          </a:p>
        </p:txBody>
      </p:sp>
      <p:sp>
        <p:nvSpPr>
          <p:cNvPr id="457" name="Text Placeholder 456"/>
          <p:cNvSpPr>
            <a:spLocks noGrp="1"/>
          </p:cNvSpPr>
          <p:nvPr>
            <p:ph type="body" sz="quarter" idx="24"/>
          </p:nvPr>
        </p:nvSpPr>
        <p:spPr>
          <a:xfrm>
            <a:off x="16913421" y="5460548"/>
            <a:ext cx="10058400" cy="754045"/>
          </a:xfrm>
        </p:spPr>
        <p:txBody>
          <a:bodyPr/>
          <a:lstStyle/>
          <a:p>
            <a:r>
              <a:rPr lang="en-US" dirty="0" smtClean="0"/>
              <a:t>Results</a:t>
            </a:r>
            <a:endParaRPr lang="en-US" dirty="0"/>
          </a:p>
        </p:txBody>
      </p:sp>
      <p:sp>
        <p:nvSpPr>
          <p:cNvPr id="458" name="Text Placeholder 457"/>
          <p:cNvSpPr>
            <a:spLocks noGrp="1"/>
          </p:cNvSpPr>
          <p:nvPr>
            <p:ph type="body" sz="quarter" idx="25"/>
          </p:nvPr>
        </p:nvSpPr>
        <p:spPr>
          <a:xfrm>
            <a:off x="32908052" y="16376014"/>
            <a:ext cx="10047018" cy="754045"/>
          </a:xfrm>
        </p:spPr>
        <p:txBody>
          <a:bodyPr/>
          <a:lstStyle/>
          <a:p>
            <a:r>
              <a:rPr lang="en-US" dirty="0" smtClean="0"/>
              <a:t>Discussion</a:t>
            </a:r>
            <a:endParaRPr lang="en-US" dirty="0"/>
          </a:p>
        </p:txBody>
      </p:sp>
      <p:sp>
        <p:nvSpPr>
          <p:cNvPr id="459" name="Text Placeholder 458"/>
          <p:cNvSpPr>
            <a:spLocks noGrp="1"/>
          </p:cNvSpPr>
          <p:nvPr>
            <p:ph type="body" sz="quarter" idx="26"/>
          </p:nvPr>
        </p:nvSpPr>
        <p:spPr>
          <a:xfrm>
            <a:off x="32997490" y="16877728"/>
            <a:ext cx="10047018" cy="8993209"/>
          </a:xfrm>
        </p:spPr>
        <p:txBody>
          <a:bodyPr/>
          <a:lstStyle/>
          <a:p>
            <a:r>
              <a:rPr lang="en-US" sz="3600" dirty="0" smtClean="0">
                <a:latin typeface="Times New Roman" charset="0"/>
                <a:ea typeface="Times New Roman" charset="0"/>
                <a:cs typeface="Times New Roman" charset="0"/>
              </a:rPr>
              <a:t>From our study, we saw the result of PCA can the reproduced by smaller number of </a:t>
            </a:r>
            <a:r>
              <a:rPr lang="en-US" sz="3600" b="1" dirty="0" smtClean="0">
                <a:latin typeface="Times New Roman" charset="0"/>
                <a:ea typeface="Times New Roman" charset="0"/>
                <a:cs typeface="Times New Roman" charset="0"/>
              </a:rPr>
              <a:t>SNPs</a:t>
            </a:r>
            <a:r>
              <a:rPr lang="en-US" sz="3600" dirty="0" smtClean="0">
                <a:latin typeface="Times New Roman" charset="0"/>
                <a:ea typeface="Times New Roman" charset="0"/>
                <a:cs typeface="Times New Roman" charset="0"/>
              </a:rPr>
              <a:t>, and even more smaller using selected SNPs. However, to reach a significant (&gt;0.99) similarity score, the number of SNPs need to be over 500, where there was no difference between random and ANOVA based selection. </a:t>
            </a:r>
          </a:p>
          <a:p>
            <a:r>
              <a:rPr lang="en-US" sz="3600" dirty="0" smtClean="0">
                <a:latin typeface="Times New Roman" charset="0"/>
                <a:ea typeface="Times New Roman" charset="0"/>
                <a:cs typeface="Times New Roman" charset="0"/>
              </a:rPr>
              <a:t>Interestingly, among the top 10 SNPs, </a:t>
            </a:r>
            <a:r>
              <a:rPr lang="cs-CZ" sz="3600" b="1" dirty="0" smtClean="0">
                <a:latin typeface="Times New Roman" charset="0"/>
                <a:ea typeface="Times New Roman" charset="0"/>
                <a:cs typeface="Times New Roman" charset="0"/>
              </a:rPr>
              <a:t>rs1834640</a:t>
            </a:r>
            <a:r>
              <a:rPr lang="cs-CZ" sz="3600" dirty="0">
                <a:latin typeface="Times New Roman" charset="0"/>
                <a:ea typeface="Times New Roman" charset="0"/>
                <a:cs typeface="Times New Roman" charset="0"/>
              </a:rPr>
              <a:t> </a:t>
            </a:r>
            <a:r>
              <a:rPr lang="cs-CZ" sz="3600" dirty="0" err="1" smtClean="0">
                <a:latin typeface="Times New Roman" charset="0"/>
                <a:ea typeface="Times New Roman" charset="0"/>
                <a:cs typeface="Times New Roman" charset="0"/>
              </a:rPr>
              <a:t>was</a:t>
            </a:r>
            <a:r>
              <a:rPr lang="cs-CZ" sz="3600" dirty="0" smtClean="0">
                <a:latin typeface="Times New Roman" charset="0"/>
                <a:ea typeface="Times New Roman" charset="0"/>
                <a:cs typeface="Times New Roman" charset="0"/>
              </a:rPr>
              <a:t> </a:t>
            </a:r>
            <a:r>
              <a:rPr lang="cs-CZ" sz="3600" dirty="0" err="1" smtClean="0">
                <a:latin typeface="Times New Roman" charset="0"/>
                <a:ea typeface="Times New Roman" charset="0"/>
                <a:cs typeface="Times New Roman" charset="0"/>
              </a:rPr>
              <a:t>reported</a:t>
            </a:r>
            <a:r>
              <a:rPr lang="cs-CZ" sz="3600" dirty="0" smtClean="0">
                <a:latin typeface="Times New Roman" charset="0"/>
                <a:ea typeface="Times New Roman" charset="0"/>
                <a:cs typeface="Times New Roman" charset="0"/>
              </a:rPr>
              <a:t> </a:t>
            </a:r>
            <a:r>
              <a:rPr lang="cs-CZ" sz="3600" dirty="0" err="1" smtClean="0">
                <a:latin typeface="Times New Roman" charset="0"/>
                <a:ea typeface="Times New Roman" charset="0"/>
                <a:cs typeface="Times New Roman" charset="0"/>
              </a:rPr>
              <a:t>previously</a:t>
            </a:r>
            <a:r>
              <a:rPr lang="cs-CZ" sz="3600" dirty="0" smtClean="0">
                <a:latin typeface="Times New Roman" charset="0"/>
                <a:ea typeface="Times New Roman" charset="0"/>
                <a:cs typeface="Times New Roman" charset="0"/>
              </a:rPr>
              <a:t> to </a:t>
            </a:r>
            <a:r>
              <a:rPr lang="cs-CZ" sz="3600" dirty="0" err="1" smtClean="0">
                <a:latin typeface="Times New Roman" charset="0"/>
                <a:ea typeface="Times New Roman" charset="0"/>
                <a:cs typeface="Times New Roman" charset="0"/>
              </a:rPr>
              <a:t>be</a:t>
            </a:r>
            <a:r>
              <a:rPr lang="cs-CZ" sz="3600" dirty="0" smtClean="0">
                <a:latin typeface="Times New Roman" charset="0"/>
                <a:ea typeface="Times New Roman" charset="0"/>
                <a:cs typeface="Times New Roman" charset="0"/>
              </a:rPr>
              <a:t> </a:t>
            </a:r>
            <a:r>
              <a:rPr lang="cs-CZ" sz="3600" dirty="0" err="1" smtClean="0">
                <a:latin typeface="Times New Roman" charset="0"/>
                <a:ea typeface="Times New Roman" charset="0"/>
                <a:cs typeface="Times New Roman" charset="0"/>
              </a:rPr>
              <a:t>related</a:t>
            </a:r>
            <a:r>
              <a:rPr lang="cs-CZ" sz="3600" dirty="0" smtClean="0">
                <a:latin typeface="Times New Roman" charset="0"/>
                <a:ea typeface="Times New Roman" charset="0"/>
                <a:cs typeface="Times New Roman" charset="0"/>
              </a:rPr>
              <a:t> to skin pigmentation</a:t>
            </a:r>
            <a:r>
              <a:rPr lang="cs-CZ" sz="3600" baseline="30000" dirty="0" smtClean="0">
                <a:latin typeface="Times New Roman" charset="0"/>
                <a:ea typeface="Times New Roman" charset="0"/>
                <a:cs typeface="Times New Roman" charset="0"/>
              </a:rPr>
              <a:t>3</a:t>
            </a:r>
            <a:r>
              <a:rPr lang="cs-CZ" sz="3600" dirty="0" smtClean="0">
                <a:latin typeface="Times New Roman" charset="0"/>
                <a:ea typeface="Times New Roman" charset="0"/>
                <a:cs typeface="Times New Roman" charset="0"/>
              </a:rPr>
              <a:t>. </a:t>
            </a:r>
            <a:endParaRPr lang="en-US" sz="3600" dirty="0">
              <a:latin typeface="Times New Roman" charset="0"/>
              <a:ea typeface="Times New Roman" charset="0"/>
              <a:cs typeface="Times New Roman" charset="0"/>
            </a:endParaRPr>
          </a:p>
          <a:p>
            <a:r>
              <a:rPr lang="en-US" sz="3600" dirty="0" smtClean="0">
                <a:latin typeface="Times New Roman" charset="0"/>
                <a:ea typeface="Times New Roman" charset="0"/>
                <a:cs typeface="Times New Roman" charset="0"/>
              </a:rPr>
              <a:t>We also showed the possibility of PCA to predict the continental origin of unknown samples. This will be useful, because targeted sequencing is widely used, and targeted sequencing provides information for only a limited number of SNPs.</a:t>
            </a:r>
          </a:p>
        </p:txBody>
      </p:sp>
      <p:sp>
        <p:nvSpPr>
          <p:cNvPr id="462" name="Text Placeholder 461"/>
          <p:cNvSpPr>
            <a:spLocks noGrp="1"/>
          </p:cNvSpPr>
          <p:nvPr>
            <p:ph type="body" sz="quarter" idx="29"/>
          </p:nvPr>
        </p:nvSpPr>
        <p:spPr>
          <a:xfrm>
            <a:off x="32936212" y="29225211"/>
            <a:ext cx="10047018" cy="754045"/>
          </a:xfrm>
        </p:spPr>
        <p:txBody>
          <a:bodyPr/>
          <a:lstStyle/>
          <a:p>
            <a:r>
              <a:rPr lang="en-US" dirty="0" smtClean="0"/>
              <a:t>Contribution</a:t>
            </a:r>
            <a:endParaRPr lang="en-US" dirty="0"/>
          </a:p>
        </p:txBody>
      </p:sp>
      <p:sp>
        <p:nvSpPr>
          <p:cNvPr id="465" name="Text Placeholder 464"/>
          <p:cNvSpPr>
            <a:spLocks noGrp="1"/>
          </p:cNvSpPr>
          <p:nvPr>
            <p:ph type="body" sz="quarter" idx="150"/>
          </p:nvPr>
        </p:nvSpPr>
        <p:spPr/>
        <p:txBody>
          <a:bodyPr>
            <a:normAutofit/>
          </a:bodyPr>
          <a:lstStyle/>
          <a:p>
            <a:r>
              <a:rPr lang="en-US" sz="4800" baseline="30000" dirty="0" smtClean="0"/>
              <a:t>1 </a:t>
            </a:r>
            <a:r>
              <a:rPr lang="en-US" sz="4800" dirty="0" smtClean="0"/>
              <a:t>Department </a:t>
            </a:r>
            <a:r>
              <a:rPr lang="en-US" sz="4800" dirty="0"/>
              <a:t>of Chemical and Biological </a:t>
            </a:r>
            <a:r>
              <a:rPr lang="en-US" sz="4800" dirty="0" smtClean="0"/>
              <a:t>Engineering, HKUST, </a:t>
            </a:r>
            <a:r>
              <a:rPr lang="en-US" sz="4800" baseline="30000" dirty="0"/>
              <a:t>2 </a:t>
            </a:r>
            <a:r>
              <a:rPr lang="en-US" sz="4800" dirty="0" smtClean="0"/>
              <a:t>Division of Life Science, HKUST</a:t>
            </a:r>
            <a:endParaRPr lang="en-US" sz="4800" dirty="0"/>
          </a:p>
        </p:txBody>
      </p:sp>
      <p:sp>
        <p:nvSpPr>
          <p:cNvPr id="466" name="Text Placeholder 465"/>
          <p:cNvSpPr>
            <a:spLocks noGrp="1"/>
          </p:cNvSpPr>
          <p:nvPr>
            <p:ph type="body" sz="quarter" idx="151"/>
          </p:nvPr>
        </p:nvSpPr>
        <p:spPr/>
        <p:txBody>
          <a:bodyPr>
            <a:noAutofit/>
          </a:bodyPr>
          <a:lstStyle/>
          <a:p>
            <a:r>
              <a:rPr lang="en-US" sz="6600" dirty="0" smtClean="0"/>
              <a:t>Quanhua Mu</a:t>
            </a:r>
            <a:r>
              <a:rPr lang="en-US" sz="6600" baseline="30000" dirty="0" smtClean="0"/>
              <a:t>1</a:t>
            </a:r>
            <a:r>
              <a:rPr lang="en-US" sz="6600" dirty="0" smtClean="0"/>
              <a:t> and </a:t>
            </a:r>
            <a:r>
              <a:rPr lang="en-US" sz="6600" dirty="0" err="1" smtClean="0"/>
              <a:t>Yoonhee</a:t>
            </a:r>
            <a:r>
              <a:rPr lang="en-US" sz="6600" dirty="0" smtClean="0"/>
              <a:t> Nam</a:t>
            </a:r>
            <a:r>
              <a:rPr lang="en-US" sz="6600" baseline="30000" dirty="0" smtClean="0"/>
              <a:t>2    </a:t>
            </a:r>
            <a:r>
              <a:rPr lang="en-US" sz="6600" dirty="0" smtClean="0"/>
              <a:t>{</a:t>
            </a:r>
            <a:r>
              <a:rPr lang="en-US" sz="6600" dirty="0" err="1" smtClean="0"/>
              <a:t>qmu</a:t>
            </a:r>
            <a:r>
              <a:rPr lang="en-US" sz="6600" dirty="0" smtClean="0"/>
              <a:t>, </a:t>
            </a:r>
            <a:r>
              <a:rPr lang="en-US" sz="6600" dirty="0" err="1" smtClean="0"/>
              <a:t>ynam</a:t>
            </a:r>
            <a:r>
              <a:rPr lang="en-US" sz="6600" dirty="0" smtClean="0"/>
              <a:t>}@</a:t>
            </a:r>
            <a:r>
              <a:rPr lang="en-US" sz="6600" dirty="0" err="1" smtClean="0"/>
              <a:t>connect.ust.hk</a:t>
            </a:r>
            <a:r>
              <a:rPr lang="en-US" sz="6600" baseline="30000" dirty="0" smtClean="0"/>
              <a:t>  </a:t>
            </a:r>
            <a:endParaRPr lang="en-US" sz="6600" baseline="30000" dirty="0"/>
          </a:p>
        </p:txBody>
      </p:sp>
      <p:sp>
        <p:nvSpPr>
          <p:cNvPr id="467" name="Text Placeholder 466"/>
          <p:cNvSpPr>
            <a:spLocks noGrp="1"/>
          </p:cNvSpPr>
          <p:nvPr>
            <p:ph type="body" sz="quarter" idx="153"/>
          </p:nvPr>
        </p:nvSpPr>
        <p:spPr/>
        <p:txBody>
          <a:bodyPr>
            <a:normAutofit fontScale="92500" lnSpcReduction="10000"/>
          </a:bodyPr>
          <a:lstStyle/>
          <a:p>
            <a:r>
              <a:rPr lang="en-US" altLang="ko-KR" dirty="0"/>
              <a:t>Genomic </a:t>
            </a:r>
            <a:r>
              <a:rPr lang="en-US" altLang="ko-KR"/>
              <a:t>Variation </a:t>
            </a:r>
            <a:r>
              <a:rPr lang="en-US" altLang="ko-KR" smtClean="0"/>
              <a:t>Reveals</a:t>
            </a:r>
            <a:r>
              <a:rPr lang="en-US" altLang="ko-KR" smtClean="0"/>
              <a:t> Regional Information</a:t>
            </a:r>
            <a:endParaRPr lang="en-US" dirty="0"/>
          </a:p>
        </p:txBody>
      </p:sp>
      <p:sp>
        <p:nvSpPr>
          <p:cNvPr id="22" name="Text Placeholder 461"/>
          <p:cNvSpPr txBox="1">
            <a:spLocks/>
          </p:cNvSpPr>
          <p:nvPr/>
        </p:nvSpPr>
        <p:spPr>
          <a:xfrm>
            <a:off x="32781866" y="26063930"/>
            <a:ext cx="10047018"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References</a:t>
            </a:r>
            <a:endParaRPr lang="en-US" dirty="0"/>
          </a:p>
        </p:txBody>
      </p:sp>
      <p:sp>
        <p:nvSpPr>
          <p:cNvPr id="23" name="Text Placeholder 455"/>
          <p:cNvSpPr txBox="1">
            <a:spLocks/>
          </p:cNvSpPr>
          <p:nvPr/>
        </p:nvSpPr>
        <p:spPr>
          <a:xfrm>
            <a:off x="11607797" y="6164167"/>
            <a:ext cx="20700999" cy="101564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600" b="1" dirty="0" smtClean="0">
                <a:latin typeface="Times New Roman" charset="0"/>
                <a:ea typeface="Times New Roman" charset="0"/>
                <a:cs typeface="Times New Roman" charset="0"/>
              </a:rPr>
              <a:t>Part 1. PCA results can separate the 7 regions by SNPs data  </a:t>
            </a:r>
            <a:endParaRPr lang="en-US" sz="3600" b="1" dirty="0">
              <a:latin typeface="Times New Roman" charset="0"/>
              <a:ea typeface="Times New Roman" charset="0"/>
              <a:cs typeface="Times New Roman" charset="0"/>
            </a:endParaRPr>
          </a:p>
        </p:txBody>
      </p:sp>
      <p:sp>
        <p:nvSpPr>
          <p:cNvPr id="31" name="Text Placeholder 462"/>
          <p:cNvSpPr>
            <a:spLocks noGrp="1"/>
          </p:cNvSpPr>
          <p:nvPr>
            <p:ph type="body" sz="quarter" idx="30"/>
          </p:nvPr>
        </p:nvSpPr>
        <p:spPr>
          <a:xfrm>
            <a:off x="32973081" y="29720388"/>
            <a:ext cx="10052050" cy="2231358"/>
          </a:xfrm>
        </p:spPr>
        <p:txBody>
          <a:bodyPr/>
          <a:lstStyle/>
          <a:p>
            <a:r>
              <a:rPr lang="en-US" dirty="0" smtClean="0"/>
              <a:t>PCA, Procrustes analysis</a:t>
            </a:r>
          </a:p>
          <a:p>
            <a:r>
              <a:rPr lang="en-US" dirty="0" smtClean="0">
                <a:sym typeface="Wingdings"/>
              </a:rPr>
              <a:t> </a:t>
            </a:r>
            <a:r>
              <a:rPr lang="en-US" dirty="0" err="1" smtClean="0"/>
              <a:t>Quanhua</a:t>
            </a:r>
            <a:r>
              <a:rPr lang="en-US" dirty="0" smtClean="0"/>
              <a:t> Mu</a:t>
            </a:r>
          </a:p>
          <a:p>
            <a:r>
              <a:rPr lang="en-US" dirty="0" smtClean="0"/>
              <a:t>PCA, ANOVA analysis</a:t>
            </a:r>
          </a:p>
          <a:p>
            <a:r>
              <a:rPr lang="en-US" dirty="0" smtClean="0">
                <a:sym typeface="Wingdings"/>
              </a:rPr>
              <a:t> </a:t>
            </a:r>
            <a:r>
              <a:rPr lang="en-US" dirty="0" err="1" smtClean="0">
                <a:sym typeface="Wingdings"/>
              </a:rPr>
              <a:t>Yoonhee</a:t>
            </a:r>
            <a:r>
              <a:rPr lang="en-US" dirty="0" smtClean="0">
                <a:sym typeface="Wingdings"/>
              </a:rPr>
              <a:t> Nam</a:t>
            </a:r>
            <a:endParaRPr lang="en-US" dirty="0"/>
          </a:p>
        </p:txBody>
      </p:sp>
      <p:sp>
        <p:nvSpPr>
          <p:cNvPr id="33" name="Text Placeholder 462"/>
          <p:cNvSpPr>
            <a:spLocks noGrp="1"/>
          </p:cNvSpPr>
          <p:nvPr>
            <p:ph type="body" sz="quarter" idx="30"/>
          </p:nvPr>
        </p:nvSpPr>
        <p:spPr>
          <a:xfrm>
            <a:off x="33077675" y="26604788"/>
            <a:ext cx="10052050" cy="2739189"/>
          </a:xfrm>
        </p:spPr>
        <p:txBody>
          <a:bodyPr/>
          <a:lstStyle/>
          <a:p>
            <a:pPr>
              <a:buAutoNum type="arabicPeriod"/>
            </a:pPr>
            <a:r>
              <a:rPr lang="en-US" sz="2000" dirty="0"/>
              <a:t>Li, Jun Z., et al. "Worldwide human relationships inferred from genome-wide patterns of variation." </a:t>
            </a:r>
            <a:r>
              <a:rPr lang="en-US" sz="2000" i="1" dirty="0" smtClean="0"/>
              <a:t>Science</a:t>
            </a:r>
            <a:r>
              <a:rPr lang="en-US" sz="2000" dirty="0"/>
              <a:t> 319.5866 (2008): 1100-1104. </a:t>
            </a:r>
            <a:endParaRPr lang="en-US" sz="2000" dirty="0" smtClean="0"/>
          </a:p>
          <a:p>
            <a:pPr>
              <a:buAutoNum type="arabicPeriod"/>
            </a:pPr>
            <a:r>
              <a:rPr lang="en-US" sz="2000" dirty="0"/>
              <a:t>Wang, </a:t>
            </a:r>
            <a:r>
              <a:rPr lang="en-US" sz="2000" dirty="0" err="1"/>
              <a:t>Chaolong</a:t>
            </a:r>
            <a:r>
              <a:rPr lang="en-US" sz="2000" dirty="0"/>
              <a:t>, et al. "Comparing spatial maps of human population-genetic variation using Procrustes analysis." </a:t>
            </a:r>
            <a:r>
              <a:rPr lang="en-US" sz="2000" i="1" dirty="0"/>
              <a:t>Statistical applications in genetics and molecular biology</a:t>
            </a:r>
            <a:r>
              <a:rPr lang="en-US" sz="2000" dirty="0"/>
              <a:t> </a:t>
            </a:r>
            <a:r>
              <a:rPr lang="en-US" sz="2000" dirty="0" smtClean="0"/>
              <a:t> </a:t>
            </a:r>
            <a:r>
              <a:rPr lang="en-US" sz="2000" dirty="0"/>
              <a:t>(2010). </a:t>
            </a:r>
            <a:endParaRPr lang="en-US" sz="2000" dirty="0" smtClean="0"/>
          </a:p>
          <a:p>
            <a:pPr>
              <a:buAutoNum type="arabicPeriod"/>
            </a:pPr>
            <a:r>
              <a:rPr lang="en-US" sz="2000" dirty="0" err="1"/>
              <a:t>Casto</a:t>
            </a:r>
            <a:r>
              <a:rPr lang="en-US" sz="2000" dirty="0"/>
              <a:t>, Amanda M., and Marcus W. Feldman. "Genome-wide association study SNPs in the human genome diversity project populations: does selection affect unlinked SNPs with shared trait associations?." </a:t>
            </a:r>
            <a:r>
              <a:rPr lang="en-US" sz="2000" i="1" dirty="0" err="1"/>
              <a:t>PLoS</a:t>
            </a:r>
            <a:r>
              <a:rPr lang="en-US" sz="2000" i="1" dirty="0"/>
              <a:t> genetics</a:t>
            </a:r>
            <a:r>
              <a:rPr lang="en-US" sz="2000" dirty="0"/>
              <a:t> 7.1 (2011): e1001266.</a:t>
            </a:r>
          </a:p>
        </p:txBody>
      </p:sp>
      <p:pic>
        <p:nvPicPr>
          <p:cNvPr id="42" name="Picture 41"/>
          <p:cNvPicPr>
            <a:picLocks/>
          </p:cNvPicPr>
          <p:nvPr/>
        </p:nvPicPr>
        <p:blipFill rotWithShape="1">
          <a:blip r:embed="rId6">
            <a:extLst>
              <a:ext uri="{28A0092B-C50C-407E-A947-70E740481C1C}">
                <a14:useLocalDpi xmlns:a14="http://schemas.microsoft.com/office/drawing/2010/main" val="0"/>
              </a:ext>
            </a:extLst>
          </a:blip>
          <a:srcRect t="14128" r="4993" b="4144"/>
          <a:stretch/>
        </p:blipFill>
        <p:spPr>
          <a:xfrm>
            <a:off x="33601153" y="10317516"/>
            <a:ext cx="8408444" cy="5976000"/>
          </a:xfrm>
          <a:prstGeom prst="rect">
            <a:avLst/>
          </a:prstGeom>
        </p:spPr>
      </p:pic>
      <p:pic>
        <p:nvPicPr>
          <p:cNvPr id="45" name="Picture 44"/>
          <p:cNvPicPr>
            <a:picLocks noChangeAspect="1"/>
          </p:cNvPicPr>
          <p:nvPr/>
        </p:nvPicPr>
        <p:blipFill rotWithShape="1">
          <a:blip r:embed="rId7">
            <a:extLst>
              <a:ext uri="{28A0092B-C50C-407E-A947-70E740481C1C}">
                <a14:useLocalDpi xmlns:a14="http://schemas.microsoft.com/office/drawing/2010/main" val="0"/>
              </a:ext>
            </a:extLst>
          </a:blip>
          <a:srcRect t="15363" r="5493"/>
          <a:stretch/>
        </p:blipFill>
        <p:spPr>
          <a:xfrm>
            <a:off x="11774660" y="16437993"/>
            <a:ext cx="6841100" cy="5731252"/>
          </a:xfrm>
          <a:prstGeom prst="rect">
            <a:avLst/>
          </a:prstGeom>
        </p:spPr>
      </p:pic>
      <p:sp>
        <p:nvSpPr>
          <p:cNvPr id="46" name="TextBox 45"/>
          <p:cNvSpPr txBox="1"/>
          <p:nvPr/>
        </p:nvSpPr>
        <p:spPr>
          <a:xfrm>
            <a:off x="15585349" y="19817466"/>
            <a:ext cx="2700205" cy="646331"/>
          </a:xfrm>
          <a:prstGeom prst="rect">
            <a:avLst/>
          </a:prstGeom>
          <a:noFill/>
        </p:spPr>
        <p:txBody>
          <a:bodyPr wrap="square" rtlCol="0">
            <a:spAutoFit/>
          </a:bodyPr>
          <a:lstStyle/>
          <a:p>
            <a:pPr algn="r"/>
            <a:r>
              <a:rPr lang="en-US" altLang="zh-CN" sz="1800" dirty="0" smtClean="0">
                <a:latin typeface="Helvetica" charset="0"/>
                <a:ea typeface="Helvetica" charset="0"/>
                <a:cs typeface="Helvetica" charset="0"/>
              </a:rPr>
              <a:t>S</a:t>
            </a:r>
            <a:r>
              <a:rPr lang="zh-CN" altLang="en-US" sz="1800" dirty="0" smtClean="0">
                <a:latin typeface="Helvetica" charset="0"/>
                <a:ea typeface="Helvetica" charset="0"/>
                <a:cs typeface="Helvetica" charset="0"/>
              </a:rPr>
              <a:t> </a:t>
            </a:r>
            <a:r>
              <a:rPr lang="en-US" altLang="zh-CN" sz="1800" dirty="0" smtClean="0">
                <a:latin typeface="Helvetica" charset="0"/>
                <a:ea typeface="Helvetica" charset="0"/>
                <a:cs typeface="Helvetica" charset="0"/>
              </a:rPr>
              <a:t>=</a:t>
            </a:r>
            <a:r>
              <a:rPr lang="zh-CN" altLang="en-US" sz="1800" dirty="0" smtClean="0">
                <a:latin typeface="Helvetica" charset="0"/>
                <a:ea typeface="Helvetica" charset="0"/>
                <a:cs typeface="Helvetica" charset="0"/>
              </a:rPr>
              <a:t> </a:t>
            </a:r>
            <a:r>
              <a:rPr lang="en-US" altLang="zh-CN" sz="1800" dirty="0" smtClean="0">
                <a:latin typeface="Helvetica" charset="0"/>
                <a:ea typeface="Helvetica" charset="0"/>
                <a:cs typeface="Helvetica" charset="0"/>
              </a:rPr>
              <a:t>0.984,</a:t>
            </a:r>
          </a:p>
          <a:p>
            <a:pPr algn="r"/>
            <a:r>
              <a:rPr lang="en-US" altLang="zh-CN" sz="1800" dirty="0">
                <a:latin typeface="Helvetica" charset="0"/>
                <a:ea typeface="Helvetica" charset="0"/>
                <a:cs typeface="Helvetica" charset="0"/>
              </a:rPr>
              <a:t>1043</a:t>
            </a:r>
            <a:r>
              <a:rPr lang="zh-CN" altLang="en-US" sz="1800" dirty="0">
                <a:latin typeface="Helvetica" charset="0"/>
                <a:ea typeface="Helvetica" charset="0"/>
                <a:cs typeface="Helvetica" charset="0"/>
              </a:rPr>
              <a:t> </a:t>
            </a:r>
            <a:r>
              <a:rPr lang="en-US" altLang="zh-CN" sz="1800" dirty="0" smtClean="0">
                <a:latin typeface="Helvetica" charset="0"/>
                <a:ea typeface="Helvetica" charset="0"/>
                <a:cs typeface="Helvetica" charset="0"/>
              </a:rPr>
              <a:t>SNPs</a:t>
            </a:r>
            <a:endParaRPr lang="en-US" altLang="zh-CN" sz="1800" dirty="0">
              <a:latin typeface="Helvetica" charset="0"/>
              <a:ea typeface="Helvetica" charset="0"/>
              <a:cs typeface="Helvetica" charset="0"/>
            </a:endParaRPr>
          </a:p>
        </p:txBody>
      </p:sp>
      <p:sp>
        <p:nvSpPr>
          <p:cNvPr id="8" name="TextBox 7"/>
          <p:cNvSpPr txBox="1"/>
          <p:nvPr/>
        </p:nvSpPr>
        <p:spPr>
          <a:xfrm>
            <a:off x="11790662" y="13128021"/>
            <a:ext cx="20243799" cy="2086725"/>
          </a:xfrm>
          <a:prstGeom prst="rect">
            <a:avLst/>
          </a:prstGeom>
          <a:noFill/>
        </p:spPr>
        <p:txBody>
          <a:bodyPr wrap="square" rtlCol="0">
            <a:spAutoFit/>
          </a:bodyPr>
          <a:lstStyle/>
          <a:p>
            <a:pPr>
              <a:lnSpc>
                <a:spcPct val="120000"/>
              </a:lnSpc>
            </a:pPr>
            <a:r>
              <a:rPr lang="en-US" sz="3600" dirty="0">
                <a:solidFill>
                  <a:schemeClr val="accent5">
                    <a:lumMod val="50000"/>
                  </a:schemeClr>
                </a:solidFill>
                <a:latin typeface="Times New Roman" charset="0"/>
                <a:ea typeface="Times New Roman" charset="0"/>
                <a:cs typeface="Times New Roman" charset="0"/>
              </a:rPr>
              <a:t>C</a:t>
            </a:r>
            <a:r>
              <a:rPr lang="en-US" sz="3600" dirty="0" smtClean="0">
                <a:solidFill>
                  <a:schemeClr val="accent5">
                    <a:lumMod val="50000"/>
                  </a:schemeClr>
                </a:solidFill>
                <a:latin typeface="Times New Roman" charset="0"/>
                <a:ea typeface="Times New Roman" charset="0"/>
                <a:cs typeface="Times New Roman" charset="0"/>
              </a:rPr>
              <a:t>lassical PCA with various number of SNPs. Total </a:t>
            </a:r>
            <a:r>
              <a:rPr lang="en-US" sz="3600" dirty="0">
                <a:solidFill>
                  <a:schemeClr val="accent5">
                    <a:lumMod val="50000"/>
                  </a:schemeClr>
                </a:solidFill>
                <a:latin typeface="Times New Roman" charset="0"/>
                <a:ea typeface="Times New Roman" charset="0"/>
                <a:cs typeface="Times New Roman" charset="0"/>
              </a:rPr>
              <a:t>number of SNPs (n= </a:t>
            </a:r>
            <a:r>
              <a:rPr lang="en-US" sz="3600" dirty="0" smtClean="0">
                <a:solidFill>
                  <a:schemeClr val="accent5">
                    <a:lumMod val="50000"/>
                  </a:schemeClr>
                </a:solidFill>
                <a:latin typeface="Times New Roman" charset="0"/>
                <a:ea typeface="Times New Roman" charset="0"/>
                <a:cs typeface="Times New Roman" charset="0"/>
              </a:rPr>
              <a:t>488,890</a:t>
            </a:r>
            <a:r>
              <a:rPr lang="en-US" sz="3600" dirty="0">
                <a:solidFill>
                  <a:schemeClr val="accent5">
                    <a:lumMod val="50000"/>
                  </a:schemeClr>
                </a:solidFill>
                <a:latin typeface="Times New Roman" charset="0"/>
                <a:ea typeface="Times New Roman" charset="0"/>
                <a:cs typeface="Times New Roman" charset="0"/>
              </a:rPr>
              <a:t>) </a:t>
            </a:r>
            <a:r>
              <a:rPr lang="en-US" sz="3600" dirty="0" smtClean="0">
                <a:solidFill>
                  <a:schemeClr val="accent5">
                    <a:lumMod val="50000"/>
                  </a:schemeClr>
                </a:solidFill>
                <a:latin typeface="Times New Roman" charset="0"/>
                <a:ea typeface="Times New Roman" charset="0"/>
                <a:cs typeface="Times New Roman" charset="0"/>
              </a:rPr>
              <a:t>used in Fig.1A, 5,000 and 5 randomly selected SNPs used in Fig.1B and Fig.1C. Using 5,000 SNPs we can see similar shape with the original PCA, but when the number of SNPs decreased to 5, the shape gets disrupted.</a:t>
            </a:r>
            <a:endParaRPr lang="en-US" sz="3600" dirty="0">
              <a:solidFill>
                <a:schemeClr val="accent5">
                  <a:lumMod val="50000"/>
                </a:schemeClr>
              </a:solidFill>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53" name="Text Placeholder 455"/>
              <p:cNvSpPr txBox="1">
                <a:spLocks/>
              </p:cNvSpPr>
              <p:nvPr/>
            </p:nvSpPr>
            <p:spPr>
              <a:xfrm>
                <a:off x="18672176" y="16340947"/>
                <a:ext cx="13106979" cy="600162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20000"/>
                  </a:lnSpc>
                </a:pPr>
                <a:r>
                  <a:rPr lang="en-US" sz="3600" dirty="0" smtClean="0">
                    <a:latin typeface="Times New Roman" charset="0"/>
                    <a:ea typeface="Times New Roman" charset="0"/>
                    <a:cs typeface="Times New Roman" charset="0"/>
                  </a:rPr>
                  <a:t>Procrustes analysis</a:t>
                </a:r>
                <a:r>
                  <a:rPr lang="en-US" sz="3600" baseline="30000" dirty="0" smtClean="0">
                    <a:latin typeface="Times New Roman" charset="0"/>
                    <a:ea typeface="Times New Roman" charset="0"/>
                    <a:cs typeface="Times New Roman" charset="0"/>
                  </a:rPr>
                  <a:t>2 </a:t>
                </a:r>
                <a:r>
                  <a:rPr lang="en-US" sz="3600" dirty="0" smtClean="0">
                    <a:latin typeface="Times New Roman" charset="0"/>
                    <a:ea typeface="Times New Roman" charset="0"/>
                    <a:cs typeface="Times New Roman" charset="0"/>
                  </a:rPr>
                  <a:t>was used to measure the similarity of the PCA results;</a:t>
                </a:r>
              </a:p>
              <a:p>
                <a:pPr algn="ctr">
                  <a:lnSpc>
                    <a:spcPct val="120000"/>
                  </a:lnSpc>
                </a:pPr>
                <a:r>
                  <a:rPr lang="en-US" sz="3600" b="1" dirty="0">
                    <a:latin typeface="Times New Roman" charset="0"/>
                    <a:ea typeface="Times New Roman" charset="0"/>
                    <a:cs typeface="Times New Roman" charset="0"/>
                  </a:rPr>
                  <a:t>Similarity </a:t>
                </a:r>
                <a:r>
                  <a:rPr lang="en-US" sz="3600" b="1" dirty="0" smtClean="0">
                    <a:latin typeface="Times New Roman" charset="0"/>
                    <a:ea typeface="Times New Roman" charset="0"/>
                    <a:cs typeface="Times New Roman" charset="0"/>
                  </a:rPr>
                  <a:t>Score (S) </a:t>
                </a:r>
                <a:r>
                  <a:rPr lang="en-US" sz="3600" b="1" dirty="0">
                    <a:latin typeface="Times New Roman" charset="0"/>
                    <a:ea typeface="Times New Roman" charset="0"/>
                    <a:cs typeface="Times New Roman" charset="0"/>
                  </a:rPr>
                  <a:t>= </a:t>
                </a:r>
                <a:r>
                  <a:rPr lang="mr-IN" sz="3600" b="1" dirty="0">
                    <a:latin typeface="Times New Roman" charset="0"/>
                    <a:ea typeface="Times New Roman" charset="0"/>
                    <a:cs typeface="Times New Roman" charset="0"/>
                  </a:rPr>
                  <a:t>[</a:t>
                </a:r>
                <a:r>
                  <a:rPr lang="mr-IN" sz="3600" b="1" dirty="0" err="1">
                    <a:latin typeface="Times New Roman" charset="0"/>
                    <a:ea typeface="Times New Roman" charset="0"/>
                    <a:cs typeface="Times New Roman" charset="0"/>
                  </a:rPr>
                  <a:t>tr</a:t>
                </a:r>
                <a:r>
                  <a:rPr lang="mr-IN" sz="3600" b="1" dirty="0">
                    <a:latin typeface="Times New Roman" charset="0"/>
                    <a:ea typeface="Times New Roman" charset="0"/>
                    <a:cs typeface="Times New Roman" charset="0"/>
                  </a:rPr>
                  <a:t>(</a:t>
                </a:r>
                <a14:m>
                  <m:oMath xmlns:m="http://schemas.openxmlformats.org/officeDocument/2006/math">
                    <m:r>
                      <a:rPr lang="en-US" sz="3600" b="1" i="1">
                        <a:latin typeface="Cambria Math" charset="0"/>
                        <a:ea typeface="Times New Roman" charset="0"/>
                        <a:cs typeface="Times New Roman" charset="0"/>
                      </a:rPr>
                      <m:t>𝜦</m:t>
                    </m:r>
                  </m:oMath>
                </a14:m>
                <a:r>
                  <a:rPr lang="mr-IN" sz="3600" b="1" dirty="0">
                    <a:latin typeface="Times New Roman" charset="0"/>
                    <a:ea typeface="Times New Roman" charset="0"/>
                    <a:cs typeface="Times New Roman" charset="0"/>
                  </a:rPr>
                  <a:t>)]</a:t>
                </a:r>
                <a:r>
                  <a:rPr lang="mr-IN" sz="3600" b="1" baseline="30000" dirty="0">
                    <a:latin typeface="Times New Roman" charset="0"/>
                    <a:ea typeface="Times New Roman" charset="0"/>
                    <a:cs typeface="Times New Roman" charset="0"/>
                  </a:rPr>
                  <a:t>2</a:t>
                </a:r>
                <a:r>
                  <a:rPr lang="mr-IN" sz="3600" b="1" dirty="0">
                    <a:latin typeface="Times New Roman" charset="0"/>
                    <a:ea typeface="Times New Roman" charset="0"/>
                    <a:cs typeface="Times New Roman" charset="0"/>
                  </a:rPr>
                  <a:t>/[</a:t>
                </a:r>
                <a:r>
                  <a:rPr lang="mr-IN" sz="3600" b="1" dirty="0" err="1">
                    <a:latin typeface="Times New Roman" charset="0"/>
                    <a:ea typeface="Times New Roman" charset="0"/>
                    <a:cs typeface="Times New Roman" charset="0"/>
                  </a:rPr>
                  <a:t>tr</a:t>
                </a:r>
                <a:r>
                  <a:rPr lang="mr-IN" sz="3600" b="1" dirty="0">
                    <a:latin typeface="Times New Roman" charset="0"/>
                    <a:ea typeface="Times New Roman" charset="0"/>
                    <a:cs typeface="Times New Roman" charset="0"/>
                  </a:rPr>
                  <a:t>(X</a:t>
                </a:r>
                <a:r>
                  <a:rPr lang="en-US" sz="3600" b="1" baseline="30000" dirty="0">
                    <a:latin typeface="Times New Roman" charset="0"/>
                    <a:ea typeface="Times New Roman" charset="0"/>
                    <a:cs typeface="Times New Roman" charset="0"/>
                  </a:rPr>
                  <a:t>T</a:t>
                </a:r>
                <a:r>
                  <a:rPr lang="mr-IN" sz="3600" b="1" baseline="-25000" dirty="0" err="1">
                    <a:latin typeface="Times New Roman" charset="0"/>
                    <a:ea typeface="Times New Roman" charset="0"/>
                    <a:cs typeface="Times New Roman" charset="0"/>
                  </a:rPr>
                  <a:t>c</a:t>
                </a:r>
                <a:r>
                  <a:rPr lang="en-US" sz="3600" b="1" dirty="0">
                    <a:latin typeface="Times New Roman" charset="0"/>
                    <a:ea typeface="Times New Roman" charset="0"/>
                    <a:cs typeface="Times New Roman" charset="0"/>
                  </a:rPr>
                  <a:t> X</a:t>
                </a:r>
                <a:r>
                  <a:rPr lang="mr-IN" sz="3600" b="1" baseline="-25000" dirty="0">
                    <a:latin typeface="Times New Roman" charset="0"/>
                    <a:ea typeface="Times New Roman" charset="0"/>
                    <a:cs typeface="Times New Roman" charset="0"/>
                  </a:rPr>
                  <a:t> </a:t>
                </a:r>
                <a:r>
                  <a:rPr lang="mr-IN" sz="3600" b="1" baseline="-25000" dirty="0" err="1">
                    <a:latin typeface="Times New Roman" charset="0"/>
                    <a:ea typeface="Times New Roman" charset="0"/>
                    <a:cs typeface="Times New Roman" charset="0"/>
                  </a:rPr>
                  <a:t>c</a:t>
                </a:r>
                <a:r>
                  <a:rPr lang="en-US" sz="3600" b="1" dirty="0">
                    <a:latin typeface="Times New Roman" charset="0"/>
                    <a:ea typeface="Times New Roman" charset="0"/>
                    <a:cs typeface="Times New Roman" charset="0"/>
                  </a:rPr>
                  <a:t> )</a:t>
                </a:r>
                <a:r>
                  <a:rPr lang="en-US" sz="3600" b="1" dirty="0" err="1">
                    <a:latin typeface="Times New Roman" charset="0"/>
                    <a:ea typeface="Times New Roman" charset="0"/>
                    <a:cs typeface="Times New Roman" charset="0"/>
                  </a:rPr>
                  <a:t>tr</a:t>
                </a:r>
                <a:r>
                  <a:rPr lang="en-US" sz="3600" b="1" dirty="0">
                    <a:latin typeface="Times New Roman" charset="0"/>
                    <a:ea typeface="Times New Roman" charset="0"/>
                    <a:cs typeface="Times New Roman" charset="0"/>
                  </a:rPr>
                  <a:t>(Y</a:t>
                </a:r>
                <a:r>
                  <a:rPr lang="en-US" sz="3600" b="1" baseline="30000" dirty="0">
                    <a:latin typeface="Times New Roman" charset="0"/>
                    <a:ea typeface="Times New Roman" charset="0"/>
                    <a:cs typeface="Times New Roman" charset="0"/>
                  </a:rPr>
                  <a:t> T</a:t>
                </a:r>
                <a:r>
                  <a:rPr lang="mr-IN" sz="3600" b="1" baseline="-25000" dirty="0" err="1">
                    <a:latin typeface="Times New Roman" charset="0"/>
                    <a:ea typeface="Times New Roman" charset="0"/>
                    <a:cs typeface="Times New Roman" charset="0"/>
                  </a:rPr>
                  <a:t>c</a:t>
                </a:r>
                <a:r>
                  <a:rPr lang="en-US" sz="3600" b="1" dirty="0">
                    <a:latin typeface="Times New Roman" charset="0"/>
                    <a:ea typeface="Times New Roman" charset="0"/>
                    <a:cs typeface="Times New Roman" charset="0"/>
                  </a:rPr>
                  <a:t> Y</a:t>
                </a:r>
                <a:r>
                  <a:rPr lang="mr-IN" sz="3600" b="1" baseline="-25000" dirty="0">
                    <a:latin typeface="Times New Roman" charset="0"/>
                    <a:ea typeface="Times New Roman" charset="0"/>
                    <a:cs typeface="Times New Roman" charset="0"/>
                  </a:rPr>
                  <a:t> </a:t>
                </a:r>
                <a:r>
                  <a:rPr lang="mr-IN" sz="3600" b="1" baseline="-25000" dirty="0" err="1">
                    <a:latin typeface="Times New Roman" charset="0"/>
                    <a:ea typeface="Times New Roman" charset="0"/>
                    <a:cs typeface="Times New Roman" charset="0"/>
                  </a:rPr>
                  <a:t>c</a:t>
                </a:r>
                <a:r>
                  <a:rPr lang="en-US" sz="3600" b="1" dirty="0">
                    <a:latin typeface="Times New Roman" charset="0"/>
                    <a:ea typeface="Times New Roman" charset="0"/>
                    <a:cs typeface="Times New Roman" charset="0"/>
                  </a:rPr>
                  <a:t> </a:t>
                </a:r>
                <a:r>
                  <a:rPr lang="mr-IN" sz="3600" b="1" dirty="0">
                    <a:latin typeface="Times New Roman" charset="0"/>
                    <a:ea typeface="Times New Roman" charset="0"/>
                    <a:cs typeface="Times New Roman" charset="0"/>
                  </a:rPr>
                  <a:t>)]</a:t>
                </a:r>
                <a:endParaRPr lang="en-US" sz="3600" b="1" dirty="0">
                  <a:latin typeface="Times New Roman" charset="0"/>
                  <a:ea typeface="Times New Roman" charset="0"/>
                  <a:cs typeface="Times New Roman" charset="0"/>
                </a:endParaRPr>
              </a:p>
              <a:p>
                <a:pPr>
                  <a:lnSpc>
                    <a:spcPct val="120000"/>
                  </a:lnSpc>
                </a:pPr>
                <a:r>
                  <a:rPr lang="en-US" sz="3600" dirty="0">
                    <a:latin typeface="Times New Roman" charset="0"/>
                    <a:ea typeface="Times New Roman" charset="0"/>
                    <a:cs typeface="Times New Roman" charset="0"/>
                  </a:rPr>
                  <a:t>Where </a:t>
                </a:r>
                <a:r>
                  <a:rPr lang="es-ES_tradnl" sz="3600" dirty="0">
                    <a:latin typeface="Times New Roman" charset="0"/>
                    <a:ea typeface="Times New Roman" charset="0"/>
                    <a:cs typeface="Times New Roman" charset="0"/>
                  </a:rPr>
                  <a:t>X = (x</a:t>
                </a:r>
                <a:r>
                  <a:rPr lang="es-ES_tradnl" sz="3600" baseline="-25000" dirty="0">
                    <a:latin typeface="Times New Roman" charset="0"/>
                    <a:ea typeface="Times New Roman" charset="0"/>
                    <a:cs typeface="Times New Roman" charset="0"/>
                  </a:rPr>
                  <a:t>1</a:t>
                </a:r>
                <a:r>
                  <a:rPr lang="es-ES_tradnl" sz="3600" dirty="0">
                    <a:latin typeface="Times New Roman" charset="0"/>
                    <a:ea typeface="Times New Roman" charset="0"/>
                    <a:cs typeface="Times New Roman" charset="0"/>
                  </a:rPr>
                  <a:t> , . . . , </a:t>
                </a:r>
                <a:r>
                  <a:rPr lang="es-ES_tradnl" sz="3600" dirty="0" err="1">
                    <a:latin typeface="Times New Roman" charset="0"/>
                    <a:ea typeface="Times New Roman" charset="0"/>
                    <a:cs typeface="Times New Roman" charset="0"/>
                  </a:rPr>
                  <a:t>x</a:t>
                </a:r>
                <a:r>
                  <a:rPr lang="es-ES_tradnl" sz="3600" baseline="-25000" dirty="0" err="1">
                    <a:latin typeface="Times New Roman" charset="0"/>
                    <a:ea typeface="Times New Roman" charset="0"/>
                    <a:cs typeface="Times New Roman" charset="0"/>
                  </a:rPr>
                  <a:t>n</a:t>
                </a:r>
                <a:r>
                  <a:rPr lang="es-ES_tradnl" sz="3600" dirty="0">
                    <a:latin typeface="Times New Roman" charset="0"/>
                    <a:ea typeface="Times New Roman" charset="0"/>
                    <a:cs typeface="Times New Roman" charset="0"/>
                  </a:rPr>
                  <a:t>)</a:t>
                </a:r>
                <a:r>
                  <a:rPr lang="es-ES_tradnl" sz="3600" baseline="30000" dirty="0">
                    <a:latin typeface="Times New Roman" charset="0"/>
                    <a:ea typeface="Times New Roman" charset="0"/>
                    <a:cs typeface="Times New Roman" charset="0"/>
                  </a:rPr>
                  <a:t>T</a:t>
                </a:r>
                <a:r>
                  <a:rPr lang="es-ES_tradnl" sz="3600" dirty="0">
                    <a:latin typeface="Times New Roman" charset="0"/>
                    <a:ea typeface="Times New Roman" charset="0"/>
                    <a:cs typeface="Times New Roman" charset="0"/>
                  </a:rPr>
                  <a:t> </a:t>
                </a:r>
                <a:r>
                  <a:rPr lang="es-ES_tradnl" sz="3600" dirty="0" err="1">
                    <a:latin typeface="Times New Roman" charset="0"/>
                    <a:ea typeface="Times New Roman" charset="0"/>
                    <a:cs typeface="Times New Roman" charset="0"/>
                  </a:rPr>
                  <a:t>is</a:t>
                </a:r>
                <a:r>
                  <a:rPr lang="es-ES_tradnl" sz="3600" dirty="0">
                    <a:latin typeface="Times New Roman" charset="0"/>
                    <a:ea typeface="Times New Roman" charset="0"/>
                    <a:cs typeface="Times New Roman" charset="0"/>
                  </a:rPr>
                  <a:t> </a:t>
                </a:r>
                <a:r>
                  <a:rPr lang="es-ES_tradnl" sz="3600" dirty="0" err="1">
                    <a:latin typeface="Times New Roman" charset="0"/>
                    <a:ea typeface="Times New Roman" charset="0"/>
                    <a:cs typeface="Times New Roman" charset="0"/>
                  </a:rPr>
                  <a:t>the</a:t>
                </a:r>
                <a:r>
                  <a:rPr lang="es-ES_tradnl" sz="3600" dirty="0">
                    <a:latin typeface="Times New Roman" charset="0"/>
                    <a:ea typeface="Times New Roman" charset="0"/>
                    <a:cs typeface="Times New Roman" charset="0"/>
                  </a:rPr>
                  <a:t> original </a:t>
                </a:r>
                <a:r>
                  <a:rPr lang="es-ES_tradnl" sz="3600" dirty="0" err="1">
                    <a:latin typeface="Times New Roman" charset="0"/>
                    <a:ea typeface="Times New Roman" charset="0"/>
                    <a:cs typeface="Times New Roman" charset="0"/>
                  </a:rPr>
                  <a:t>matrix</a:t>
                </a:r>
                <a:r>
                  <a:rPr lang="es-ES_tradnl" sz="3600" dirty="0">
                    <a:latin typeface="Times New Roman" charset="0"/>
                    <a:ea typeface="Times New Roman" charset="0"/>
                    <a:cs typeface="Times New Roman" charset="0"/>
                  </a:rPr>
                  <a:t>, Y = (y</a:t>
                </a:r>
                <a:r>
                  <a:rPr lang="es-ES_tradnl" sz="3600" baseline="-25000" dirty="0">
                    <a:latin typeface="Times New Roman" charset="0"/>
                    <a:ea typeface="Times New Roman" charset="0"/>
                    <a:cs typeface="Times New Roman" charset="0"/>
                  </a:rPr>
                  <a:t>1</a:t>
                </a:r>
                <a:r>
                  <a:rPr lang="es-ES_tradnl" sz="3600" dirty="0">
                    <a:latin typeface="Times New Roman" charset="0"/>
                    <a:ea typeface="Times New Roman" charset="0"/>
                    <a:cs typeface="Times New Roman" charset="0"/>
                  </a:rPr>
                  <a:t> ,. . . , </a:t>
                </a:r>
                <a:r>
                  <a:rPr lang="es-ES_tradnl" sz="3600" dirty="0" err="1">
                    <a:latin typeface="Times New Roman" charset="0"/>
                    <a:ea typeface="Times New Roman" charset="0"/>
                    <a:cs typeface="Times New Roman" charset="0"/>
                  </a:rPr>
                  <a:t>y</a:t>
                </a:r>
                <a:r>
                  <a:rPr lang="es-ES_tradnl" sz="3600" baseline="-25000" dirty="0" err="1">
                    <a:latin typeface="Times New Roman" charset="0"/>
                    <a:ea typeface="Times New Roman" charset="0"/>
                    <a:cs typeface="Times New Roman" charset="0"/>
                  </a:rPr>
                  <a:t>n</a:t>
                </a:r>
                <a:r>
                  <a:rPr lang="es-ES_tradnl" sz="3600" dirty="0">
                    <a:latin typeface="Times New Roman" charset="0"/>
                    <a:ea typeface="Times New Roman" charset="0"/>
                    <a:cs typeface="Times New Roman" charset="0"/>
                  </a:rPr>
                  <a:t>)</a:t>
                </a:r>
                <a:r>
                  <a:rPr lang="es-ES_tradnl" sz="3600" baseline="30000" dirty="0">
                    <a:latin typeface="Times New Roman" charset="0"/>
                    <a:ea typeface="Times New Roman" charset="0"/>
                    <a:cs typeface="Times New Roman" charset="0"/>
                  </a:rPr>
                  <a:t>T</a:t>
                </a:r>
                <a:r>
                  <a:rPr lang="es-ES_tradnl" sz="3600" dirty="0">
                    <a:latin typeface="Times New Roman" charset="0"/>
                    <a:ea typeface="Times New Roman" charset="0"/>
                    <a:cs typeface="Times New Roman" charset="0"/>
                  </a:rPr>
                  <a:t> </a:t>
                </a:r>
                <a:r>
                  <a:rPr lang="es-ES_tradnl" sz="3600" dirty="0" err="1">
                    <a:latin typeface="Times New Roman" charset="0"/>
                    <a:ea typeface="Times New Roman" charset="0"/>
                    <a:cs typeface="Times New Roman" charset="0"/>
                  </a:rPr>
                  <a:t>is</a:t>
                </a:r>
                <a:r>
                  <a:rPr lang="es-ES_tradnl" sz="3600" dirty="0">
                    <a:latin typeface="Times New Roman" charset="0"/>
                    <a:ea typeface="Times New Roman" charset="0"/>
                    <a:cs typeface="Times New Roman" charset="0"/>
                  </a:rPr>
                  <a:t> </a:t>
                </a:r>
                <a:r>
                  <a:rPr lang="es-ES_tradnl" sz="3600" dirty="0" err="1">
                    <a:latin typeface="Times New Roman" charset="0"/>
                    <a:ea typeface="Times New Roman" charset="0"/>
                    <a:cs typeface="Times New Roman" charset="0"/>
                  </a:rPr>
                  <a:t>the</a:t>
                </a:r>
                <a:r>
                  <a:rPr lang="es-ES_tradnl" sz="3600" dirty="0">
                    <a:latin typeface="Times New Roman" charset="0"/>
                    <a:ea typeface="Times New Roman" charset="0"/>
                    <a:cs typeface="Times New Roman" charset="0"/>
                  </a:rPr>
                  <a:t> </a:t>
                </a:r>
                <a:r>
                  <a:rPr lang="es-ES_tradnl" sz="3600" dirty="0" err="1">
                    <a:latin typeface="Times New Roman" charset="0"/>
                    <a:ea typeface="Times New Roman" charset="0"/>
                    <a:cs typeface="Times New Roman" charset="0"/>
                  </a:rPr>
                  <a:t>comparison</a:t>
                </a:r>
                <a:r>
                  <a:rPr lang="es-ES_tradnl" sz="3600" dirty="0">
                    <a:latin typeface="Times New Roman" charset="0"/>
                    <a:ea typeface="Times New Roman" charset="0"/>
                    <a:cs typeface="Times New Roman" charset="0"/>
                  </a:rPr>
                  <a:t> </a:t>
                </a:r>
                <a:r>
                  <a:rPr lang="es-ES_tradnl" sz="3600" dirty="0" err="1">
                    <a:latin typeface="Times New Roman" charset="0"/>
                    <a:ea typeface="Times New Roman" charset="0"/>
                    <a:cs typeface="Times New Roman" charset="0"/>
                  </a:rPr>
                  <a:t>matrix</a:t>
                </a:r>
                <a:r>
                  <a:rPr lang="es-ES_tradnl" sz="3600" dirty="0">
                    <a:latin typeface="Times New Roman" charset="0"/>
                    <a:ea typeface="Times New Roman" charset="0"/>
                    <a:cs typeface="Times New Roman" charset="0"/>
                  </a:rPr>
                  <a:t>, </a:t>
                </a:r>
                <a:r>
                  <a:rPr lang="mr-IN" sz="3600" dirty="0" err="1">
                    <a:latin typeface="Times New Roman" charset="0"/>
                    <a:ea typeface="Times New Roman" charset="0"/>
                    <a:cs typeface="Times New Roman" charset="0"/>
                  </a:rPr>
                  <a:t>Xc</a:t>
                </a:r>
                <a:r>
                  <a:rPr lang="mr-IN" sz="3600" dirty="0">
                    <a:latin typeface="Times New Roman" charset="0"/>
                    <a:ea typeface="Times New Roman" charset="0"/>
                    <a:cs typeface="Times New Roman" charset="0"/>
                  </a:rPr>
                  <a:t> = X − X</a:t>
                </a:r>
                <a:r>
                  <a:rPr lang="mr-IN" sz="3600" baseline="-25000" dirty="0">
                    <a:latin typeface="Times New Roman" charset="0"/>
                    <a:ea typeface="Times New Roman" charset="0"/>
                    <a:cs typeface="Times New Roman" charset="0"/>
                  </a:rPr>
                  <a:t>0</a:t>
                </a:r>
                <a:r>
                  <a:rPr lang="en-US" sz="3600" dirty="0">
                    <a:latin typeface="Times New Roman" charset="0"/>
                    <a:ea typeface="Times New Roman" charset="0"/>
                    <a:cs typeface="Times New Roman" charset="0"/>
                  </a:rPr>
                  <a:t>, </a:t>
                </a:r>
                <a:r>
                  <a:rPr lang="es-ES_tradnl" sz="3600" dirty="0" err="1">
                    <a:latin typeface="Times New Roman" charset="0"/>
                    <a:ea typeface="Times New Roman" charset="0"/>
                    <a:cs typeface="Times New Roman" charset="0"/>
                  </a:rPr>
                  <a:t>Y</a:t>
                </a:r>
                <a:r>
                  <a:rPr lang="es-ES_tradnl" sz="3600" baseline="-25000" dirty="0" err="1">
                    <a:latin typeface="Times New Roman" charset="0"/>
                    <a:ea typeface="Times New Roman" charset="0"/>
                    <a:cs typeface="Times New Roman" charset="0"/>
                  </a:rPr>
                  <a:t>c</a:t>
                </a:r>
                <a:r>
                  <a:rPr lang="es-ES_tradnl" sz="3600" dirty="0">
                    <a:latin typeface="Times New Roman" charset="0"/>
                    <a:ea typeface="Times New Roman" charset="0"/>
                    <a:cs typeface="Times New Roman" charset="0"/>
                  </a:rPr>
                  <a:t> = Y − Y</a:t>
                </a:r>
                <a:r>
                  <a:rPr lang="es-ES_tradnl" sz="3600" baseline="-25000" dirty="0">
                    <a:latin typeface="Times New Roman" charset="0"/>
                    <a:ea typeface="Times New Roman" charset="0"/>
                    <a:cs typeface="Times New Roman" charset="0"/>
                  </a:rPr>
                  <a:t>0</a:t>
                </a:r>
                <a:r>
                  <a:rPr lang="es-ES_tradnl" sz="3600" dirty="0">
                    <a:latin typeface="Times New Roman" charset="0"/>
                    <a:ea typeface="Times New Roman" charset="0"/>
                    <a:cs typeface="Times New Roman" charset="0"/>
                  </a:rPr>
                  <a:t>, and </a:t>
                </a:r>
                <a14:m>
                  <m:oMath xmlns:m="http://schemas.openxmlformats.org/officeDocument/2006/math">
                    <m:r>
                      <a:rPr lang="en-US" sz="3600" i="1">
                        <a:latin typeface="Cambria Math" charset="0"/>
                        <a:ea typeface="Times New Roman" charset="0"/>
                        <a:cs typeface="Times New Roman" charset="0"/>
                      </a:rPr>
                      <m:t>𝚲</m:t>
                    </m:r>
                    <m:r>
                      <a:rPr lang="en-US" sz="3600" i="1">
                        <a:latin typeface="Cambria Math" charset="0"/>
                        <a:ea typeface="Times New Roman" charset="0"/>
                        <a:cs typeface="Times New Roman" charset="0"/>
                      </a:rPr>
                      <m:t> </m:t>
                    </m:r>
                  </m:oMath>
                </a14:m>
                <a:r>
                  <a:rPr lang="en-US" sz="3600" dirty="0">
                    <a:latin typeface="Times New Roman" charset="0"/>
                    <a:ea typeface="Times New Roman" charset="0"/>
                    <a:cs typeface="Times New Roman" charset="0"/>
                  </a:rPr>
                  <a:t>is a k * k diagonal matrix of </a:t>
                </a:r>
                <a:r>
                  <a:rPr lang="en-US" sz="3600" dirty="0" smtClean="0">
                    <a:latin typeface="Times New Roman" charset="0"/>
                    <a:ea typeface="Times New Roman" charset="0"/>
                    <a:cs typeface="Times New Roman" charset="0"/>
                  </a:rPr>
                  <a:t>SVD </a:t>
                </a:r>
                <a:r>
                  <a:rPr lang="en-US" sz="3600" dirty="0">
                    <a:latin typeface="Times New Roman" charset="0"/>
                    <a:ea typeface="Times New Roman" charset="0"/>
                    <a:cs typeface="Times New Roman" charset="0"/>
                  </a:rPr>
                  <a:t>of </a:t>
                </a:r>
                <a:r>
                  <a:rPr lang="en-US" sz="3600" b="1" dirty="0" smtClean="0">
                    <a:latin typeface="Times New Roman" charset="0"/>
                    <a:ea typeface="Times New Roman" charset="0"/>
                    <a:cs typeface="Times New Roman" charset="0"/>
                  </a:rPr>
                  <a:t>Y</a:t>
                </a:r>
                <a:r>
                  <a:rPr lang="en-US" sz="3600" b="1" baseline="30000" dirty="0" smtClean="0">
                    <a:latin typeface="Times New Roman" charset="0"/>
                    <a:ea typeface="Times New Roman" charset="0"/>
                    <a:cs typeface="Times New Roman" charset="0"/>
                  </a:rPr>
                  <a:t> </a:t>
                </a:r>
                <a:r>
                  <a:rPr lang="en-US" sz="3600" b="1" baseline="30000" dirty="0">
                    <a:latin typeface="Times New Roman" charset="0"/>
                    <a:ea typeface="Times New Roman" charset="0"/>
                    <a:cs typeface="Times New Roman" charset="0"/>
                  </a:rPr>
                  <a:t>T</a:t>
                </a:r>
                <a:r>
                  <a:rPr lang="mr-IN" sz="3600" b="1" baseline="-25000" dirty="0" err="1">
                    <a:latin typeface="Times New Roman" charset="0"/>
                    <a:ea typeface="Times New Roman" charset="0"/>
                    <a:cs typeface="Times New Roman" charset="0"/>
                  </a:rPr>
                  <a:t>c</a:t>
                </a:r>
                <a:r>
                  <a:rPr lang="mr-IN" sz="3600" b="1" baseline="-25000" dirty="0">
                    <a:latin typeface="Times New Roman" charset="0"/>
                    <a:ea typeface="Times New Roman" charset="0"/>
                    <a:cs typeface="Times New Roman" charset="0"/>
                  </a:rPr>
                  <a:t> </a:t>
                </a:r>
                <a:r>
                  <a:rPr lang="en-US" sz="3600" b="1" dirty="0">
                    <a:latin typeface="Times New Roman" charset="0"/>
                    <a:ea typeface="Times New Roman" charset="0"/>
                    <a:cs typeface="Times New Roman" charset="0"/>
                  </a:rPr>
                  <a:t>X</a:t>
                </a:r>
                <a:r>
                  <a:rPr lang="mr-IN" sz="3600" b="1" baseline="-25000" dirty="0">
                    <a:latin typeface="Times New Roman" charset="0"/>
                    <a:ea typeface="Times New Roman" charset="0"/>
                    <a:cs typeface="Times New Roman" charset="0"/>
                  </a:rPr>
                  <a:t> </a:t>
                </a:r>
                <a:r>
                  <a:rPr lang="mr-IN" sz="3600" b="1" baseline="-25000" dirty="0" err="1" smtClean="0">
                    <a:latin typeface="Times New Roman" charset="0"/>
                    <a:ea typeface="Times New Roman" charset="0"/>
                    <a:cs typeface="Times New Roman" charset="0"/>
                  </a:rPr>
                  <a:t>c</a:t>
                </a:r>
                <a:r>
                  <a:rPr lang="en-US" sz="3600" dirty="0" smtClean="0">
                    <a:latin typeface="Times New Roman" charset="0"/>
                    <a:ea typeface="Times New Roman" charset="0"/>
                    <a:cs typeface="Times New Roman" charset="0"/>
                  </a:rPr>
                  <a:t>: </a:t>
                </a:r>
                <a:r>
                  <a:rPr lang="en-US" sz="3600" b="1" dirty="0" smtClean="0">
                    <a:latin typeface="Times New Roman" charset="0"/>
                    <a:ea typeface="Times New Roman" charset="0"/>
                    <a:cs typeface="Times New Roman" charset="0"/>
                  </a:rPr>
                  <a:t>Y</a:t>
                </a:r>
                <a:r>
                  <a:rPr lang="en-US" sz="3600" b="1" baseline="30000" dirty="0" smtClean="0">
                    <a:latin typeface="Times New Roman" charset="0"/>
                    <a:ea typeface="Times New Roman" charset="0"/>
                    <a:cs typeface="Times New Roman" charset="0"/>
                  </a:rPr>
                  <a:t> </a:t>
                </a:r>
                <a:r>
                  <a:rPr lang="en-US" sz="3600" b="1" baseline="30000" dirty="0">
                    <a:latin typeface="Times New Roman" charset="0"/>
                    <a:ea typeface="Times New Roman" charset="0"/>
                    <a:cs typeface="Times New Roman" charset="0"/>
                  </a:rPr>
                  <a:t>T</a:t>
                </a:r>
                <a:r>
                  <a:rPr lang="mr-IN" sz="3600" b="1" baseline="-25000" dirty="0" err="1">
                    <a:latin typeface="Times New Roman" charset="0"/>
                    <a:ea typeface="Times New Roman" charset="0"/>
                    <a:cs typeface="Times New Roman" charset="0"/>
                  </a:rPr>
                  <a:t>c</a:t>
                </a:r>
                <a:r>
                  <a:rPr lang="mr-IN" sz="3600" b="1" baseline="-25000" dirty="0">
                    <a:latin typeface="Times New Roman" charset="0"/>
                    <a:ea typeface="Times New Roman" charset="0"/>
                    <a:cs typeface="Times New Roman" charset="0"/>
                  </a:rPr>
                  <a:t> </a:t>
                </a:r>
                <a:r>
                  <a:rPr lang="en-US" sz="3600" b="1" dirty="0">
                    <a:latin typeface="Times New Roman" charset="0"/>
                    <a:ea typeface="Times New Roman" charset="0"/>
                    <a:cs typeface="Times New Roman" charset="0"/>
                  </a:rPr>
                  <a:t>X</a:t>
                </a:r>
                <a:r>
                  <a:rPr lang="mr-IN" sz="3600" b="1" baseline="-25000" dirty="0">
                    <a:latin typeface="Times New Roman" charset="0"/>
                    <a:ea typeface="Times New Roman" charset="0"/>
                    <a:cs typeface="Times New Roman" charset="0"/>
                  </a:rPr>
                  <a:t> </a:t>
                </a:r>
                <a:r>
                  <a:rPr lang="mr-IN" sz="3600" b="1" baseline="-25000" dirty="0" err="1">
                    <a:latin typeface="Times New Roman" charset="0"/>
                    <a:ea typeface="Times New Roman" charset="0"/>
                    <a:cs typeface="Times New Roman" charset="0"/>
                  </a:rPr>
                  <a:t>c</a:t>
                </a:r>
                <a:r>
                  <a:rPr lang="en-US" sz="3600" dirty="0" smtClean="0">
                    <a:latin typeface="Times New Roman" charset="0"/>
                    <a:ea typeface="Times New Roman" charset="0"/>
                    <a:cs typeface="Times New Roman" charset="0"/>
                  </a:rPr>
                  <a:t> </a:t>
                </a:r>
                <a:r>
                  <a:rPr lang="en-US" sz="3600" dirty="0">
                    <a:latin typeface="Times New Roman" charset="0"/>
                    <a:ea typeface="Times New Roman" charset="0"/>
                    <a:cs typeface="Times New Roman" charset="0"/>
                  </a:rPr>
                  <a:t>= </a:t>
                </a:r>
                <a:r>
                  <a:rPr lang="en-US" sz="3600" b="1" dirty="0">
                    <a:latin typeface="Times New Roman" charset="0"/>
                    <a:ea typeface="Times New Roman" charset="0"/>
                    <a:cs typeface="Times New Roman" charset="0"/>
                  </a:rPr>
                  <a:t>U</a:t>
                </a:r>
                <a14:m>
                  <m:oMath xmlns:m="http://schemas.openxmlformats.org/officeDocument/2006/math">
                    <m:r>
                      <a:rPr lang="en-US" sz="3600" i="1">
                        <a:latin typeface="Cambria Math" charset="0"/>
                        <a:ea typeface="Times New Roman" charset="0"/>
                        <a:cs typeface="Times New Roman" charset="0"/>
                      </a:rPr>
                      <m:t>𝚲</m:t>
                    </m:r>
                  </m:oMath>
                </a14:m>
                <a:r>
                  <a:rPr lang="en-US" sz="3600" b="1" dirty="0" smtClean="0">
                    <a:latin typeface="Times New Roman" charset="0"/>
                    <a:ea typeface="Times New Roman" charset="0"/>
                    <a:cs typeface="Times New Roman" charset="0"/>
                  </a:rPr>
                  <a:t>V</a:t>
                </a:r>
                <a:r>
                  <a:rPr lang="en-US" sz="3600" b="1" baseline="30000" dirty="0">
                    <a:latin typeface="Times New Roman" charset="0"/>
                    <a:ea typeface="Times New Roman" charset="0"/>
                    <a:cs typeface="Times New Roman" charset="0"/>
                  </a:rPr>
                  <a:t> T</a:t>
                </a:r>
                <a:r>
                  <a:rPr lang="en-US" sz="3600" dirty="0" smtClean="0">
                    <a:latin typeface="Times New Roman" charset="0"/>
                    <a:ea typeface="Times New Roman" charset="0"/>
                    <a:cs typeface="Times New Roman" charset="0"/>
                  </a:rPr>
                  <a:t>. </a:t>
                </a:r>
                <a:r>
                  <a:rPr lang="en-US" sz="3600" dirty="0">
                    <a:latin typeface="Times New Roman" charset="0"/>
                    <a:ea typeface="Times New Roman" charset="0"/>
                    <a:cs typeface="Times New Roman" charset="0"/>
                  </a:rPr>
                  <a:t>Fig.2 </a:t>
                </a:r>
                <a:r>
                  <a:rPr lang="en-US" sz="3600" dirty="0" smtClean="0">
                    <a:latin typeface="Times New Roman" charset="0"/>
                    <a:ea typeface="Times New Roman" charset="0"/>
                    <a:cs typeface="Times New Roman" charset="0"/>
                  </a:rPr>
                  <a:t>shows </a:t>
                </a:r>
                <a:r>
                  <a:rPr lang="en-US" sz="3600" dirty="0">
                    <a:latin typeface="Times New Roman" charset="0"/>
                    <a:ea typeface="Times New Roman" charset="0"/>
                    <a:cs typeface="Times New Roman" charset="0"/>
                  </a:rPr>
                  <a:t>the similarity between PCA results from original number of SNPs </a:t>
                </a:r>
                <a:r>
                  <a:rPr lang="en-US" sz="3600" dirty="0" smtClean="0">
                    <a:latin typeface="Times New Roman" charset="0"/>
                    <a:ea typeface="Times New Roman" charset="0"/>
                    <a:cs typeface="Times New Roman" charset="0"/>
                  </a:rPr>
                  <a:t>  (</a:t>
                </a:r>
                <a:r>
                  <a:rPr lang="en-US" sz="3600" dirty="0">
                    <a:latin typeface="Times New Roman" charset="0"/>
                    <a:ea typeface="Times New Roman" charset="0"/>
                    <a:cs typeface="Times New Roman" charset="0"/>
                  </a:rPr>
                  <a:t>n = 488,890) and randomly picked n = </a:t>
                </a:r>
                <a:r>
                  <a:rPr lang="en-US" sz="3600" dirty="0" smtClean="0">
                    <a:latin typeface="Times New Roman" charset="0"/>
                    <a:ea typeface="Times New Roman" charset="0"/>
                    <a:cs typeface="Times New Roman" charset="0"/>
                  </a:rPr>
                  <a:t>1,043 </a:t>
                </a:r>
                <a:r>
                  <a:rPr lang="en-US" sz="3600" dirty="0">
                    <a:latin typeface="Times New Roman" charset="0"/>
                    <a:ea typeface="Times New Roman" charset="0"/>
                    <a:cs typeface="Times New Roman" charset="0"/>
                  </a:rPr>
                  <a:t>SNPs. </a:t>
                </a:r>
              </a:p>
            </p:txBody>
          </p:sp>
        </mc:Choice>
        <mc:Fallback xmlns="">
          <p:sp>
            <p:nvSpPr>
              <p:cNvPr id="53" name="Text Placeholder 455"/>
              <p:cNvSpPr txBox="1">
                <a:spLocks noRot="1" noChangeAspect="1" noMove="1" noResize="1" noEditPoints="1" noAdjustHandles="1" noChangeArrowheads="1" noChangeShapeType="1" noTextEdit="1"/>
              </p:cNvSpPr>
              <p:nvPr/>
            </p:nvSpPr>
            <p:spPr>
              <a:xfrm>
                <a:off x="18672176" y="16340947"/>
                <a:ext cx="13106979" cy="6001621"/>
              </a:xfrm>
              <a:prstGeom prst="rect">
                <a:avLst/>
              </a:prstGeom>
              <a:blipFill rotWithShape="0">
                <a:blip r:embed="rId8"/>
                <a:stretch>
                  <a:fillRect l="-372"/>
                </a:stretch>
              </a:blipFill>
            </p:spPr>
            <p:txBody>
              <a:bodyPr/>
              <a:lstStyle/>
              <a:p>
                <a:r>
                  <a:rPr lang="en-US">
                    <a:noFill/>
                  </a:rPr>
                  <a:t> </a:t>
                </a:r>
              </a:p>
            </p:txBody>
          </p:sp>
        </mc:Fallback>
      </mc:AlternateContent>
      <p:sp>
        <p:nvSpPr>
          <p:cNvPr id="54" name="Text Placeholder 455"/>
          <p:cNvSpPr txBox="1">
            <a:spLocks/>
          </p:cNvSpPr>
          <p:nvPr/>
        </p:nvSpPr>
        <p:spPr>
          <a:xfrm>
            <a:off x="11680123" y="15414259"/>
            <a:ext cx="20700999" cy="101564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600" b="1" dirty="0" smtClean="0">
                <a:latin typeface="Times New Roman" charset="0"/>
                <a:ea typeface="Times New Roman" charset="0"/>
                <a:cs typeface="Times New Roman" charset="0"/>
              </a:rPr>
              <a:t>Part 2. PCA with reduced number of SNPs; random selection vs. ANOVA selected SNPs</a:t>
            </a:r>
            <a:endParaRPr lang="en-US" sz="3600" b="1" dirty="0">
              <a:latin typeface="Times New Roman" charset="0"/>
              <a:ea typeface="Times New Roman" charset="0"/>
              <a:cs typeface="Times New Roman" charset="0"/>
            </a:endParaRPr>
          </a:p>
        </p:txBody>
      </p:sp>
      <p:grpSp>
        <p:nvGrpSpPr>
          <p:cNvPr id="16" name="Group 15"/>
          <p:cNvGrpSpPr/>
          <p:nvPr/>
        </p:nvGrpSpPr>
        <p:grpSpPr>
          <a:xfrm>
            <a:off x="11832775" y="7032230"/>
            <a:ext cx="18972075" cy="5986747"/>
            <a:chOff x="11832775" y="7118235"/>
            <a:chExt cx="18972075" cy="5986747"/>
          </a:xfrm>
        </p:grpSpPr>
        <p:grpSp>
          <p:nvGrpSpPr>
            <p:cNvPr id="6" name="Group 5"/>
            <p:cNvGrpSpPr/>
            <p:nvPr/>
          </p:nvGrpSpPr>
          <p:grpSpPr>
            <a:xfrm>
              <a:off x="11832775" y="7118235"/>
              <a:ext cx="18972075" cy="5986747"/>
              <a:chOff x="12036056" y="8499222"/>
              <a:chExt cx="18972075" cy="5986747"/>
            </a:xfrm>
          </p:grpSpPr>
          <p:pic>
            <p:nvPicPr>
              <p:cNvPr id="52" name="Picture 5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036056" y="8499222"/>
                <a:ext cx="6761259" cy="5986747"/>
              </a:xfrm>
              <a:prstGeom prst="rect">
                <a:avLst/>
              </a:prstGeom>
            </p:spPr>
          </p:pic>
          <p:sp>
            <p:nvSpPr>
              <p:cNvPr id="12" name="TextBox 11"/>
              <p:cNvSpPr txBox="1"/>
              <p:nvPr/>
            </p:nvSpPr>
            <p:spPr>
              <a:xfrm>
                <a:off x="28626154" y="8722424"/>
                <a:ext cx="2381977" cy="584775"/>
              </a:xfrm>
              <a:prstGeom prst="rect">
                <a:avLst/>
              </a:prstGeom>
              <a:noFill/>
            </p:spPr>
            <p:txBody>
              <a:bodyPr wrap="square" rtlCol="0">
                <a:spAutoFit/>
              </a:bodyPr>
              <a:lstStyle/>
              <a:p>
                <a:r>
                  <a:rPr lang="en-US" sz="3200" dirty="0" smtClean="0"/>
                  <a:t>5 SNPs</a:t>
                </a:r>
                <a:endParaRPr lang="en-US" sz="3200" dirty="0"/>
              </a:p>
            </p:txBody>
          </p:sp>
          <p:sp>
            <p:nvSpPr>
              <p:cNvPr id="50" name="TextBox 49"/>
              <p:cNvSpPr txBox="1"/>
              <p:nvPr/>
            </p:nvSpPr>
            <p:spPr>
              <a:xfrm>
                <a:off x="21535782" y="8733091"/>
                <a:ext cx="2033185" cy="584775"/>
              </a:xfrm>
              <a:prstGeom prst="rect">
                <a:avLst/>
              </a:prstGeom>
              <a:noFill/>
            </p:spPr>
            <p:txBody>
              <a:bodyPr wrap="none" rtlCol="0">
                <a:spAutoFit/>
              </a:bodyPr>
              <a:lstStyle/>
              <a:p>
                <a:r>
                  <a:rPr lang="en-US" sz="3200" dirty="0" smtClean="0"/>
                  <a:t>5,000 SNPs</a:t>
                </a:r>
                <a:endParaRPr lang="en-US" sz="3200" dirty="0"/>
              </a:p>
            </p:txBody>
          </p:sp>
          <p:sp>
            <p:nvSpPr>
              <p:cNvPr id="51" name="TextBox 50"/>
              <p:cNvSpPr txBox="1"/>
              <p:nvPr/>
            </p:nvSpPr>
            <p:spPr>
              <a:xfrm>
                <a:off x="14851577" y="8664202"/>
                <a:ext cx="1523430" cy="584775"/>
              </a:xfrm>
              <a:prstGeom prst="rect">
                <a:avLst/>
              </a:prstGeom>
              <a:noFill/>
            </p:spPr>
            <p:txBody>
              <a:bodyPr wrap="none" rtlCol="0">
                <a:spAutoFit/>
              </a:bodyPr>
              <a:lstStyle/>
              <a:p>
                <a:r>
                  <a:rPr lang="en-US" sz="3200" dirty="0" smtClean="0"/>
                  <a:t>All SNPs</a:t>
                </a:r>
                <a:endParaRPr lang="en-US" sz="3200" dirty="0"/>
              </a:p>
            </p:txBody>
          </p:sp>
        </p:grpSp>
        <p:sp>
          <p:nvSpPr>
            <p:cNvPr id="14" name="TextBox 13"/>
            <p:cNvSpPr txBox="1"/>
            <p:nvPr/>
          </p:nvSpPr>
          <p:spPr>
            <a:xfrm>
              <a:off x="11832775" y="12197900"/>
              <a:ext cx="2020810" cy="769441"/>
            </a:xfrm>
            <a:prstGeom prst="rect">
              <a:avLst/>
            </a:prstGeom>
            <a:noFill/>
          </p:spPr>
          <p:txBody>
            <a:bodyPr wrap="none" rtlCol="0">
              <a:spAutoFit/>
            </a:bodyPr>
            <a:lstStyle/>
            <a:p>
              <a:r>
                <a:rPr lang="en-US" sz="4400" smtClean="0"/>
                <a:t>Figure 1</a:t>
              </a:r>
              <a:endParaRPr lang="en-US" sz="4400"/>
            </a:p>
          </p:txBody>
        </p:sp>
        <p:sp>
          <p:nvSpPr>
            <p:cNvPr id="15" name="TextBox 14"/>
            <p:cNvSpPr txBox="1"/>
            <p:nvPr/>
          </p:nvSpPr>
          <p:spPr>
            <a:xfrm>
              <a:off x="12065081" y="7138900"/>
              <a:ext cx="511679" cy="769441"/>
            </a:xfrm>
            <a:prstGeom prst="rect">
              <a:avLst/>
            </a:prstGeom>
            <a:noFill/>
          </p:spPr>
          <p:txBody>
            <a:bodyPr wrap="none" rtlCol="0">
              <a:spAutoFit/>
            </a:bodyPr>
            <a:lstStyle/>
            <a:p>
              <a:r>
                <a:rPr lang="en-US" sz="4400" dirty="0" smtClean="0"/>
                <a:t>A</a:t>
              </a:r>
              <a:endParaRPr lang="en-US" sz="4400" dirty="0"/>
            </a:p>
          </p:txBody>
        </p:sp>
        <p:sp>
          <p:nvSpPr>
            <p:cNvPr id="55" name="TextBox 54"/>
            <p:cNvSpPr txBox="1"/>
            <p:nvPr/>
          </p:nvSpPr>
          <p:spPr>
            <a:xfrm flipH="1">
              <a:off x="18601694" y="7196388"/>
              <a:ext cx="697744" cy="769441"/>
            </a:xfrm>
            <a:prstGeom prst="rect">
              <a:avLst/>
            </a:prstGeom>
            <a:noFill/>
          </p:spPr>
          <p:txBody>
            <a:bodyPr wrap="square" rtlCol="0">
              <a:spAutoFit/>
            </a:bodyPr>
            <a:lstStyle/>
            <a:p>
              <a:r>
                <a:rPr lang="en-US" sz="4400" dirty="0"/>
                <a:t>B</a:t>
              </a:r>
            </a:p>
          </p:txBody>
        </p:sp>
        <p:sp>
          <p:nvSpPr>
            <p:cNvPr id="57" name="TextBox 56"/>
            <p:cNvSpPr txBox="1"/>
            <p:nvPr/>
          </p:nvSpPr>
          <p:spPr>
            <a:xfrm flipH="1">
              <a:off x="25491222" y="7137863"/>
              <a:ext cx="697744" cy="769441"/>
            </a:xfrm>
            <a:prstGeom prst="rect">
              <a:avLst/>
            </a:prstGeom>
            <a:noFill/>
          </p:spPr>
          <p:txBody>
            <a:bodyPr wrap="square" rtlCol="0">
              <a:spAutoFit/>
            </a:bodyPr>
            <a:lstStyle/>
            <a:p>
              <a:r>
                <a:rPr lang="en-US" sz="4400" dirty="0" smtClean="0"/>
                <a:t>C</a:t>
              </a:r>
              <a:endParaRPr lang="en-US" sz="4400" dirty="0"/>
            </a:p>
          </p:txBody>
        </p:sp>
      </p:grpSp>
      <p:sp>
        <p:nvSpPr>
          <p:cNvPr id="58" name="TextBox 57"/>
          <p:cNvSpPr txBox="1"/>
          <p:nvPr/>
        </p:nvSpPr>
        <p:spPr>
          <a:xfrm>
            <a:off x="11882409" y="21427570"/>
            <a:ext cx="2020810" cy="769441"/>
          </a:xfrm>
          <a:prstGeom prst="rect">
            <a:avLst/>
          </a:prstGeom>
          <a:noFill/>
        </p:spPr>
        <p:txBody>
          <a:bodyPr wrap="none" rtlCol="0">
            <a:spAutoFit/>
          </a:bodyPr>
          <a:lstStyle/>
          <a:p>
            <a:r>
              <a:rPr lang="en-US" sz="4400" dirty="0" smtClean="0"/>
              <a:t>Figure 2</a:t>
            </a:r>
            <a:endParaRPr lang="en-US" sz="4400" dirty="0"/>
          </a:p>
        </p:txBody>
      </p:sp>
      <p:sp>
        <p:nvSpPr>
          <p:cNvPr id="59" name="TextBox 58"/>
          <p:cNvSpPr txBox="1"/>
          <p:nvPr/>
        </p:nvSpPr>
        <p:spPr>
          <a:xfrm>
            <a:off x="18114098" y="24242303"/>
            <a:ext cx="868327" cy="769441"/>
          </a:xfrm>
          <a:prstGeom prst="rect">
            <a:avLst/>
          </a:prstGeom>
          <a:noFill/>
        </p:spPr>
        <p:txBody>
          <a:bodyPr wrap="square" rtlCol="0">
            <a:spAutoFit/>
          </a:bodyPr>
          <a:lstStyle/>
          <a:p>
            <a:r>
              <a:rPr lang="en-US" sz="4400" smtClean="0"/>
              <a:t>A</a:t>
            </a:r>
            <a:endParaRPr lang="en-US" sz="4400"/>
          </a:p>
        </p:txBody>
      </p:sp>
      <p:sp>
        <p:nvSpPr>
          <p:cNvPr id="17" name="Rectangle 16"/>
          <p:cNvSpPr/>
          <p:nvPr/>
        </p:nvSpPr>
        <p:spPr>
          <a:xfrm>
            <a:off x="25393252" y="24258491"/>
            <a:ext cx="6505652" cy="5907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10"/>
          <a:stretch>
            <a:fillRect/>
          </a:stretch>
        </p:blipFill>
        <p:spPr>
          <a:xfrm>
            <a:off x="25707973" y="24183370"/>
            <a:ext cx="6054378" cy="5917320"/>
          </a:xfrm>
          <a:prstGeom prst="rect">
            <a:avLst/>
          </a:prstGeom>
          <a:ln>
            <a:noFill/>
          </a:ln>
        </p:spPr>
      </p:pic>
      <p:sp>
        <p:nvSpPr>
          <p:cNvPr id="20" name="TextBox 19"/>
          <p:cNvSpPr txBox="1"/>
          <p:nvPr/>
        </p:nvSpPr>
        <p:spPr>
          <a:xfrm>
            <a:off x="11877673" y="22425369"/>
            <a:ext cx="20222214" cy="2086725"/>
          </a:xfrm>
          <a:prstGeom prst="rect">
            <a:avLst/>
          </a:prstGeom>
          <a:noFill/>
        </p:spPr>
        <p:txBody>
          <a:bodyPr wrap="square" rtlCol="0">
            <a:spAutoFit/>
          </a:bodyPr>
          <a:lstStyle/>
          <a:p>
            <a:pPr>
              <a:lnSpc>
                <a:spcPct val="120000"/>
              </a:lnSpc>
            </a:pPr>
            <a:r>
              <a:rPr lang="en-US" sz="3600" dirty="0" smtClean="0">
                <a:solidFill>
                  <a:schemeClr val="accent5">
                    <a:lumMod val="50000"/>
                  </a:schemeClr>
                </a:solidFill>
                <a:latin typeface="Times New Roman" charset="0"/>
                <a:ea typeface="Times New Roman" charset="0"/>
                <a:cs typeface="Times New Roman" charset="0"/>
              </a:rPr>
              <a:t>Fig.3A </a:t>
            </a:r>
            <a:r>
              <a:rPr lang="en-US" sz="3600" dirty="0">
                <a:solidFill>
                  <a:schemeClr val="accent5">
                    <a:lumMod val="50000"/>
                  </a:schemeClr>
                </a:solidFill>
                <a:latin typeface="Times New Roman" charset="0"/>
                <a:ea typeface="Times New Roman" charset="0"/>
                <a:cs typeface="Times New Roman" charset="0"/>
              </a:rPr>
              <a:t>shows </a:t>
            </a:r>
            <a:r>
              <a:rPr lang="en-US" sz="3600" dirty="0" smtClean="0">
                <a:solidFill>
                  <a:schemeClr val="accent5">
                    <a:lumMod val="50000"/>
                  </a:schemeClr>
                </a:solidFill>
                <a:latin typeface="Times New Roman" charset="0"/>
                <a:ea typeface="Times New Roman" charset="0"/>
                <a:cs typeface="Times New Roman" charset="0"/>
              </a:rPr>
              <a:t>boxplots from </a:t>
            </a:r>
            <a:r>
              <a:rPr lang="en-US" sz="3600" dirty="0">
                <a:solidFill>
                  <a:schemeClr val="accent5">
                    <a:lumMod val="50000"/>
                  </a:schemeClr>
                </a:solidFill>
                <a:latin typeface="Times New Roman" charset="0"/>
                <a:ea typeface="Times New Roman" charset="0"/>
                <a:cs typeface="Times New Roman" charset="0"/>
              </a:rPr>
              <a:t>randomly selected SNPs and the similarity scores to the original result (repeated 5 times per number of SNPs</a:t>
            </a:r>
            <a:r>
              <a:rPr lang="en-US" sz="3600" dirty="0" smtClean="0">
                <a:solidFill>
                  <a:schemeClr val="accent5">
                    <a:lumMod val="50000"/>
                  </a:schemeClr>
                </a:solidFill>
                <a:latin typeface="Times New Roman" charset="0"/>
                <a:ea typeface="Times New Roman" charset="0"/>
                <a:cs typeface="Times New Roman" charset="0"/>
              </a:rPr>
              <a:t>). </a:t>
            </a:r>
            <a:r>
              <a:rPr lang="en-US" sz="3600" dirty="0">
                <a:solidFill>
                  <a:schemeClr val="accent5">
                    <a:lumMod val="50000"/>
                  </a:schemeClr>
                </a:solidFill>
                <a:latin typeface="Times New Roman" charset="0"/>
                <a:ea typeface="Times New Roman" charset="0"/>
                <a:cs typeface="Times New Roman" charset="0"/>
              </a:rPr>
              <a:t>One-way </a:t>
            </a:r>
            <a:r>
              <a:rPr lang="en-US" sz="3600" dirty="0" smtClean="0">
                <a:solidFill>
                  <a:schemeClr val="accent5">
                    <a:lumMod val="50000"/>
                  </a:schemeClr>
                </a:solidFill>
                <a:latin typeface="Times New Roman" charset="0"/>
                <a:ea typeface="Times New Roman" charset="0"/>
                <a:cs typeface="Times New Roman" charset="0"/>
              </a:rPr>
              <a:t>ANOVA was performed </a:t>
            </a:r>
            <a:r>
              <a:rPr lang="en-US" sz="3600" dirty="0">
                <a:solidFill>
                  <a:schemeClr val="accent5">
                    <a:lumMod val="50000"/>
                  </a:schemeClr>
                </a:solidFill>
                <a:latin typeface="Times New Roman" charset="0"/>
                <a:ea typeface="Times New Roman" charset="0"/>
                <a:cs typeface="Times New Roman" charset="0"/>
              </a:rPr>
              <a:t>to rank the SNPs by its significance of difference within the regions. </a:t>
            </a:r>
          </a:p>
        </p:txBody>
      </p:sp>
      <p:sp>
        <p:nvSpPr>
          <p:cNvPr id="24" name="TextBox 23"/>
          <p:cNvSpPr txBox="1"/>
          <p:nvPr/>
        </p:nvSpPr>
        <p:spPr>
          <a:xfrm>
            <a:off x="33086154" y="5418120"/>
            <a:ext cx="9916313" cy="4745915"/>
          </a:xfrm>
          <a:prstGeom prst="rect">
            <a:avLst/>
          </a:prstGeom>
          <a:noFill/>
        </p:spPr>
        <p:txBody>
          <a:bodyPr wrap="square" rtlCol="0">
            <a:spAutoFit/>
          </a:bodyPr>
          <a:lstStyle/>
          <a:p>
            <a:pPr>
              <a:lnSpc>
                <a:spcPct val="120000"/>
              </a:lnSpc>
            </a:pPr>
            <a:r>
              <a:rPr lang="en-US" sz="3600" b="1" dirty="0" smtClean="0">
                <a:solidFill>
                  <a:schemeClr val="accent5">
                    <a:lumMod val="50000"/>
                  </a:schemeClr>
                </a:solidFill>
                <a:latin typeface="Times New Roman" charset="0"/>
                <a:ea typeface="Times New Roman" charset="0"/>
                <a:cs typeface="Times New Roman" charset="0"/>
              </a:rPr>
              <a:t>Part3. Sample prediction</a:t>
            </a:r>
          </a:p>
          <a:p>
            <a:pPr>
              <a:lnSpc>
                <a:spcPct val="120000"/>
              </a:lnSpc>
            </a:pPr>
            <a:r>
              <a:rPr lang="en-US" sz="3600" dirty="0" smtClean="0">
                <a:solidFill>
                  <a:schemeClr val="accent5">
                    <a:lumMod val="50000"/>
                  </a:schemeClr>
                </a:solidFill>
                <a:latin typeface="Times New Roman" charset="0"/>
                <a:ea typeface="Times New Roman" charset="0"/>
                <a:cs typeface="Times New Roman" charset="0"/>
              </a:rPr>
              <a:t>We used seven of our own available data whom we already know are Chinese.</a:t>
            </a:r>
            <a:r>
              <a:rPr lang="en-US" sz="3600" dirty="0">
                <a:solidFill>
                  <a:schemeClr val="accent5">
                    <a:lumMod val="50000"/>
                  </a:schemeClr>
                </a:solidFill>
                <a:latin typeface="Times New Roman" charset="0"/>
                <a:ea typeface="Times New Roman" charset="0"/>
                <a:cs typeface="Times New Roman" charset="0"/>
              </a:rPr>
              <a:t> </a:t>
            </a:r>
            <a:r>
              <a:rPr lang="en-US" sz="3600" dirty="0" smtClean="0">
                <a:solidFill>
                  <a:schemeClr val="accent5">
                    <a:lumMod val="50000"/>
                  </a:schemeClr>
                </a:solidFill>
                <a:latin typeface="Times New Roman" charset="0"/>
                <a:ea typeface="Times New Roman" charset="0"/>
                <a:cs typeface="Times New Roman" charset="0"/>
              </a:rPr>
              <a:t>7/7 of them were predicted obviously as East Asian in the PCA projection. Fig.4 shows one example (CGGA_1346, the orange point) where </a:t>
            </a:r>
            <a:r>
              <a:rPr lang="en-US" altLang="zh-CN" sz="3600" dirty="0" smtClean="0">
                <a:solidFill>
                  <a:schemeClr val="accent5">
                    <a:lumMod val="50000"/>
                  </a:schemeClr>
                </a:solidFill>
                <a:latin typeface="Times New Roman" charset="0"/>
                <a:ea typeface="Times New Roman" charset="0"/>
                <a:cs typeface="Times New Roman" charset="0"/>
              </a:rPr>
              <a:t>868</a:t>
            </a:r>
            <a:r>
              <a:rPr lang="en-US" sz="3600" dirty="0" smtClean="0">
                <a:solidFill>
                  <a:schemeClr val="accent5">
                    <a:lumMod val="50000"/>
                  </a:schemeClr>
                </a:solidFill>
                <a:latin typeface="Times New Roman" charset="0"/>
                <a:ea typeface="Times New Roman" charset="0"/>
                <a:cs typeface="Times New Roman" charset="0"/>
              </a:rPr>
              <a:t> available SNPs (0.2% of 488,890) were used in PCA.</a:t>
            </a:r>
          </a:p>
        </p:txBody>
      </p:sp>
      <p:sp>
        <p:nvSpPr>
          <p:cNvPr id="60" name="TextBox 59"/>
          <p:cNvSpPr txBox="1"/>
          <p:nvPr/>
        </p:nvSpPr>
        <p:spPr>
          <a:xfrm>
            <a:off x="17899325" y="29378722"/>
            <a:ext cx="2249622" cy="769441"/>
          </a:xfrm>
          <a:prstGeom prst="rect">
            <a:avLst/>
          </a:prstGeom>
          <a:noFill/>
        </p:spPr>
        <p:txBody>
          <a:bodyPr wrap="square" rtlCol="0">
            <a:spAutoFit/>
          </a:bodyPr>
          <a:lstStyle/>
          <a:p>
            <a:r>
              <a:rPr lang="en-US" sz="4400" dirty="0" smtClean="0"/>
              <a:t>Figure 3</a:t>
            </a:r>
            <a:endParaRPr lang="en-US" sz="4400" dirty="0"/>
          </a:p>
        </p:txBody>
      </p:sp>
      <p:sp>
        <p:nvSpPr>
          <p:cNvPr id="61" name="TextBox 60"/>
          <p:cNvSpPr txBox="1"/>
          <p:nvPr/>
        </p:nvSpPr>
        <p:spPr>
          <a:xfrm>
            <a:off x="33621721" y="15435814"/>
            <a:ext cx="2020810" cy="769441"/>
          </a:xfrm>
          <a:prstGeom prst="rect">
            <a:avLst/>
          </a:prstGeom>
          <a:noFill/>
        </p:spPr>
        <p:txBody>
          <a:bodyPr wrap="none" rtlCol="0">
            <a:spAutoFit/>
          </a:bodyPr>
          <a:lstStyle/>
          <a:p>
            <a:r>
              <a:rPr lang="en-US" sz="4400" dirty="0" smtClean="0"/>
              <a:t>Figure 4</a:t>
            </a:r>
            <a:endParaRPr lang="en-US" sz="4400" dirty="0"/>
          </a:p>
        </p:txBody>
      </p:sp>
      <p:sp>
        <p:nvSpPr>
          <p:cNvPr id="5" name="TextBox 4"/>
          <p:cNvSpPr txBox="1"/>
          <p:nvPr/>
        </p:nvSpPr>
        <p:spPr>
          <a:xfrm>
            <a:off x="11826954" y="24937322"/>
            <a:ext cx="6142429" cy="6017481"/>
          </a:xfrm>
          <a:prstGeom prst="rect">
            <a:avLst/>
          </a:prstGeom>
          <a:noFill/>
        </p:spPr>
        <p:txBody>
          <a:bodyPr wrap="square" rtlCol="0">
            <a:spAutoFit/>
          </a:bodyPr>
          <a:lstStyle/>
          <a:p>
            <a:pPr>
              <a:lnSpc>
                <a:spcPct val="120000"/>
              </a:lnSpc>
            </a:pPr>
            <a:r>
              <a:rPr lang="en-US" sz="3600" dirty="0" smtClean="0">
                <a:solidFill>
                  <a:schemeClr val="accent5">
                    <a:lumMod val="50000"/>
                  </a:schemeClr>
                </a:solidFill>
                <a:latin typeface="Times New Roman" charset="0"/>
                <a:ea typeface="Times New Roman" charset="0"/>
                <a:cs typeface="Times New Roman" charset="0"/>
              </a:rPr>
              <a:t>The </a:t>
            </a:r>
            <a:r>
              <a:rPr lang="en-US" sz="3600" dirty="0">
                <a:solidFill>
                  <a:schemeClr val="accent5">
                    <a:lumMod val="50000"/>
                  </a:schemeClr>
                </a:solidFill>
                <a:latin typeface="Times New Roman" charset="0"/>
                <a:ea typeface="Times New Roman" charset="0"/>
                <a:cs typeface="Times New Roman" charset="0"/>
              </a:rPr>
              <a:t>red-line in Fig.3A shows similarity score from ANOVA selected SNPs which </a:t>
            </a:r>
            <a:r>
              <a:rPr lang="en-US" sz="3600" dirty="0" smtClean="0">
                <a:solidFill>
                  <a:schemeClr val="accent5">
                    <a:lumMod val="50000"/>
                  </a:schemeClr>
                </a:solidFill>
                <a:latin typeface="Times New Roman" charset="0"/>
                <a:ea typeface="Times New Roman" charset="0"/>
                <a:cs typeface="Times New Roman" charset="0"/>
              </a:rPr>
              <a:t>drops much slower </a:t>
            </a:r>
            <a:r>
              <a:rPr lang="en-US" sz="3600" dirty="0">
                <a:solidFill>
                  <a:schemeClr val="accent5">
                    <a:lumMod val="50000"/>
                  </a:schemeClr>
                </a:solidFill>
                <a:latin typeface="Times New Roman" charset="0"/>
                <a:ea typeface="Times New Roman" charset="0"/>
                <a:cs typeface="Times New Roman" charset="0"/>
              </a:rPr>
              <a:t>compared to </a:t>
            </a:r>
            <a:r>
              <a:rPr lang="en-US" sz="3600" dirty="0" smtClean="0">
                <a:solidFill>
                  <a:schemeClr val="accent5">
                    <a:lumMod val="50000"/>
                  </a:schemeClr>
                </a:solidFill>
                <a:latin typeface="Times New Roman" charset="0"/>
                <a:ea typeface="Times New Roman" charset="0"/>
                <a:cs typeface="Times New Roman" charset="0"/>
              </a:rPr>
              <a:t>random selection</a:t>
            </a:r>
            <a:r>
              <a:rPr lang="en-US" sz="3600" dirty="0">
                <a:solidFill>
                  <a:schemeClr val="accent5">
                    <a:lumMod val="50000"/>
                  </a:schemeClr>
                </a:solidFill>
                <a:latin typeface="Times New Roman" charset="0"/>
                <a:ea typeface="Times New Roman" charset="0"/>
                <a:cs typeface="Times New Roman" charset="0"/>
              </a:rPr>
              <a:t>. Fig.3B </a:t>
            </a:r>
            <a:endParaRPr lang="en-US" sz="3600" dirty="0" smtClean="0">
              <a:solidFill>
                <a:schemeClr val="accent5">
                  <a:lumMod val="50000"/>
                </a:schemeClr>
              </a:solidFill>
              <a:latin typeface="Times New Roman" charset="0"/>
              <a:ea typeface="Times New Roman" charset="0"/>
              <a:cs typeface="Times New Roman" charset="0"/>
            </a:endParaRPr>
          </a:p>
          <a:p>
            <a:pPr>
              <a:lnSpc>
                <a:spcPct val="120000"/>
              </a:lnSpc>
            </a:pPr>
            <a:r>
              <a:rPr lang="en-US" sz="3600" dirty="0" smtClean="0">
                <a:solidFill>
                  <a:schemeClr val="accent5">
                    <a:lumMod val="50000"/>
                  </a:schemeClr>
                </a:solidFill>
                <a:latin typeface="Times New Roman" charset="0"/>
                <a:ea typeface="Times New Roman" charset="0"/>
                <a:cs typeface="Times New Roman" charset="0"/>
              </a:rPr>
              <a:t>shows </a:t>
            </a:r>
            <a:r>
              <a:rPr lang="en-US" sz="3600" dirty="0">
                <a:solidFill>
                  <a:schemeClr val="accent5">
                    <a:lumMod val="50000"/>
                  </a:schemeClr>
                </a:solidFill>
                <a:latin typeface="Times New Roman" charset="0"/>
                <a:ea typeface="Times New Roman" charset="0"/>
                <a:cs typeface="Times New Roman" charset="0"/>
              </a:rPr>
              <a:t>one of the top 5 SNPs (rs11175577, rs2823882, rs2426552, rs7018273, rs1834640) .</a:t>
            </a:r>
          </a:p>
        </p:txBody>
      </p:sp>
      <p:sp>
        <p:nvSpPr>
          <p:cNvPr id="64" name="TextBox 63"/>
          <p:cNvSpPr txBox="1"/>
          <p:nvPr/>
        </p:nvSpPr>
        <p:spPr>
          <a:xfrm>
            <a:off x="25276111" y="24242302"/>
            <a:ext cx="868327" cy="769441"/>
          </a:xfrm>
          <a:prstGeom prst="rect">
            <a:avLst/>
          </a:prstGeom>
          <a:noFill/>
        </p:spPr>
        <p:txBody>
          <a:bodyPr wrap="square" rtlCol="0">
            <a:spAutoFit/>
          </a:bodyPr>
          <a:lstStyle/>
          <a:p>
            <a:r>
              <a:rPr lang="en-US" sz="4400" dirty="0"/>
              <a:t>B</a:t>
            </a:r>
          </a:p>
        </p:txBody>
      </p:sp>
      <p:cxnSp>
        <p:nvCxnSpPr>
          <p:cNvPr id="3" name="Straight Arrow Connector 2"/>
          <p:cNvCxnSpPr/>
          <p:nvPr/>
        </p:nvCxnSpPr>
        <p:spPr>
          <a:xfrm>
            <a:off x="39489655" y="11319501"/>
            <a:ext cx="1025224" cy="31089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7959721" y="11082196"/>
            <a:ext cx="1775830" cy="400110"/>
          </a:xfrm>
          <a:prstGeom prst="rect">
            <a:avLst/>
          </a:prstGeom>
          <a:noFill/>
        </p:spPr>
        <p:txBody>
          <a:bodyPr wrap="square" rtlCol="0">
            <a:spAutoFit/>
          </a:bodyPr>
          <a:lstStyle/>
          <a:p>
            <a:r>
              <a:rPr lang="en-US" sz="2000" smtClean="0">
                <a:latin typeface="Helvetica" charset="0"/>
                <a:ea typeface="Helvetica" charset="0"/>
                <a:cs typeface="Helvetica" charset="0"/>
              </a:rPr>
              <a:t>CGGA_1346</a:t>
            </a:r>
            <a:endParaRPr lang="en-US" sz="2000">
              <a:latin typeface="Helvetica" charset="0"/>
              <a:ea typeface="Helvetica" charset="0"/>
              <a:cs typeface="Helvetica" charset="0"/>
            </a:endParaRPr>
          </a:p>
        </p:txBody>
      </p:sp>
      <p:sp>
        <p:nvSpPr>
          <p:cNvPr id="56" name="Text Placeholder 463"/>
          <p:cNvSpPr>
            <a:spLocks noGrp="1"/>
          </p:cNvSpPr>
          <p:nvPr>
            <p:ph type="body" sz="quarter" idx="96"/>
          </p:nvPr>
        </p:nvSpPr>
        <p:spPr>
          <a:xfrm>
            <a:off x="927120" y="16203199"/>
            <a:ext cx="10056813" cy="15881248"/>
          </a:xfrm>
        </p:spPr>
        <p:txBody>
          <a:bodyPr/>
          <a:lstStyle/>
          <a:p>
            <a:pPr>
              <a:lnSpc>
                <a:spcPct val="120000"/>
              </a:lnSpc>
            </a:pPr>
            <a:r>
              <a:rPr lang="en-US" sz="3600" dirty="0"/>
              <a:t>Instead of using professor Yao’s SNPs data directly, we downloaded the original </a:t>
            </a:r>
            <a:r>
              <a:rPr lang="en-US" sz="3600" dirty="0" smtClean="0"/>
              <a:t>data</a:t>
            </a:r>
            <a:r>
              <a:rPr lang="en-US" sz="3600" baseline="30000" dirty="0" smtClean="0"/>
              <a:t>1 </a:t>
            </a:r>
            <a:r>
              <a:rPr lang="en-US" sz="3600" dirty="0"/>
              <a:t>(</a:t>
            </a:r>
            <a:r>
              <a:rPr lang="en-US" sz="3600" u="sng" dirty="0">
                <a:hlinkClick r:id="rId11"/>
              </a:rPr>
              <a:t>http://www.hagsc</a:t>
            </a:r>
            <a:endParaRPr lang="en-US" sz="3600" dirty="0"/>
          </a:p>
          <a:p>
            <a:pPr>
              <a:lnSpc>
                <a:spcPct val="120000"/>
              </a:lnSpc>
            </a:pPr>
            <a:r>
              <a:rPr lang="en-US" sz="3600" u="sng" dirty="0">
                <a:hlinkClick r:id="rId11"/>
              </a:rPr>
              <a:t>.org/hgdp/files.html)</a:t>
            </a:r>
            <a:r>
              <a:rPr lang="en-US" sz="3600" dirty="0"/>
              <a:t> in order to get more </a:t>
            </a:r>
            <a:r>
              <a:rPr lang="en-US" sz="3600" dirty="0" smtClean="0"/>
              <a:t>information. The SNPs were filtered as below.</a:t>
            </a:r>
          </a:p>
          <a:p>
            <a:pPr>
              <a:lnSpc>
                <a:spcPct val="120000"/>
              </a:lnSpc>
            </a:pPr>
            <a:r>
              <a:rPr lang="en-US" sz="3600" dirty="0" smtClean="0"/>
              <a:t/>
            </a:r>
            <a:br>
              <a:rPr lang="en-US" sz="3600" dirty="0" smtClean="0"/>
            </a:br>
            <a:endParaRPr lang="en-US" sz="3600" dirty="0" smtClean="0"/>
          </a:p>
          <a:p>
            <a:pPr>
              <a:lnSpc>
                <a:spcPct val="120000"/>
              </a:lnSpc>
            </a:pP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endParaRPr lang="en-US" sz="3600" dirty="0" smtClean="0"/>
          </a:p>
          <a:p>
            <a:pPr>
              <a:lnSpc>
                <a:spcPct val="120000"/>
              </a:lnSpc>
            </a:pPr>
            <a:endParaRPr lang="en-US" sz="3600" dirty="0"/>
          </a:p>
          <a:p>
            <a:pPr>
              <a:lnSpc>
                <a:spcPct val="120000"/>
              </a:lnSpc>
            </a:pPr>
            <a:endParaRPr lang="en-US" sz="3600" dirty="0" smtClean="0"/>
          </a:p>
          <a:p>
            <a:pPr>
              <a:lnSpc>
                <a:spcPct val="120000"/>
              </a:lnSpc>
            </a:pPr>
            <a:endParaRPr lang="en-US" sz="3600" dirty="0" smtClean="0"/>
          </a:p>
          <a:p>
            <a:pPr>
              <a:lnSpc>
                <a:spcPct val="120000"/>
              </a:lnSpc>
            </a:pPr>
            <a:endParaRPr lang="en-US" sz="3600" dirty="0"/>
          </a:p>
          <a:p>
            <a:pPr>
              <a:lnSpc>
                <a:spcPct val="120000"/>
              </a:lnSpc>
            </a:pPr>
            <a:r>
              <a:rPr lang="en-US" sz="3600" dirty="0" smtClean="0"/>
              <a:t>The </a:t>
            </a:r>
            <a:r>
              <a:rPr lang="en-US" sz="3600" dirty="0"/>
              <a:t>number of subjects used was 1043, those who successfully passed the quality control done by the authors of the original paper. Therefore, a </a:t>
            </a:r>
            <a:r>
              <a:rPr lang="en-US" sz="3600" dirty="0" smtClean="0"/>
              <a:t>full data </a:t>
            </a:r>
            <a:r>
              <a:rPr lang="en-US" sz="3600" dirty="0"/>
              <a:t>matrix </a:t>
            </a:r>
            <a:r>
              <a:rPr lang="en-US" sz="3600" b="1" dirty="0"/>
              <a:t>X ∈ </a:t>
            </a:r>
            <a:r>
              <a:rPr lang="en-US" sz="3600" b="1" i="1" dirty="0" smtClean="0"/>
              <a:t>R</a:t>
            </a:r>
            <a:r>
              <a:rPr lang="en-US" sz="3600" b="1" baseline="30000" dirty="0" smtClean="0"/>
              <a:t>n*p</a:t>
            </a:r>
            <a:r>
              <a:rPr lang="en-US" sz="3600" b="1" dirty="0" smtClean="0"/>
              <a:t> </a:t>
            </a:r>
            <a:r>
              <a:rPr lang="en-US" sz="3600" dirty="0"/>
              <a:t>was used in this study where p = </a:t>
            </a:r>
            <a:r>
              <a:rPr lang="en-US" sz="3600" dirty="0" smtClean="0"/>
              <a:t>488,890 </a:t>
            </a:r>
            <a:r>
              <a:rPr lang="en-US" sz="3600" dirty="0"/>
              <a:t>rows of SNPs and n = 1043 columns of people. </a:t>
            </a:r>
          </a:p>
          <a:p>
            <a:pPr>
              <a:lnSpc>
                <a:spcPct val="120000"/>
              </a:lnSpc>
            </a:pPr>
            <a:r>
              <a:rPr lang="en-US" sz="3600" dirty="0"/>
              <a:t/>
            </a:r>
            <a:br>
              <a:rPr lang="en-US" sz="3600" dirty="0"/>
            </a:br>
            <a:endParaRPr lang="en-US" dirty="0" smtClean="0"/>
          </a:p>
        </p:txBody>
      </p:sp>
      <p:graphicFrame>
        <p:nvGraphicFramePr>
          <p:cNvPr id="62" name="Diagram 61"/>
          <p:cNvGraphicFramePr/>
          <p:nvPr>
            <p:extLst>
              <p:ext uri="{D42A27DB-BD31-4B8C-83A1-F6EECF244321}">
                <p14:modId xmlns:p14="http://schemas.microsoft.com/office/powerpoint/2010/main" val="249575934"/>
              </p:ext>
            </p:extLst>
          </p:nvPr>
        </p:nvGraphicFramePr>
        <p:xfrm>
          <a:off x="1192756" y="19760393"/>
          <a:ext cx="9353775" cy="630353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9" name="TextBox 8"/>
          <p:cNvSpPr txBox="1"/>
          <p:nvPr/>
        </p:nvSpPr>
        <p:spPr>
          <a:xfrm>
            <a:off x="391885" y="301373"/>
            <a:ext cx="4125104" cy="1138773"/>
          </a:xfrm>
          <a:prstGeom prst="rect">
            <a:avLst/>
          </a:prstGeom>
          <a:noFill/>
        </p:spPr>
        <p:txBody>
          <a:bodyPr wrap="none" rtlCol="0">
            <a:spAutoFit/>
          </a:bodyPr>
          <a:lstStyle/>
          <a:p>
            <a:r>
              <a:rPr lang="en-US" sz="3400" dirty="0">
                <a:solidFill>
                  <a:schemeClr val="bg1"/>
                </a:solidFill>
                <a:latin typeface="Helvetica" charset="0"/>
                <a:ea typeface="Helvetica" charset="0"/>
                <a:cs typeface="Helvetica" charset="0"/>
              </a:rPr>
              <a:t>CSIC 5011 Project </a:t>
            </a:r>
            <a:r>
              <a:rPr lang="en-US" sz="3400" dirty="0" smtClean="0">
                <a:solidFill>
                  <a:schemeClr val="bg1"/>
                </a:solidFill>
                <a:latin typeface="Helvetica" charset="0"/>
                <a:ea typeface="Helvetica" charset="0"/>
                <a:cs typeface="Helvetica" charset="0"/>
              </a:rPr>
              <a:t>1</a:t>
            </a:r>
          </a:p>
          <a:p>
            <a:r>
              <a:rPr lang="en-US" sz="3400" dirty="0" smtClean="0">
                <a:solidFill>
                  <a:schemeClr val="bg1"/>
                </a:solidFill>
                <a:latin typeface="Helvetica" charset="0"/>
                <a:ea typeface="Helvetica" charset="0"/>
                <a:cs typeface="Helvetica" charset="0"/>
              </a:rPr>
              <a:t>Fall 2017</a:t>
            </a:r>
            <a:endParaRPr lang="en-US" sz="3400" dirty="0">
              <a:solidFill>
                <a:schemeClr val="bg1"/>
              </a:solidFill>
              <a:latin typeface="Helvetica" charset="0"/>
              <a:ea typeface="Helvetica" charset="0"/>
              <a:cs typeface="Helvetica" charset="0"/>
            </a:endParaRPr>
          </a:p>
        </p:txBody>
      </p:sp>
      <p:sp>
        <p:nvSpPr>
          <p:cNvPr id="65" name="TextBox 64"/>
          <p:cNvSpPr txBox="1"/>
          <p:nvPr/>
        </p:nvSpPr>
        <p:spPr>
          <a:xfrm>
            <a:off x="38730764" y="608641"/>
            <a:ext cx="4398961" cy="1138773"/>
          </a:xfrm>
          <a:prstGeom prst="rect">
            <a:avLst/>
          </a:prstGeom>
          <a:noFill/>
        </p:spPr>
        <p:txBody>
          <a:bodyPr wrap="none" rtlCol="0">
            <a:spAutoFit/>
          </a:bodyPr>
          <a:lstStyle/>
          <a:p>
            <a:r>
              <a:rPr lang="en-US" sz="3400" dirty="0" smtClean="0">
                <a:solidFill>
                  <a:schemeClr val="bg1"/>
                </a:solidFill>
                <a:latin typeface="Helvetica" charset="0"/>
                <a:ea typeface="Helvetica" charset="0"/>
                <a:cs typeface="Helvetica" charset="0"/>
              </a:rPr>
              <a:t>Presented by</a:t>
            </a:r>
          </a:p>
          <a:p>
            <a:r>
              <a:rPr lang="en-US" sz="3400" b="1" dirty="0" smtClean="0">
                <a:solidFill>
                  <a:schemeClr val="bg1"/>
                </a:solidFill>
                <a:latin typeface="Helvetica" charset="0"/>
                <a:ea typeface="Helvetica" charset="0"/>
                <a:cs typeface="Helvetica" charset="0"/>
              </a:rPr>
              <a:t>Wang</a:t>
            </a:r>
            <a:r>
              <a:rPr lang="en-US" sz="3400" dirty="0" smtClean="0">
                <a:solidFill>
                  <a:schemeClr val="bg1"/>
                </a:solidFill>
                <a:latin typeface="Helvetica" charset="0"/>
                <a:ea typeface="Helvetica" charset="0"/>
                <a:cs typeface="Helvetica" charset="0"/>
              </a:rPr>
              <a:t> Genomics Lab</a:t>
            </a:r>
            <a:endParaRPr lang="en-US" sz="3400" dirty="0">
              <a:solidFill>
                <a:schemeClr val="bg1"/>
              </a:solidFill>
              <a:latin typeface="Helvetica" charset="0"/>
              <a:ea typeface="Helvetica" charset="0"/>
              <a:cs typeface="Helvetica" charset="0"/>
            </a:endParaRPr>
          </a:p>
        </p:txBody>
      </p:sp>
      <p:sp>
        <p:nvSpPr>
          <p:cNvPr id="67" name="TextBox 66"/>
          <p:cNvSpPr txBox="1"/>
          <p:nvPr/>
        </p:nvSpPr>
        <p:spPr>
          <a:xfrm>
            <a:off x="14180132" y="30245324"/>
            <a:ext cx="17451591" cy="757130"/>
          </a:xfrm>
          <a:prstGeom prst="rect">
            <a:avLst/>
          </a:prstGeom>
          <a:noFill/>
        </p:spPr>
        <p:txBody>
          <a:bodyPr wrap="square" rtlCol="0">
            <a:spAutoFit/>
          </a:bodyPr>
          <a:lstStyle/>
          <a:p>
            <a:pPr>
              <a:lnSpc>
                <a:spcPct val="120000"/>
              </a:lnSpc>
            </a:pPr>
            <a:r>
              <a:rPr lang="en-US" sz="3600" dirty="0" smtClean="0">
                <a:solidFill>
                  <a:schemeClr val="accent5">
                    <a:lumMod val="50000"/>
                  </a:schemeClr>
                </a:solidFill>
                <a:latin typeface="Times New Roman" charset="0"/>
                <a:ea typeface="Times New Roman" charset="0"/>
                <a:cs typeface="Times New Roman" charset="0"/>
              </a:rPr>
              <a:t>Only African </a:t>
            </a:r>
            <a:r>
              <a:rPr lang="en-US" sz="3600" dirty="0">
                <a:solidFill>
                  <a:schemeClr val="accent5">
                    <a:lumMod val="50000"/>
                  </a:schemeClr>
                </a:solidFill>
                <a:latin typeface="Times New Roman" charset="0"/>
                <a:ea typeface="Times New Roman" charset="0"/>
                <a:cs typeface="Times New Roman" charset="0"/>
              </a:rPr>
              <a:t>is enriched with 0(AA) genotype</a:t>
            </a:r>
            <a:r>
              <a:rPr lang="en-US" sz="3600" dirty="0" smtClean="0">
                <a:solidFill>
                  <a:schemeClr val="accent5">
                    <a:lumMod val="50000"/>
                  </a:schemeClr>
                </a:solidFill>
                <a:latin typeface="Times New Roman" charset="0"/>
                <a:ea typeface="Times New Roman" charset="0"/>
                <a:cs typeface="Times New Roman" charset="0"/>
              </a:rPr>
              <a:t>.</a:t>
            </a:r>
            <a:endParaRPr lang="en-US" sz="3600" dirty="0">
              <a:solidFill>
                <a:schemeClr val="accent5">
                  <a:lumMod val="50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2812</TotalTime>
  <Words>766</Words>
  <Application>Microsoft Macintosh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vt:i4>
      </vt:variant>
    </vt:vector>
  </HeadingPairs>
  <TitlesOfParts>
    <vt:vector size="12" baseType="lpstr">
      <vt:lpstr>Calibri</vt:lpstr>
      <vt:lpstr>Cambria Math</vt:lpstr>
      <vt:lpstr>Helvetica</vt:lpstr>
      <vt:lpstr>Times New Roman</vt:lpstr>
      <vt:lpstr>Trebuchet MS</vt:lpstr>
      <vt:lpstr>Wingdings</vt:lpstr>
      <vt:lpstr>맑은 고딕</vt:lpstr>
      <vt:lpstr>Arial</vt:lpstr>
      <vt:lpstr>36x48-Template-V2b</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Nam윤희</cp:lastModifiedBy>
  <cp:revision>351</cp:revision>
  <dcterms:created xsi:type="dcterms:W3CDTF">2012-02-03T19:11:35Z</dcterms:created>
  <dcterms:modified xsi:type="dcterms:W3CDTF">2017-10-10T07:39:28Z</dcterms:modified>
</cp:coreProperties>
</file>