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46"/>
    <p:restoredTop sz="94604"/>
  </p:normalViewPr>
  <p:slideViewPr>
    <p:cSldViewPr snapToGrid="0" snapToObjects="1">
      <p:cViewPr>
        <p:scale>
          <a:sx n="112" d="100"/>
          <a:sy n="112" d="100"/>
        </p:scale>
        <p:origin x="376" y="264"/>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10/12/17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BEC03D-8E1E-0847-AB74-B7FC4FF0E5D4}"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BEC03D-8E1E-0847-AB74-B7FC4FF0E5D4}" type="datetimeFigureOut">
              <a:rPr lang="en-US" smtClean="0"/>
              <a:t>10/12/17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EC03D-8E1E-0847-AB74-B7FC4FF0E5D4}" type="datetimeFigureOut">
              <a:rPr lang="en-US" smtClean="0"/>
              <a:t>10/12/17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10/12/17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10/12/17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jp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a:off x="171869" y="3719383"/>
            <a:ext cx="1795118" cy="25423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endParaRPr lang="en-US" sz="1000" dirty="0"/>
          </a:p>
        </p:txBody>
      </p:sp>
      <p:sp>
        <p:nvSpPr>
          <p:cNvPr id="7" name="Rectangle 6"/>
          <p:cNvSpPr/>
          <p:nvPr/>
        </p:nvSpPr>
        <p:spPr>
          <a:xfrm>
            <a:off x="0" y="0"/>
            <a:ext cx="12192000" cy="98107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solidFill>
                  <a:schemeClr val="bg1"/>
                </a:solidFill>
              </a:rPr>
              <a:t>CSIC 5001 Min-Project 1 - PCA-Based Face Detection with Uncertainty</a:t>
            </a:r>
            <a:endParaRPr lang="en-US" altLang="zh-CN" dirty="0" smtClean="0">
              <a:solidFill>
                <a:schemeClr val="bg1"/>
              </a:solidFill>
            </a:endParaRPr>
          </a:p>
          <a:p>
            <a:pPr algn="ctr"/>
            <a:r>
              <a:rPr lang="en-US" sz="1000" dirty="0" smtClean="0">
                <a:solidFill>
                  <a:schemeClr val="bg1"/>
                </a:solidFill>
              </a:rPr>
              <a:t>WU Aoyu</a:t>
            </a:r>
            <a:endParaRPr lang="en-US" sz="1000" dirty="0">
              <a:solidFill>
                <a:schemeClr val="bg1"/>
              </a:solidFill>
            </a:endParaRPr>
          </a:p>
        </p:txBody>
      </p:sp>
      <p:sp>
        <p:nvSpPr>
          <p:cNvPr id="9" name="Rectangle 8"/>
          <p:cNvSpPr/>
          <p:nvPr/>
        </p:nvSpPr>
        <p:spPr>
          <a:xfrm>
            <a:off x="164895" y="1178476"/>
            <a:ext cx="3794332" cy="26492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dirty="0" smtClean="0"/>
              <a:t>1. Introduction</a:t>
            </a:r>
            <a:endParaRPr lang="en-US" sz="1200" dirty="0"/>
          </a:p>
        </p:txBody>
      </p:sp>
      <p:sp>
        <p:nvSpPr>
          <p:cNvPr id="13" name="Rectangle 12"/>
          <p:cNvSpPr/>
          <p:nvPr/>
        </p:nvSpPr>
        <p:spPr>
          <a:xfrm>
            <a:off x="164895" y="1443396"/>
            <a:ext cx="3794332" cy="98361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000" dirty="0" smtClean="0"/>
              <a:t>Eigenfaces is an efficient face recognition algorithm based on PCA. However, few researches ever addressed the uncertainty issue. In this project, I aim to measure the performance of Eigenfaces with uncertainty in terms of efficiency and accuracy. Various algorithms and uncertainty distributions will be explored. To narrow down the problem, I define uncertainty as missing values.</a:t>
            </a:r>
            <a:endParaRPr lang="en-US" sz="1000" dirty="0"/>
          </a:p>
        </p:txBody>
      </p:sp>
      <p:sp>
        <p:nvSpPr>
          <p:cNvPr id="18" name="Rectangle 17"/>
          <p:cNvSpPr/>
          <p:nvPr/>
        </p:nvSpPr>
        <p:spPr>
          <a:xfrm>
            <a:off x="4196068" y="1178476"/>
            <a:ext cx="3794332" cy="26492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1200" dirty="0" smtClean="0"/>
              <a:t>3. </a:t>
            </a:r>
            <a:r>
              <a:rPr lang="en-US" altLang="zh-CN" sz="1200" dirty="0" smtClean="0"/>
              <a:t>PCA with Uncertainty</a:t>
            </a:r>
            <a:endParaRPr lang="en-US" sz="1200" dirty="0"/>
          </a:p>
        </p:txBody>
      </p:sp>
      <p:sp>
        <p:nvSpPr>
          <p:cNvPr id="19" name="Rectangle 18"/>
          <p:cNvSpPr/>
          <p:nvPr/>
        </p:nvSpPr>
        <p:spPr>
          <a:xfrm>
            <a:off x="8227241" y="1178476"/>
            <a:ext cx="3794332" cy="26492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dirty="0" smtClean="0"/>
              <a:t>5. </a:t>
            </a:r>
            <a:r>
              <a:rPr lang="en-US" sz="1200" dirty="0" smtClean="0"/>
              <a:t>Results</a:t>
            </a:r>
            <a:endParaRPr lang="en-US" sz="1200" dirty="0"/>
          </a:p>
        </p:txBody>
      </p:sp>
      <p:sp>
        <p:nvSpPr>
          <p:cNvPr id="8" name="Rectangle 7"/>
          <p:cNvSpPr/>
          <p:nvPr/>
        </p:nvSpPr>
        <p:spPr>
          <a:xfrm>
            <a:off x="171870" y="2628337"/>
            <a:ext cx="3794332" cy="26492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zh-CN" sz="1200" dirty="0" smtClean="0"/>
              <a:t>2.</a:t>
            </a:r>
            <a:r>
              <a:rPr lang="zh-CN" altLang="en-US" sz="1200" dirty="0"/>
              <a:t> </a:t>
            </a:r>
            <a:r>
              <a:rPr lang="en-US" altLang="zh-CN" sz="1200" dirty="0" smtClean="0"/>
              <a:t>Eigenfaces by PCA</a:t>
            </a:r>
            <a:endParaRPr lang="en-US" sz="1200" dirty="0"/>
          </a:p>
        </p:txBody>
      </p:sp>
      <p:sp>
        <p:nvSpPr>
          <p:cNvPr id="11" name="Rectangle 10"/>
          <p:cNvSpPr/>
          <p:nvPr/>
        </p:nvSpPr>
        <p:spPr>
          <a:xfrm>
            <a:off x="171870" y="2893257"/>
            <a:ext cx="3795690" cy="8261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000" b="1" dirty="0" smtClean="0"/>
              <a:t>Implementation</a:t>
            </a:r>
            <a:endParaRPr lang="en-US" altLang="zh-CN" sz="1000" b="1" dirty="0" smtClean="0"/>
          </a:p>
          <a:p>
            <a:pPr algn="just"/>
            <a:r>
              <a:rPr lang="en-US" sz="1000" dirty="0" smtClean="0"/>
              <a:t>I implement Eigenfaces algorithms with PCA and measure the reconstruction SSE errors using the top N principal components. The training data contains 100 images (5 expression of 20 persons) of size 68*56 pixels. The reconstruction image is out of the training data.</a:t>
            </a:r>
            <a:endParaRPr lang="en-US" sz="1000" b="1" dirty="0" smtClean="0"/>
          </a:p>
        </p:txBody>
      </p:sp>
      <p:sp>
        <p:nvSpPr>
          <p:cNvPr id="14" name="Rectangle 13"/>
          <p:cNvSpPr/>
          <p:nvPr/>
        </p:nvSpPr>
        <p:spPr>
          <a:xfrm>
            <a:off x="8226295" y="1449596"/>
            <a:ext cx="3795278" cy="160671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endParaRPr lang="en-US" sz="900" dirty="0"/>
          </a:p>
        </p:txBody>
      </p:sp>
      <p:sp>
        <p:nvSpPr>
          <p:cNvPr id="20" name="Rectangle 19"/>
          <p:cNvSpPr/>
          <p:nvPr/>
        </p:nvSpPr>
        <p:spPr>
          <a:xfrm>
            <a:off x="8227236" y="3152117"/>
            <a:ext cx="3794332" cy="23061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dirty="0" smtClean="0"/>
              <a:t>6. Conclusion</a:t>
            </a:r>
            <a:endParaRPr lang="en-US" sz="1200" dirty="0"/>
          </a:p>
        </p:txBody>
      </p:sp>
      <p:sp>
        <p:nvSpPr>
          <p:cNvPr id="23" name="Rectangle 22"/>
          <p:cNvSpPr/>
          <p:nvPr/>
        </p:nvSpPr>
        <p:spPr>
          <a:xfrm>
            <a:off x="4188643" y="4158533"/>
            <a:ext cx="3801754" cy="26492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dirty="0" smtClean="0"/>
              <a:t>4. </a:t>
            </a:r>
            <a:r>
              <a:rPr lang="en-US" altLang="zh-CN" sz="1200" dirty="0" smtClean="0"/>
              <a:t>Interpolation</a:t>
            </a:r>
            <a:r>
              <a:rPr lang="zh-CN" altLang="en-US" sz="1200" dirty="0" smtClean="0"/>
              <a:t> </a:t>
            </a:r>
            <a:r>
              <a:rPr lang="en-US" altLang="zh-CN" sz="1200" dirty="0" smtClean="0"/>
              <a:t>Method</a:t>
            </a:r>
            <a:endParaRPr lang="en-US" sz="1200" dirty="0"/>
          </a:p>
        </p:txBody>
      </p:sp>
      <p:sp>
        <p:nvSpPr>
          <p:cNvPr id="25" name="Rectangle 24"/>
          <p:cNvSpPr/>
          <p:nvPr/>
        </p:nvSpPr>
        <p:spPr>
          <a:xfrm>
            <a:off x="4195123" y="1443395"/>
            <a:ext cx="3795276" cy="26256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000" dirty="0" smtClean="0"/>
              <a:t>I examine</a:t>
            </a:r>
            <a:r>
              <a:rPr lang="zh-CN" altLang="en-US" sz="1000" dirty="0" smtClean="0"/>
              <a:t> </a:t>
            </a:r>
            <a:r>
              <a:rPr lang="en-US" altLang="zh-CN" sz="1000" dirty="0" smtClean="0"/>
              <a:t>three</a:t>
            </a:r>
            <a:r>
              <a:rPr lang="zh-CN" altLang="en-US" sz="1000" dirty="0" smtClean="0"/>
              <a:t> </a:t>
            </a:r>
            <a:r>
              <a:rPr lang="en-US" altLang="zh-CN" sz="1000" dirty="0" smtClean="0"/>
              <a:t>PCA variations for missing values, namely, alternating least squares (ALS), pairwise deletion (PD) and listwise deletion (LD).</a:t>
            </a:r>
            <a:r>
              <a:rPr lang="en-US" sz="1000" dirty="0" smtClean="0"/>
              <a:t> Two uncertainty distributions are explored: block &amp; random. Block uncertainty means image block losses while random uncertainty is like salt-and-pepper noises.</a:t>
            </a:r>
          </a:p>
          <a:p>
            <a:pPr algn="just"/>
            <a:r>
              <a:rPr lang="en-US" sz="1000" b="1" dirty="0" smtClean="0"/>
              <a:t>Efficiency</a:t>
            </a:r>
          </a:p>
          <a:p>
            <a:pPr algn="just"/>
            <a:r>
              <a:rPr lang="en-US" sz="1000" dirty="0" smtClean="0"/>
              <a:t>The fundamental challenge of this project is scalability. Since the training data is images, the covariance matrix is of large size and dense.</a:t>
            </a:r>
          </a:p>
          <a:p>
            <a:pPr algn="just"/>
            <a:r>
              <a:rPr lang="en-US" sz="1000" dirty="0" smtClean="0"/>
              <a:t>While ALS is theoretically believed to yield best results, I find it not scalable since it takes too much running time. In my test, it does not terminate after 5 minutes.</a:t>
            </a:r>
            <a:endParaRPr lang="en-US" sz="1000" dirty="0"/>
          </a:p>
          <a:p>
            <a:pPr algn="just"/>
            <a:r>
              <a:rPr lang="en-US" sz="1000" dirty="0" smtClean="0"/>
              <a:t>Neither does PD, which takes 16.82 seconds in existence of 1 </a:t>
            </a:r>
            <a:r>
              <a:rPr lang="en-US" sz="1000" dirty="0" err="1" smtClean="0"/>
              <a:t>NaN</a:t>
            </a:r>
            <a:r>
              <a:rPr lang="en-US" sz="1000" dirty="0" smtClean="0"/>
              <a:t> value but increases to 92.15 seconds with 5 missing values.</a:t>
            </a:r>
          </a:p>
          <a:p>
            <a:pPr algn="just"/>
            <a:r>
              <a:rPr lang="en-US" sz="1000" dirty="0" smtClean="0"/>
              <a:t>LD terminates within 1 second, however, since it deletes the entire row containing missing values, it yields less number of principal components, and leads to empty result with massive missing values.</a:t>
            </a:r>
          </a:p>
        </p:txBody>
      </p:sp>
      <p:sp>
        <p:nvSpPr>
          <p:cNvPr id="26" name="Rectangle 25"/>
          <p:cNvSpPr/>
          <p:nvPr/>
        </p:nvSpPr>
        <p:spPr>
          <a:xfrm>
            <a:off x="8227236" y="3382733"/>
            <a:ext cx="3794332" cy="240298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000" dirty="0" smtClean="0"/>
              <a:t>In this project, I address the uncertainty issue for PCA of 2D images. I find the existing mathematical PCA variations such as ALS, PD and LD not scalable, since the covariance matrix is of great size due to the nature of image. Inspired by the interpixel redundancy of image, I utilize the interpolation method to fill the missing values. This algorithm proves to work well.</a:t>
            </a:r>
          </a:p>
          <a:p>
            <a:pPr algn="just"/>
            <a:endParaRPr lang="en-US" sz="1000" dirty="0"/>
          </a:p>
          <a:p>
            <a:pPr algn="just"/>
            <a:r>
              <a:rPr lang="en-US" sz="1000" dirty="0" smtClean="0"/>
              <a:t>I learnt three important lessons from this project. First, I realized that images are a distinct datatype in terms of data reduction. The fundamental challenge lies in the </a:t>
            </a:r>
            <a:r>
              <a:rPr lang="en-US" sz="1000" dirty="0"/>
              <a:t>scalability</a:t>
            </a:r>
            <a:r>
              <a:rPr lang="en-US" sz="1000" dirty="0" smtClean="0"/>
              <a:t>. Second, in terms of data reduction, it is essential to consider the data nature before choosing algorithms. Third but potentially most importantly, research involves repeated trial-and-error progress. Many well-established methods might fail in particular cases. This motivates critical thinking which leads to identify new problems and propose novel solutions.</a:t>
            </a:r>
            <a:endParaRPr lang="en-US" sz="1000" dirty="0"/>
          </a:p>
        </p:txBody>
      </p:sp>
      <p:sp>
        <p:nvSpPr>
          <p:cNvPr id="33" name="Rectangle 32"/>
          <p:cNvSpPr/>
          <p:nvPr/>
        </p:nvSpPr>
        <p:spPr>
          <a:xfrm>
            <a:off x="2151640" y="3719383"/>
            <a:ext cx="1814562" cy="30319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endParaRPr lang="en-US" altLang="zh-CN" sz="1000" b="1" dirty="0" smtClean="0"/>
          </a:p>
          <a:p>
            <a:pPr algn="just"/>
            <a:r>
              <a:rPr lang="en-US" altLang="zh-CN" sz="1000" b="1" dirty="0" smtClean="0"/>
              <a:t>Results</a:t>
            </a:r>
          </a:p>
          <a:p>
            <a:pPr algn="just"/>
            <a:r>
              <a:rPr lang="en-US" altLang="zh-CN" sz="1000" dirty="0"/>
              <a:t>The first image shows that using the top 10 principle components yield effective reconstruction of both training and test images. </a:t>
            </a:r>
          </a:p>
          <a:p>
            <a:pPr algn="just"/>
            <a:r>
              <a:rPr lang="en-US" altLang="zh-CN" sz="1000" dirty="0"/>
              <a:t>The second </a:t>
            </a:r>
            <a:r>
              <a:rPr lang="en-US" altLang="zh-CN" sz="1000" dirty="0" smtClean="0"/>
              <a:t>image presents the reconstruction of test images using 99 PCs, capturing most facial features.</a:t>
            </a:r>
          </a:p>
          <a:p>
            <a:pPr algn="just"/>
            <a:r>
              <a:rPr lang="en-US" altLang="zh-CN" sz="1000" dirty="0" smtClean="0"/>
              <a:t>The third image suggests the face detection by scanning the window. The nadir of errors corresponds to face.</a:t>
            </a:r>
            <a:endParaRPr lang="en-US" altLang="zh-CN" sz="1000" dirty="0"/>
          </a:p>
          <a:p>
            <a:pPr algn="just"/>
            <a:endParaRPr lang="en-US" altLang="zh-CN" sz="1000" b="1" dirty="0" smtClean="0"/>
          </a:p>
          <a:p>
            <a:pPr algn="just"/>
            <a:r>
              <a:rPr lang="en-US" altLang="zh-CN" sz="1000" b="1" dirty="0" smtClean="0"/>
              <a:t>Conclusion</a:t>
            </a:r>
          </a:p>
          <a:p>
            <a:pPr algn="just"/>
            <a:r>
              <a:rPr lang="en-US" altLang="zh-CN" sz="900" dirty="0" smtClean="0"/>
              <a:t>PCA works well with face reconstruction and detection. </a:t>
            </a:r>
            <a:endParaRPr lang="en-US" sz="1000" dirty="0" smtClean="0"/>
          </a:p>
          <a:p>
            <a:endParaRPr lang="en-US" sz="1000" dirty="0"/>
          </a:p>
        </p:txBody>
      </p:sp>
      <p:sp>
        <p:nvSpPr>
          <p:cNvPr id="34" name="Rounded Rectangle 33"/>
          <p:cNvSpPr/>
          <p:nvPr/>
        </p:nvSpPr>
        <p:spPr>
          <a:xfrm>
            <a:off x="164895" y="6347474"/>
            <a:ext cx="1786625" cy="40384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650" dirty="0" smtClean="0"/>
              <a:t>(Up) Reconstruction SSE Errors of N PCs: </a:t>
            </a:r>
          </a:p>
          <a:p>
            <a:pPr algn="ctr"/>
            <a:r>
              <a:rPr lang="en-US" altLang="zh-CN" sz="650" dirty="0" smtClean="0"/>
              <a:t>left - training image; right </a:t>
            </a:r>
            <a:r>
              <a:rPr lang="mr-IN" altLang="zh-CN" sz="650" dirty="0" smtClean="0"/>
              <a:t>–</a:t>
            </a:r>
            <a:r>
              <a:rPr lang="en-US" altLang="zh-CN" sz="650" dirty="0" smtClean="0"/>
              <a:t> test image</a:t>
            </a:r>
          </a:p>
          <a:p>
            <a:pPr algn="ctr"/>
            <a:r>
              <a:rPr lang="en-US" sz="650" dirty="0" smtClean="0"/>
              <a:t>(Middle) Reconstruction using 99 PCs</a:t>
            </a:r>
          </a:p>
          <a:p>
            <a:pPr algn="ctr"/>
            <a:r>
              <a:rPr lang="en-US" sz="650" dirty="0" smtClean="0"/>
              <a:t>(Down) Face Detection by Sliding Window</a:t>
            </a:r>
            <a:endParaRPr lang="en-US" sz="650" dirty="0"/>
          </a:p>
        </p:txBody>
      </p:sp>
      <p:sp>
        <p:nvSpPr>
          <p:cNvPr id="36" name="Rectangle 35"/>
          <p:cNvSpPr/>
          <p:nvPr/>
        </p:nvSpPr>
        <p:spPr>
          <a:xfrm>
            <a:off x="8227236" y="6242252"/>
            <a:ext cx="3794332" cy="51735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900" dirty="0" smtClean="0"/>
              <a:t>Dataset Source: </a:t>
            </a:r>
            <a:r>
              <a:rPr lang="en-US" sz="900" dirty="0" smtClean="0"/>
              <a:t>F</a:t>
            </a:r>
            <a:r>
              <a:rPr lang="en-US" sz="900" dirty="0"/>
              <a:t>. Samaria and A. </a:t>
            </a:r>
            <a:r>
              <a:rPr lang="en-US" sz="900" dirty="0" smtClean="0"/>
              <a:t>Harter, "Parameterization </a:t>
            </a:r>
            <a:r>
              <a:rPr lang="en-US" sz="900" dirty="0"/>
              <a:t>of a stochastic model for human face </a:t>
            </a:r>
            <a:r>
              <a:rPr lang="en-US" sz="900" dirty="0" smtClean="0"/>
              <a:t>identification”, 2nd </a:t>
            </a:r>
            <a:r>
              <a:rPr lang="en-US" sz="900" dirty="0"/>
              <a:t>IEEE Workshop on Applications of Computer </a:t>
            </a:r>
            <a:r>
              <a:rPr lang="en-US" sz="900" dirty="0" smtClean="0"/>
              <a:t>Vision, December </a:t>
            </a:r>
            <a:r>
              <a:rPr lang="en-US" sz="900" dirty="0"/>
              <a:t>1994, Sarasota (Florida</a:t>
            </a:r>
            <a:r>
              <a:rPr lang="en-US" sz="900" dirty="0" smtClean="0"/>
              <a:t>).</a:t>
            </a:r>
            <a:endParaRPr lang="en-US" sz="900" dirty="0"/>
          </a:p>
        </p:txBody>
      </p:sp>
      <p:sp>
        <p:nvSpPr>
          <p:cNvPr id="37" name="Rectangle 36"/>
          <p:cNvSpPr/>
          <p:nvPr/>
        </p:nvSpPr>
        <p:spPr>
          <a:xfrm>
            <a:off x="8227236" y="5977332"/>
            <a:ext cx="3794332" cy="26492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dirty="0" smtClean="0"/>
              <a:t>7. Reference</a:t>
            </a:r>
            <a:endParaRPr lang="en-US" sz="12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6147"/>
          <a:stretch/>
        </p:blipFill>
        <p:spPr>
          <a:xfrm>
            <a:off x="1033078" y="3762096"/>
            <a:ext cx="918442" cy="7339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27" y="4540519"/>
            <a:ext cx="1296708" cy="75454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392" y="5380794"/>
            <a:ext cx="1450466" cy="837979"/>
          </a:xfrm>
          <a:prstGeom prst="rect">
            <a:avLst/>
          </a:prstGeom>
        </p:spPr>
      </p:pic>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l="6153" r="6730"/>
          <a:stretch/>
        </p:blipFill>
        <p:spPr>
          <a:xfrm>
            <a:off x="270392" y="3748604"/>
            <a:ext cx="867977" cy="747265"/>
          </a:xfrm>
          <a:prstGeom prst="rect">
            <a:avLst/>
          </a:prstGeom>
        </p:spPr>
      </p:pic>
      <p:sp>
        <p:nvSpPr>
          <p:cNvPr id="38" name="Rectangle 37"/>
          <p:cNvSpPr/>
          <p:nvPr/>
        </p:nvSpPr>
        <p:spPr>
          <a:xfrm>
            <a:off x="4188643" y="4423453"/>
            <a:ext cx="3801754" cy="11772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000" dirty="0" smtClean="0"/>
              <a:t>Very</a:t>
            </a:r>
            <a:r>
              <a:rPr lang="zh-CN" altLang="en-US" sz="1000" dirty="0" smtClean="0"/>
              <a:t> </a:t>
            </a:r>
            <a:r>
              <a:rPr lang="en-US" altLang="zh-CN" sz="1000" dirty="0" smtClean="0"/>
              <a:t>frustratingly,</a:t>
            </a:r>
            <a:r>
              <a:rPr lang="zh-CN" altLang="en-US" sz="1000" dirty="0" smtClean="0"/>
              <a:t> </a:t>
            </a:r>
            <a:r>
              <a:rPr lang="en-US" altLang="zh-CN" sz="1000" dirty="0" smtClean="0"/>
              <a:t>the</a:t>
            </a:r>
            <a:r>
              <a:rPr lang="zh-CN" altLang="en-US" sz="1000" dirty="0" smtClean="0"/>
              <a:t> </a:t>
            </a:r>
            <a:r>
              <a:rPr lang="en-US" altLang="zh-CN" sz="1000" dirty="0" smtClean="0"/>
              <a:t>above</a:t>
            </a:r>
            <a:r>
              <a:rPr lang="zh-CN" altLang="en-US" sz="1000" dirty="0" smtClean="0"/>
              <a:t> </a:t>
            </a:r>
            <a:r>
              <a:rPr lang="en-US" altLang="zh-CN" sz="1000" dirty="0" smtClean="0"/>
              <a:t>implementation</a:t>
            </a:r>
            <a:r>
              <a:rPr lang="zh-CN" altLang="en-US" sz="1000" dirty="0" smtClean="0"/>
              <a:t> </a:t>
            </a:r>
            <a:r>
              <a:rPr lang="en-US" altLang="zh-CN" sz="1000" dirty="0" smtClean="0"/>
              <a:t>and</a:t>
            </a:r>
            <a:r>
              <a:rPr lang="zh-CN" altLang="en-US" sz="1000" dirty="0" smtClean="0"/>
              <a:t> </a:t>
            </a:r>
            <a:r>
              <a:rPr lang="en-US" altLang="zh-CN" sz="1000" dirty="0" smtClean="0"/>
              <a:t>test</a:t>
            </a:r>
            <a:r>
              <a:rPr lang="zh-CN" altLang="en-US" sz="1000" dirty="0" smtClean="0"/>
              <a:t> </a:t>
            </a:r>
            <a:r>
              <a:rPr lang="en-US" altLang="zh-CN" sz="1000" dirty="0" smtClean="0"/>
              <a:t>suggest</a:t>
            </a:r>
            <a:r>
              <a:rPr lang="zh-CN" altLang="en-US" sz="1000" dirty="0" smtClean="0"/>
              <a:t> </a:t>
            </a:r>
            <a:r>
              <a:rPr lang="en-US" altLang="zh-CN" sz="1000" dirty="0" smtClean="0"/>
              <a:t>those</a:t>
            </a:r>
            <a:r>
              <a:rPr lang="zh-CN" altLang="en-US" sz="1000" dirty="0" smtClean="0"/>
              <a:t> </a:t>
            </a:r>
            <a:r>
              <a:rPr lang="en-US" altLang="zh-CN" sz="1000" dirty="0" smtClean="0"/>
              <a:t>mathematical</a:t>
            </a:r>
            <a:r>
              <a:rPr lang="zh-CN" altLang="en-US" sz="1000" dirty="0" smtClean="0"/>
              <a:t> </a:t>
            </a:r>
            <a:r>
              <a:rPr lang="en-US" altLang="zh-CN" sz="1000" dirty="0" smtClean="0"/>
              <a:t>PCA</a:t>
            </a:r>
            <a:r>
              <a:rPr lang="en-US" sz="1000" dirty="0" smtClean="0"/>
              <a:t> </a:t>
            </a:r>
            <a:r>
              <a:rPr lang="en-US" altLang="zh-CN" sz="1000" dirty="0" smtClean="0"/>
              <a:t>variations</a:t>
            </a:r>
            <a:r>
              <a:rPr lang="zh-CN" altLang="en-US" sz="1000" dirty="0" smtClean="0"/>
              <a:t> </a:t>
            </a:r>
            <a:r>
              <a:rPr lang="en-US" altLang="zh-CN" sz="1000" dirty="0" smtClean="0"/>
              <a:t>could</a:t>
            </a:r>
            <a:r>
              <a:rPr lang="zh-CN" altLang="en-US" sz="1000" dirty="0" smtClean="0"/>
              <a:t> </a:t>
            </a:r>
            <a:r>
              <a:rPr lang="en-US" altLang="zh-CN" sz="1000" dirty="0" smtClean="0"/>
              <a:t>not</a:t>
            </a:r>
            <a:r>
              <a:rPr lang="zh-CN" altLang="en-US" sz="1000" dirty="0" smtClean="0"/>
              <a:t> </a:t>
            </a:r>
            <a:r>
              <a:rPr lang="en-US" altLang="zh-CN" sz="1000" dirty="0" smtClean="0"/>
              <a:t>address</a:t>
            </a:r>
            <a:r>
              <a:rPr lang="zh-CN" altLang="en-US" sz="1000" dirty="0" smtClean="0"/>
              <a:t> </a:t>
            </a:r>
            <a:r>
              <a:rPr lang="en-US" altLang="zh-CN" sz="1000" dirty="0" smtClean="0"/>
              <a:t>the</a:t>
            </a:r>
            <a:r>
              <a:rPr lang="zh-CN" altLang="en-US" sz="1000" dirty="0" smtClean="0"/>
              <a:t> </a:t>
            </a:r>
            <a:r>
              <a:rPr lang="en-US" altLang="zh-CN" sz="1000" dirty="0" smtClean="0"/>
              <a:t>uncertainty</a:t>
            </a:r>
            <a:r>
              <a:rPr lang="zh-CN" altLang="en-US" sz="1000" dirty="0" smtClean="0"/>
              <a:t> </a:t>
            </a:r>
            <a:r>
              <a:rPr lang="en-US" altLang="zh-CN" sz="1000" dirty="0" smtClean="0"/>
              <a:t>issue</a:t>
            </a:r>
            <a:r>
              <a:rPr lang="zh-CN" altLang="en-US" sz="1000" dirty="0" smtClean="0"/>
              <a:t> </a:t>
            </a:r>
            <a:r>
              <a:rPr lang="en-US" altLang="zh-CN" sz="1000" dirty="0" smtClean="0"/>
              <a:t>in</a:t>
            </a:r>
            <a:r>
              <a:rPr lang="zh-CN" altLang="en-US" sz="1000" dirty="0" smtClean="0"/>
              <a:t> </a:t>
            </a:r>
            <a:r>
              <a:rPr lang="en-US" altLang="zh-CN" sz="1000" dirty="0" smtClean="0"/>
              <a:t>terms</a:t>
            </a:r>
            <a:r>
              <a:rPr lang="zh-CN" altLang="en-US" sz="1000" dirty="0" smtClean="0"/>
              <a:t> </a:t>
            </a:r>
            <a:r>
              <a:rPr lang="en-US" altLang="zh-CN" sz="1000" dirty="0" smtClean="0"/>
              <a:t>of</a:t>
            </a:r>
            <a:r>
              <a:rPr lang="zh-CN" altLang="en-US" sz="1000" dirty="0" smtClean="0"/>
              <a:t> </a:t>
            </a:r>
            <a:r>
              <a:rPr lang="en-US" altLang="zh-CN" sz="1000" dirty="0" smtClean="0"/>
              <a:t>2D</a:t>
            </a:r>
            <a:r>
              <a:rPr lang="zh-CN" altLang="en-US" sz="1000" dirty="0" smtClean="0"/>
              <a:t> </a:t>
            </a:r>
            <a:r>
              <a:rPr lang="en-US" altLang="zh-CN" sz="1000" dirty="0" smtClean="0"/>
              <a:t>images</a:t>
            </a:r>
            <a:r>
              <a:rPr lang="zh-CN" altLang="en-US" sz="1000" dirty="0" smtClean="0"/>
              <a:t> </a:t>
            </a:r>
            <a:r>
              <a:rPr lang="en-US" altLang="zh-CN" sz="1000" dirty="0" smtClean="0"/>
              <a:t>efficiently.</a:t>
            </a:r>
            <a:r>
              <a:rPr lang="zh-CN" altLang="en-US" sz="1000" dirty="0" smtClean="0"/>
              <a:t> </a:t>
            </a:r>
            <a:r>
              <a:rPr lang="en-US" altLang="zh-CN" sz="1000" dirty="0" smtClean="0"/>
              <a:t>But</a:t>
            </a:r>
            <a:r>
              <a:rPr lang="zh-CN" altLang="en-US" sz="1000" dirty="0" smtClean="0"/>
              <a:t> </a:t>
            </a:r>
            <a:r>
              <a:rPr lang="en-US" altLang="zh-CN" sz="1000" dirty="0" smtClean="0"/>
              <a:t>this</a:t>
            </a:r>
            <a:r>
              <a:rPr lang="zh-CN" altLang="en-US" sz="1000" dirty="0" smtClean="0"/>
              <a:t> </a:t>
            </a:r>
            <a:r>
              <a:rPr lang="en-US" altLang="zh-CN" sz="1000" dirty="0" smtClean="0"/>
              <a:t>leads</a:t>
            </a:r>
            <a:r>
              <a:rPr lang="zh-CN" altLang="en-US" sz="1000" dirty="0" smtClean="0"/>
              <a:t> </a:t>
            </a:r>
            <a:r>
              <a:rPr lang="en-US" altLang="zh-CN" sz="1000" dirty="0" smtClean="0"/>
              <a:t>me</a:t>
            </a:r>
            <a:r>
              <a:rPr lang="zh-CN" altLang="en-US" sz="1000" dirty="0" smtClean="0"/>
              <a:t> </a:t>
            </a:r>
            <a:r>
              <a:rPr lang="en-US" altLang="zh-CN" sz="1000" dirty="0" smtClean="0"/>
              <a:t>to</a:t>
            </a:r>
            <a:r>
              <a:rPr lang="zh-CN" altLang="en-US" sz="1000" dirty="0" smtClean="0"/>
              <a:t> </a:t>
            </a:r>
            <a:r>
              <a:rPr lang="en-US" altLang="zh-CN" sz="1000" dirty="0" smtClean="0"/>
              <a:t>tackle</a:t>
            </a:r>
            <a:r>
              <a:rPr lang="zh-CN" altLang="en-US" sz="1000" dirty="0" smtClean="0"/>
              <a:t> </a:t>
            </a:r>
            <a:r>
              <a:rPr lang="en-US" altLang="zh-CN" sz="1000" dirty="0" smtClean="0"/>
              <a:t>this</a:t>
            </a:r>
            <a:r>
              <a:rPr lang="zh-CN" altLang="en-US" sz="1000" dirty="0" smtClean="0"/>
              <a:t> </a:t>
            </a:r>
            <a:r>
              <a:rPr lang="en-US" altLang="zh-CN" sz="1000" dirty="0" smtClean="0"/>
              <a:t>problem</a:t>
            </a:r>
            <a:r>
              <a:rPr lang="zh-CN" altLang="en-US" sz="1000" dirty="0" smtClean="0"/>
              <a:t> </a:t>
            </a:r>
            <a:r>
              <a:rPr lang="en-US" altLang="zh-CN" sz="1000" dirty="0" smtClean="0"/>
              <a:t>from</a:t>
            </a:r>
            <a:r>
              <a:rPr lang="zh-CN" altLang="en-US" sz="1000" dirty="0" smtClean="0"/>
              <a:t> </a:t>
            </a:r>
            <a:r>
              <a:rPr lang="en-US" altLang="zh-CN" sz="1000" dirty="0" smtClean="0"/>
              <a:t>the</a:t>
            </a:r>
            <a:r>
              <a:rPr lang="zh-CN" altLang="en-US" sz="1000" dirty="0" smtClean="0"/>
              <a:t> </a:t>
            </a:r>
            <a:r>
              <a:rPr lang="en-US" altLang="zh-CN" sz="1000" dirty="0" smtClean="0"/>
              <a:t>perspective</a:t>
            </a:r>
            <a:r>
              <a:rPr lang="zh-CN" altLang="en-US" sz="1000" dirty="0" smtClean="0"/>
              <a:t> </a:t>
            </a:r>
            <a:r>
              <a:rPr lang="en-US" altLang="zh-CN" sz="1000" dirty="0" smtClean="0"/>
              <a:t>of</a:t>
            </a:r>
            <a:r>
              <a:rPr lang="zh-CN" altLang="en-US" sz="1000" dirty="0" smtClean="0"/>
              <a:t> </a:t>
            </a:r>
            <a:r>
              <a:rPr lang="en-US" altLang="zh-CN" sz="1000" dirty="0" smtClean="0"/>
              <a:t>image</a:t>
            </a:r>
            <a:r>
              <a:rPr lang="zh-CN" altLang="en-US" sz="1000" dirty="0" smtClean="0"/>
              <a:t> </a:t>
            </a:r>
            <a:r>
              <a:rPr lang="en-US" altLang="zh-CN" sz="1000" dirty="0" smtClean="0"/>
              <a:t>nature.</a:t>
            </a:r>
            <a:r>
              <a:rPr lang="zh-CN" altLang="en-US" sz="1000" dirty="0" smtClean="0"/>
              <a:t> </a:t>
            </a:r>
            <a:r>
              <a:rPr lang="en-US" altLang="zh-CN" sz="1000" dirty="0" smtClean="0"/>
              <a:t>Motivated</a:t>
            </a:r>
            <a:r>
              <a:rPr lang="zh-CN" altLang="en-US" sz="1000" dirty="0" smtClean="0"/>
              <a:t> </a:t>
            </a:r>
            <a:r>
              <a:rPr lang="en-US" altLang="zh-CN" sz="1000" dirty="0" smtClean="0"/>
              <a:t>by</a:t>
            </a:r>
            <a:r>
              <a:rPr lang="zh-CN" altLang="en-US" sz="1000" dirty="0" smtClean="0"/>
              <a:t> </a:t>
            </a:r>
            <a:r>
              <a:rPr lang="en-US" altLang="zh-CN" sz="1000" dirty="0" smtClean="0"/>
              <a:t>the</a:t>
            </a:r>
            <a:r>
              <a:rPr lang="zh-CN" altLang="en-US" sz="1000" dirty="0" smtClean="0"/>
              <a:t> </a:t>
            </a:r>
            <a:r>
              <a:rPr lang="en-US" altLang="zh-CN" sz="1000" dirty="0" smtClean="0"/>
              <a:t>interpixel</a:t>
            </a:r>
            <a:r>
              <a:rPr lang="zh-CN" altLang="en-US" sz="1000" dirty="0" smtClean="0"/>
              <a:t> </a:t>
            </a:r>
            <a:r>
              <a:rPr lang="en-US" altLang="zh-CN" sz="1000" dirty="0" smtClean="0"/>
              <a:t>redundancy,</a:t>
            </a:r>
            <a:r>
              <a:rPr lang="zh-CN" altLang="en-US" sz="1000" dirty="0" smtClean="0"/>
              <a:t> </a:t>
            </a:r>
            <a:r>
              <a:rPr lang="en-US" altLang="zh-CN" sz="1000" dirty="0" smtClean="0"/>
              <a:t>I</a:t>
            </a:r>
            <a:r>
              <a:rPr lang="zh-CN" altLang="en-US" sz="1000" dirty="0" smtClean="0"/>
              <a:t> </a:t>
            </a:r>
            <a:r>
              <a:rPr lang="en-US" altLang="zh-CN" sz="1000" dirty="0" smtClean="0"/>
              <a:t>resort</a:t>
            </a:r>
            <a:r>
              <a:rPr lang="zh-CN" altLang="en-US" sz="1000" dirty="0" smtClean="0"/>
              <a:t> </a:t>
            </a:r>
            <a:r>
              <a:rPr lang="en-US" altLang="zh-CN" sz="1000" dirty="0" smtClean="0"/>
              <a:t>to</a:t>
            </a:r>
            <a:r>
              <a:rPr lang="zh-CN" altLang="en-US" sz="1000" dirty="0" smtClean="0"/>
              <a:t> </a:t>
            </a:r>
            <a:r>
              <a:rPr lang="en-US" altLang="zh-CN" sz="1000" dirty="0" smtClean="0"/>
              <a:t>the</a:t>
            </a:r>
            <a:r>
              <a:rPr lang="zh-CN" altLang="en-US" sz="1000" dirty="0" smtClean="0"/>
              <a:t> </a:t>
            </a:r>
            <a:r>
              <a:rPr lang="en-US" altLang="zh-CN" sz="1000" dirty="0" smtClean="0"/>
              <a:t>interpolation</a:t>
            </a:r>
            <a:r>
              <a:rPr lang="zh-CN" altLang="en-US" sz="1000" dirty="0" smtClean="0"/>
              <a:t> </a:t>
            </a:r>
            <a:r>
              <a:rPr lang="en-US" altLang="zh-CN" sz="1000" dirty="0" smtClean="0"/>
              <a:t>method.</a:t>
            </a:r>
            <a:r>
              <a:rPr lang="zh-CN" altLang="en-US" sz="1000" dirty="0" smtClean="0"/>
              <a:t> </a:t>
            </a:r>
            <a:r>
              <a:rPr lang="en-US" altLang="zh-CN" sz="1000" dirty="0" smtClean="0"/>
              <a:t>Specifically,</a:t>
            </a:r>
            <a:r>
              <a:rPr lang="zh-CN" altLang="en-US" sz="1000" dirty="0" smtClean="0"/>
              <a:t> </a:t>
            </a:r>
            <a:r>
              <a:rPr lang="en-US" altLang="zh-CN" sz="1000" dirty="0" smtClean="0"/>
              <a:t>I</a:t>
            </a:r>
            <a:r>
              <a:rPr lang="zh-CN" altLang="en-US" sz="1000" dirty="0" smtClean="0"/>
              <a:t> </a:t>
            </a:r>
            <a:r>
              <a:rPr lang="en-US" altLang="zh-CN" sz="1000" dirty="0" smtClean="0"/>
              <a:t>first</a:t>
            </a:r>
            <a:r>
              <a:rPr lang="zh-CN" altLang="en-US" sz="1000" dirty="0" smtClean="0"/>
              <a:t> </a:t>
            </a:r>
            <a:r>
              <a:rPr lang="en-US" altLang="zh-CN" sz="1000" dirty="0" smtClean="0"/>
              <a:t>apply</a:t>
            </a:r>
            <a:r>
              <a:rPr lang="zh-CN" altLang="en-US" sz="1000" dirty="0" smtClean="0"/>
              <a:t> </a:t>
            </a:r>
            <a:r>
              <a:rPr lang="en-US" altLang="zh-CN" sz="1000" dirty="0" smtClean="0"/>
              <a:t>interpolation</a:t>
            </a:r>
            <a:r>
              <a:rPr lang="zh-CN" altLang="en-US" sz="1000" dirty="0" smtClean="0"/>
              <a:t> </a:t>
            </a:r>
            <a:r>
              <a:rPr lang="en-US" altLang="zh-CN" sz="1000" dirty="0" smtClean="0"/>
              <a:t>method</a:t>
            </a:r>
            <a:r>
              <a:rPr lang="zh-CN" altLang="en-US" sz="1000" dirty="0" smtClean="0"/>
              <a:t> </a:t>
            </a:r>
            <a:r>
              <a:rPr lang="en-US" altLang="zh-CN" sz="1000" dirty="0" smtClean="0"/>
              <a:t>to</a:t>
            </a:r>
            <a:r>
              <a:rPr lang="zh-CN" altLang="en-US" sz="1000" dirty="0" smtClean="0"/>
              <a:t> </a:t>
            </a:r>
            <a:r>
              <a:rPr lang="en-US" altLang="zh-CN" sz="1000" dirty="0" smtClean="0"/>
              <a:t>fill</a:t>
            </a:r>
            <a:r>
              <a:rPr lang="zh-CN" altLang="en-US" sz="1000" dirty="0" smtClean="0"/>
              <a:t> </a:t>
            </a:r>
            <a:r>
              <a:rPr lang="en-US" altLang="zh-CN" sz="1000" dirty="0" smtClean="0"/>
              <a:t>the</a:t>
            </a:r>
            <a:r>
              <a:rPr lang="zh-CN" altLang="en-US" sz="1000" dirty="0" smtClean="0"/>
              <a:t> </a:t>
            </a:r>
            <a:r>
              <a:rPr lang="en-US" altLang="zh-CN" sz="1000" dirty="0" smtClean="0"/>
              <a:t>missing</a:t>
            </a:r>
            <a:r>
              <a:rPr lang="zh-CN" altLang="en-US" sz="1000" dirty="0" smtClean="0"/>
              <a:t> </a:t>
            </a:r>
            <a:r>
              <a:rPr lang="en-US" altLang="zh-CN" sz="1000" dirty="0" smtClean="0"/>
              <a:t>values,</a:t>
            </a:r>
            <a:r>
              <a:rPr lang="zh-CN" altLang="en-US" sz="1000" dirty="0" smtClean="0"/>
              <a:t> </a:t>
            </a:r>
            <a:r>
              <a:rPr lang="en-US" altLang="zh-CN" sz="1000" dirty="0" smtClean="0"/>
              <a:t>followed</a:t>
            </a:r>
            <a:r>
              <a:rPr lang="zh-CN" altLang="en-US" sz="1000" dirty="0" smtClean="0"/>
              <a:t> </a:t>
            </a:r>
            <a:r>
              <a:rPr lang="en-US" altLang="zh-CN" sz="1000" dirty="0" smtClean="0"/>
              <a:t>by</a:t>
            </a:r>
            <a:r>
              <a:rPr lang="zh-CN" altLang="en-US" sz="1000" dirty="0" smtClean="0"/>
              <a:t> </a:t>
            </a:r>
            <a:r>
              <a:rPr lang="en-US" altLang="zh-CN" sz="1000" dirty="0" smtClean="0"/>
              <a:t>a</a:t>
            </a:r>
            <a:r>
              <a:rPr lang="zh-CN" altLang="en-US" sz="1000" dirty="0" smtClean="0"/>
              <a:t> </a:t>
            </a:r>
            <a:r>
              <a:rPr lang="en-US" altLang="zh-CN" sz="1000" dirty="0" smtClean="0"/>
              <a:t>standard</a:t>
            </a:r>
            <a:r>
              <a:rPr lang="zh-CN" altLang="en-US" sz="1000" dirty="0" smtClean="0"/>
              <a:t> </a:t>
            </a:r>
            <a:r>
              <a:rPr lang="en-US" altLang="zh-CN" sz="1000" dirty="0" smtClean="0"/>
              <a:t>PCA</a:t>
            </a:r>
            <a:r>
              <a:rPr lang="zh-CN" altLang="en-US" sz="1000" dirty="0" smtClean="0"/>
              <a:t> </a:t>
            </a:r>
            <a:r>
              <a:rPr lang="en-US" altLang="zh-CN" sz="1000" dirty="0" smtClean="0"/>
              <a:t>algorithm.</a:t>
            </a:r>
            <a:r>
              <a:rPr lang="zh-CN" altLang="en-US" sz="1000" dirty="0" smtClean="0"/>
              <a:t> </a:t>
            </a:r>
            <a:endParaRPr lang="en-US" sz="1000" dirty="0"/>
          </a:p>
        </p:txBody>
      </p:sp>
      <p:sp>
        <p:nvSpPr>
          <p:cNvPr id="39" name="Rectangle 38"/>
          <p:cNvSpPr/>
          <p:nvPr/>
        </p:nvSpPr>
        <p:spPr>
          <a:xfrm>
            <a:off x="4186774" y="5600700"/>
            <a:ext cx="1795118" cy="11506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endParaRPr lang="en-US" sz="1000" dirty="0"/>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8574" y="5646689"/>
            <a:ext cx="1411518" cy="1058639"/>
          </a:xfrm>
          <a:prstGeom prst="rect">
            <a:avLst/>
          </a:prstGeom>
        </p:spPr>
      </p:pic>
      <p:sp>
        <p:nvSpPr>
          <p:cNvPr id="40" name="Rectangle 39"/>
          <p:cNvSpPr/>
          <p:nvPr/>
        </p:nvSpPr>
        <p:spPr>
          <a:xfrm>
            <a:off x="6186840" y="5600700"/>
            <a:ext cx="1795118" cy="11506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000" dirty="0" smtClean="0"/>
              <a:t>The left images shows the reconstruction errors versus percentage of missing values.</a:t>
            </a:r>
            <a:endParaRPr lang="en-US" sz="1000" dirty="0"/>
          </a:p>
        </p:txBody>
      </p:sp>
      <p:pic>
        <p:nvPicPr>
          <p:cNvPr id="42" name="Picture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20988" y="1480877"/>
            <a:ext cx="2100580" cy="1575435"/>
          </a:xfrm>
          <a:prstGeom prst="rect">
            <a:avLst/>
          </a:prstGeom>
        </p:spPr>
      </p:pic>
      <p:sp>
        <p:nvSpPr>
          <p:cNvPr id="43" name="TextBox 42"/>
          <p:cNvSpPr txBox="1"/>
          <p:nvPr/>
        </p:nvSpPr>
        <p:spPr>
          <a:xfrm>
            <a:off x="8226294" y="1464897"/>
            <a:ext cx="1992126" cy="1323439"/>
          </a:xfrm>
          <a:prstGeom prst="rect">
            <a:avLst/>
          </a:prstGeom>
          <a:noFill/>
        </p:spPr>
        <p:txBody>
          <a:bodyPr wrap="square" rtlCol="0">
            <a:spAutoFit/>
          </a:bodyPr>
          <a:lstStyle/>
          <a:p>
            <a:pPr algn="just"/>
            <a:r>
              <a:rPr lang="en-US" sz="1000" dirty="0" smtClean="0"/>
              <a:t>The right image shows the original image and reconstruction image using 50 principal components in existence of 10% missing values in training images. </a:t>
            </a:r>
          </a:p>
          <a:p>
            <a:pPr algn="just"/>
            <a:r>
              <a:rPr lang="en-US" sz="1000" dirty="0" smtClean="0"/>
              <a:t>This suggests that my interpolation methods work pretty good for PCA of 2D images with missing values.</a:t>
            </a:r>
            <a:endParaRPr lang="en-US" sz="1000" dirty="0"/>
          </a:p>
        </p:txBody>
      </p:sp>
    </p:spTree>
    <p:extLst>
      <p:ext uri="{BB962C8B-B14F-4D97-AF65-F5344CB8AC3E}">
        <p14:creationId xmlns:p14="http://schemas.microsoft.com/office/powerpoint/2010/main" val="263858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784</TotalTime>
  <Words>759</Words>
  <Application>Microsoft Macintosh PowerPoint</Application>
  <PresentationFormat>Widescreen</PresentationFormat>
  <Paragraphs>39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DengXian</vt:lpstr>
      <vt:lpstr>Mangal</vt:lpstr>
      <vt:lpstr>Arial</vt:lpstr>
      <vt:lpstr>Office Theme</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AOYU WU</cp:lastModifiedBy>
  <cp:revision>116</cp:revision>
  <dcterms:created xsi:type="dcterms:W3CDTF">2017-03-11T12:28:27Z</dcterms:created>
  <dcterms:modified xsi:type="dcterms:W3CDTF">2017-10-12T11:42:46Z</dcterms:modified>
</cp:coreProperties>
</file>