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varScale="1">
        <p:scale>
          <a:sx n="86" d="100"/>
          <a:sy n="86" d="100"/>
        </p:scale>
        <p:origin x="758" y="4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CSIC 5011 </a:t>
            </a:r>
            <a:r>
              <a:rPr lang="en-US"/>
              <a:t>Mini-Project </a:t>
            </a:r>
            <a:r>
              <a:rPr lang="en-US" altLang="zh-CN" dirty="0"/>
              <a:t>2</a:t>
            </a:r>
            <a:r>
              <a:rPr lang="en-US" altLang="zh-CN" dirty="0">
                <a:solidFill>
                  <a:schemeClr val="bg1"/>
                </a:solidFill>
              </a:rPr>
              <a:t>: Application of</a:t>
            </a:r>
            <a:r>
              <a:rPr lang="zh-CN" altLang="en-US" dirty="0">
                <a:solidFill>
                  <a:schemeClr val="bg1"/>
                </a:solidFill>
              </a:rPr>
              <a:t> </a:t>
            </a:r>
            <a:r>
              <a:rPr lang="en-US" altLang="zh-CN" dirty="0">
                <a:solidFill>
                  <a:schemeClr val="bg1"/>
                </a:solidFill>
              </a:rPr>
              <a:t>Bayesian Neural Network</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154516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Nowadays everybody talks about deep neural network (DNN). Some branches, such as recurrent neural network (RNN), convolutional neural networks (CNN), are also very popular. Here we want to examine the idea behind Bayesian neural network (BNN) and its application on famous datasets like MNIST. BNN’s most notable advantage is it can not only make prediction values based on input data, but also give the confidence or uncertainty about its prediction. This is very important for many cases such as object recognition in assisted driving system. </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Natural-Parameter Networks – Wang etc. (2016)</a:t>
            </a:r>
            <a:endParaRPr lang="en-US" sz="1200" dirty="0"/>
          </a:p>
        </p:txBody>
      </p:sp>
      <p:sp>
        <p:nvSpPr>
          <p:cNvPr id="8" name="Rectangle 7"/>
          <p:cNvSpPr/>
          <p:nvPr/>
        </p:nvSpPr>
        <p:spPr>
          <a:xfrm>
            <a:off x="157467" y="316131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Bayesian Deep Learning - Kendall and Gal (2017)</a:t>
            </a:r>
            <a:endParaRPr lang="en-US" sz="1200" dirty="0"/>
          </a:p>
        </p:txBody>
      </p:sp>
      <mc:AlternateContent xmlns:mc="http://schemas.openxmlformats.org/markup-compatibility/2006" xmlns:a14="http://schemas.microsoft.com/office/drawing/2010/main">
        <mc:Choice Requires="a14">
          <p:sp>
            <p:nvSpPr>
              <p:cNvPr id="11" name="Rectangle 10"/>
              <p:cNvSpPr/>
              <p:nvPr/>
            </p:nvSpPr>
            <p:spPr>
              <a:xfrm>
                <a:off x="156109" y="3426235"/>
                <a:ext cx="3795690" cy="325197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Two types of uncertainty </a:t>
                </a:r>
              </a:p>
              <a:p>
                <a:pPr marL="171450" indent="-171450" algn="just">
                  <a:buFont typeface="Wingdings" charset="2"/>
                  <a:buChar char="Ø"/>
                </a:pPr>
                <a:r>
                  <a:rPr lang="en-US" sz="1000" dirty="0"/>
                  <a:t>Aleatoric uncertainty: capture noise inherent in the observations, i.e. uncertainty which cannot be reduced even if more data points were given.</a:t>
                </a:r>
              </a:p>
              <a:p>
                <a:pPr marL="171450" indent="-171450" algn="just">
                  <a:buFont typeface="Wingdings" charset="2"/>
                  <a:buChar char="Ø"/>
                </a:pPr>
                <a:r>
                  <a:rPr lang="en-US" sz="1000" dirty="0"/>
                  <a:t>Epistemic uncertainty: capture the uncertainty in the model parameters. It can be explained away if given enough data.</a:t>
                </a:r>
              </a:p>
              <a:p>
                <a:pPr algn="just"/>
                <a:endParaRPr lang="en-US" sz="1000" dirty="0"/>
              </a:p>
              <a:p>
                <a:pPr algn="just"/>
                <a:r>
                  <a:rPr lang="en-US" altLang="zh-CN" sz="1000" b="1" dirty="0"/>
                  <a:t>How to model?</a:t>
                </a:r>
              </a:p>
              <a:p>
                <a:pPr marL="171450" indent="-171450" algn="just">
                  <a:buFont typeface="Wingdings" charset="2"/>
                  <a:buChar char="Ø"/>
                </a:pPr>
                <a:r>
                  <a:rPr lang="en-US" sz="1000" dirty="0"/>
                  <a:t>Model aleatoric uncertainty:</a:t>
                </a:r>
              </a:p>
              <a:p>
                <a:pPr algn="just"/>
                <a14:m>
                  <m:oMathPara xmlns:m="http://schemas.openxmlformats.org/officeDocument/2006/math">
                    <m:oMathParaPr>
                      <m:jc m:val="centerGroup"/>
                    </m:oMathParaPr>
                    <m:oMath xmlns:m="http://schemas.openxmlformats.org/officeDocument/2006/math">
                      <m:d>
                        <m:dPr>
                          <m:begChr m:val="["/>
                          <m:endChr m:val="]"/>
                          <m:ctrlPr>
                            <a:rPr lang="en-US" altLang="zh-CN" sz="1000" b="0" i="1" dirty="0" smtClean="0">
                              <a:latin typeface="Cambria Math" panose="02040503050406030204" pitchFamily="18" charset="0"/>
                            </a:rPr>
                          </m:ctrlPr>
                        </m:dPr>
                        <m:e>
                          <m:acc>
                            <m:accPr>
                              <m:chr m:val="̂"/>
                              <m:ctrlPr>
                                <a:rPr lang="en-US" altLang="zh-CN" sz="1000" b="0" i="1" dirty="0" smtClean="0">
                                  <a:latin typeface="Cambria Math" panose="02040503050406030204" pitchFamily="18" charset="0"/>
                                </a:rPr>
                              </m:ctrlPr>
                            </m:accPr>
                            <m:e>
                              <m:r>
                                <a:rPr lang="en-US" altLang="zh-CN" sz="1000" b="0" i="1" dirty="0" smtClean="0">
                                  <a:latin typeface="Cambria Math" panose="02040503050406030204" pitchFamily="18" charset="0"/>
                                </a:rPr>
                                <m:t>𝑦</m:t>
                              </m:r>
                            </m:e>
                          </m:acc>
                          <m:r>
                            <a:rPr lang="en-US" altLang="zh-CN" sz="1000" b="0" i="1" dirty="0" smtClean="0">
                              <a:latin typeface="Cambria Math" panose="02040503050406030204" pitchFamily="18" charset="0"/>
                            </a:rPr>
                            <m:t>,</m:t>
                          </m:r>
                          <m:sSup>
                            <m:sSupPr>
                              <m:ctrlPr>
                                <a:rPr lang="en-US" altLang="zh-CN" sz="1000" b="0" i="1" dirty="0" smtClean="0">
                                  <a:latin typeface="Cambria Math" panose="02040503050406030204" pitchFamily="18" charset="0"/>
                                </a:rPr>
                              </m:ctrlPr>
                            </m:sSupPr>
                            <m:e>
                              <m:acc>
                                <m:accPr>
                                  <m:chr m:val="̂"/>
                                  <m:ctrlPr>
                                    <a:rPr lang="en-US" altLang="zh-CN" sz="1000" i="1" dirty="0">
                                      <a:latin typeface="Cambria Math" panose="02040503050406030204" pitchFamily="18" charset="0"/>
                                    </a:rPr>
                                  </m:ctrlPr>
                                </m:accPr>
                                <m:e>
                                  <m:r>
                                    <a:rPr lang="zh-CN" altLang="en-US" sz="1000" i="1" dirty="0" smtClean="0">
                                      <a:latin typeface="Cambria Math" panose="02040503050406030204" pitchFamily="18" charset="0"/>
                                    </a:rPr>
                                    <m:t>𝜎</m:t>
                                  </m:r>
                                </m:e>
                              </m:acc>
                            </m:e>
                            <m:sup>
                              <m:r>
                                <a:rPr lang="en-US" altLang="zh-CN" sz="1000" b="0" i="1" dirty="0" smtClean="0">
                                  <a:latin typeface="Cambria Math" panose="02040503050406030204" pitchFamily="18" charset="0"/>
                                </a:rPr>
                                <m:t>2</m:t>
                              </m:r>
                            </m:sup>
                          </m:sSup>
                        </m:e>
                      </m:d>
                      <m:r>
                        <a:rPr lang="en-US" altLang="zh-CN" sz="1000" b="0" i="0" dirty="0" smtClean="0">
                          <a:latin typeface="Cambria Math" panose="02040503050406030204" pitchFamily="18" charset="0"/>
                        </a:rPr>
                        <m:t>=</m:t>
                      </m:r>
                      <m:sSup>
                        <m:sSupPr>
                          <m:ctrlPr>
                            <a:rPr lang="en-US" altLang="zh-CN" sz="1000" b="0" i="1" dirty="0" smtClean="0">
                              <a:latin typeface="Cambria Math" panose="02040503050406030204" pitchFamily="18" charset="0"/>
                            </a:rPr>
                          </m:ctrlPr>
                        </m:sSupPr>
                        <m:e>
                          <m:r>
                            <a:rPr lang="en-US" altLang="zh-CN" sz="1000" b="0" i="1" dirty="0" smtClean="0">
                              <a:latin typeface="Cambria Math" panose="02040503050406030204" pitchFamily="18" charset="0"/>
                            </a:rPr>
                            <m:t>𝑓</m:t>
                          </m:r>
                        </m:e>
                        <m:sup>
                          <m:acc>
                            <m:accPr>
                              <m:chr m:val="̂"/>
                              <m:ctrlPr>
                                <a:rPr lang="en-US" altLang="zh-CN" sz="1000" i="1" dirty="0">
                                  <a:latin typeface="Cambria Math" panose="02040503050406030204" pitchFamily="18" charset="0"/>
                                </a:rPr>
                              </m:ctrlPr>
                            </m:accPr>
                            <m:e>
                              <m:r>
                                <a:rPr lang="en-US" altLang="zh-CN" sz="1000" b="0" i="1" dirty="0" smtClean="0">
                                  <a:latin typeface="Cambria Math" panose="02040503050406030204" pitchFamily="18" charset="0"/>
                                </a:rPr>
                                <m:t>𝑊</m:t>
                              </m:r>
                            </m:e>
                          </m:acc>
                        </m:sup>
                      </m:sSup>
                      <m:r>
                        <a:rPr lang="en-US" altLang="zh-CN" sz="1000" b="0" i="1" dirty="0" smtClean="0">
                          <a:latin typeface="Cambria Math" panose="02040503050406030204" pitchFamily="18" charset="0"/>
                        </a:rPr>
                        <m:t>(</m:t>
                      </m:r>
                      <m:r>
                        <a:rPr lang="en-US" altLang="zh-CN" sz="1000" b="0" i="1" dirty="0" smtClean="0">
                          <a:latin typeface="Cambria Math" panose="02040503050406030204" pitchFamily="18" charset="0"/>
                        </a:rPr>
                        <m:t>𝑥</m:t>
                      </m:r>
                      <m:r>
                        <a:rPr lang="en-US" altLang="zh-CN" sz="1000" b="0" i="1" dirty="0" smtClean="0">
                          <a:latin typeface="Cambria Math" panose="02040503050406030204" pitchFamily="18" charset="0"/>
                        </a:rPr>
                        <m:t>)</m:t>
                      </m:r>
                    </m:oMath>
                  </m:oMathPara>
                </a14:m>
                <a:endParaRPr lang="en-US" sz="1000" b="1" dirty="0"/>
              </a:p>
              <a:p>
                <a:r>
                  <a:rPr lang="en-US" altLang="zh-CN" sz="1000" dirty="0"/>
                  <a:t>Here </a:t>
                </a:r>
                <a14:m>
                  <m:oMath xmlns:m="http://schemas.openxmlformats.org/officeDocument/2006/math">
                    <m:sSup>
                      <m:sSupPr>
                        <m:ctrlPr>
                          <a:rPr lang="en-US" altLang="zh-CN" sz="1000" i="1" dirty="0">
                            <a:latin typeface="Cambria Math" panose="02040503050406030204" pitchFamily="18" charset="0"/>
                          </a:rPr>
                        </m:ctrlPr>
                      </m:sSupPr>
                      <m:e>
                        <m:r>
                          <a:rPr lang="en-US" altLang="zh-CN" sz="1000" i="1" dirty="0">
                            <a:latin typeface="Cambria Math" panose="02040503050406030204" pitchFamily="18" charset="0"/>
                          </a:rPr>
                          <m:t>𝑓</m:t>
                        </m:r>
                      </m:e>
                      <m:sup>
                        <m:acc>
                          <m:accPr>
                            <m:chr m:val="̂"/>
                            <m:ctrlPr>
                              <a:rPr lang="en-US" altLang="zh-CN" sz="1000" i="1" dirty="0">
                                <a:latin typeface="Cambria Math" panose="02040503050406030204" pitchFamily="18" charset="0"/>
                              </a:rPr>
                            </m:ctrlPr>
                          </m:accPr>
                          <m:e>
                            <m:r>
                              <a:rPr lang="en-US" altLang="zh-CN" sz="1000" i="1" dirty="0">
                                <a:latin typeface="Cambria Math" panose="02040503050406030204" pitchFamily="18" charset="0"/>
                              </a:rPr>
                              <m:t>𝑊</m:t>
                            </m:r>
                          </m:e>
                        </m:acc>
                      </m:sup>
                    </m:sSup>
                  </m:oMath>
                </a14:m>
                <a:r>
                  <a:rPr lang="en-US" sz="1000" dirty="0"/>
                  <a:t> is a DNN, </a:t>
                </a:r>
                <a14:m>
                  <m:oMath xmlns:m="http://schemas.openxmlformats.org/officeDocument/2006/math">
                    <m:sSup>
                      <m:sSupPr>
                        <m:ctrlPr>
                          <a:rPr lang="en-US" altLang="zh-CN" sz="1000" i="1" dirty="0">
                            <a:latin typeface="Cambria Math" panose="02040503050406030204" pitchFamily="18" charset="0"/>
                          </a:rPr>
                        </m:ctrlPr>
                      </m:sSupPr>
                      <m:e>
                        <m:acc>
                          <m:accPr>
                            <m:chr m:val="̂"/>
                            <m:ctrlPr>
                              <a:rPr lang="en-US" altLang="zh-CN" sz="1000" i="1" dirty="0">
                                <a:latin typeface="Cambria Math" panose="02040503050406030204" pitchFamily="18" charset="0"/>
                              </a:rPr>
                            </m:ctrlPr>
                          </m:accPr>
                          <m:e>
                            <m:r>
                              <a:rPr lang="zh-CN" altLang="en-US" sz="1000" i="1" dirty="0">
                                <a:latin typeface="Cambria Math" panose="02040503050406030204" pitchFamily="18" charset="0"/>
                              </a:rPr>
                              <m:t>𝜎</m:t>
                            </m:r>
                          </m:e>
                        </m:acc>
                      </m:e>
                      <m:sup>
                        <m:r>
                          <a:rPr lang="en-US" altLang="zh-CN" sz="1000" i="1" dirty="0">
                            <a:latin typeface="Cambria Math" panose="02040503050406030204" pitchFamily="18" charset="0"/>
                          </a:rPr>
                          <m:t>2</m:t>
                        </m:r>
                      </m:sup>
                    </m:sSup>
                  </m:oMath>
                </a14:m>
                <a:r>
                  <a:rPr lang="en-US" sz="1000" dirty="0"/>
                  <a:t> is the estimate of aleatoric uncertainty, which can be optimized by the following minimization objective function</a:t>
                </a:r>
              </a:p>
              <a:p>
                <a:pPr/>
                <a14:m>
                  <m:oMathPara xmlns:m="http://schemas.openxmlformats.org/officeDocument/2006/math">
                    <m:oMathParaPr>
                      <m:jc m:val="centerGroup"/>
                    </m:oMathParaPr>
                    <m:oMath xmlns:m="http://schemas.openxmlformats.org/officeDocument/2006/math">
                      <m:r>
                        <a:rPr lang="en-US" altLang="zh-CN" sz="1000" b="0" i="1" dirty="0" smtClean="0">
                          <a:latin typeface="Cambria Math" panose="02040503050406030204" pitchFamily="18" charset="0"/>
                        </a:rPr>
                        <m:t>𝐿</m:t>
                      </m:r>
                      <m:d>
                        <m:dPr>
                          <m:ctrlPr>
                            <a:rPr lang="en-US" altLang="zh-CN" sz="1000" b="0" i="1" dirty="0" smtClean="0">
                              <a:latin typeface="Cambria Math" panose="02040503050406030204" pitchFamily="18" charset="0"/>
                            </a:rPr>
                          </m:ctrlPr>
                        </m:dPr>
                        <m:e>
                          <m:r>
                            <a:rPr lang="zh-CN" altLang="en-US" sz="1000" b="0" i="1" dirty="0" smtClean="0">
                              <a:latin typeface="Cambria Math" panose="02040503050406030204" pitchFamily="18" charset="0"/>
                            </a:rPr>
                            <m:t>𝜃</m:t>
                          </m:r>
                        </m:e>
                      </m:d>
                      <m:r>
                        <a:rPr lang="en-US" altLang="zh-CN" sz="1000" b="0" i="1" dirty="0" smtClean="0">
                          <a:latin typeface="Cambria Math" panose="02040503050406030204" pitchFamily="18" charset="0"/>
                        </a:rPr>
                        <m:t>=</m:t>
                      </m:r>
                      <m:f>
                        <m:fPr>
                          <m:ctrlPr>
                            <a:rPr lang="en-US" altLang="zh-CN" sz="1000" b="0" i="1" dirty="0" smtClean="0">
                              <a:latin typeface="Cambria Math" panose="02040503050406030204" pitchFamily="18" charset="0"/>
                            </a:rPr>
                          </m:ctrlPr>
                        </m:fPr>
                        <m:num>
                          <m:r>
                            <a:rPr lang="en-US" altLang="zh-CN" sz="1000" b="0" i="1" dirty="0" smtClean="0">
                              <a:latin typeface="Cambria Math" panose="02040503050406030204" pitchFamily="18" charset="0"/>
                            </a:rPr>
                            <m:t>1</m:t>
                          </m:r>
                        </m:num>
                        <m:den>
                          <m:r>
                            <a:rPr lang="en-US" altLang="zh-CN" sz="1000" b="0" i="1" dirty="0" smtClean="0">
                              <a:latin typeface="Cambria Math" panose="02040503050406030204" pitchFamily="18" charset="0"/>
                            </a:rPr>
                            <m:t>𝐷</m:t>
                          </m:r>
                        </m:den>
                      </m:f>
                      <m:nary>
                        <m:naryPr>
                          <m:chr m:val="∑"/>
                          <m:supHide m:val="on"/>
                          <m:ctrlPr>
                            <a:rPr lang="en-US" altLang="zh-CN" sz="1000" b="0" i="1" dirty="0" smtClean="0">
                              <a:latin typeface="Cambria Math" panose="02040503050406030204" pitchFamily="18" charset="0"/>
                            </a:rPr>
                          </m:ctrlPr>
                        </m:naryPr>
                        <m:sub>
                          <m:r>
                            <m:rPr>
                              <m:brk m:alnAt="7"/>
                            </m:rPr>
                            <a:rPr lang="en-US" altLang="zh-CN" sz="1000" b="0" i="1" dirty="0" smtClean="0">
                              <a:latin typeface="Cambria Math" panose="02040503050406030204" pitchFamily="18" charset="0"/>
                            </a:rPr>
                            <m:t>𝑖</m:t>
                          </m:r>
                        </m:sub>
                        <m:sup/>
                        <m:e>
                          <m:f>
                            <m:fPr>
                              <m:ctrlPr>
                                <a:rPr lang="en-US" altLang="zh-CN" sz="1000" b="0" i="1" dirty="0" smtClean="0">
                                  <a:latin typeface="Cambria Math" panose="02040503050406030204" pitchFamily="18" charset="0"/>
                                </a:rPr>
                              </m:ctrlPr>
                            </m:fPr>
                            <m:num>
                              <m:r>
                                <a:rPr lang="en-US" altLang="zh-CN" sz="1000" b="0" i="1" dirty="0" smtClean="0">
                                  <a:latin typeface="Cambria Math" panose="02040503050406030204" pitchFamily="18" charset="0"/>
                                </a:rPr>
                                <m:t>1</m:t>
                              </m:r>
                            </m:num>
                            <m:den>
                              <m:r>
                                <a:rPr lang="en-US" altLang="zh-CN" sz="1000" b="0" i="1" dirty="0" smtClean="0">
                                  <a:latin typeface="Cambria Math" panose="02040503050406030204" pitchFamily="18" charset="0"/>
                                </a:rPr>
                                <m:t>2</m:t>
                              </m:r>
                            </m:den>
                          </m:f>
                          <m:sSubSup>
                            <m:sSubSupPr>
                              <m:ctrlPr>
                                <a:rPr lang="en-US" altLang="zh-CN" sz="1000" b="0" i="1" dirty="0" smtClean="0">
                                  <a:latin typeface="Cambria Math" panose="02040503050406030204" pitchFamily="18" charset="0"/>
                                </a:rPr>
                              </m:ctrlPr>
                            </m:sSubSupPr>
                            <m:e>
                              <m:acc>
                                <m:accPr>
                                  <m:chr m:val="̂"/>
                                  <m:ctrlPr>
                                    <a:rPr lang="en-US" altLang="zh-CN" sz="1000" i="1" dirty="0">
                                      <a:latin typeface="Cambria Math" panose="02040503050406030204" pitchFamily="18" charset="0"/>
                                    </a:rPr>
                                  </m:ctrlPr>
                                </m:accPr>
                                <m:e>
                                  <m:r>
                                    <a:rPr lang="zh-CN" altLang="en-US" sz="1000" i="1" dirty="0">
                                      <a:latin typeface="Cambria Math" panose="02040503050406030204" pitchFamily="18" charset="0"/>
                                    </a:rPr>
                                    <m:t>𝜎</m:t>
                                  </m:r>
                                </m:e>
                              </m:acc>
                            </m:e>
                            <m:sub>
                              <m:r>
                                <a:rPr lang="en-US" altLang="zh-CN" sz="1000" b="0" i="1" dirty="0" smtClean="0">
                                  <a:latin typeface="Cambria Math" panose="02040503050406030204" pitchFamily="18" charset="0"/>
                                </a:rPr>
                                <m:t>𝑖</m:t>
                              </m:r>
                            </m:sub>
                            <m:sup>
                              <m:r>
                                <a:rPr lang="en-US" altLang="zh-CN" sz="1000" b="0" i="1" dirty="0" smtClean="0">
                                  <a:latin typeface="Cambria Math" panose="02040503050406030204" pitchFamily="18" charset="0"/>
                                </a:rPr>
                                <m:t>−2</m:t>
                              </m:r>
                            </m:sup>
                          </m:sSubSup>
                          <m:sSup>
                            <m:sSupPr>
                              <m:ctrlPr>
                                <a:rPr lang="en-US" altLang="zh-CN" sz="1000" b="0" i="1" dirty="0" smtClean="0">
                                  <a:latin typeface="Cambria Math" panose="02040503050406030204" pitchFamily="18" charset="0"/>
                                </a:rPr>
                              </m:ctrlPr>
                            </m:sSupPr>
                            <m:e>
                              <m:d>
                                <m:dPr>
                                  <m:begChr m:val="‖"/>
                                  <m:endChr m:val="‖"/>
                                  <m:ctrlPr>
                                    <a:rPr lang="en-US" altLang="zh-CN" sz="1000" b="0" i="1" dirty="0" smtClean="0">
                                      <a:latin typeface="Cambria Math" panose="02040503050406030204" pitchFamily="18" charset="0"/>
                                    </a:rPr>
                                  </m:ctrlPr>
                                </m:dPr>
                                <m:e>
                                  <m:sSub>
                                    <m:sSubPr>
                                      <m:ctrlPr>
                                        <a:rPr lang="en-US" altLang="zh-CN" sz="1000" b="0" i="1" dirty="0" smtClean="0">
                                          <a:latin typeface="Cambria Math" panose="02040503050406030204" pitchFamily="18" charset="0"/>
                                        </a:rPr>
                                      </m:ctrlPr>
                                    </m:sSubPr>
                                    <m:e>
                                      <m:r>
                                        <a:rPr lang="en-US" altLang="zh-CN" sz="1000" b="0" i="1" dirty="0" smtClean="0">
                                          <a:latin typeface="Cambria Math" panose="02040503050406030204" pitchFamily="18" charset="0"/>
                                        </a:rPr>
                                        <m:t>𝑦</m:t>
                                      </m:r>
                                    </m:e>
                                    <m:sub>
                                      <m:r>
                                        <a:rPr lang="en-US" altLang="zh-CN" sz="1000" b="0" i="1" dirty="0" smtClean="0">
                                          <a:latin typeface="Cambria Math" panose="02040503050406030204" pitchFamily="18" charset="0"/>
                                        </a:rPr>
                                        <m:t>𝑖</m:t>
                                      </m:r>
                                    </m:sub>
                                  </m:sSub>
                                  <m:r>
                                    <a:rPr lang="en-US" altLang="zh-CN" sz="1000" b="0" i="1" dirty="0" smtClean="0">
                                      <a:latin typeface="Cambria Math" panose="02040503050406030204" pitchFamily="18" charset="0"/>
                                    </a:rPr>
                                    <m:t>−</m:t>
                                  </m:r>
                                  <m:sSub>
                                    <m:sSubPr>
                                      <m:ctrlPr>
                                        <a:rPr lang="en-US" altLang="zh-CN" sz="1000" b="0" i="1" dirty="0" smtClean="0">
                                          <a:latin typeface="Cambria Math" panose="02040503050406030204" pitchFamily="18" charset="0"/>
                                        </a:rPr>
                                      </m:ctrlPr>
                                    </m:sSubPr>
                                    <m:e>
                                      <m:acc>
                                        <m:accPr>
                                          <m:chr m:val="̂"/>
                                          <m:ctrlPr>
                                            <a:rPr lang="en-US" altLang="zh-CN" sz="1000" i="1" dirty="0">
                                              <a:latin typeface="Cambria Math" panose="02040503050406030204" pitchFamily="18" charset="0"/>
                                            </a:rPr>
                                          </m:ctrlPr>
                                        </m:accPr>
                                        <m:e>
                                          <m:r>
                                            <a:rPr lang="en-US" altLang="zh-CN" sz="1000" i="1" dirty="0">
                                              <a:latin typeface="Cambria Math" panose="02040503050406030204" pitchFamily="18" charset="0"/>
                                            </a:rPr>
                                            <m:t>𝑦</m:t>
                                          </m:r>
                                        </m:e>
                                      </m:acc>
                                    </m:e>
                                    <m:sub>
                                      <m:r>
                                        <a:rPr lang="en-US" altLang="zh-CN" sz="1000" b="0" i="1" dirty="0" smtClean="0">
                                          <a:latin typeface="Cambria Math" panose="02040503050406030204" pitchFamily="18" charset="0"/>
                                        </a:rPr>
                                        <m:t>𝑖</m:t>
                                      </m:r>
                                    </m:sub>
                                  </m:sSub>
                                </m:e>
                              </m:d>
                            </m:e>
                            <m:sup>
                              <m:r>
                                <a:rPr lang="en-US" altLang="zh-CN" sz="1000" b="0" i="1" dirty="0" smtClean="0">
                                  <a:latin typeface="Cambria Math" panose="02040503050406030204" pitchFamily="18" charset="0"/>
                                </a:rPr>
                                <m:t>2</m:t>
                              </m:r>
                            </m:sup>
                          </m:sSup>
                          <m:r>
                            <a:rPr lang="en-US" altLang="zh-CN" sz="1000" b="0" i="1" dirty="0" smtClean="0">
                              <a:latin typeface="Cambria Math" panose="02040503050406030204" pitchFamily="18" charset="0"/>
                            </a:rPr>
                            <m:t>+</m:t>
                          </m:r>
                          <m:f>
                            <m:fPr>
                              <m:ctrlPr>
                                <a:rPr lang="en-US" altLang="zh-CN" sz="1000" i="1" dirty="0">
                                  <a:latin typeface="Cambria Math" panose="02040503050406030204" pitchFamily="18" charset="0"/>
                                </a:rPr>
                              </m:ctrlPr>
                            </m:fPr>
                            <m:num>
                              <m:r>
                                <a:rPr lang="en-US" altLang="zh-CN" sz="1000" i="1" dirty="0">
                                  <a:latin typeface="Cambria Math" panose="02040503050406030204" pitchFamily="18" charset="0"/>
                                </a:rPr>
                                <m:t>1</m:t>
                              </m:r>
                            </m:num>
                            <m:den>
                              <m:r>
                                <a:rPr lang="en-US" altLang="zh-CN" sz="1000" i="1" dirty="0">
                                  <a:latin typeface="Cambria Math" panose="02040503050406030204" pitchFamily="18" charset="0"/>
                                </a:rPr>
                                <m:t>2</m:t>
                              </m:r>
                            </m:den>
                          </m:f>
                          <m:r>
                            <a:rPr lang="en-US" altLang="zh-CN" sz="1000" b="0" i="1" dirty="0" smtClean="0">
                              <a:latin typeface="Cambria Math" panose="02040503050406030204" pitchFamily="18" charset="0"/>
                            </a:rPr>
                            <m:t>𝑙𝑜𝑔</m:t>
                          </m:r>
                          <m:sSubSup>
                            <m:sSubSupPr>
                              <m:ctrlPr>
                                <a:rPr lang="en-US" altLang="zh-CN" sz="1000" i="1" dirty="0">
                                  <a:latin typeface="Cambria Math" panose="02040503050406030204" pitchFamily="18" charset="0"/>
                                </a:rPr>
                              </m:ctrlPr>
                            </m:sSubSupPr>
                            <m:e>
                              <m:acc>
                                <m:accPr>
                                  <m:chr m:val="̂"/>
                                  <m:ctrlPr>
                                    <a:rPr lang="en-US" altLang="zh-CN" sz="1000" i="1" dirty="0">
                                      <a:latin typeface="Cambria Math" panose="02040503050406030204" pitchFamily="18" charset="0"/>
                                    </a:rPr>
                                  </m:ctrlPr>
                                </m:accPr>
                                <m:e>
                                  <m:r>
                                    <a:rPr lang="zh-CN" altLang="en-US" sz="1000" i="1" dirty="0">
                                      <a:latin typeface="Cambria Math" panose="02040503050406030204" pitchFamily="18" charset="0"/>
                                    </a:rPr>
                                    <m:t>𝜎</m:t>
                                  </m:r>
                                </m:e>
                              </m:acc>
                            </m:e>
                            <m:sub>
                              <m:r>
                                <a:rPr lang="en-US" altLang="zh-CN" sz="1000" i="1" dirty="0">
                                  <a:latin typeface="Cambria Math" panose="02040503050406030204" pitchFamily="18" charset="0"/>
                                </a:rPr>
                                <m:t>𝑖</m:t>
                              </m:r>
                            </m:sub>
                            <m:sup>
                              <m:r>
                                <a:rPr lang="en-US" altLang="zh-CN" sz="1000" i="1" dirty="0">
                                  <a:latin typeface="Cambria Math" panose="02040503050406030204" pitchFamily="18" charset="0"/>
                                </a:rPr>
                                <m:t>2</m:t>
                              </m:r>
                            </m:sup>
                          </m:sSubSup>
                        </m:e>
                      </m:nary>
                    </m:oMath>
                  </m:oMathPara>
                </a14:m>
                <a:endParaRPr lang="en-US" sz="1000" dirty="0"/>
              </a:p>
              <a:p>
                <a:pPr marL="171450" indent="-171450">
                  <a:buFont typeface="Wingdings" panose="05000000000000000000" pitchFamily="2" charset="2"/>
                  <a:buChar char="Ø"/>
                </a:pPr>
                <a:r>
                  <a:rPr lang="en-US" altLang="zh-CN" sz="1000" dirty="0"/>
                  <a:t>Model epistemic uncertainty: using Monte Carlo dropout sampling</a:t>
                </a:r>
              </a:p>
              <a:p>
                <a:pPr/>
                <a14:m>
                  <m:oMathPara xmlns:m="http://schemas.openxmlformats.org/officeDocument/2006/math">
                    <m:oMathParaPr>
                      <m:jc m:val="centerGroup"/>
                    </m:oMathParaPr>
                    <m:oMath xmlns:m="http://schemas.openxmlformats.org/officeDocument/2006/math">
                      <m:r>
                        <m:rPr>
                          <m:sty m:val="p"/>
                        </m:rPr>
                        <a:rPr lang="en-US" altLang="zh-CN" sz="1000" b="0" i="0" dirty="0" smtClean="0">
                          <a:latin typeface="Cambria Math" panose="02040503050406030204" pitchFamily="18" charset="0"/>
                        </a:rPr>
                        <m:t>Var</m:t>
                      </m:r>
                      <m:d>
                        <m:dPr>
                          <m:ctrlPr>
                            <a:rPr lang="en-US" altLang="zh-CN" sz="1000" i="1" dirty="0">
                              <a:latin typeface="Cambria Math" panose="02040503050406030204" pitchFamily="18" charset="0"/>
                            </a:rPr>
                          </m:ctrlPr>
                        </m:dPr>
                        <m:e>
                          <m:r>
                            <a:rPr lang="en-US" altLang="zh-CN" sz="1000" b="0" i="1" dirty="0" smtClean="0">
                              <a:latin typeface="Cambria Math" panose="02040503050406030204" pitchFamily="18" charset="0"/>
                            </a:rPr>
                            <m:t>𝑦</m:t>
                          </m:r>
                        </m:e>
                      </m:d>
                      <m:r>
                        <a:rPr lang="en-US" altLang="zh-CN" sz="1000" i="1" dirty="0">
                          <a:latin typeface="Cambria Math" panose="02040503050406030204" pitchFamily="18" charset="0"/>
                          <a:ea typeface="Cambria Math" panose="02040503050406030204" pitchFamily="18" charset="0"/>
                        </a:rPr>
                        <m:t>≈</m:t>
                      </m:r>
                      <m:f>
                        <m:fPr>
                          <m:ctrlPr>
                            <a:rPr lang="en-US" altLang="zh-CN" sz="1000" i="1" dirty="0" smtClean="0">
                              <a:latin typeface="Cambria Math" panose="02040503050406030204" pitchFamily="18" charset="0"/>
                              <a:ea typeface="Cambria Math" panose="02040503050406030204" pitchFamily="18" charset="0"/>
                            </a:rPr>
                          </m:ctrlPr>
                        </m:fPr>
                        <m:num>
                          <m:r>
                            <a:rPr lang="en-US" altLang="zh-CN" sz="1000" b="0" i="1" dirty="0" smtClean="0">
                              <a:latin typeface="Cambria Math" panose="02040503050406030204" pitchFamily="18" charset="0"/>
                              <a:ea typeface="Cambria Math" panose="02040503050406030204" pitchFamily="18" charset="0"/>
                            </a:rPr>
                            <m:t>1</m:t>
                          </m:r>
                        </m:num>
                        <m:den>
                          <m:r>
                            <a:rPr lang="en-US" altLang="zh-CN" sz="1000" b="0" i="1" dirty="0" smtClean="0">
                              <a:latin typeface="Cambria Math" panose="02040503050406030204" pitchFamily="18" charset="0"/>
                              <a:ea typeface="Cambria Math" panose="02040503050406030204" pitchFamily="18" charset="0"/>
                            </a:rPr>
                            <m:t>𝑇</m:t>
                          </m:r>
                        </m:den>
                      </m:f>
                      <m:nary>
                        <m:naryPr>
                          <m:chr m:val="∑"/>
                          <m:ctrlPr>
                            <a:rPr lang="en-US" altLang="zh-CN" sz="1000" i="1" dirty="0" smtClean="0">
                              <a:latin typeface="Cambria Math" panose="02040503050406030204" pitchFamily="18" charset="0"/>
                              <a:ea typeface="Cambria Math" panose="02040503050406030204" pitchFamily="18" charset="0"/>
                            </a:rPr>
                          </m:ctrlPr>
                        </m:naryPr>
                        <m:sub>
                          <m:r>
                            <m:rPr>
                              <m:brk m:alnAt="23"/>
                            </m:rPr>
                            <a:rPr lang="en-US" altLang="zh-CN" sz="1000" b="0" i="1" dirty="0" smtClean="0">
                              <a:latin typeface="Cambria Math" panose="02040503050406030204" pitchFamily="18" charset="0"/>
                              <a:ea typeface="Cambria Math" panose="02040503050406030204" pitchFamily="18" charset="0"/>
                            </a:rPr>
                            <m:t>𝑖</m:t>
                          </m:r>
                          <m:r>
                            <a:rPr lang="en-US" altLang="zh-CN" sz="1000" b="0" i="1" dirty="0" smtClean="0">
                              <a:latin typeface="Cambria Math" panose="02040503050406030204" pitchFamily="18" charset="0"/>
                              <a:ea typeface="Cambria Math" panose="02040503050406030204" pitchFamily="18" charset="0"/>
                            </a:rPr>
                            <m:t>=1</m:t>
                          </m:r>
                        </m:sub>
                        <m:sup>
                          <m:r>
                            <a:rPr lang="en-US" altLang="zh-CN" sz="1000" b="0" i="1" dirty="0" smtClean="0">
                              <a:latin typeface="Cambria Math" panose="02040503050406030204" pitchFamily="18" charset="0"/>
                              <a:ea typeface="Cambria Math" panose="02040503050406030204" pitchFamily="18" charset="0"/>
                            </a:rPr>
                            <m:t>𝑇</m:t>
                          </m:r>
                        </m:sup>
                        <m:e>
                          <m:sSubSup>
                            <m:sSubSupPr>
                              <m:ctrlPr>
                                <a:rPr lang="en-US" altLang="zh-CN" sz="1000" i="1" dirty="0" smtClean="0">
                                  <a:latin typeface="Cambria Math" panose="02040503050406030204" pitchFamily="18" charset="0"/>
                                  <a:ea typeface="Cambria Math" panose="02040503050406030204" pitchFamily="18" charset="0"/>
                                </a:rPr>
                              </m:ctrlPr>
                            </m:sSubSupPr>
                            <m:e>
                              <m:acc>
                                <m:accPr>
                                  <m:chr m:val="̂"/>
                                  <m:ctrlPr>
                                    <a:rPr lang="en-US" altLang="zh-CN" sz="1000" i="1" dirty="0">
                                      <a:latin typeface="Cambria Math" panose="02040503050406030204" pitchFamily="18" charset="0"/>
                                    </a:rPr>
                                  </m:ctrlPr>
                                </m:accPr>
                                <m:e>
                                  <m:r>
                                    <a:rPr lang="en-US" altLang="zh-CN" sz="1000" i="1" dirty="0">
                                      <a:latin typeface="Cambria Math" panose="02040503050406030204" pitchFamily="18" charset="0"/>
                                    </a:rPr>
                                    <m:t>𝑦</m:t>
                                  </m:r>
                                </m:e>
                              </m:acc>
                            </m:e>
                            <m:sub>
                              <m:r>
                                <a:rPr lang="en-US" altLang="zh-CN" sz="1000" b="0" i="1" dirty="0" smtClean="0">
                                  <a:latin typeface="Cambria Math" panose="02040503050406030204" pitchFamily="18" charset="0"/>
                                  <a:ea typeface="Cambria Math" panose="02040503050406030204" pitchFamily="18" charset="0"/>
                                </a:rPr>
                                <m:t>𝑡</m:t>
                              </m:r>
                            </m:sub>
                            <m:sup>
                              <m:r>
                                <a:rPr lang="en-US" altLang="zh-CN" sz="1000" b="0" i="1" dirty="0" smtClean="0">
                                  <a:latin typeface="Cambria Math" panose="02040503050406030204" pitchFamily="18" charset="0"/>
                                  <a:ea typeface="Cambria Math" panose="02040503050406030204" pitchFamily="18" charset="0"/>
                                </a:rPr>
                                <m:t>2</m:t>
                              </m:r>
                            </m:sup>
                          </m:sSubSup>
                        </m:e>
                      </m:nary>
                      <m:r>
                        <a:rPr lang="en-US" altLang="zh-CN" sz="1000" b="0" i="1" dirty="0" smtClean="0">
                          <a:latin typeface="Cambria Math" panose="02040503050406030204" pitchFamily="18" charset="0"/>
                          <a:ea typeface="Cambria Math" panose="02040503050406030204" pitchFamily="18" charset="0"/>
                        </a:rPr>
                        <m:t>−</m:t>
                      </m:r>
                      <m:sSup>
                        <m:sSupPr>
                          <m:ctrlPr>
                            <a:rPr lang="en-US" altLang="zh-CN" sz="1000" b="0" i="1" dirty="0" smtClean="0">
                              <a:latin typeface="Cambria Math" panose="02040503050406030204" pitchFamily="18" charset="0"/>
                              <a:ea typeface="Cambria Math" panose="02040503050406030204" pitchFamily="18" charset="0"/>
                            </a:rPr>
                          </m:ctrlPr>
                        </m:sSupPr>
                        <m:e>
                          <m:d>
                            <m:dPr>
                              <m:ctrlPr>
                                <a:rPr lang="en-US" altLang="zh-CN" sz="1000" b="0" i="1" dirty="0" smtClean="0">
                                  <a:latin typeface="Cambria Math" panose="02040503050406030204" pitchFamily="18" charset="0"/>
                                  <a:ea typeface="Cambria Math" panose="02040503050406030204" pitchFamily="18" charset="0"/>
                                </a:rPr>
                              </m:ctrlPr>
                            </m:dPr>
                            <m:e>
                              <m:f>
                                <m:fPr>
                                  <m:ctrlPr>
                                    <a:rPr lang="en-US" altLang="zh-CN" sz="1000" i="1" dirty="0">
                                      <a:latin typeface="Cambria Math" panose="02040503050406030204" pitchFamily="18" charset="0"/>
                                      <a:ea typeface="Cambria Math" panose="02040503050406030204" pitchFamily="18" charset="0"/>
                                    </a:rPr>
                                  </m:ctrlPr>
                                </m:fPr>
                                <m:num>
                                  <m:r>
                                    <a:rPr lang="en-US" altLang="zh-CN" sz="1000" i="1" dirty="0">
                                      <a:latin typeface="Cambria Math" panose="02040503050406030204" pitchFamily="18" charset="0"/>
                                      <a:ea typeface="Cambria Math" panose="02040503050406030204" pitchFamily="18" charset="0"/>
                                    </a:rPr>
                                    <m:t>1</m:t>
                                  </m:r>
                                </m:num>
                                <m:den>
                                  <m:r>
                                    <a:rPr lang="en-US" altLang="zh-CN" sz="1000" i="1" dirty="0">
                                      <a:latin typeface="Cambria Math" panose="02040503050406030204" pitchFamily="18" charset="0"/>
                                      <a:ea typeface="Cambria Math" panose="02040503050406030204" pitchFamily="18" charset="0"/>
                                    </a:rPr>
                                    <m:t>𝑇</m:t>
                                  </m:r>
                                </m:den>
                              </m:f>
                              <m:nary>
                                <m:naryPr>
                                  <m:chr m:val="∑"/>
                                  <m:ctrlPr>
                                    <a:rPr lang="en-US" altLang="zh-CN" sz="1000" i="1" dirty="0">
                                      <a:latin typeface="Cambria Math" panose="02040503050406030204" pitchFamily="18" charset="0"/>
                                      <a:ea typeface="Cambria Math" panose="02040503050406030204" pitchFamily="18" charset="0"/>
                                    </a:rPr>
                                  </m:ctrlPr>
                                </m:naryPr>
                                <m:sub>
                                  <m:r>
                                    <m:rPr>
                                      <m:brk m:alnAt="23"/>
                                    </m:rPr>
                                    <a:rPr lang="en-US" altLang="zh-CN" sz="1000" i="1" dirty="0">
                                      <a:latin typeface="Cambria Math" panose="02040503050406030204" pitchFamily="18" charset="0"/>
                                      <a:ea typeface="Cambria Math" panose="02040503050406030204" pitchFamily="18" charset="0"/>
                                    </a:rPr>
                                    <m:t>𝑖</m:t>
                                  </m:r>
                                  <m:r>
                                    <a:rPr lang="en-US" altLang="zh-CN" sz="1000" i="1" dirty="0">
                                      <a:latin typeface="Cambria Math" panose="02040503050406030204" pitchFamily="18" charset="0"/>
                                      <a:ea typeface="Cambria Math" panose="02040503050406030204" pitchFamily="18" charset="0"/>
                                    </a:rPr>
                                    <m:t>=1</m:t>
                                  </m:r>
                                </m:sub>
                                <m:sup>
                                  <m:r>
                                    <a:rPr lang="en-US" altLang="zh-CN" sz="1000" i="1" dirty="0">
                                      <a:latin typeface="Cambria Math" panose="02040503050406030204" pitchFamily="18" charset="0"/>
                                      <a:ea typeface="Cambria Math" panose="02040503050406030204" pitchFamily="18" charset="0"/>
                                    </a:rPr>
                                    <m:t>𝑇</m:t>
                                  </m:r>
                                </m:sup>
                                <m:e>
                                  <m:sSub>
                                    <m:sSubPr>
                                      <m:ctrlPr>
                                        <a:rPr lang="en-US" altLang="zh-CN" sz="1000" i="1" dirty="0" smtClean="0">
                                          <a:latin typeface="Cambria Math" panose="02040503050406030204" pitchFamily="18" charset="0"/>
                                          <a:ea typeface="Cambria Math" panose="02040503050406030204" pitchFamily="18" charset="0"/>
                                        </a:rPr>
                                      </m:ctrlPr>
                                    </m:sSubPr>
                                    <m:e>
                                      <m:acc>
                                        <m:accPr>
                                          <m:chr m:val="̂"/>
                                          <m:ctrlPr>
                                            <a:rPr lang="en-US" altLang="zh-CN" sz="1000" i="1" dirty="0">
                                              <a:latin typeface="Cambria Math" panose="02040503050406030204" pitchFamily="18" charset="0"/>
                                            </a:rPr>
                                          </m:ctrlPr>
                                        </m:accPr>
                                        <m:e>
                                          <m:r>
                                            <a:rPr lang="en-US" altLang="zh-CN" sz="1000" i="1" dirty="0">
                                              <a:latin typeface="Cambria Math" panose="02040503050406030204" pitchFamily="18" charset="0"/>
                                            </a:rPr>
                                            <m:t>𝑦</m:t>
                                          </m:r>
                                        </m:e>
                                      </m:acc>
                                    </m:e>
                                    <m:sub>
                                      <m:r>
                                        <a:rPr lang="en-US" altLang="zh-CN" sz="1000" b="0" i="1" dirty="0" smtClean="0">
                                          <a:latin typeface="Cambria Math" panose="02040503050406030204" pitchFamily="18" charset="0"/>
                                          <a:ea typeface="Cambria Math" panose="02040503050406030204" pitchFamily="18" charset="0"/>
                                        </a:rPr>
                                        <m:t>𝑡</m:t>
                                      </m:r>
                                    </m:sub>
                                  </m:sSub>
                                </m:e>
                              </m:nary>
                            </m:e>
                          </m:d>
                        </m:e>
                        <m:sup>
                          <m:r>
                            <a:rPr lang="en-US" altLang="zh-CN" sz="1000" b="0" i="1" dirty="0" smtClean="0">
                              <a:latin typeface="Cambria Math" panose="02040503050406030204" pitchFamily="18" charset="0"/>
                              <a:ea typeface="Cambria Math" panose="02040503050406030204" pitchFamily="18" charset="0"/>
                            </a:rPr>
                            <m:t>2</m:t>
                          </m:r>
                        </m:sup>
                      </m:sSup>
                    </m:oMath>
                  </m:oMathPara>
                </a14:m>
                <a:endParaRPr lang="en-US" altLang="zh-CN" sz="1000" b="0" dirty="0">
                  <a:ea typeface="Cambria Math" panose="02040503050406030204" pitchFamily="18" charset="0"/>
                </a:endParaRPr>
              </a:p>
              <a:p>
                <a:r>
                  <a:rPr lang="en-US" sz="1000" dirty="0"/>
                  <a:t>Here </a:t>
                </a:r>
                <a14:m>
                  <m:oMath xmlns:m="http://schemas.openxmlformats.org/officeDocument/2006/math">
                    <m:sSubSup>
                      <m:sSubSupPr>
                        <m:ctrlPr>
                          <a:rPr lang="en-US" altLang="zh-CN" sz="1000" i="1" smtClean="0">
                            <a:latin typeface="Cambria Math" panose="02040503050406030204" pitchFamily="18" charset="0"/>
                          </a:rPr>
                        </m:ctrlPr>
                      </m:sSubSupPr>
                      <m:e>
                        <m:r>
                          <a:rPr lang="en-US" altLang="zh-CN" sz="1000" b="0" i="1" smtClean="0">
                            <a:latin typeface="Cambria Math" panose="02040503050406030204" pitchFamily="18" charset="0"/>
                          </a:rPr>
                          <m:t>{</m:t>
                        </m:r>
                        <m:sSub>
                          <m:sSubPr>
                            <m:ctrlPr>
                              <a:rPr lang="en-US" altLang="zh-CN" sz="1000" i="1" dirty="0">
                                <a:latin typeface="Cambria Math" panose="02040503050406030204" pitchFamily="18" charset="0"/>
                                <a:ea typeface="Cambria Math" panose="02040503050406030204" pitchFamily="18" charset="0"/>
                              </a:rPr>
                            </m:ctrlPr>
                          </m:sSubPr>
                          <m:e>
                            <m:acc>
                              <m:accPr>
                                <m:chr m:val="̂"/>
                                <m:ctrlPr>
                                  <a:rPr lang="en-US" altLang="zh-CN" sz="1000" i="1" dirty="0">
                                    <a:latin typeface="Cambria Math" panose="02040503050406030204" pitchFamily="18" charset="0"/>
                                  </a:rPr>
                                </m:ctrlPr>
                              </m:accPr>
                              <m:e>
                                <m:r>
                                  <a:rPr lang="en-US" altLang="zh-CN" sz="1000" i="1" dirty="0">
                                    <a:latin typeface="Cambria Math" panose="02040503050406030204" pitchFamily="18" charset="0"/>
                                  </a:rPr>
                                  <m:t>𝑦</m:t>
                                </m:r>
                              </m:e>
                            </m:acc>
                          </m:e>
                          <m:sub>
                            <m:r>
                              <a:rPr lang="en-US" altLang="zh-CN" sz="1000" i="1" dirty="0">
                                <a:latin typeface="Cambria Math" panose="02040503050406030204" pitchFamily="18" charset="0"/>
                                <a:ea typeface="Cambria Math" panose="02040503050406030204" pitchFamily="18" charset="0"/>
                              </a:rPr>
                              <m:t>𝑡</m:t>
                            </m:r>
                          </m:sub>
                        </m:sSub>
                        <m:r>
                          <a:rPr lang="en-US" altLang="zh-CN" sz="1000" b="0" i="1" smtClean="0">
                            <a:latin typeface="Cambria Math" panose="02040503050406030204" pitchFamily="18" charset="0"/>
                          </a:rPr>
                          <m:t>}</m:t>
                        </m:r>
                      </m:e>
                      <m:sub>
                        <m:r>
                          <a:rPr lang="en-US" altLang="zh-CN" sz="1000" b="0" i="1" smtClean="0">
                            <a:latin typeface="Cambria Math" panose="02040503050406030204" pitchFamily="18" charset="0"/>
                          </a:rPr>
                          <m:t>𝑡</m:t>
                        </m:r>
                        <m:r>
                          <a:rPr lang="en-US" altLang="zh-CN" sz="1000" b="0" i="1" smtClean="0">
                            <a:latin typeface="Cambria Math" panose="02040503050406030204" pitchFamily="18" charset="0"/>
                          </a:rPr>
                          <m:t>=1</m:t>
                        </m:r>
                      </m:sub>
                      <m:sup>
                        <m:r>
                          <a:rPr lang="en-US" altLang="zh-CN" sz="1000" b="0" i="1" smtClean="0">
                            <a:latin typeface="Cambria Math" panose="02040503050406030204" pitchFamily="18" charset="0"/>
                          </a:rPr>
                          <m:t>𝑇</m:t>
                        </m:r>
                      </m:sup>
                    </m:sSubSup>
                  </m:oMath>
                </a14:m>
                <a:r>
                  <a:rPr lang="en-US" sz="1000" dirty="0"/>
                  <a:t> is a set of </a:t>
                </a:r>
                <a14:m>
                  <m:oMath xmlns:m="http://schemas.openxmlformats.org/officeDocument/2006/math">
                    <m:r>
                      <a:rPr lang="en-US" altLang="zh-CN" sz="1000" i="1" dirty="0">
                        <a:latin typeface="Cambria Math" panose="02040503050406030204" pitchFamily="18" charset="0"/>
                        <a:ea typeface="Cambria Math" panose="02040503050406030204" pitchFamily="18" charset="0"/>
                      </a:rPr>
                      <m:t>𝑇</m:t>
                    </m:r>
                  </m:oMath>
                </a14:m>
                <a:r>
                  <a:rPr lang="en-US" sz="1000" dirty="0"/>
                  <a:t> dropout sampled outputs. </a:t>
                </a:r>
              </a:p>
            </p:txBody>
          </p:sp>
        </mc:Choice>
        <mc:Fallback xmlns="">
          <p:sp>
            <p:nvSpPr>
              <p:cNvPr id="11" name="Rectangle 10"/>
              <p:cNvSpPr>
                <a:spLocks noRot="1" noChangeAspect="1" noMove="1" noResize="1" noEditPoints="1" noAdjustHandles="1" noChangeArrowheads="1" noChangeShapeType="1" noTextEdit="1"/>
              </p:cNvSpPr>
              <p:nvPr/>
            </p:nvSpPr>
            <p:spPr>
              <a:xfrm>
                <a:off x="156109" y="3426235"/>
                <a:ext cx="3795690" cy="3251973"/>
              </a:xfrm>
              <a:prstGeom prst="rect">
                <a:avLst/>
              </a:prstGeom>
              <a:blipFill>
                <a:blip r:embed="rId3"/>
                <a:stretch>
                  <a:fillRect/>
                </a:stretch>
              </a:blipFill>
              <a:ln>
                <a:solidFill>
                  <a:srgbClr val="7030A0"/>
                </a:solidFill>
              </a:ln>
            </p:spPr>
            <p:txBody>
              <a:bodyPr/>
              <a:lstStyle/>
              <a:p>
                <a:r>
                  <a:rPr lang="zh-CN" altLang="en-US">
                    <a:noFill/>
                  </a:rPr>
                  <a:t> </a:t>
                </a:r>
              </a:p>
            </p:txBody>
          </p:sp>
        </mc:Fallback>
      </mc:AlternateContent>
      <p:sp>
        <p:nvSpPr>
          <p:cNvPr id="15" name="Rectangle 14"/>
          <p:cNvSpPr/>
          <p:nvPr/>
        </p:nvSpPr>
        <p:spPr>
          <a:xfrm>
            <a:off x="8227236" y="5552128"/>
            <a:ext cx="3794332" cy="1039172"/>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[1] A Kendall, Y Gal “What Uncertainties Do We Need in Bayesian Deep Learning for Computer Vision?” arXiv:1703.04977, 2017</a:t>
            </a:r>
          </a:p>
          <a:p>
            <a:pPr algn="just"/>
            <a:r>
              <a:rPr lang="en-US" sz="1000" dirty="0"/>
              <a:t>[2] Hao Wang, Xingjian Shi, </a:t>
            </a:r>
            <a:r>
              <a:rPr lang="en-US" sz="1000" dirty="0" err="1"/>
              <a:t>Dit</a:t>
            </a:r>
            <a:r>
              <a:rPr lang="en-US" sz="1000" dirty="0"/>
              <a:t>-Yan Yeung “Natural-Parameter Networks: A Class of Probabilistic Neural Networks” NIPS 2016</a:t>
            </a:r>
          </a:p>
          <a:p>
            <a:pPr algn="just"/>
            <a:endParaRPr lang="en-US" sz="1000" dirty="0"/>
          </a:p>
        </p:txBody>
      </p:sp>
      <p:sp>
        <p:nvSpPr>
          <p:cNvPr id="17" name="Rectangle 16"/>
          <p:cNvSpPr/>
          <p:nvPr/>
        </p:nvSpPr>
        <p:spPr>
          <a:xfrm>
            <a:off x="8227236" y="530036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26293" y="3317261"/>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Performance and conclusion</a:t>
            </a:r>
          </a:p>
        </p:txBody>
      </p:sp>
      <mc:AlternateContent xmlns:mc="http://schemas.openxmlformats.org/markup-compatibility/2006" xmlns:a14="http://schemas.microsoft.com/office/drawing/2010/main">
        <mc:Choice Requires="a14">
          <p:sp>
            <p:nvSpPr>
              <p:cNvPr id="22" name="Rectangle 21"/>
              <p:cNvSpPr/>
              <p:nvPr/>
            </p:nvSpPr>
            <p:spPr>
              <a:xfrm>
                <a:off x="4188644" y="5414604"/>
                <a:ext cx="3801756" cy="117669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The ground truth function is </a:t>
                </a:r>
                <a14:m>
                  <m:oMath xmlns:m="http://schemas.openxmlformats.org/officeDocument/2006/math">
                    <m:r>
                      <a:rPr lang="en-US" altLang="zh-CN" sz="1000" b="0" i="1" smtClean="0">
                        <a:latin typeface="Cambria Math" panose="02040503050406030204" pitchFamily="18" charset="0"/>
                      </a:rPr>
                      <m:t>𝑦</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𝑥</m:t>
                    </m:r>
                    <m:r>
                      <a:rPr lang="en-US" altLang="zh-CN" sz="1000" b="0" i="1" smtClean="0">
                        <a:latin typeface="Cambria Math" panose="02040503050406030204" pitchFamily="18" charset="0"/>
                      </a:rPr>
                      <m:t>+</m:t>
                    </m:r>
                    <m:sSup>
                      <m:sSupPr>
                        <m:ctrlPr>
                          <a:rPr lang="en-US" altLang="zh-CN" sz="1000" b="0" i="1" smtClean="0">
                            <a:latin typeface="Cambria Math" panose="02040503050406030204" pitchFamily="18" charset="0"/>
                          </a:rPr>
                        </m:ctrlPr>
                      </m:sSupPr>
                      <m:e>
                        <m:r>
                          <a:rPr lang="en-US" altLang="zh-CN" sz="1000" b="0" i="1" smtClean="0">
                            <a:latin typeface="Cambria Math" panose="02040503050406030204" pitchFamily="18" charset="0"/>
                          </a:rPr>
                          <m:t>𝑥</m:t>
                        </m:r>
                      </m:e>
                      <m:sup>
                        <m:r>
                          <a:rPr lang="en-US" altLang="zh-CN" sz="1000" b="0" i="1" smtClean="0">
                            <a:latin typeface="Cambria Math" panose="02040503050406030204" pitchFamily="18" charset="0"/>
                          </a:rPr>
                          <m:t>2</m:t>
                        </m:r>
                      </m:sup>
                    </m:sSup>
                    <m:r>
                      <a:rPr lang="en-US" altLang="zh-CN" sz="1000" b="0" i="1" smtClean="0">
                        <a:latin typeface="Cambria Math" panose="02040503050406030204" pitchFamily="18" charset="0"/>
                      </a:rPr>
                      <m:t>+</m:t>
                    </m:r>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𝑥</m:t>
                        </m:r>
                      </m:e>
                      <m:sup>
                        <m:r>
                          <a:rPr lang="en-US" altLang="zh-CN" sz="1000" b="0" i="1" smtClean="0">
                            <a:latin typeface="Cambria Math" panose="02040503050406030204" pitchFamily="18" charset="0"/>
                          </a:rPr>
                          <m:t>3</m:t>
                        </m:r>
                      </m:sup>
                    </m:sSup>
                  </m:oMath>
                </a14:m>
                <a:r>
                  <a:rPr lang="en-US" sz="1000" dirty="0"/>
                  <a:t> (blue line) and we add some noise (the standard deviation of noise is described by the light blue shadow part) to this function to generate data points (green ones). We can find that though there are two outlier, the NPN model can still make robust prediction (red line). It also produced a byproduct, the predicted standard deviation (the pink shadow part).</a:t>
                </a:r>
              </a:p>
            </p:txBody>
          </p:sp>
        </mc:Choice>
        <mc:Fallback xmlns="">
          <p:sp>
            <p:nvSpPr>
              <p:cNvPr id="22" name="Rectangle 21"/>
              <p:cNvSpPr>
                <a:spLocks noRot="1" noChangeAspect="1" noMove="1" noResize="1" noEditPoints="1" noAdjustHandles="1" noChangeArrowheads="1" noChangeShapeType="1" noTextEdit="1"/>
              </p:cNvSpPr>
              <p:nvPr/>
            </p:nvSpPr>
            <p:spPr>
              <a:xfrm>
                <a:off x="4188644" y="5414604"/>
                <a:ext cx="3801756" cy="1176696"/>
              </a:xfrm>
              <a:prstGeom prst="rect">
                <a:avLst/>
              </a:prstGeom>
              <a:blipFill>
                <a:blip r:embed="rId4"/>
                <a:stretch>
                  <a:fillRect/>
                </a:stretch>
              </a:blipFill>
              <a:ln>
                <a:solidFill>
                  <a:srgbClr val="7030A0"/>
                </a:solidFill>
              </a:ln>
            </p:spPr>
            <p:txBody>
              <a:bodyPr/>
              <a:lstStyle/>
              <a:p>
                <a:r>
                  <a:rPr lang="zh-CN" altLang="en-US">
                    <a:noFill/>
                  </a:rPr>
                  <a:t> </a:t>
                </a:r>
              </a:p>
            </p:txBody>
          </p:sp>
        </mc:Fallback>
      </mc:AlternateContent>
      <p:sp>
        <p:nvSpPr>
          <p:cNvPr id="23" name="Rectangle 22"/>
          <p:cNvSpPr/>
          <p:nvPr/>
        </p:nvSpPr>
        <p:spPr>
          <a:xfrm>
            <a:off x="4187687" y="5167906"/>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 toy example</a:t>
            </a:r>
          </a:p>
        </p:txBody>
      </p:sp>
      <mc:AlternateContent xmlns:mc="http://schemas.openxmlformats.org/markup-compatibility/2006" xmlns:a14="http://schemas.microsoft.com/office/drawing/2010/main">
        <mc:Choice Requires="a14">
          <p:sp>
            <p:nvSpPr>
              <p:cNvPr id="25" name="Rectangle 24"/>
              <p:cNvSpPr/>
              <p:nvPr/>
            </p:nvSpPr>
            <p:spPr>
              <a:xfrm>
                <a:off x="4195123" y="1443395"/>
                <a:ext cx="3795276" cy="350888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NPN is a class of probabilistic neural networks where inputs, target output, weight </a:t>
                </a:r>
                <a14:m>
                  <m:oMath xmlns:m="http://schemas.openxmlformats.org/officeDocument/2006/math">
                    <m:r>
                      <a:rPr lang="en-US" sz="1000" i="1" dirty="0" smtClean="0">
                        <a:latin typeface="Cambria Math" panose="02040503050406030204" pitchFamily="18" charset="0"/>
                      </a:rPr>
                      <m:t>𝑊</m:t>
                    </m:r>
                  </m:oMath>
                </a14:m>
                <a:r>
                  <a:rPr lang="en-US" sz="1000" dirty="0"/>
                  <a:t>, neurons, bias are all modeled by exponential-family distributions. Since exponential family can be described by natural parameters, learning and prediction of the network can actually operate in the space of natural parameters.</a:t>
                </a:r>
              </a:p>
              <a:p>
                <a:pPr marL="171450" indent="-171450" algn="just">
                  <a:buFont typeface="Wingdings" panose="05000000000000000000" pitchFamily="2" charset="2"/>
                  <a:buChar char="Ø"/>
                </a:pPr>
                <a:r>
                  <a:rPr lang="en-US" sz="1000" b="1" dirty="0"/>
                  <a:t>Linear transformation: </a:t>
                </a:r>
                <a14:m>
                  <m:oMath xmlns:m="http://schemas.openxmlformats.org/officeDocument/2006/math">
                    <m:sSup>
                      <m:sSupPr>
                        <m:ctrlPr>
                          <a:rPr lang="en-US" altLang="zh-CN" sz="1000" i="1" smtClean="0">
                            <a:latin typeface="Cambria Math" panose="02040503050406030204" pitchFamily="18" charset="0"/>
                          </a:rPr>
                        </m:ctrlPr>
                      </m:sSupPr>
                      <m:e>
                        <m:r>
                          <a:rPr lang="en-US" altLang="zh-CN" sz="1000" b="0" i="1" smtClean="0">
                            <a:latin typeface="Cambria Math" panose="02040503050406030204" pitchFamily="18" charset="0"/>
                          </a:rPr>
                          <m:t>𝑜</m:t>
                        </m:r>
                      </m:e>
                      <m:sup>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𝑙</m:t>
                        </m:r>
                        <m:r>
                          <a:rPr lang="en-US" altLang="zh-CN" sz="1000" b="0" i="1" smtClean="0">
                            <a:latin typeface="Cambria Math" panose="02040503050406030204" pitchFamily="18" charset="0"/>
                          </a:rPr>
                          <m:t>)</m:t>
                        </m:r>
                      </m:sup>
                    </m:sSup>
                    <m:r>
                      <a:rPr lang="en-US" altLang="zh-CN" sz="1000" b="0" i="1" smtClean="0">
                        <a:latin typeface="Cambria Math" panose="02040503050406030204" pitchFamily="18" charset="0"/>
                      </a:rPr>
                      <m:t>=</m:t>
                    </m:r>
                    <m:sSup>
                      <m:sSupPr>
                        <m:ctrlPr>
                          <a:rPr lang="en-US" altLang="zh-CN" sz="1000" i="1">
                            <a:latin typeface="Cambria Math" panose="02040503050406030204" pitchFamily="18" charset="0"/>
                          </a:rPr>
                        </m:ctrlPr>
                      </m:sSupPr>
                      <m:e>
                        <m:r>
                          <a:rPr lang="en-US" altLang="zh-CN" sz="1000" b="0" i="1" smtClean="0">
                            <a:latin typeface="Cambria Math" panose="02040503050406030204" pitchFamily="18" charset="0"/>
                          </a:rPr>
                          <m:t>𝑎</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b="0" i="1" smtClean="0">
                            <a:latin typeface="Cambria Math" panose="02040503050406030204" pitchFamily="18" charset="0"/>
                          </a:rPr>
                          <m:t>−1</m:t>
                        </m:r>
                        <m:r>
                          <a:rPr lang="en-US" altLang="zh-CN" sz="1000" i="1">
                            <a:latin typeface="Cambria Math" panose="02040503050406030204" pitchFamily="18" charset="0"/>
                          </a:rPr>
                          <m:t>)</m:t>
                        </m:r>
                      </m:sup>
                    </m:sSup>
                  </m:oMath>
                </a14:m>
                <a:r>
                  <a:rPr lang="en-US" altLang="zh-CN" sz="1000" dirty="0"/>
                  <a:t> </a:t>
                </a:r>
                <a14:m>
                  <m:oMath xmlns:m="http://schemas.openxmlformats.org/officeDocument/2006/math">
                    <m:sSup>
                      <m:sSupPr>
                        <m:ctrlPr>
                          <a:rPr lang="en-US" altLang="zh-CN" sz="1000" i="1">
                            <a:latin typeface="Cambria Math" panose="02040503050406030204" pitchFamily="18" charset="0"/>
                          </a:rPr>
                        </m:ctrlPr>
                      </m:sSupPr>
                      <m:e>
                        <m:r>
                          <a:rPr lang="en-US" altLang="zh-CN" sz="1000" b="0" i="1" smtClean="0">
                            <a:latin typeface="Cambria Math" panose="02040503050406030204" pitchFamily="18" charset="0"/>
                          </a:rPr>
                          <m:t>𝑊</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a:t>
                </a:r>
                <a:r>
                  <a:rPr lang="en-US" altLang="zh-CN" sz="1000" dirty="0"/>
                  <a:t> </a:t>
                </a:r>
                <a14:m>
                  <m:oMath xmlns:m="http://schemas.openxmlformats.org/officeDocument/2006/math">
                    <m:sSup>
                      <m:sSupPr>
                        <m:ctrlPr>
                          <a:rPr lang="en-US" altLang="zh-CN" sz="1000" i="1">
                            <a:latin typeface="Cambria Math" panose="02040503050406030204" pitchFamily="18" charset="0"/>
                          </a:rPr>
                        </m:ctrlPr>
                      </m:sSupPr>
                      <m:e>
                        <m:r>
                          <a:rPr lang="en-US" altLang="zh-CN" sz="1000" b="0" i="1" smtClean="0">
                            <a:latin typeface="Cambria Math" panose="02040503050406030204" pitchFamily="18" charset="0"/>
                          </a:rPr>
                          <m:t>𝑏</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where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𝑎</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−1)</m:t>
                        </m:r>
                      </m:sup>
                    </m:sSup>
                  </m:oMath>
                </a14:m>
                <a:r>
                  <a:rPr lang="zh-CN" altLang="en-US" sz="1000" dirty="0"/>
                  <a:t>，</a:t>
                </a:r>
                <a:r>
                  <a:rPr lang="en-US" altLang="zh-CN" sz="1000" dirty="0"/>
                  <a:t>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𝑊</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a:t>
                </a:r>
                <a:r>
                  <a:rPr lang="en-US" altLang="zh-CN" sz="1000" dirty="0"/>
                  <a:t>and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𝑏</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are all </a:t>
                </a:r>
                <a:r>
                  <a:rPr lang="en-US" altLang="zh-CN" sz="1000" dirty="0"/>
                  <a:t>exponential-family </a:t>
                </a:r>
                <a:r>
                  <a:rPr lang="en-US" sz="1000" dirty="0"/>
                  <a:t>distributions (e.g. gamma distribution). So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𝑜</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is also a distribution (may not be </a:t>
                </a:r>
                <a:r>
                  <a:rPr lang="en-US" altLang="zh-CN" sz="1000" dirty="0"/>
                  <a:t>exponential-family</a:t>
                </a:r>
                <a:r>
                  <a:rPr lang="en-US" sz="1000" dirty="0"/>
                  <a:t>, but we can approximate it with one by the first two moments, i.e. mean and variance).</a:t>
                </a:r>
              </a:p>
              <a:p>
                <a:pPr marL="171450" indent="-171450" algn="just">
                  <a:buFont typeface="Wingdings" panose="05000000000000000000" pitchFamily="2" charset="2"/>
                  <a:buChar char="Ø"/>
                </a:pPr>
                <a:r>
                  <a:rPr lang="en-US" sz="1000" b="1" dirty="0"/>
                  <a:t>Non linear transformation: </a:t>
                </a:r>
                <a:r>
                  <a:rPr lang="en-US" sz="1000" dirty="0"/>
                  <a:t>let </a:t>
                </a:r>
                <a14:m>
                  <m:oMath xmlns:m="http://schemas.openxmlformats.org/officeDocument/2006/math">
                    <m:r>
                      <a:rPr lang="en-US" sz="1000" b="0" i="1" smtClean="0">
                        <a:latin typeface="Cambria Math" panose="02040503050406030204" pitchFamily="18" charset="0"/>
                      </a:rPr>
                      <m:t>𝑣</m:t>
                    </m:r>
                    <m:r>
                      <a:rPr lang="en-US" sz="1000" b="0" i="1" smtClean="0">
                        <a:latin typeface="Cambria Math" panose="02040503050406030204" pitchFamily="18" charset="0"/>
                      </a:rPr>
                      <m:t>(∙)</m:t>
                    </m:r>
                  </m:oMath>
                </a14:m>
                <a:r>
                  <a:rPr lang="en-US" sz="1000" dirty="0"/>
                  <a:t> to be some nonlinear transformation (i.e. activation function in </a:t>
                </a:r>
                <a:r>
                  <a:rPr lang="en-US" altLang="zh-CN" sz="1000" dirty="0"/>
                  <a:t>neural nets</a:t>
                </a:r>
                <a:r>
                  <a:rPr lang="en-US" sz="1000" dirty="0"/>
                  <a:t>), then we can apply it on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𝑜</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to generate </a:t>
                </a:r>
                <a14:m>
                  <m:oMath xmlns:m="http://schemas.openxmlformats.org/officeDocument/2006/math">
                    <m:sSup>
                      <m:sSupPr>
                        <m:ctrlPr>
                          <a:rPr lang="en-US" altLang="zh-CN" sz="1000" i="1">
                            <a:latin typeface="Cambria Math" panose="02040503050406030204" pitchFamily="18" charset="0"/>
                          </a:rPr>
                        </m:ctrlPr>
                      </m:sSupPr>
                      <m:e>
                        <m:r>
                          <a:rPr lang="en-US" altLang="zh-CN" sz="1000" i="1">
                            <a:latin typeface="Cambria Math" panose="02040503050406030204" pitchFamily="18" charset="0"/>
                          </a:rPr>
                          <m:t>𝑎</m:t>
                        </m:r>
                      </m:e>
                      <m:sup>
                        <m:r>
                          <a:rPr lang="en-US" altLang="zh-CN" sz="1000" i="1">
                            <a:latin typeface="Cambria Math" panose="02040503050406030204" pitchFamily="18" charset="0"/>
                          </a:rPr>
                          <m:t>(</m:t>
                        </m:r>
                        <m:r>
                          <a:rPr lang="en-US" altLang="zh-CN" sz="1000" i="1">
                            <a:latin typeface="Cambria Math" panose="02040503050406030204" pitchFamily="18" charset="0"/>
                          </a:rPr>
                          <m:t>𝑙</m:t>
                        </m:r>
                        <m:r>
                          <a:rPr lang="en-US" altLang="zh-CN" sz="1000" i="1">
                            <a:latin typeface="Cambria Math" panose="02040503050406030204" pitchFamily="18" charset="0"/>
                          </a:rPr>
                          <m:t>)</m:t>
                        </m:r>
                      </m:sup>
                    </m:sSup>
                  </m:oMath>
                </a14:m>
                <a:r>
                  <a:rPr lang="en-US" sz="1000" dirty="0"/>
                  <a:t>, which is also a distribution. Note that to get close-form solution for efficient computation, we need </a:t>
                </a:r>
                <a14:m>
                  <m:oMath xmlns:m="http://schemas.openxmlformats.org/officeDocument/2006/math">
                    <m:r>
                      <a:rPr lang="en-US" altLang="zh-CN" sz="1000" i="1">
                        <a:latin typeface="Cambria Math" panose="02040503050406030204" pitchFamily="18" charset="0"/>
                      </a:rPr>
                      <m:t>𝑣</m:t>
                    </m:r>
                    <m:r>
                      <a:rPr lang="en-US" altLang="zh-CN" sz="1000" i="1">
                        <a:latin typeface="Cambria Math" panose="02040503050406030204" pitchFamily="18" charset="0"/>
                      </a:rPr>
                      <m:t>(∙)</m:t>
                    </m:r>
                  </m:oMath>
                </a14:m>
                <a:r>
                  <a:rPr lang="en-US" sz="1000" dirty="0"/>
                  <a:t> have some specific form </a:t>
                </a:r>
                <a14:m>
                  <m:oMath xmlns:m="http://schemas.openxmlformats.org/officeDocument/2006/math">
                    <m:r>
                      <a:rPr lang="en-US" altLang="zh-CN" sz="1000" i="1">
                        <a:latin typeface="Cambria Math" panose="02040503050406030204" pitchFamily="18" charset="0"/>
                      </a:rPr>
                      <m:t>𝑣</m:t>
                    </m:r>
                    <m:d>
                      <m:dPr>
                        <m:ctrlPr>
                          <a:rPr lang="en-US" altLang="zh-CN" sz="1000" i="1">
                            <a:latin typeface="Cambria Math" panose="02040503050406030204" pitchFamily="18" charset="0"/>
                          </a:rPr>
                        </m:ctrlPr>
                      </m:dPr>
                      <m:e>
                        <m:r>
                          <a:rPr lang="en-US" altLang="zh-CN" sz="1000" b="0" i="1" smtClean="0">
                            <a:latin typeface="Cambria Math" panose="02040503050406030204" pitchFamily="18" charset="0"/>
                          </a:rPr>
                          <m:t>𝑥</m:t>
                        </m:r>
                      </m:e>
                    </m:d>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𝑟</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𝑞𝑒𝑥𝑝</m:t>
                    </m:r>
                    <m:r>
                      <a:rPr lang="en-US" altLang="zh-CN" sz="1000" b="0" i="1" smtClean="0">
                        <a:latin typeface="Cambria Math" panose="02040503050406030204" pitchFamily="18" charset="0"/>
                      </a:rPr>
                      <m:t>(−</m:t>
                    </m:r>
                    <m:r>
                      <a:rPr lang="zh-CN" altLang="en-US" sz="1000" b="0" i="1" smtClean="0">
                        <a:latin typeface="Cambria Math" panose="02040503050406030204" pitchFamily="18" charset="0"/>
                      </a:rPr>
                      <m:t>𝜏</m:t>
                    </m:r>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𝑢</m:t>
                        </m:r>
                      </m:e>
                      <m:sub>
                        <m:r>
                          <a:rPr lang="en-US" altLang="zh-CN" sz="1000" b="0" i="1" smtClean="0">
                            <a:latin typeface="Cambria Math" panose="02040503050406030204" pitchFamily="18" charset="0"/>
                          </a:rPr>
                          <m:t>𝑖</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𝑥</m:t>
                    </m:r>
                    <m:r>
                      <a:rPr lang="en-US" altLang="zh-CN" sz="1000" b="0" i="1" smtClean="0">
                        <a:latin typeface="Cambria Math" panose="02040503050406030204" pitchFamily="18" charset="0"/>
                      </a:rPr>
                      <m:t>))</m:t>
                    </m:r>
                  </m:oMath>
                </a14:m>
                <a:r>
                  <a:rPr lang="en-US" altLang="zh-CN" sz="1000" dirty="0"/>
                  <a:t> </a:t>
                </a:r>
              </a:p>
              <a:p>
                <a:pPr marL="171450" indent="-171450" algn="just">
                  <a:buFont typeface="Wingdings" panose="05000000000000000000" pitchFamily="2" charset="2"/>
                  <a:buChar char="Ø"/>
                </a:pPr>
                <a:r>
                  <a:rPr lang="en-US" sz="1000" b="1" dirty="0"/>
                  <a:t>Go deep: </a:t>
                </a:r>
                <a:r>
                  <a:rPr lang="en-US" sz="1000" dirty="0"/>
                  <a:t>layers of nonlinear neurons can be stacked to form a deep NPN model. Though we have some approximation steps  whose accuracy may decrease as NPN goes deeper, but it can also be adjusted automatically according to data during backpropagation steps.  </a:t>
                </a:r>
              </a:p>
            </p:txBody>
          </p:sp>
        </mc:Choice>
        <mc:Fallback xmlns="">
          <p:sp>
            <p:nvSpPr>
              <p:cNvPr id="25" name="Rectangle 24"/>
              <p:cNvSpPr>
                <a:spLocks noRot="1" noChangeAspect="1" noMove="1" noResize="1" noEditPoints="1" noAdjustHandles="1" noChangeArrowheads="1" noChangeShapeType="1" noTextEdit="1"/>
              </p:cNvSpPr>
              <p:nvPr/>
            </p:nvSpPr>
            <p:spPr>
              <a:xfrm>
                <a:off x="4195123" y="1443395"/>
                <a:ext cx="3795276" cy="3508887"/>
              </a:xfrm>
              <a:prstGeom prst="rect">
                <a:avLst/>
              </a:prstGeom>
              <a:blipFill>
                <a:blip r:embed="rId5"/>
                <a:stretch>
                  <a:fillRect/>
                </a:stretch>
              </a:blipFill>
              <a:ln>
                <a:solidFill>
                  <a:srgbClr val="7030A0"/>
                </a:solidFill>
              </a:ln>
            </p:spPr>
            <p:txBody>
              <a:bodyPr/>
              <a:lstStyle/>
              <a:p>
                <a:r>
                  <a:rPr lang="zh-CN" altLang="en-US">
                    <a:noFill/>
                  </a:rPr>
                  <a:t> </a:t>
                </a:r>
              </a:p>
            </p:txBody>
          </p:sp>
        </mc:Fallback>
      </mc:AlternateContent>
      <p:sp>
        <p:nvSpPr>
          <p:cNvPr id="26" name="Rectangle 25"/>
          <p:cNvSpPr/>
          <p:nvPr/>
        </p:nvSpPr>
        <p:spPr>
          <a:xfrm>
            <a:off x="8226288" y="3580579"/>
            <a:ext cx="3794332" cy="162003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Here we apply BDL and NPN on MNIST dataset, the testing error (60000 training samples and 10000 testing samples) is 8.52% and 3.53% respectively. Note that BDL is very computational costly since the epistemic error is calculated through Monte Carlo dropout sampling and happens on both training and testing period. We also find that NPN can be treated as a complicated version of normal NN since its parameters are doubled (usually </a:t>
            </a:r>
            <a:r>
              <a:rPr lang="en-US" sz="1000"/>
              <a:t>two </a:t>
            </a:r>
            <a:r>
              <a:rPr lang="en-US" altLang="zh-CN" sz="1000"/>
              <a:t>natural </a:t>
            </a:r>
            <a:r>
              <a:rPr lang="en-US" sz="1000"/>
              <a:t>parameters </a:t>
            </a:r>
            <a:r>
              <a:rPr lang="en-US" sz="1000" dirty="0"/>
              <a:t>can determine an exponential-family distribution). In this circumstance, it may be more suitable for real world applications.</a:t>
            </a:r>
          </a:p>
        </p:txBody>
      </p:sp>
      <p:sp>
        <p:nvSpPr>
          <p:cNvPr id="12" name="文本框 11">
            <a:extLst>
              <a:ext uri="{FF2B5EF4-FFF2-40B4-BE49-F238E27FC236}">
                <a16:creationId xmlns:a16="http://schemas.microsoft.com/office/drawing/2014/main" id="{5B75B6B0-8A83-40DE-882D-D0936097D848}"/>
              </a:ext>
            </a:extLst>
          </p:cNvPr>
          <p:cNvSpPr txBox="1"/>
          <p:nvPr/>
        </p:nvSpPr>
        <p:spPr>
          <a:xfrm>
            <a:off x="5638800" y="3124200"/>
            <a:ext cx="65" cy="276999"/>
          </a:xfrm>
          <a:prstGeom prst="rect">
            <a:avLst/>
          </a:prstGeom>
          <a:noFill/>
        </p:spPr>
        <p:txBody>
          <a:bodyPr wrap="none" lIns="0" tIns="0" rIns="0" bIns="0" rtlCol="0">
            <a:spAutoFit/>
          </a:bodyPr>
          <a:lstStyle/>
          <a:p>
            <a:endParaRPr lang="zh-CN" altLang="en-US" dirty="0"/>
          </a:p>
        </p:txBody>
      </p:sp>
      <p:pic>
        <p:nvPicPr>
          <p:cNvPr id="24" name="图片 23">
            <a:extLst>
              <a:ext uri="{FF2B5EF4-FFF2-40B4-BE49-F238E27FC236}">
                <a16:creationId xmlns:a16="http://schemas.microsoft.com/office/drawing/2014/main" id="{343FDAC7-6114-40C8-88F9-F2E2E6DE71D6}"/>
              </a:ext>
            </a:extLst>
          </p:cNvPr>
          <p:cNvPicPr>
            <a:picLocks noChangeAspect="1"/>
          </p:cNvPicPr>
          <p:nvPr/>
        </p:nvPicPr>
        <p:blipFill>
          <a:blip r:embed="rId6"/>
          <a:stretch>
            <a:fillRect/>
          </a:stretch>
        </p:blipFill>
        <p:spPr>
          <a:xfrm>
            <a:off x="8232775" y="1178476"/>
            <a:ext cx="3060065" cy="2126746"/>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762</Words>
  <Application>Microsoft Office PowerPoint</Application>
  <PresentationFormat>宽屏</PresentationFormat>
  <Paragraphs>31</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DengXian</vt:lpstr>
      <vt:lpstr>Arial</vt:lpstr>
      <vt:lpstr>Calibri</vt:lpstr>
      <vt:lpstr>Calibri Light</vt:lpstr>
      <vt:lpstr>Cambria Math</vt:lpstr>
      <vt:lpstr>Wingdings</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Yushi YE</cp:lastModifiedBy>
  <cp:revision>113</cp:revision>
  <dcterms:created xsi:type="dcterms:W3CDTF">2017-03-11T12:28:27Z</dcterms:created>
  <dcterms:modified xsi:type="dcterms:W3CDTF">2017-11-12T10:12:38Z</dcterms:modified>
</cp:coreProperties>
</file>