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7180"/>
  </p:normalViewPr>
  <p:slideViewPr>
    <p:cSldViewPr snapToGrid="0">
      <p:cViewPr>
        <p:scale>
          <a:sx n="32" d="100"/>
          <a:sy n="32" d="100"/>
        </p:scale>
        <p:origin x="4160" y="130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40203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ltLang="ko-KR"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ltLang="ko-KR"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11/12/17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ltLang="ko-KR" smtClean="0"/>
              <a:t>Drag picture to placeholder or click icon to add</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11/12/17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tiff"/><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hyperlink" Target="http://www.shanghairanking.com/Chinese_Universities_Rankings/Overall-Ranking-2017.html" TargetMode="External"/><Relationship Id="rId9" Type="http://schemas.openxmlformats.org/officeDocument/2006/relationships/hyperlink" Target="https://en.wikipedia.org/wiki/Rho_(letter)"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China University Ranking and Webpage links</a:t>
            </a:r>
            <a:endParaRPr lang="en-US" dirty="0"/>
          </a:p>
        </p:txBody>
      </p:sp>
      <p:sp>
        <p:nvSpPr>
          <p:cNvPr id="23" name="Text Placeholder 22"/>
          <p:cNvSpPr>
            <a:spLocks noGrp="1"/>
          </p:cNvSpPr>
          <p:nvPr>
            <p:ph type="body" sz="quarter" idx="36"/>
          </p:nvPr>
        </p:nvSpPr>
        <p:spPr>
          <a:xfrm>
            <a:off x="1158239" y="4093905"/>
            <a:ext cx="41543923" cy="924669"/>
          </a:xfrm>
        </p:spPr>
        <p:txBody>
          <a:bodyPr/>
          <a:lstStyle/>
          <a:p>
            <a:r>
              <a:rPr lang="en-US" dirty="0" err="1"/>
              <a:t>Quanhua</a:t>
            </a:r>
            <a:r>
              <a:rPr lang="en-US" dirty="0"/>
              <a:t> Mu</a:t>
            </a:r>
            <a:r>
              <a:rPr lang="en-US" baseline="30000" dirty="0"/>
              <a:t>1</a:t>
            </a:r>
            <a:r>
              <a:rPr lang="en-US" dirty="0"/>
              <a:t> and </a:t>
            </a:r>
            <a:r>
              <a:rPr lang="en-US" dirty="0" err="1"/>
              <a:t>Yoonhee</a:t>
            </a:r>
            <a:r>
              <a:rPr lang="en-US" dirty="0"/>
              <a:t> Nam</a:t>
            </a:r>
            <a:r>
              <a:rPr lang="en-US" baseline="30000" dirty="0"/>
              <a:t>2 </a:t>
            </a:r>
            <a:r>
              <a:rPr lang="en-US" dirty="0"/>
              <a:t>| {</a:t>
            </a:r>
            <a:r>
              <a:rPr lang="en-US" dirty="0" err="1"/>
              <a:t>qmu</a:t>
            </a:r>
            <a:r>
              <a:rPr lang="en-US" dirty="0"/>
              <a:t>, </a:t>
            </a:r>
            <a:r>
              <a:rPr lang="en-US" dirty="0" err="1"/>
              <a:t>ynam</a:t>
            </a:r>
            <a:r>
              <a:rPr lang="en-US" dirty="0"/>
              <a:t>}@</a:t>
            </a:r>
            <a:r>
              <a:rPr lang="en-US" dirty="0" err="1"/>
              <a:t>connect.ust.hk</a:t>
            </a:r>
            <a:r>
              <a:rPr lang="en-US" dirty="0"/>
              <a:t> </a:t>
            </a:r>
            <a:r>
              <a:rPr lang="en-US" dirty="0" smtClean="0"/>
              <a:t>| </a:t>
            </a:r>
            <a:r>
              <a:rPr lang="en-US" baseline="30000" dirty="0"/>
              <a:t>1 </a:t>
            </a:r>
            <a:r>
              <a:rPr lang="en-US" dirty="0"/>
              <a:t>Department of Chemical and Biological Engineering, HKUST, </a:t>
            </a:r>
            <a:r>
              <a:rPr lang="en-US" baseline="30000" dirty="0"/>
              <a:t>2 </a:t>
            </a:r>
            <a:r>
              <a:rPr lang="en-US" dirty="0"/>
              <a:t>Division of Life </a:t>
            </a:r>
            <a:r>
              <a:rPr lang="en-US" dirty="0" smtClean="0"/>
              <a:t>Science, HKUST</a:t>
            </a:r>
            <a:endParaRPr lang="en-US" dirty="0"/>
          </a:p>
        </p:txBody>
      </p:sp>
      <p:sp>
        <p:nvSpPr>
          <p:cNvPr id="67" name="Text Placeholder 66"/>
          <p:cNvSpPr>
            <a:spLocks noGrp="1"/>
          </p:cNvSpPr>
          <p:nvPr>
            <p:ph type="body" sz="quarter" idx="13"/>
          </p:nvPr>
        </p:nvSpPr>
        <p:spPr/>
        <p:txBody>
          <a:bodyPr/>
          <a:lstStyle/>
          <a:p>
            <a:r>
              <a:rPr lang="en-US" sz="6000" dirty="0" smtClean="0"/>
              <a:t>Problem / Question</a:t>
            </a:r>
            <a:endParaRPr lang="en-US" sz="6000" dirty="0"/>
          </a:p>
        </p:txBody>
      </p:sp>
      <p:sp>
        <p:nvSpPr>
          <p:cNvPr id="69" name="Text Placeholder 68"/>
          <p:cNvSpPr>
            <a:spLocks noGrp="1"/>
          </p:cNvSpPr>
          <p:nvPr>
            <p:ph type="body" sz="quarter" idx="39"/>
          </p:nvPr>
        </p:nvSpPr>
        <p:spPr>
          <a:xfrm>
            <a:off x="1143000" y="7114032"/>
            <a:ext cx="12801600" cy="1847088"/>
          </a:xfrm>
        </p:spPr>
        <p:txBody>
          <a:bodyPr/>
          <a:lstStyle/>
          <a:p>
            <a:r>
              <a:rPr lang="en-US" dirty="0" smtClean="0"/>
              <a:t>-</a:t>
            </a:r>
            <a:r>
              <a:rPr lang="en-US" dirty="0" smtClean="0"/>
              <a:t>Various </a:t>
            </a:r>
            <a:r>
              <a:rPr lang="en-US" smtClean="0"/>
              <a:t>link analysis</a:t>
            </a:r>
            <a:endParaRPr lang="en-US" dirty="0" smtClean="0"/>
          </a:p>
          <a:p>
            <a:r>
              <a:rPr lang="en-US" dirty="0" smtClean="0"/>
              <a:t>-</a:t>
            </a:r>
            <a:r>
              <a:rPr lang="en-US" dirty="0" smtClean="0"/>
              <a:t>PageRank’s c</a:t>
            </a:r>
            <a:r>
              <a:rPr lang="en-US" dirty="0" smtClean="0"/>
              <a:t>orrelation </a:t>
            </a:r>
            <a:r>
              <a:rPr lang="en-US" dirty="0" smtClean="0"/>
              <a:t>with the recent </a:t>
            </a:r>
            <a:r>
              <a:rPr lang="en-US" dirty="0" smtClean="0"/>
              <a:t>ranking</a:t>
            </a:r>
            <a:endParaRPr lang="en-US" dirty="0"/>
          </a:p>
        </p:txBody>
      </p:sp>
      <p:sp>
        <p:nvSpPr>
          <p:cNvPr id="68" name="Text Placeholder 67"/>
          <p:cNvSpPr>
            <a:spLocks noGrp="1"/>
          </p:cNvSpPr>
          <p:nvPr>
            <p:ph type="body" sz="quarter" idx="37"/>
          </p:nvPr>
        </p:nvSpPr>
        <p:spPr>
          <a:xfrm>
            <a:off x="1143000" y="9474057"/>
            <a:ext cx="12801600" cy="1280160"/>
          </a:xfrm>
        </p:spPr>
        <p:txBody>
          <a:bodyPr/>
          <a:lstStyle/>
          <a:p>
            <a:r>
              <a:rPr lang="en-US" sz="6000" dirty="0"/>
              <a:t>Project Overview</a:t>
            </a:r>
          </a:p>
        </p:txBody>
      </p:sp>
      <p:sp>
        <p:nvSpPr>
          <p:cNvPr id="11" name="Content Placeholder 10"/>
          <p:cNvSpPr>
            <a:spLocks noGrp="1"/>
          </p:cNvSpPr>
          <p:nvPr>
            <p:ph sz="quarter" idx="38"/>
          </p:nvPr>
        </p:nvSpPr>
        <p:spPr>
          <a:xfrm>
            <a:off x="1143000" y="10802113"/>
            <a:ext cx="12801600" cy="6513445"/>
          </a:xfrm>
        </p:spPr>
        <p:txBody>
          <a:bodyPr>
            <a:noAutofit/>
          </a:bodyPr>
          <a:lstStyle/>
          <a:p>
            <a:pPr marL="0" indent="0">
              <a:buNone/>
            </a:pPr>
            <a:r>
              <a:rPr lang="en-US" sz="4400" dirty="0" smtClean="0"/>
              <a:t>Link analysis including HITS and PageRank were performed on Universities in China. The results were compared with research ranking in 2001/2002, and also the recent 2017 ranking. The effect of various </a:t>
            </a:r>
            <a:r>
              <a:rPr lang="en-US" sz="4400" dirty="0" err="1" smtClean="0"/>
              <a:t>hyperparameters</a:t>
            </a:r>
            <a:r>
              <a:rPr lang="en-US" sz="4400" dirty="0" smtClean="0"/>
              <a:t> α on PageRank result was explored. </a:t>
            </a:r>
            <a:endParaRPr lang="en-US" sz="4400" dirty="0"/>
          </a:p>
          <a:p>
            <a:endParaRPr lang="en-US" sz="5400" dirty="0"/>
          </a:p>
        </p:txBody>
      </p:sp>
      <p:sp>
        <p:nvSpPr>
          <p:cNvPr id="9" name="Text Placeholder 8"/>
          <p:cNvSpPr>
            <a:spLocks noGrp="1"/>
          </p:cNvSpPr>
          <p:nvPr>
            <p:ph type="body" sz="quarter" idx="21"/>
          </p:nvPr>
        </p:nvSpPr>
        <p:spPr>
          <a:xfrm>
            <a:off x="1143000" y="15961469"/>
            <a:ext cx="12801600" cy="1219200"/>
          </a:xfrm>
        </p:spPr>
        <p:txBody>
          <a:bodyPr/>
          <a:lstStyle/>
          <a:p>
            <a:r>
              <a:rPr lang="en-US" sz="6000" dirty="0" smtClean="0"/>
              <a:t>Dataset</a:t>
            </a:r>
            <a:endParaRPr lang="en-US" sz="6000" dirty="0"/>
          </a:p>
        </p:txBody>
      </p:sp>
      <p:sp>
        <p:nvSpPr>
          <p:cNvPr id="18" name="Text Placeholder 17"/>
          <p:cNvSpPr>
            <a:spLocks noGrp="1"/>
          </p:cNvSpPr>
          <p:nvPr>
            <p:ph type="body" sz="quarter" idx="31"/>
          </p:nvPr>
        </p:nvSpPr>
        <p:spPr/>
        <p:txBody>
          <a:bodyPr/>
          <a:lstStyle/>
          <a:p>
            <a:r>
              <a:rPr lang="en-US" sz="6000" dirty="0" smtClean="0"/>
              <a:t>Results</a:t>
            </a:r>
            <a:endParaRPr lang="en-US" sz="6000" dirty="0"/>
          </a:p>
        </p:txBody>
      </p:sp>
      <p:sp>
        <p:nvSpPr>
          <p:cNvPr id="71" name="Text Placeholder 70"/>
          <p:cNvSpPr>
            <a:spLocks noGrp="1"/>
          </p:cNvSpPr>
          <p:nvPr>
            <p:ph type="body" sz="quarter" idx="41"/>
          </p:nvPr>
        </p:nvSpPr>
        <p:spPr/>
        <p:txBody>
          <a:bodyPr/>
          <a:lstStyle/>
          <a:p>
            <a:r>
              <a:rPr lang="en-US" sz="6000" dirty="0" smtClean="0"/>
              <a:t>Conclusion</a:t>
            </a:r>
            <a:endParaRPr lang="en-US" sz="6000" dirty="0"/>
          </a:p>
        </p:txBody>
      </p:sp>
      <p:pic>
        <p:nvPicPr>
          <p:cNvPr id="3" name="Content Placeholder 2"/>
          <p:cNvPicPr>
            <a:picLocks noGrp="1" noChangeAspect="1"/>
          </p:cNvPicPr>
          <p:nvPr>
            <p:ph sz="quarter" idx="42"/>
          </p:nvPr>
        </p:nvPicPr>
        <p:blipFill>
          <a:blip r:embed="rId3">
            <a:extLst>
              <a:ext uri="{28A0092B-C50C-407E-A947-70E740481C1C}">
                <a14:useLocalDpi xmlns:a14="http://schemas.microsoft.com/office/drawing/2010/main" val="0"/>
              </a:ext>
            </a:extLst>
          </a:blip>
          <a:stretch>
            <a:fillRect/>
          </a:stretch>
        </p:blipFill>
        <p:spPr>
          <a:xfrm>
            <a:off x="15717870" y="10738813"/>
            <a:ext cx="11791833" cy="7779357"/>
          </a:xfrm>
        </p:spPr>
      </p:pic>
      <p:sp>
        <p:nvSpPr>
          <p:cNvPr id="21" name="Text Placeholder 20"/>
          <p:cNvSpPr>
            <a:spLocks noGrp="1"/>
          </p:cNvSpPr>
          <p:nvPr>
            <p:ph type="body" sz="quarter" idx="34"/>
          </p:nvPr>
        </p:nvSpPr>
        <p:spPr/>
        <p:txBody>
          <a:bodyPr/>
          <a:lstStyle/>
          <a:p>
            <a:r>
              <a:rPr lang="en-US" sz="6000" dirty="0" smtClean="0"/>
              <a:t>Reference</a:t>
            </a:r>
            <a:endParaRPr lang="en-US" sz="6000" dirty="0"/>
          </a:p>
        </p:txBody>
      </p:sp>
      <p:pic>
        <p:nvPicPr>
          <p:cNvPr id="10" name="Picture Placeholder 9"/>
          <p:cNvPicPr>
            <a:picLocks noGrp="1" noChangeAspect="1"/>
          </p:cNvPicPr>
          <p:nvPr>
            <p:ph type="pic" sz="quarter" idx="43"/>
          </p:nvPr>
        </p:nvPicPr>
        <p:blipFill>
          <a:blip r:embed="rId4">
            <a:extLst>
              <a:ext uri="{28A0092B-C50C-407E-A947-70E740481C1C}">
                <a14:useLocalDpi xmlns:a14="http://schemas.microsoft.com/office/drawing/2010/main" val="0"/>
              </a:ext>
            </a:extLst>
          </a:blip>
          <a:srcRect t="34091" b="34091"/>
          <a:stretch>
            <a:fillRect/>
          </a:stretch>
        </p:blipFill>
        <p:spPr>
          <a:xfrm>
            <a:off x="32270700" y="0"/>
            <a:ext cx="11620500" cy="3842445"/>
          </a:xfrm>
        </p:spPr>
      </p:pic>
      <p:sp>
        <p:nvSpPr>
          <p:cNvPr id="28" name="TextBox 27"/>
          <p:cNvSpPr txBox="1"/>
          <p:nvPr/>
        </p:nvSpPr>
        <p:spPr>
          <a:xfrm>
            <a:off x="41828584" y="3195446"/>
            <a:ext cx="2062616" cy="573106"/>
          </a:xfrm>
          <a:prstGeom prst="rect">
            <a:avLst/>
          </a:prstGeom>
          <a:noFill/>
        </p:spPr>
        <p:txBody>
          <a:bodyPr wrap="none" rtlCol="0">
            <a:spAutoFit/>
          </a:bodyPr>
          <a:lstStyle/>
          <a:p>
            <a:r>
              <a:rPr lang="en-US" sz="1562" dirty="0">
                <a:solidFill>
                  <a:schemeClr val="bg1"/>
                </a:solidFill>
                <a:latin typeface="Helvetica" charset="0"/>
                <a:ea typeface="Helvetica" charset="0"/>
                <a:cs typeface="Helvetica" charset="0"/>
              </a:rPr>
              <a:t>Presented by</a:t>
            </a:r>
          </a:p>
          <a:p>
            <a:r>
              <a:rPr lang="en-US" sz="1562" b="1" dirty="0">
                <a:solidFill>
                  <a:schemeClr val="bg1"/>
                </a:solidFill>
                <a:latin typeface="Helvetica" charset="0"/>
                <a:ea typeface="Helvetica" charset="0"/>
                <a:cs typeface="Helvetica" charset="0"/>
              </a:rPr>
              <a:t>Wang</a:t>
            </a:r>
            <a:r>
              <a:rPr lang="en-US" sz="1562" dirty="0">
                <a:solidFill>
                  <a:schemeClr val="bg1"/>
                </a:solidFill>
                <a:latin typeface="Helvetica" charset="0"/>
                <a:ea typeface="Helvetica" charset="0"/>
                <a:cs typeface="Helvetica" charset="0"/>
              </a:rPr>
              <a:t> Genomics Lab</a:t>
            </a:r>
          </a:p>
        </p:txBody>
      </p:sp>
      <p:sp>
        <p:nvSpPr>
          <p:cNvPr id="29" name="TextBox 28"/>
          <p:cNvSpPr txBox="1"/>
          <p:nvPr/>
        </p:nvSpPr>
        <p:spPr>
          <a:xfrm>
            <a:off x="220980" y="273577"/>
            <a:ext cx="1991058" cy="573106"/>
          </a:xfrm>
          <a:prstGeom prst="rect">
            <a:avLst/>
          </a:prstGeom>
          <a:noFill/>
        </p:spPr>
        <p:txBody>
          <a:bodyPr wrap="none" rtlCol="0">
            <a:spAutoFit/>
          </a:bodyPr>
          <a:lstStyle/>
          <a:p>
            <a:r>
              <a:rPr lang="en-US" sz="1562" dirty="0">
                <a:solidFill>
                  <a:schemeClr val="bg1"/>
                </a:solidFill>
                <a:latin typeface="Helvetica" charset="0"/>
                <a:ea typeface="Helvetica" charset="0"/>
                <a:cs typeface="Helvetica" charset="0"/>
              </a:rPr>
              <a:t>CSIC 5011 Project </a:t>
            </a:r>
            <a:r>
              <a:rPr lang="en-US" sz="1562" dirty="0" smtClean="0">
                <a:solidFill>
                  <a:schemeClr val="bg1"/>
                </a:solidFill>
                <a:latin typeface="Helvetica" charset="0"/>
                <a:ea typeface="Helvetica" charset="0"/>
                <a:cs typeface="Helvetica" charset="0"/>
              </a:rPr>
              <a:t>2</a:t>
            </a:r>
            <a:endParaRPr lang="en-US" sz="1562" dirty="0">
              <a:solidFill>
                <a:schemeClr val="bg1"/>
              </a:solidFill>
              <a:latin typeface="Helvetica" charset="0"/>
              <a:ea typeface="Helvetica" charset="0"/>
              <a:cs typeface="Helvetica" charset="0"/>
            </a:endParaRPr>
          </a:p>
          <a:p>
            <a:r>
              <a:rPr lang="en-US" sz="1562" dirty="0">
                <a:solidFill>
                  <a:schemeClr val="bg1"/>
                </a:solidFill>
                <a:latin typeface="Helvetica" charset="0"/>
                <a:ea typeface="Helvetica" charset="0"/>
                <a:cs typeface="Helvetica" charset="0"/>
              </a:rPr>
              <a:t>Fall 2017</a:t>
            </a:r>
          </a:p>
        </p:txBody>
      </p:sp>
      <p:sp>
        <p:nvSpPr>
          <p:cNvPr id="35" name="Text Placeholder 17"/>
          <p:cNvSpPr>
            <a:spLocks noGrp="1"/>
          </p:cNvSpPr>
          <p:nvPr>
            <p:ph type="body" sz="quarter" idx="31"/>
          </p:nvPr>
        </p:nvSpPr>
        <p:spPr>
          <a:xfrm>
            <a:off x="15544800" y="5668755"/>
            <a:ext cx="12801600" cy="1219200"/>
          </a:xfrm>
        </p:spPr>
        <p:txBody>
          <a:bodyPr/>
          <a:lstStyle/>
          <a:p>
            <a:r>
              <a:rPr lang="en-US" sz="6000" dirty="0" smtClean="0"/>
              <a:t>Results</a:t>
            </a:r>
            <a:endParaRPr lang="en-US" sz="6000" dirty="0"/>
          </a:p>
        </p:txBody>
      </p:sp>
      <p:pic>
        <p:nvPicPr>
          <p:cNvPr id="14" name="Picture 13"/>
          <p:cNvPicPr>
            <a:picLocks noChangeAspect="1"/>
          </p:cNvPicPr>
          <p:nvPr/>
        </p:nvPicPr>
        <p:blipFill rotWithShape="1">
          <a:blip r:embed="rId5"/>
          <a:srcRect t="13423" b="9032"/>
          <a:stretch/>
        </p:blipFill>
        <p:spPr>
          <a:xfrm>
            <a:off x="30928554" y="7163983"/>
            <a:ext cx="10577255" cy="8127661"/>
          </a:xfrm>
          <a:prstGeom prst="rect">
            <a:avLst/>
          </a:prstGeom>
        </p:spPr>
      </p:pic>
      <p:pic>
        <p:nvPicPr>
          <p:cNvPr id="26" name="Content Placeholder 25"/>
          <p:cNvPicPr>
            <a:picLocks noGrp="1" noChangeAspect="1"/>
          </p:cNvPicPr>
          <p:nvPr>
            <p:ph sz="quarter" idx="32"/>
          </p:nvPr>
        </p:nvPicPr>
        <p:blipFill rotWithShape="1">
          <a:blip r:embed="rId6">
            <a:extLst>
              <a:ext uri="{28A0092B-C50C-407E-A947-70E740481C1C}">
                <a14:useLocalDpi xmlns:a14="http://schemas.microsoft.com/office/drawing/2010/main" val="0"/>
              </a:ext>
            </a:extLst>
          </a:blip>
          <a:srcRect t="13601" b="13191"/>
          <a:stretch/>
        </p:blipFill>
        <p:spPr>
          <a:xfrm>
            <a:off x="1657056" y="17541753"/>
            <a:ext cx="12035247" cy="12139752"/>
          </a:xfrm>
        </p:spPr>
      </p:pic>
      <p:pic>
        <p:nvPicPr>
          <p:cNvPr id="16" name="Picture 15"/>
          <p:cNvPicPr>
            <a:picLocks noChangeAspect="1"/>
          </p:cNvPicPr>
          <p:nvPr/>
        </p:nvPicPr>
        <p:blipFill>
          <a:blip r:embed="rId7"/>
          <a:stretch>
            <a:fillRect/>
          </a:stretch>
        </p:blipFill>
        <p:spPr>
          <a:xfrm>
            <a:off x="14881934" y="20942360"/>
            <a:ext cx="13835270" cy="8067027"/>
          </a:xfrm>
          <a:prstGeom prst="rect">
            <a:avLst/>
          </a:prstGeom>
        </p:spPr>
      </p:pic>
      <p:sp>
        <p:nvSpPr>
          <p:cNvPr id="24" name="Text Placeholder 20"/>
          <p:cNvSpPr>
            <a:spLocks noGrp="1"/>
          </p:cNvSpPr>
          <p:nvPr>
            <p:ph type="body" sz="quarter" idx="34"/>
          </p:nvPr>
        </p:nvSpPr>
        <p:spPr>
          <a:xfrm>
            <a:off x="29857336" y="29389961"/>
            <a:ext cx="12801600" cy="1219200"/>
          </a:xfrm>
        </p:spPr>
        <p:txBody>
          <a:bodyPr/>
          <a:lstStyle/>
          <a:p>
            <a:r>
              <a:rPr lang="en-US" sz="6000" dirty="0" smtClean="0"/>
              <a:t>Contribution</a:t>
            </a:r>
            <a:endParaRPr lang="en-US" sz="6000" dirty="0"/>
          </a:p>
        </p:txBody>
      </p:sp>
      <p:sp>
        <p:nvSpPr>
          <p:cNvPr id="30" name="Content Placeholder 21"/>
          <p:cNvSpPr>
            <a:spLocks noGrp="1"/>
          </p:cNvSpPr>
          <p:nvPr>
            <p:ph sz="quarter" idx="35"/>
          </p:nvPr>
        </p:nvSpPr>
        <p:spPr>
          <a:xfrm>
            <a:off x="29900563" y="26925588"/>
            <a:ext cx="12801600" cy="2178050"/>
          </a:xfrm>
        </p:spPr>
        <p:txBody>
          <a:bodyPr/>
          <a:lstStyle/>
          <a:p>
            <a:pPr marL="0" indent="0">
              <a:buNone/>
            </a:pPr>
            <a:r>
              <a:rPr lang="en-US" dirty="0" smtClean="0"/>
              <a:t>New 2017 ranking: </a:t>
            </a:r>
            <a:r>
              <a:rPr lang="en-US" dirty="0">
                <a:hlinkClick r:id="rId8"/>
              </a:rPr>
              <a:t>http://www.shanghairanking.com/Chinese_Universities_Rankings/Overall-Ranking-2017.html</a:t>
            </a:r>
            <a:endParaRPr lang="en-US" dirty="0"/>
          </a:p>
        </p:txBody>
      </p:sp>
      <p:sp>
        <p:nvSpPr>
          <p:cNvPr id="31" name="Content Placeholder 21"/>
          <p:cNvSpPr>
            <a:spLocks noGrp="1"/>
          </p:cNvSpPr>
          <p:nvPr>
            <p:ph sz="quarter" idx="35"/>
          </p:nvPr>
        </p:nvSpPr>
        <p:spPr>
          <a:xfrm>
            <a:off x="29857336" y="30895484"/>
            <a:ext cx="12801600" cy="1280660"/>
          </a:xfrm>
        </p:spPr>
        <p:txBody>
          <a:bodyPr>
            <a:normAutofit lnSpcReduction="10000"/>
          </a:bodyPr>
          <a:lstStyle/>
          <a:p>
            <a:pPr marL="0" indent="0">
              <a:buNone/>
            </a:pPr>
            <a:r>
              <a:rPr lang="en-US" dirty="0" err="1" smtClean="0"/>
              <a:t>Quanhua</a:t>
            </a:r>
            <a:r>
              <a:rPr lang="en-US" dirty="0" smtClean="0"/>
              <a:t> Mu: Visualization, link analysis, 2017 rank analysis</a:t>
            </a:r>
          </a:p>
          <a:p>
            <a:pPr marL="0" indent="0">
              <a:buNone/>
            </a:pPr>
            <a:r>
              <a:rPr lang="en-US" dirty="0" err="1" smtClean="0"/>
              <a:t>Yoonhee</a:t>
            </a:r>
            <a:r>
              <a:rPr lang="en-US" dirty="0" smtClean="0"/>
              <a:t> Nam: PageRank, Authority Rank</a:t>
            </a:r>
            <a:endParaRPr lang="en-US" dirty="0"/>
          </a:p>
        </p:txBody>
      </p:sp>
      <p:sp>
        <p:nvSpPr>
          <p:cNvPr id="25" name="Content Placeholder 10"/>
          <p:cNvSpPr>
            <a:spLocks noGrp="1"/>
          </p:cNvSpPr>
          <p:nvPr>
            <p:ph sz="quarter" idx="38"/>
          </p:nvPr>
        </p:nvSpPr>
        <p:spPr>
          <a:xfrm>
            <a:off x="602469" y="29880290"/>
            <a:ext cx="13421645" cy="2235956"/>
          </a:xfrm>
        </p:spPr>
        <p:txBody>
          <a:bodyPr>
            <a:noAutofit/>
          </a:bodyPr>
          <a:lstStyle/>
          <a:p>
            <a:pPr marL="0" indent="0">
              <a:buNone/>
            </a:pPr>
            <a:r>
              <a:rPr lang="en-US" sz="4400" b="1" dirty="0" smtClean="0"/>
              <a:t>Figure 1</a:t>
            </a:r>
            <a:r>
              <a:rPr lang="en-US" sz="4400" dirty="0" smtClean="0"/>
              <a:t>. Visualizes the links between universities. The size of the node and name represent number of edges (regardless of direction). </a:t>
            </a:r>
            <a:endParaRPr lang="en-US" sz="4400" dirty="0"/>
          </a:p>
          <a:p>
            <a:endParaRPr lang="en-US" sz="5400" dirty="0"/>
          </a:p>
        </p:txBody>
      </p:sp>
      <p:sp>
        <p:nvSpPr>
          <p:cNvPr id="33" name="Content Placeholder 21"/>
          <p:cNvSpPr>
            <a:spLocks noGrp="1"/>
          </p:cNvSpPr>
          <p:nvPr>
            <p:ph sz="quarter" idx="35"/>
          </p:nvPr>
        </p:nvSpPr>
        <p:spPr>
          <a:xfrm>
            <a:off x="15053965" y="7076125"/>
            <a:ext cx="13968293" cy="4187097"/>
          </a:xfrm>
        </p:spPr>
        <p:txBody>
          <a:bodyPr>
            <a:normAutofit/>
          </a:bodyPr>
          <a:lstStyle/>
          <a:p>
            <a:pPr marL="0" indent="0">
              <a:buNone/>
            </a:pPr>
            <a:r>
              <a:rPr lang="en-US" sz="4400" dirty="0" smtClean="0"/>
              <a:t>Figure 1 does not include any ranking information, but includes only link information. However, the universities with high reputation (in general) show bigger nodes, meaning that it is plausible to use links from the webpage to compare to university ranking. </a:t>
            </a:r>
            <a:endParaRPr lang="en-US" sz="4400" dirty="0"/>
          </a:p>
        </p:txBody>
      </p:sp>
      <p:sp>
        <p:nvSpPr>
          <p:cNvPr id="34" name="Content Placeholder 21"/>
          <p:cNvSpPr>
            <a:spLocks noGrp="1"/>
          </p:cNvSpPr>
          <p:nvPr>
            <p:ph sz="quarter" idx="35"/>
          </p:nvPr>
        </p:nvSpPr>
        <p:spPr>
          <a:xfrm>
            <a:off x="14815423" y="18344435"/>
            <a:ext cx="13530977" cy="2413847"/>
          </a:xfrm>
        </p:spPr>
        <p:txBody>
          <a:bodyPr>
            <a:noAutofit/>
          </a:bodyPr>
          <a:lstStyle/>
          <a:p>
            <a:pPr marL="0" indent="0">
              <a:buNone/>
            </a:pPr>
            <a:r>
              <a:rPr lang="en-US" sz="4400" b="1" dirty="0" smtClean="0"/>
              <a:t>Figure 2</a:t>
            </a:r>
            <a:r>
              <a:rPr lang="en-US" sz="4400" dirty="0" smtClean="0"/>
              <a:t>. Authority rank shows the highest correlation (𝞺 = 0.754) with the research rank. Spearman correlation was used. </a:t>
            </a:r>
            <a:r>
              <a:rPr lang="en-US" sz="4400" dirty="0"/>
              <a:t>α</a:t>
            </a:r>
            <a:r>
              <a:rPr lang="en-US" sz="4400" dirty="0" smtClean="0"/>
              <a:t> = 0.85 for PageRank. </a:t>
            </a:r>
            <a:endParaRPr lang="en-US" sz="4400" dirty="0"/>
          </a:p>
        </p:txBody>
      </p:sp>
      <p:sp>
        <p:nvSpPr>
          <p:cNvPr id="5" name="AutoShape 3" descr="rho ">
            <a:hlinkClick r:id="rId9" tooltip="Rho (letter)"/>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rho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Content Placeholder 21"/>
          <p:cNvSpPr>
            <a:spLocks noGrp="1"/>
          </p:cNvSpPr>
          <p:nvPr>
            <p:ph sz="quarter" idx="35"/>
          </p:nvPr>
        </p:nvSpPr>
        <p:spPr>
          <a:xfrm>
            <a:off x="14881934" y="29103638"/>
            <a:ext cx="13835270" cy="3104504"/>
          </a:xfrm>
        </p:spPr>
        <p:txBody>
          <a:bodyPr>
            <a:normAutofit/>
          </a:bodyPr>
          <a:lstStyle/>
          <a:p>
            <a:pPr marL="0" indent="0">
              <a:buNone/>
            </a:pPr>
            <a:r>
              <a:rPr lang="en-US" sz="4400" b="1" dirty="0" smtClean="0"/>
              <a:t>Figure 3</a:t>
            </a:r>
            <a:r>
              <a:rPr lang="en-US" sz="4400" dirty="0" smtClean="0"/>
              <a:t>. Effect </a:t>
            </a:r>
            <a:r>
              <a:rPr lang="en-US" sz="4400" dirty="0"/>
              <a:t>of various </a:t>
            </a:r>
            <a:r>
              <a:rPr lang="en-US" sz="4400" dirty="0" err="1"/>
              <a:t>hyperparameters</a:t>
            </a:r>
            <a:r>
              <a:rPr lang="en-US" sz="4400" dirty="0"/>
              <a:t> </a:t>
            </a:r>
            <a:r>
              <a:rPr lang="en-US" sz="4400" dirty="0" smtClean="0"/>
              <a:t>α on </a:t>
            </a:r>
            <a:r>
              <a:rPr lang="en-US" sz="4400" dirty="0"/>
              <a:t>PageRank </a:t>
            </a:r>
            <a:r>
              <a:rPr lang="en-US" sz="4400" dirty="0" smtClean="0"/>
              <a:t>result. Interestingly, only the bottom 6 universities from research rank changed there ranks on PageRank with different α values. </a:t>
            </a:r>
            <a:endParaRPr lang="en-US" sz="4400" dirty="0"/>
          </a:p>
        </p:txBody>
      </p:sp>
      <p:sp>
        <p:nvSpPr>
          <p:cNvPr id="38" name="Content Placeholder 11"/>
          <p:cNvSpPr>
            <a:spLocks noGrp="1"/>
          </p:cNvSpPr>
          <p:nvPr>
            <p:ph sz="quarter" idx="35"/>
          </p:nvPr>
        </p:nvSpPr>
        <p:spPr>
          <a:xfrm>
            <a:off x="29857336" y="15192548"/>
            <a:ext cx="12844826" cy="4462272"/>
          </a:xfrm>
        </p:spPr>
        <p:txBody>
          <a:bodyPr>
            <a:normAutofit/>
          </a:bodyPr>
          <a:lstStyle/>
          <a:p>
            <a:pPr marL="0" indent="0">
              <a:buNone/>
            </a:pPr>
            <a:r>
              <a:rPr lang="en-US" sz="4400" b="1" dirty="0" smtClean="0"/>
              <a:t>Figure 4. </a:t>
            </a:r>
            <a:r>
              <a:rPr lang="en-US" sz="4400" dirty="0" smtClean="0"/>
              <a:t>PageRank (</a:t>
            </a:r>
            <a:r>
              <a:rPr lang="en-US" sz="4400" dirty="0"/>
              <a:t>α = </a:t>
            </a:r>
            <a:r>
              <a:rPr lang="en-US" sz="4400" dirty="0" smtClean="0"/>
              <a:t>0.85) and research rank difference and its relationship between the updated university rank 2017. The </a:t>
            </a:r>
            <a:r>
              <a:rPr lang="en-US" sz="4400" i="1" dirty="0" smtClean="0"/>
              <a:t>no</a:t>
            </a:r>
            <a:r>
              <a:rPr lang="en-US" sz="4400" dirty="0" smtClean="0"/>
              <a:t> shows universities with PageRank less than research rank, </a:t>
            </a:r>
            <a:r>
              <a:rPr lang="en-US" sz="4400" i="1" dirty="0" smtClean="0"/>
              <a:t>overestimated</a:t>
            </a:r>
            <a:r>
              <a:rPr lang="en-US" sz="4400" dirty="0" smtClean="0"/>
              <a:t> shows universities with PageRank having higher rank than research rank. </a:t>
            </a:r>
            <a:r>
              <a:rPr lang="en-US" sz="4400" i="1" dirty="0" smtClean="0"/>
              <a:t>P</a:t>
            </a:r>
            <a:r>
              <a:rPr lang="en-US" sz="4400" dirty="0" smtClean="0"/>
              <a:t> = 0.16</a:t>
            </a:r>
            <a:endParaRPr lang="en-US" sz="4400" dirty="0"/>
          </a:p>
        </p:txBody>
      </p:sp>
      <p:sp>
        <p:nvSpPr>
          <p:cNvPr id="39" name="Content Placeholder 11"/>
          <p:cNvSpPr>
            <a:spLocks noGrp="1"/>
          </p:cNvSpPr>
          <p:nvPr>
            <p:ph sz="quarter" idx="35"/>
          </p:nvPr>
        </p:nvSpPr>
        <p:spPr>
          <a:xfrm>
            <a:off x="29900563" y="21059068"/>
            <a:ext cx="12844826" cy="4462272"/>
          </a:xfrm>
        </p:spPr>
        <p:txBody>
          <a:bodyPr>
            <a:normAutofit/>
          </a:bodyPr>
          <a:lstStyle/>
          <a:p>
            <a:pPr marL="0" indent="0">
              <a:buNone/>
            </a:pPr>
            <a:r>
              <a:rPr lang="en-US" sz="4400" dirty="0" smtClean="0"/>
              <a:t>Authority rank had the best correlation with the research rank. The </a:t>
            </a:r>
            <a:r>
              <a:rPr lang="en-US" sz="4400" dirty="0" err="1"/>
              <a:t>hyperparameters</a:t>
            </a:r>
            <a:r>
              <a:rPr lang="en-US" sz="4400" dirty="0"/>
              <a:t> α </a:t>
            </a:r>
            <a:r>
              <a:rPr lang="en-US" sz="4400" dirty="0" smtClean="0"/>
              <a:t>values only affected the last 6 universities in PageRank. We observed a trend that the overestimated universities by PageRank have higher rank in 2017. </a:t>
            </a:r>
            <a:endParaRPr lang="en-US" sz="4400"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1669352</Value>
      <Value>1669523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2013-01-21T10:18:00+00:00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TP104001342</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875929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customXml/itemProps2.xml><?xml version="1.0" encoding="utf-8"?>
<ds:datastoreItem xmlns:ds="http://schemas.openxmlformats.org/officeDocument/2006/customXml" ds:itemID="{81D71401-7A50-4150-9E41-8D26D4FD6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C2ADE-A257-45E6-A8A8-A5CFC12AD2E8}">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tf04001343</Template>
  <TotalTime>0</TotalTime>
  <Words>360</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Helvetica</vt:lpstr>
      <vt:lpstr>굴림</vt:lpstr>
      <vt:lpstr>Arial</vt:lpstr>
      <vt:lpstr>Science Poster</vt:lpstr>
      <vt:lpstr>China University Ranking and Webpage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Nam윤희</dc:creator>
  <cp:lastModifiedBy/>
  <cp:revision>1</cp:revision>
  <dcterms:created xsi:type="dcterms:W3CDTF">2017-11-07T16:26:19Z</dcterms:created>
  <dcterms:modified xsi:type="dcterms:W3CDTF">2017-11-12T15:12:53Z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