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Lst>
  <p:sldSz cx="12192000" cy="6858000"/>
  <p:notesSz cx="24291925" cy="434609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54" autoAdjust="0"/>
    <p:restoredTop sz="94660"/>
  </p:normalViewPr>
  <p:slideViewPr>
    <p:cSldViewPr snapToGrid="0">
      <p:cViewPr>
        <p:scale>
          <a:sx n="125" d="100"/>
          <a:sy n="125" d="100"/>
        </p:scale>
        <p:origin x="618"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ltLang="zh-CN"/>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zh-CN"/>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zh-CN"/>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ltLang="zh-CN"/>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ltLang="zh-CN"/>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11/15/2017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26" Type="http://schemas.openxmlformats.org/officeDocument/2006/relationships/image" Target="../media/image23.png"/><Relationship Id="rId3" Type="http://schemas.openxmlformats.org/officeDocument/2006/relationships/hyperlink" Target="mailto:jlicv@connect.ust.hk" TargetMode="External"/><Relationship Id="rId21" Type="http://schemas.openxmlformats.org/officeDocument/2006/relationships/image" Target="../media/image18.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5" Type="http://schemas.openxmlformats.org/officeDocument/2006/relationships/image" Target="../media/image22.png"/><Relationship Id="rId2" Type="http://schemas.openxmlformats.org/officeDocument/2006/relationships/hyperlink" Target="mailto:sxuao@connect.ust.hk" TargetMode="Externa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24" Type="http://schemas.openxmlformats.org/officeDocument/2006/relationships/image" Target="../media/image21.png"/><Relationship Id="rId5" Type="http://schemas.openxmlformats.org/officeDocument/2006/relationships/image" Target="../media/image2.png"/><Relationship Id="rId15" Type="http://schemas.openxmlformats.org/officeDocument/2006/relationships/image" Target="../media/image12.png"/><Relationship Id="rId23" Type="http://schemas.openxmlformats.org/officeDocument/2006/relationships/image" Target="../media/image20.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1.jp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3708" y="0"/>
            <a:ext cx="11111990" cy="1043710"/>
          </a:xfrm>
        </p:spPr>
        <p:txBody>
          <a:bodyPr/>
          <a:lstStyle/>
          <a:p>
            <a:pPr algn="ctr"/>
            <a:r>
              <a:rPr lang="en-US" altLang="zh-CN" sz="2000" dirty="0">
                <a:solidFill>
                  <a:schemeClr val="tx1"/>
                </a:solidFill>
              </a:rPr>
              <a:t>CSIC5011 Mini-project 2: Prediction by Supervised Learning Derived from Unsupervised Learning </a:t>
            </a:r>
            <a:br>
              <a:rPr lang="en-US" altLang="zh-CN" sz="2000" dirty="0">
                <a:solidFill>
                  <a:schemeClr val="tx1"/>
                </a:solidFill>
              </a:rPr>
            </a:br>
            <a:r>
              <a:rPr lang="en-US" altLang="zh-CN" sz="1600" b="1" dirty="0"/>
              <a:t>Xu </a:t>
            </a:r>
            <a:r>
              <a:rPr lang="en-US" altLang="zh-CN" sz="1600" b="1" dirty="0" err="1"/>
              <a:t>siao</a:t>
            </a:r>
            <a:r>
              <a:rPr lang="en-US" altLang="zh-CN" sz="1600" b="1" dirty="0"/>
              <a:t>(</a:t>
            </a:r>
            <a:r>
              <a:rPr lang="en-US" altLang="zh-CN" sz="1600" b="1" dirty="0">
                <a:hlinkClick r:id="rId2"/>
              </a:rPr>
              <a:t>sxuao@connect.ust.hk</a:t>
            </a:r>
            <a:r>
              <a:rPr lang="en-US" altLang="zh-CN" sz="1600" b="1" dirty="0"/>
              <a:t>) ID:20377629   Li Juncheng(</a:t>
            </a:r>
            <a:r>
              <a:rPr lang="en-US" altLang="zh-CN" sz="1600" b="1" dirty="0">
                <a:hlinkClick r:id="rId3"/>
              </a:rPr>
              <a:t>jlicv@connect.ust.hk</a:t>
            </a:r>
            <a:r>
              <a:rPr lang="en-US" altLang="zh-CN" sz="1600" b="1" dirty="0"/>
              <a:t>) ID:20377124</a:t>
            </a:r>
            <a:br>
              <a:rPr lang="en-US" altLang="zh-CN" sz="1600" b="1" dirty="0"/>
            </a:br>
            <a:r>
              <a:rPr lang="en-US" altLang="zh-CN" sz="1600" dirty="0"/>
              <a:t> </a:t>
            </a:r>
            <a:r>
              <a:rPr lang="en-US" altLang="zh-CN" sz="1600" b="1" dirty="0"/>
              <a:t>Department of Mathematics, HKUST</a:t>
            </a:r>
            <a:endParaRPr lang="zh-CN" altLang="en-US" sz="1600" dirty="0">
              <a:solidFill>
                <a:schemeClr val="tx1"/>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043709" cy="1043709"/>
          </a:xfrm>
          <a:prstGeom prst="rect">
            <a:avLst/>
          </a:prstGeom>
        </p:spPr>
      </p:pic>
      <p:sp>
        <p:nvSpPr>
          <p:cNvPr id="5" name="TextBox 4"/>
          <p:cNvSpPr txBox="1"/>
          <p:nvPr/>
        </p:nvSpPr>
        <p:spPr>
          <a:xfrm>
            <a:off x="-43932" y="1886697"/>
            <a:ext cx="3081242" cy="2431435"/>
          </a:xfrm>
          <a:prstGeom prst="rect">
            <a:avLst/>
          </a:prstGeom>
          <a:noFill/>
        </p:spPr>
        <p:txBody>
          <a:bodyPr wrap="square" rtlCol="0">
            <a:spAutoFit/>
          </a:bodyPr>
          <a:lstStyle/>
          <a:p>
            <a:pPr algn="ctr"/>
            <a:r>
              <a:rPr lang="en-US" altLang="zh-CN" sz="800" dirty="0"/>
              <a:t> 2. Problem</a:t>
            </a:r>
          </a:p>
          <a:p>
            <a:endParaRPr lang="en-US" altLang="zh-CN" sz="800" dirty="0"/>
          </a:p>
          <a:p>
            <a:r>
              <a:rPr lang="en-US" altLang="zh-CN" sz="800" dirty="0"/>
              <a:t>We try to predict the dangerous level for different animals with a number of learning methods by extracting data of animals sleeping features.</a:t>
            </a:r>
            <a:endParaRPr lang="en-US" altLang="zh-CN" sz="800" dirty="0">
              <a:solidFill>
                <a:schemeClr val="accent1"/>
              </a:solidFill>
            </a:endParaRPr>
          </a:p>
          <a:p>
            <a:endParaRPr lang="en-US" altLang="zh-CN" sz="800" dirty="0"/>
          </a:p>
          <a:p>
            <a:r>
              <a:rPr lang="en-US" altLang="zh-CN" sz="800" dirty="0"/>
              <a:t>In nature, as a reasonable guess, predators sleep longer than prey, bigger animals sleep longer than smaller ones since the formers are unlikely to be attacked by the other animals in natural environment. Moreover, sleeping feature for predators in top food-chain are different from that for preys in lower food-chain. All of which above can be ascribed to dangerous level, each of which is explained by a sequence of dream features specific to a kind of creature. If clustering of features is likely to occur, extraction of the principal components of explanatory variables may improve prediction results. The animal sleeping Data is taken from one of the datasets provided in the project 2, with p =10 and n=62.</a:t>
            </a:r>
          </a:p>
          <a:p>
            <a:endParaRPr lang="zh-CN" altLang="en-US" sz="800" dirty="0">
              <a:solidFill>
                <a:schemeClr val="accent1"/>
              </a:solidFill>
            </a:endParaRPr>
          </a:p>
        </p:txBody>
      </p:sp>
      <p:sp>
        <p:nvSpPr>
          <p:cNvPr id="7" name="TextBox 6"/>
          <p:cNvSpPr txBox="1"/>
          <p:nvPr/>
        </p:nvSpPr>
        <p:spPr>
          <a:xfrm>
            <a:off x="7110283" y="4841816"/>
            <a:ext cx="2355273" cy="215444"/>
          </a:xfrm>
          <a:prstGeom prst="rect">
            <a:avLst/>
          </a:prstGeom>
          <a:noFill/>
        </p:spPr>
        <p:txBody>
          <a:bodyPr wrap="square" rtlCol="0">
            <a:spAutoFit/>
          </a:bodyPr>
          <a:lstStyle/>
          <a:p>
            <a:pPr algn="ctr"/>
            <a:r>
              <a:rPr lang="en-US" altLang="zh-CN" sz="800" dirty="0"/>
              <a:t>7. LASSO</a:t>
            </a:r>
            <a:endParaRPr lang="zh-CN" altLang="en-US" sz="800" dirty="0"/>
          </a:p>
        </p:txBody>
      </p:sp>
      <p:pic>
        <p:nvPicPr>
          <p:cNvPr id="16" name="Picture 15"/>
          <p:cNvPicPr>
            <a:picLocks noChangeAspect="1"/>
          </p:cNvPicPr>
          <p:nvPr/>
        </p:nvPicPr>
        <p:blipFill>
          <a:blip r:embed="rId5"/>
          <a:stretch>
            <a:fillRect/>
          </a:stretch>
        </p:blipFill>
        <p:spPr>
          <a:xfrm>
            <a:off x="7978137" y="2879939"/>
            <a:ext cx="1063312" cy="682098"/>
          </a:xfrm>
          <a:prstGeom prst="rect">
            <a:avLst/>
          </a:prstGeom>
        </p:spPr>
      </p:pic>
      <p:pic>
        <p:nvPicPr>
          <p:cNvPr id="17" name="Picture 16"/>
          <p:cNvPicPr>
            <a:picLocks noChangeAspect="1"/>
          </p:cNvPicPr>
          <p:nvPr/>
        </p:nvPicPr>
        <p:blipFill>
          <a:blip r:embed="rId6"/>
          <a:stretch>
            <a:fillRect/>
          </a:stretch>
        </p:blipFill>
        <p:spPr>
          <a:xfrm>
            <a:off x="9043894" y="2879666"/>
            <a:ext cx="972503" cy="684069"/>
          </a:xfrm>
          <a:prstGeom prst="rect">
            <a:avLst/>
          </a:prstGeom>
        </p:spPr>
      </p:pic>
      <p:pic>
        <p:nvPicPr>
          <p:cNvPr id="18" name="Picture 17"/>
          <p:cNvPicPr>
            <a:picLocks noChangeAspect="1"/>
          </p:cNvPicPr>
          <p:nvPr/>
        </p:nvPicPr>
        <p:blipFill>
          <a:blip r:embed="rId7"/>
          <a:stretch>
            <a:fillRect/>
          </a:stretch>
        </p:blipFill>
        <p:spPr>
          <a:xfrm>
            <a:off x="7951353" y="4107663"/>
            <a:ext cx="1072456" cy="711786"/>
          </a:xfrm>
          <a:prstGeom prst="rect">
            <a:avLst/>
          </a:prstGeom>
        </p:spPr>
      </p:pic>
      <p:pic>
        <p:nvPicPr>
          <p:cNvPr id="19" name="Picture 18"/>
          <p:cNvPicPr>
            <a:picLocks noChangeAspect="1"/>
          </p:cNvPicPr>
          <p:nvPr/>
        </p:nvPicPr>
        <p:blipFill>
          <a:blip r:embed="rId8"/>
          <a:stretch>
            <a:fillRect/>
          </a:stretch>
        </p:blipFill>
        <p:spPr>
          <a:xfrm>
            <a:off x="9021105" y="4110349"/>
            <a:ext cx="1011947" cy="704311"/>
          </a:xfrm>
          <a:prstGeom prst="rect">
            <a:avLst/>
          </a:prstGeom>
        </p:spPr>
      </p:pic>
      <p:pic>
        <p:nvPicPr>
          <p:cNvPr id="9" name="Picture 8"/>
          <p:cNvPicPr>
            <a:picLocks noChangeAspect="1"/>
          </p:cNvPicPr>
          <p:nvPr/>
        </p:nvPicPr>
        <p:blipFill>
          <a:blip r:embed="rId9"/>
          <a:stretch>
            <a:fillRect/>
          </a:stretch>
        </p:blipFill>
        <p:spPr>
          <a:xfrm>
            <a:off x="6854789" y="6309814"/>
            <a:ext cx="796165" cy="548186"/>
          </a:xfrm>
          <a:prstGeom prst="rect">
            <a:avLst/>
          </a:prstGeom>
        </p:spPr>
      </p:pic>
      <p:pic>
        <p:nvPicPr>
          <p:cNvPr id="10" name="Picture 9"/>
          <p:cNvPicPr>
            <a:picLocks noChangeAspect="1"/>
          </p:cNvPicPr>
          <p:nvPr/>
        </p:nvPicPr>
        <p:blipFill>
          <a:blip r:embed="rId10"/>
          <a:stretch>
            <a:fillRect/>
          </a:stretch>
        </p:blipFill>
        <p:spPr>
          <a:xfrm>
            <a:off x="7631955" y="6309813"/>
            <a:ext cx="832619" cy="559263"/>
          </a:xfrm>
          <a:prstGeom prst="rect">
            <a:avLst/>
          </a:prstGeom>
        </p:spPr>
      </p:pic>
      <p:pic>
        <p:nvPicPr>
          <p:cNvPr id="11" name="Picture 10"/>
          <p:cNvPicPr>
            <a:picLocks noChangeAspect="1"/>
          </p:cNvPicPr>
          <p:nvPr/>
        </p:nvPicPr>
        <p:blipFill>
          <a:blip r:embed="rId11"/>
          <a:stretch>
            <a:fillRect/>
          </a:stretch>
        </p:blipFill>
        <p:spPr>
          <a:xfrm>
            <a:off x="8458629" y="6306807"/>
            <a:ext cx="809613" cy="549760"/>
          </a:xfrm>
          <a:prstGeom prst="rect">
            <a:avLst/>
          </a:prstGeom>
        </p:spPr>
      </p:pic>
      <p:pic>
        <p:nvPicPr>
          <p:cNvPr id="14" name="Picture 13"/>
          <p:cNvPicPr>
            <a:picLocks noChangeAspect="1"/>
          </p:cNvPicPr>
          <p:nvPr/>
        </p:nvPicPr>
        <p:blipFill>
          <a:blip r:embed="rId12"/>
          <a:stretch>
            <a:fillRect/>
          </a:stretch>
        </p:blipFill>
        <p:spPr>
          <a:xfrm>
            <a:off x="9265621" y="6305884"/>
            <a:ext cx="810296" cy="552115"/>
          </a:xfrm>
          <a:prstGeom prst="rect">
            <a:avLst/>
          </a:prstGeom>
        </p:spPr>
      </p:pic>
      <mc:AlternateContent xmlns:mc="http://schemas.openxmlformats.org/markup-compatibility/2006" xmlns:a14="http://schemas.microsoft.com/office/drawing/2010/main">
        <mc:Choice Requires="a14">
          <p:sp>
            <p:nvSpPr>
              <p:cNvPr id="15" name="Rectangle 14"/>
              <p:cNvSpPr/>
              <p:nvPr/>
            </p:nvSpPr>
            <p:spPr>
              <a:xfrm>
                <a:off x="6604009" y="4971663"/>
                <a:ext cx="3310459" cy="792525"/>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altLang="zh-CN" sz="800" i="1" smtClean="0">
                          <a:solidFill>
                            <a:schemeClr val="tx1"/>
                          </a:solidFill>
                          <a:latin typeface="Cambria Math" panose="02040503050406030204" pitchFamily="18" charset="0"/>
                        </a:rPr>
                        <m:t>𝑚𝑖𝑛𝑖𝑚𝑖𝑧𝑒</m:t>
                      </m:r>
                      <m:r>
                        <a:rPr lang="en-US" altLang="zh-CN" sz="800" i="1" smtClean="0">
                          <a:solidFill>
                            <a:schemeClr val="tx1"/>
                          </a:solidFill>
                          <a:latin typeface="Cambria Math" panose="02040503050406030204" pitchFamily="18" charset="0"/>
                        </a:rPr>
                        <m:t> {</m:t>
                      </m:r>
                      <m:nary>
                        <m:naryPr>
                          <m:chr m:val="∑"/>
                          <m:limLoc m:val="subSup"/>
                          <m:ctrlPr>
                            <a:rPr lang="en-US" altLang="zh-CN" sz="800" i="1">
                              <a:solidFill>
                                <a:schemeClr val="tx1"/>
                              </a:solidFill>
                              <a:latin typeface="Cambria Math" panose="02040503050406030204" pitchFamily="18" charset="0"/>
                            </a:rPr>
                          </m:ctrlPr>
                        </m:naryPr>
                        <m:sub>
                          <m:r>
                            <m:rPr>
                              <m:brk m:alnAt="25"/>
                            </m:rPr>
                            <a:rPr lang="en-US" altLang="zh-CN" sz="800" i="1">
                              <a:solidFill>
                                <a:schemeClr val="tx1"/>
                              </a:solidFill>
                              <a:latin typeface="Cambria Math" panose="02040503050406030204" pitchFamily="18" charset="0"/>
                            </a:rPr>
                            <m:t>𝑖</m:t>
                          </m:r>
                          <m:r>
                            <a:rPr lang="en-US" altLang="zh-CN" sz="800" i="1">
                              <a:solidFill>
                                <a:schemeClr val="tx1"/>
                              </a:solidFill>
                              <a:latin typeface="Cambria Math" panose="02040503050406030204" pitchFamily="18" charset="0"/>
                            </a:rPr>
                            <m:t>=1</m:t>
                          </m:r>
                        </m:sub>
                        <m:sup>
                          <m:r>
                            <a:rPr lang="en-US" altLang="zh-CN" sz="800" i="1">
                              <a:solidFill>
                                <a:schemeClr val="tx1"/>
                              </a:solidFill>
                              <a:latin typeface="Cambria Math" panose="02040503050406030204" pitchFamily="18" charset="0"/>
                            </a:rPr>
                            <m:t>𝑛</m:t>
                          </m:r>
                        </m:sup>
                        <m:e>
                          <m:r>
                            <a:rPr lang="en-US" altLang="zh-CN" sz="800" i="1">
                              <a:solidFill>
                                <a:schemeClr val="tx1"/>
                              </a:solidFill>
                              <a:latin typeface="Cambria Math" panose="02040503050406030204" pitchFamily="18" charset="0"/>
                            </a:rPr>
                            <m:t>(</m:t>
                          </m:r>
                          <m:sSub>
                            <m:sSubPr>
                              <m:ctrlPr>
                                <a:rPr lang="en-US" altLang="zh-CN" sz="800" i="1">
                                  <a:solidFill>
                                    <a:schemeClr val="tx1"/>
                                  </a:solidFill>
                                  <a:latin typeface="Cambria Math" panose="02040503050406030204" pitchFamily="18" charset="0"/>
                                </a:rPr>
                              </m:ctrlPr>
                            </m:sSubPr>
                            <m:e>
                              <m:r>
                                <a:rPr lang="en-US" altLang="zh-CN" sz="800" i="1">
                                  <a:solidFill>
                                    <a:schemeClr val="tx1"/>
                                  </a:solidFill>
                                  <a:latin typeface="Cambria Math" panose="02040503050406030204" pitchFamily="18" charset="0"/>
                                </a:rPr>
                                <m:t>𝑦</m:t>
                              </m:r>
                            </m:e>
                            <m:sub>
                              <m:r>
                                <a:rPr lang="en-US" altLang="zh-CN" sz="800" i="1">
                                  <a:solidFill>
                                    <a:schemeClr val="tx1"/>
                                  </a:solidFill>
                                  <a:latin typeface="Cambria Math" panose="02040503050406030204" pitchFamily="18" charset="0"/>
                                </a:rPr>
                                <m:t>𝑖</m:t>
                              </m:r>
                            </m:sub>
                          </m:sSub>
                          <m:r>
                            <a:rPr lang="en-US" altLang="zh-CN" sz="800" i="1">
                              <a:solidFill>
                                <a:schemeClr val="tx1"/>
                              </a:solidFill>
                              <a:latin typeface="Cambria Math" panose="02040503050406030204" pitchFamily="18" charset="0"/>
                            </a:rPr>
                            <m:t>−</m:t>
                          </m:r>
                          <m:sSub>
                            <m:sSubPr>
                              <m:ctrlPr>
                                <a:rPr lang="en-US" altLang="zh-CN" sz="800" i="1">
                                  <a:solidFill>
                                    <a:schemeClr val="tx1"/>
                                  </a:solidFill>
                                  <a:latin typeface="Cambria Math" panose="02040503050406030204" pitchFamily="18" charset="0"/>
                                </a:rPr>
                              </m:ctrlPr>
                            </m:sSubPr>
                            <m:e>
                              <m:r>
                                <a:rPr lang="en-US" altLang="zh-CN" sz="800" i="1">
                                  <a:solidFill>
                                    <a:schemeClr val="tx1"/>
                                  </a:solidFill>
                                  <a:latin typeface="Cambria Math" panose="02040503050406030204" pitchFamily="18" charset="0"/>
                                </a:rPr>
                                <m:t>𝛽</m:t>
                              </m:r>
                            </m:e>
                            <m:sub>
                              <m:r>
                                <a:rPr lang="en-US" altLang="zh-CN" sz="800" i="1">
                                  <a:solidFill>
                                    <a:schemeClr val="tx1"/>
                                  </a:solidFill>
                                  <a:latin typeface="Cambria Math" panose="02040503050406030204" pitchFamily="18" charset="0"/>
                                </a:rPr>
                                <m:t>0</m:t>
                              </m:r>
                            </m:sub>
                          </m:sSub>
                          <m:r>
                            <a:rPr lang="en-US" altLang="zh-CN" sz="800" i="1">
                              <a:solidFill>
                                <a:schemeClr val="tx1"/>
                              </a:solidFill>
                              <a:latin typeface="Cambria Math" panose="02040503050406030204" pitchFamily="18" charset="0"/>
                            </a:rPr>
                            <m:t>−</m:t>
                          </m:r>
                          <m:nary>
                            <m:naryPr>
                              <m:chr m:val="∑"/>
                              <m:ctrlPr>
                                <a:rPr lang="en-US" altLang="zh-CN" sz="800" i="1">
                                  <a:solidFill>
                                    <a:schemeClr val="tx1"/>
                                  </a:solidFill>
                                  <a:latin typeface="Cambria Math" panose="02040503050406030204" pitchFamily="18" charset="0"/>
                                </a:rPr>
                              </m:ctrlPr>
                            </m:naryPr>
                            <m:sub>
                              <m:r>
                                <m:rPr>
                                  <m:brk m:alnAt="23"/>
                                </m:rPr>
                                <a:rPr lang="en-US" altLang="zh-CN" sz="800" i="1">
                                  <a:solidFill>
                                    <a:schemeClr val="tx1"/>
                                  </a:solidFill>
                                  <a:latin typeface="Cambria Math" panose="02040503050406030204" pitchFamily="18" charset="0"/>
                                </a:rPr>
                                <m:t>𝑗</m:t>
                              </m:r>
                              <m:r>
                                <a:rPr lang="en-US" altLang="zh-CN" sz="800" i="1">
                                  <a:solidFill>
                                    <a:schemeClr val="tx1"/>
                                  </a:solidFill>
                                  <a:latin typeface="Cambria Math" panose="02040503050406030204" pitchFamily="18" charset="0"/>
                                </a:rPr>
                                <m:t>=1</m:t>
                              </m:r>
                            </m:sub>
                            <m:sup>
                              <m:r>
                                <a:rPr lang="en-US" altLang="zh-CN" sz="800" i="1">
                                  <a:solidFill>
                                    <a:schemeClr val="tx1"/>
                                  </a:solidFill>
                                  <a:latin typeface="Cambria Math" panose="02040503050406030204" pitchFamily="18" charset="0"/>
                                </a:rPr>
                                <m:t>𝑝</m:t>
                              </m:r>
                            </m:sup>
                            <m:e>
                              <m:sSub>
                                <m:sSubPr>
                                  <m:ctrlPr>
                                    <a:rPr lang="en-US" altLang="zh-CN" sz="800" i="1">
                                      <a:solidFill>
                                        <a:schemeClr val="tx1"/>
                                      </a:solidFill>
                                      <a:latin typeface="Cambria Math" panose="02040503050406030204" pitchFamily="18" charset="0"/>
                                    </a:rPr>
                                  </m:ctrlPr>
                                </m:sSubPr>
                                <m:e>
                                  <m:r>
                                    <a:rPr lang="en-US" altLang="zh-CN" sz="800" i="1">
                                      <a:solidFill>
                                        <a:schemeClr val="tx1"/>
                                      </a:solidFill>
                                      <a:latin typeface="Cambria Math" panose="02040503050406030204" pitchFamily="18" charset="0"/>
                                    </a:rPr>
                                    <m:t>𝛽</m:t>
                                  </m:r>
                                </m:e>
                                <m:sub>
                                  <m:r>
                                    <a:rPr lang="en-US" altLang="zh-CN" sz="800" i="1">
                                      <a:solidFill>
                                        <a:schemeClr val="tx1"/>
                                      </a:solidFill>
                                      <a:latin typeface="Cambria Math" panose="02040503050406030204" pitchFamily="18" charset="0"/>
                                    </a:rPr>
                                    <m:t>𝑗</m:t>
                                  </m:r>
                                </m:sub>
                              </m:sSub>
                              <m:sSub>
                                <m:sSubPr>
                                  <m:ctrlPr>
                                    <a:rPr lang="en-US" altLang="zh-CN" sz="800" i="1">
                                      <a:solidFill>
                                        <a:schemeClr val="tx1"/>
                                      </a:solidFill>
                                      <a:latin typeface="Cambria Math" panose="02040503050406030204" pitchFamily="18" charset="0"/>
                                    </a:rPr>
                                  </m:ctrlPr>
                                </m:sSubPr>
                                <m:e>
                                  <m:r>
                                    <a:rPr lang="en-US" altLang="zh-CN" sz="800" i="1">
                                      <a:solidFill>
                                        <a:schemeClr val="tx1"/>
                                      </a:solidFill>
                                      <a:latin typeface="Cambria Math" panose="02040503050406030204" pitchFamily="18" charset="0"/>
                                    </a:rPr>
                                    <m:t>𝑥</m:t>
                                  </m:r>
                                </m:e>
                                <m:sub>
                                  <m:r>
                                    <a:rPr lang="en-US" altLang="zh-CN" sz="800" i="1">
                                      <a:solidFill>
                                        <a:schemeClr val="tx1"/>
                                      </a:solidFill>
                                      <a:latin typeface="Cambria Math" panose="02040503050406030204" pitchFamily="18" charset="0"/>
                                    </a:rPr>
                                    <m:t>𝑖𝑗</m:t>
                                  </m:r>
                                </m:sub>
                              </m:sSub>
                              <m:r>
                                <a:rPr lang="en-US" altLang="zh-CN" sz="800" i="1">
                                  <a:solidFill>
                                    <a:schemeClr val="tx1"/>
                                  </a:solidFill>
                                  <a:latin typeface="Cambria Math" panose="02040503050406030204" pitchFamily="18" charset="0"/>
                                </a:rPr>
                                <m:t>)^2}</m:t>
                              </m:r>
                            </m:e>
                          </m:nary>
                        </m:e>
                      </m:nary>
                    </m:oMath>
                  </m:oMathPara>
                </a14:m>
                <a:endParaRPr lang="en-US" altLang="zh-CN" sz="8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altLang="zh-CN" sz="800" i="1" dirty="0">
                          <a:solidFill>
                            <a:schemeClr val="tx1"/>
                          </a:solidFill>
                          <a:latin typeface="Cambria Math" panose="02040503050406030204" pitchFamily="18" charset="0"/>
                        </a:rPr>
                        <m:t>  </m:t>
                      </m:r>
                      <m:r>
                        <a:rPr lang="en-US" altLang="zh-CN" sz="800" i="1" dirty="0">
                          <a:solidFill>
                            <a:schemeClr val="tx1"/>
                          </a:solidFill>
                          <a:latin typeface="Cambria Math" panose="02040503050406030204" pitchFamily="18" charset="0"/>
                        </a:rPr>
                        <m:t>𝑠𝑢𝑏𝑗𝑒𝑐𝑡</m:t>
                      </m:r>
                      <m:r>
                        <a:rPr lang="en-US" altLang="zh-CN" sz="800" i="1" dirty="0">
                          <a:solidFill>
                            <a:schemeClr val="tx1"/>
                          </a:solidFill>
                          <a:latin typeface="Cambria Math" panose="02040503050406030204" pitchFamily="18" charset="0"/>
                        </a:rPr>
                        <m:t> </m:t>
                      </m:r>
                      <m:r>
                        <a:rPr lang="en-US" altLang="zh-CN" sz="800" i="1" dirty="0">
                          <a:solidFill>
                            <a:schemeClr val="tx1"/>
                          </a:solidFill>
                          <a:latin typeface="Cambria Math" panose="02040503050406030204" pitchFamily="18" charset="0"/>
                        </a:rPr>
                        <m:t>𝑡𝑜</m:t>
                      </m:r>
                      <m:r>
                        <a:rPr lang="en-US" altLang="zh-CN" sz="800" i="1" dirty="0">
                          <a:solidFill>
                            <a:schemeClr val="tx1"/>
                          </a:solidFill>
                          <a:latin typeface="Cambria Math" panose="02040503050406030204" pitchFamily="18" charset="0"/>
                        </a:rPr>
                        <m:t> </m:t>
                      </m:r>
                      <m:nary>
                        <m:naryPr>
                          <m:chr m:val="∑"/>
                          <m:ctrlPr>
                            <a:rPr lang="en-US" altLang="zh-CN" sz="800" i="1" dirty="0">
                              <a:solidFill>
                                <a:schemeClr val="tx1"/>
                              </a:solidFill>
                              <a:latin typeface="Cambria Math" panose="02040503050406030204" pitchFamily="18" charset="0"/>
                            </a:rPr>
                          </m:ctrlPr>
                        </m:naryPr>
                        <m:sub>
                          <m:r>
                            <m:rPr>
                              <m:brk m:alnAt="23"/>
                            </m:rPr>
                            <a:rPr lang="en-US" altLang="zh-CN" sz="800" i="1" dirty="0">
                              <a:solidFill>
                                <a:schemeClr val="tx1"/>
                              </a:solidFill>
                              <a:latin typeface="Cambria Math" panose="02040503050406030204" pitchFamily="18" charset="0"/>
                            </a:rPr>
                            <m:t>𝑗</m:t>
                          </m:r>
                          <m:r>
                            <a:rPr lang="en-US" altLang="zh-CN" sz="800" i="1" dirty="0">
                              <a:solidFill>
                                <a:schemeClr val="tx1"/>
                              </a:solidFill>
                              <a:latin typeface="Cambria Math" panose="02040503050406030204" pitchFamily="18" charset="0"/>
                            </a:rPr>
                            <m:t>=1</m:t>
                          </m:r>
                        </m:sub>
                        <m:sup>
                          <m:r>
                            <a:rPr lang="en-US" altLang="zh-CN" sz="800" i="1" dirty="0">
                              <a:solidFill>
                                <a:schemeClr val="tx1"/>
                              </a:solidFill>
                              <a:latin typeface="Cambria Math" panose="02040503050406030204" pitchFamily="18" charset="0"/>
                            </a:rPr>
                            <m:t>𝑝</m:t>
                          </m:r>
                        </m:sup>
                        <m:e>
                          <m:r>
                            <a:rPr lang="en-US" altLang="zh-CN" sz="800" b="0" i="1" dirty="0" smtClean="0">
                              <a:solidFill>
                                <a:schemeClr val="tx1"/>
                              </a:solidFill>
                              <a:latin typeface="Cambria Math" panose="02040503050406030204" pitchFamily="18" charset="0"/>
                            </a:rPr>
                            <m:t>|</m:t>
                          </m:r>
                          <m:sSub>
                            <m:sSubPr>
                              <m:ctrlPr>
                                <a:rPr lang="en-US" altLang="zh-CN" sz="800" b="0" i="1" dirty="0" smtClean="0">
                                  <a:solidFill>
                                    <a:schemeClr val="tx1"/>
                                  </a:solidFill>
                                  <a:latin typeface="Cambria Math" panose="02040503050406030204" pitchFamily="18" charset="0"/>
                                </a:rPr>
                              </m:ctrlPr>
                            </m:sSubPr>
                            <m:e>
                              <m:r>
                                <a:rPr lang="en-US" altLang="zh-CN" sz="800" b="0" i="1" dirty="0" smtClean="0">
                                  <a:solidFill>
                                    <a:schemeClr val="tx1"/>
                                  </a:solidFill>
                                  <a:latin typeface="Cambria Math" panose="02040503050406030204" pitchFamily="18" charset="0"/>
                                </a:rPr>
                                <m:t>𝛽</m:t>
                              </m:r>
                            </m:e>
                            <m:sub>
                              <m:r>
                                <a:rPr lang="en-US" altLang="zh-CN" sz="800" b="0" i="1" dirty="0" smtClean="0">
                                  <a:solidFill>
                                    <a:schemeClr val="tx1"/>
                                  </a:solidFill>
                                  <a:latin typeface="Cambria Math" panose="02040503050406030204" pitchFamily="18" charset="0"/>
                                </a:rPr>
                                <m:t>𝑗</m:t>
                              </m:r>
                            </m:sub>
                          </m:sSub>
                          <m:r>
                            <a:rPr lang="en-US" altLang="zh-CN" sz="800" b="0" i="1" dirty="0" smtClean="0">
                              <a:solidFill>
                                <a:schemeClr val="tx1"/>
                              </a:solidFill>
                              <a:latin typeface="Cambria Math" panose="02040503050406030204" pitchFamily="18" charset="0"/>
                            </a:rPr>
                            <m:t>|</m:t>
                          </m:r>
                          <m:r>
                            <a:rPr lang="en-US" altLang="zh-CN" sz="800" i="1" dirty="0">
                              <a:solidFill>
                                <a:schemeClr val="tx1"/>
                              </a:solidFill>
                              <a:latin typeface="Cambria Math" panose="02040503050406030204" pitchFamily="18" charset="0"/>
                              <a:ea typeface="Cambria Math" panose="02040503050406030204" pitchFamily="18" charset="0"/>
                            </a:rPr>
                            <m:t>≤</m:t>
                          </m:r>
                          <m:r>
                            <a:rPr lang="en-US" altLang="zh-CN" sz="800" i="1" dirty="0">
                              <a:solidFill>
                                <a:schemeClr val="tx1"/>
                              </a:solidFill>
                              <a:latin typeface="Cambria Math" panose="02040503050406030204" pitchFamily="18" charset="0"/>
                              <a:ea typeface="Cambria Math" panose="02040503050406030204" pitchFamily="18" charset="0"/>
                            </a:rPr>
                            <m:t>𝑠</m:t>
                          </m:r>
                        </m:e>
                      </m:nary>
                      <m:r>
                        <a:rPr lang="en-US" altLang="zh-CN" sz="800" i="1" dirty="0">
                          <a:solidFill>
                            <a:schemeClr val="tx1"/>
                          </a:solidFill>
                          <a:latin typeface="Cambria Math" panose="02040503050406030204" pitchFamily="18" charset="0"/>
                        </a:rPr>
                        <m:t> </m:t>
                      </m:r>
                    </m:oMath>
                  </m:oMathPara>
                </a14:m>
                <a:endParaRPr lang="en-US" altLang="zh-CN" sz="800" dirty="0">
                  <a:solidFill>
                    <a:schemeClr val="tx1"/>
                  </a:solidFill>
                </a:endParaRPr>
              </a:p>
            </p:txBody>
          </p:sp>
        </mc:Choice>
        <mc:Fallback xmlns="">
          <p:sp>
            <p:nvSpPr>
              <p:cNvPr id="15" name="Rectangle 14"/>
              <p:cNvSpPr>
                <a:spLocks noRot="1" noChangeAspect="1" noMove="1" noResize="1" noEditPoints="1" noAdjustHandles="1" noChangeArrowheads="1" noChangeShapeType="1" noTextEdit="1"/>
              </p:cNvSpPr>
              <p:nvPr/>
            </p:nvSpPr>
            <p:spPr>
              <a:xfrm>
                <a:off x="6604009" y="4971663"/>
                <a:ext cx="3310459" cy="792525"/>
              </a:xfrm>
              <a:prstGeom prst="rect">
                <a:avLst/>
              </a:prstGeom>
              <a:blipFill>
                <a:blip r:embed="rId13"/>
                <a:stretch>
                  <a:fillRect t="-46923" b="-7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6859019" y="1057534"/>
                <a:ext cx="3013306" cy="1038746"/>
              </a:xfrm>
              <a:prstGeom prst="rect">
                <a:avLst/>
              </a:prstGeom>
              <a:noFill/>
            </p:spPr>
            <p:txBody>
              <a:bodyPr wrap="square" rtlCol="0">
                <a:spAutoFit/>
              </a:bodyPr>
              <a:lstStyle/>
              <a:p>
                <a:pPr algn="ctr"/>
                <a:r>
                  <a:rPr lang="en-US" altLang="zh-CN" sz="800" dirty="0">
                    <a:solidFill>
                      <a:schemeClr val="accent1"/>
                    </a:solidFill>
                  </a:rPr>
                  <a:t> 6. Ridge Regression</a:t>
                </a:r>
              </a:p>
              <a:p>
                <a:pPr algn="ctr"/>
                <a:endParaRPr lang="en-US" altLang="zh-CN" sz="800" dirty="0">
                  <a:solidFill>
                    <a:schemeClr val="accent1"/>
                  </a:solidFill>
                </a:endParaRPr>
              </a:p>
              <a:p>
                <a:pPr algn="ctr"/>
                <a14:m>
                  <m:oMathPara xmlns:m="http://schemas.openxmlformats.org/officeDocument/2006/math">
                    <m:oMathParaPr>
                      <m:jc m:val="center"/>
                    </m:oMathParaPr>
                    <m:oMath xmlns:m="http://schemas.openxmlformats.org/officeDocument/2006/math">
                      <m:r>
                        <a:rPr lang="en-US" altLang="zh-CN" sz="800" i="1">
                          <a:solidFill>
                            <a:schemeClr val="accent1"/>
                          </a:solidFill>
                          <a:latin typeface="Cambria Math" panose="02040503050406030204" pitchFamily="18" charset="0"/>
                        </a:rPr>
                        <m:t>      </m:t>
                      </m:r>
                      <m:r>
                        <a:rPr lang="en-US" altLang="zh-CN" sz="800" i="1">
                          <a:solidFill>
                            <a:schemeClr val="accent1"/>
                          </a:solidFill>
                          <a:latin typeface="Cambria Math" panose="02040503050406030204" pitchFamily="18" charset="0"/>
                        </a:rPr>
                        <m:t>𝑚𝑖𝑛𝑖𝑚𝑖𝑧𝑒</m:t>
                      </m:r>
                      <m:r>
                        <a:rPr lang="en-US" altLang="zh-CN" sz="800" i="1">
                          <a:solidFill>
                            <a:schemeClr val="accent1"/>
                          </a:solidFill>
                          <a:latin typeface="Cambria Math" panose="02040503050406030204" pitchFamily="18" charset="0"/>
                        </a:rPr>
                        <m:t> {</m:t>
                      </m:r>
                      <m:nary>
                        <m:naryPr>
                          <m:chr m:val="∑"/>
                          <m:limLoc m:val="subSup"/>
                          <m:ctrlPr>
                            <a:rPr lang="en-US" altLang="zh-CN" sz="800" i="1">
                              <a:solidFill>
                                <a:schemeClr val="accent1"/>
                              </a:solidFill>
                              <a:latin typeface="Cambria Math" panose="02040503050406030204" pitchFamily="18" charset="0"/>
                            </a:rPr>
                          </m:ctrlPr>
                        </m:naryPr>
                        <m:sub>
                          <m:r>
                            <m:rPr>
                              <m:brk m:alnAt="25"/>
                            </m:rPr>
                            <a:rPr lang="en-US" altLang="zh-CN" sz="800" i="1">
                              <a:solidFill>
                                <a:schemeClr val="accent1"/>
                              </a:solidFill>
                              <a:latin typeface="Cambria Math" panose="02040503050406030204" pitchFamily="18" charset="0"/>
                            </a:rPr>
                            <m:t>𝑖</m:t>
                          </m:r>
                          <m:r>
                            <a:rPr lang="en-US" altLang="zh-CN" sz="800" i="1">
                              <a:solidFill>
                                <a:schemeClr val="accent1"/>
                              </a:solidFill>
                              <a:latin typeface="Cambria Math" panose="02040503050406030204" pitchFamily="18" charset="0"/>
                            </a:rPr>
                            <m:t>=1</m:t>
                          </m:r>
                        </m:sub>
                        <m:sup>
                          <m:r>
                            <a:rPr lang="en-US" altLang="zh-CN" sz="800" i="1">
                              <a:solidFill>
                                <a:schemeClr val="accent1"/>
                              </a:solidFill>
                              <a:latin typeface="Cambria Math" panose="02040503050406030204" pitchFamily="18" charset="0"/>
                            </a:rPr>
                            <m:t>𝑛</m:t>
                          </m:r>
                        </m:sup>
                        <m:e>
                          <m:r>
                            <a:rPr lang="en-US" altLang="zh-CN" sz="800" i="1">
                              <a:solidFill>
                                <a:schemeClr val="accent1"/>
                              </a:solidFill>
                              <a:latin typeface="Cambria Math" panose="02040503050406030204" pitchFamily="18" charset="0"/>
                            </a:rPr>
                            <m:t>(</m:t>
                          </m:r>
                          <m:sSub>
                            <m:sSubPr>
                              <m:ctrlPr>
                                <a:rPr lang="en-US" altLang="zh-CN" sz="800" i="1">
                                  <a:solidFill>
                                    <a:schemeClr val="accent1"/>
                                  </a:solidFill>
                                  <a:latin typeface="Cambria Math" panose="02040503050406030204" pitchFamily="18" charset="0"/>
                                </a:rPr>
                              </m:ctrlPr>
                            </m:sSubPr>
                            <m:e>
                              <m:r>
                                <a:rPr lang="en-US" altLang="zh-CN" sz="800" i="1">
                                  <a:solidFill>
                                    <a:schemeClr val="accent1"/>
                                  </a:solidFill>
                                  <a:latin typeface="Cambria Math" panose="02040503050406030204" pitchFamily="18" charset="0"/>
                                </a:rPr>
                                <m:t>𝑦</m:t>
                              </m:r>
                            </m:e>
                            <m:sub>
                              <m:r>
                                <a:rPr lang="en-US" altLang="zh-CN" sz="800" i="1">
                                  <a:solidFill>
                                    <a:schemeClr val="accent1"/>
                                  </a:solidFill>
                                  <a:latin typeface="Cambria Math" panose="02040503050406030204" pitchFamily="18" charset="0"/>
                                </a:rPr>
                                <m:t>𝑖</m:t>
                              </m:r>
                            </m:sub>
                          </m:sSub>
                          <m:r>
                            <a:rPr lang="en-US" altLang="zh-CN" sz="800" i="1">
                              <a:solidFill>
                                <a:schemeClr val="accent1"/>
                              </a:solidFill>
                              <a:latin typeface="Cambria Math" panose="02040503050406030204" pitchFamily="18" charset="0"/>
                            </a:rPr>
                            <m:t>−</m:t>
                          </m:r>
                          <m:sSub>
                            <m:sSubPr>
                              <m:ctrlPr>
                                <a:rPr lang="en-US" altLang="zh-CN" sz="800" i="1">
                                  <a:solidFill>
                                    <a:schemeClr val="accent1"/>
                                  </a:solidFill>
                                  <a:latin typeface="Cambria Math" panose="02040503050406030204" pitchFamily="18" charset="0"/>
                                </a:rPr>
                              </m:ctrlPr>
                            </m:sSubPr>
                            <m:e>
                              <m:r>
                                <a:rPr lang="en-US" altLang="zh-CN" sz="800" i="1">
                                  <a:solidFill>
                                    <a:schemeClr val="accent1"/>
                                  </a:solidFill>
                                  <a:latin typeface="Cambria Math" panose="02040503050406030204" pitchFamily="18" charset="0"/>
                                </a:rPr>
                                <m:t>𝛽</m:t>
                              </m:r>
                            </m:e>
                            <m:sub>
                              <m:r>
                                <a:rPr lang="en-US" altLang="zh-CN" sz="800" i="1">
                                  <a:solidFill>
                                    <a:schemeClr val="accent1"/>
                                  </a:solidFill>
                                  <a:latin typeface="Cambria Math" panose="02040503050406030204" pitchFamily="18" charset="0"/>
                                </a:rPr>
                                <m:t>0</m:t>
                              </m:r>
                            </m:sub>
                          </m:sSub>
                          <m:r>
                            <a:rPr lang="en-US" altLang="zh-CN" sz="800" i="1">
                              <a:solidFill>
                                <a:schemeClr val="accent1"/>
                              </a:solidFill>
                              <a:latin typeface="Cambria Math" panose="02040503050406030204" pitchFamily="18" charset="0"/>
                            </a:rPr>
                            <m:t>−</m:t>
                          </m:r>
                          <m:nary>
                            <m:naryPr>
                              <m:chr m:val="∑"/>
                              <m:ctrlPr>
                                <a:rPr lang="en-US" altLang="zh-CN" sz="800" i="1">
                                  <a:solidFill>
                                    <a:schemeClr val="accent1"/>
                                  </a:solidFill>
                                  <a:latin typeface="Cambria Math" panose="02040503050406030204" pitchFamily="18" charset="0"/>
                                </a:rPr>
                              </m:ctrlPr>
                            </m:naryPr>
                            <m:sub>
                              <m:r>
                                <m:rPr>
                                  <m:brk m:alnAt="23"/>
                                </m:rPr>
                                <a:rPr lang="en-US" altLang="zh-CN" sz="800" i="1">
                                  <a:solidFill>
                                    <a:schemeClr val="accent1"/>
                                  </a:solidFill>
                                  <a:latin typeface="Cambria Math" panose="02040503050406030204" pitchFamily="18" charset="0"/>
                                </a:rPr>
                                <m:t>𝑗</m:t>
                              </m:r>
                              <m:r>
                                <a:rPr lang="en-US" altLang="zh-CN" sz="800" i="1">
                                  <a:solidFill>
                                    <a:schemeClr val="accent1"/>
                                  </a:solidFill>
                                  <a:latin typeface="Cambria Math" panose="02040503050406030204" pitchFamily="18" charset="0"/>
                                </a:rPr>
                                <m:t>=1</m:t>
                              </m:r>
                            </m:sub>
                            <m:sup>
                              <m:r>
                                <a:rPr lang="en-US" altLang="zh-CN" sz="800" i="1">
                                  <a:solidFill>
                                    <a:schemeClr val="accent1"/>
                                  </a:solidFill>
                                  <a:latin typeface="Cambria Math" panose="02040503050406030204" pitchFamily="18" charset="0"/>
                                </a:rPr>
                                <m:t>𝑝</m:t>
                              </m:r>
                            </m:sup>
                            <m:e>
                              <m:sSub>
                                <m:sSubPr>
                                  <m:ctrlPr>
                                    <a:rPr lang="en-US" altLang="zh-CN" sz="800" i="1">
                                      <a:solidFill>
                                        <a:schemeClr val="accent1"/>
                                      </a:solidFill>
                                      <a:latin typeface="Cambria Math" panose="02040503050406030204" pitchFamily="18" charset="0"/>
                                    </a:rPr>
                                  </m:ctrlPr>
                                </m:sSubPr>
                                <m:e>
                                  <m:r>
                                    <a:rPr lang="en-US" altLang="zh-CN" sz="800" i="1">
                                      <a:solidFill>
                                        <a:schemeClr val="accent1"/>
                                      </a:solidFill>
                                      <a:latin typeface="Cambria Math" panose="02040503050406030204" pitchFamily="18" charset="0"/>
                                    </a:rPr>
                                    <m:t>𝛽</m:t>
                                  </m:r>
                                </m:e>
                                <m:sub>
                                  <m:r>
                                    <a:rPr lang="en-US" altLang="zh-CN" sz="800" i="1">
                                      <a:solidFill>
                                        <a:schemeClr val="accent1"/>
                                      </a:solidFill>
                                      <a:latin typeface="Cambria Math" panose="02040503050406030204" pitchFamily="18" charset="0"/>
                                    </a:rPr>
                                    <m:t>𝑗</m:t>
                                  </m:r>
                                </m:sub>
                              </m:sSub>
                              <m:sSub>
                                <m:sSubPr>
                                  <m:ctrlPr>
                                    <a:rPr lang="en-US" altLang="zh-CN" sz="800" i="1">
                                      <a:solidFill>
                                        <a:schemeClr val="accent1"/>
                                      </a:solidFill>
                                      <a:latin typeface="Cambria Math" panose="02040503050406030204" pitchFamily="18" charset="0"/>
                                    </a:rPr>
                                  </m:ctrlPr>
                                </m:sSubPr>
                                <m:e>
                                  <m:r>
                                    <a:rPr lang="en-US" altLang="zh-CN" sz="800" i="1">
                                      <a:solidFill>
                                        <a:schemeClr val="accent1"/>
                                      </a:solidFill>
                                      <a:latin typeface="Cambria Math" panose="02040503050406030204" pitchFamily="18" charset="0"/>
                                    </a:rPr>
                                    <m:t>𝑥</m:t>
                                  </m:r>
                                </m:e>
                                <m:sub>
                                  <m:r>
                                    <a:rPr lang="en-US" altLang="zh-CN" sz="800" i="1">
                                      <a:solidFill>
                                        <a:schemeClr val="accent1"/>
                                      </a:solidFill>
                                      <a:latin typeface="Cambria Math" panose="02040503050406030204" pitchFamily="18" charset="0"/>
                                    </a:rPr>
                                    <m:t>𝑖𝑗</m:t>
                                  </m:r>
                                </m:sub>
                              </m:sSub>
                              <m:r>
                                <a:rPr lang="en-US" altLang="zh-CN" sz="800" i="1">
                                  <a:solidFill>
                                    <a:schemeClr val="accent1"/>
                                  </a:solidFill>
                                  <a:latin typeface="Cambria Math" panose="02040503050406030204" pitchFamily="18" charset="0"/>
                                </a:rPr>
                                <m:t>)^2}</m:t>
                              </m:r>
                            </m:e>
                          </m:nary>
                        </m:e>
                      </m:nary>
                    </m:oMath>
                  </m:oMathPara>
                </a14:m>
                <a:endParaRPr lang="en-US" altLang="zh-CN" sz="800" dirty="0">
                  <a:solidFill>
                    <a:schemeClr val="accent1"/>
                  </a:solidFill>
                </a:endParaRPr>
              </a:p>
              <a:p>
                <a:pPr algn="ctr"/>
                <a14:m>
                  <m:oMathPara xmlns:m="http://schemas.openxmlformats.org/officeDocument/2006/math">
                    <m:oMathParaPr>
                      <m:jc m:val="center"/>
                    </m:oMathParaPr>
                    <m:oMath xmlns:m="http://schemas.openxmlformats.org/officeDocument/2006/math">
                      <m:r>
                        <a:rPr lang="en-US" altLang="zh-CN" sz="800" i="1" dirty="0">
                          <a:solidFill>
                            <a:schemeClr val="accent1"/>
                          </a:solidFill>
                          <a:latin typeface="Cambria Math" panose="02040503050406030204" pitchFamily="18" charset="0"/>
                        </a:rPr>
                        <m:t> </m:t>
                      </m:r>
                      <m:r>
                        <a:rPr lang="en-US" altLang="zh-CN" sz="800" i="1" dirty="0">
                          <a:solidFill>
                            <a:schemeClr val="accent1"/>
                          </a:solidFill>
                          <a:latin typeface="Cambria Math" panose="02040503050406030204" pitchFamily="18" charset="0"/>
                        </a:rPr>
                        <m:t>𝑠𝑢𝑏𝑗𝑒𝑐𝑡</m:t>
                      </m:r>
                      <m:r>
                        <a:rPr lang="en-US" altLang="zh-CN" sz="800" i="1" dirty="0">
                          <a:solidFill>
                            <a:schemeClr val="accent1"/>
                          </a:solidFill>
                          <a:latin typeface="Cambria Math" panose="02040503050406030204" pitchFamily="18" charset="0"/>
                        </a:rPr>
                        <m:t> </m:t>
                      </m:r>
                      <m:r>
                        <a:rPr lang="en-US" altLang="zh-CN" sz="800" i="1" dirty="0">
                          <a:solidFill>
                            <a:schemeClr val="accent1"/>
                          </a:solidFill>
                          <a:latin typeface="Cambria Math" panose="02040503050406030204" pitchFamily="18" charset="0"/>
                        </a:rPr>
                        <m:t>𝑡𝑜</m:t>
                      </m:r>
                      <m:r>
                        <a:rPr lang="en-US" altLang="zh-CN" sz="800" i="1" dirty="0">
                          <a:solidFill>
                            <a:schemeClr val="accent1"/>
                          </a:solidFill>
                          <a:latin typeface="Cambria Math" panose="02040503050406030204" pitchFamily="18" charset="0"/>
                        </a:rPr>
                        <m:t> </m:t>
                      </m:r>
                      <m:nary>
                        <m:naryPr>
                          <m:chr m:val="∑"/>
                          <m:ctrlPr>
                            <a:rPr lang="en-US" altLang="zh-CN" sz="800" i="1" dirty="0">
                              <a:solidFill>
                                <a:schemeClr val="accent1"/>
                              </a:solidFill>
                              <a:latin typeface="Cambria Math" panose="02040503050406030204" pitchFamily="18" charset="0"/>
                            </a:rPr>
                          </m:ctrlPr>
                        </m:naryPr>
                        <m:sub>
                          <m:r>
                            <m:rPr>
                              <m:brk m:alnAt="23"/>
                            </m:rPr>
                            <a:rPr lang="en-US" altLang="zh-CN" sz="800" i="1" dirty="0">
                              <a:solidFill>
                                <a:schemeClr val="accent1"/>
                              </a:solidFill>
                              <a:latin typeface="Cambria Math" panose="02040503050406030204" pitchFamily="18" charset="0"/>
                            </a:rPr>
                            <m:t>𝑗</m:t>
                          </m:r>
                          <m:r>
                            <a:rPr lang="en-US" altLang="zh-CN" sz="800" i="1" dirty="0">
                              <a:solidFill>
                                <a:schemeClr val="accent1"/>
                              </a:solidFill>
                              <a:latin typeface="Cambria Math" panose="02040503050406030204" pitchFamily="18" charset="0"/>
                            </a:rPr>
                            <m:t>=1</m:t>
                          </m:r>
                        </m:sub>
                        <m:sup>
                          <m:r>
                            <a:rPr lang="en-US" altLang="zh-CN" sz="800" i="1" dirty="0">
                              <a:solidFill>
                                <a:schemeClr val="accent1"/>
                              </a:solidFill>
                              <a:latin typeface="Cambria Math" panose="02040503050406030204" pitchFamily="18" charset="0"/>
                            </a:rPr>
                            <m:t>𝑝</m:t>
                          </m:r>
                        </m:sup>
                        <m:e>
                          <m:sSubSup>
                            <m:sSubSupPr>
                              <m:ctrlPr>
                                <a:rPr lang="en-US" altLang="zh-CN" sz="800" i="1" dirty="0">
                                  <a:solidFill>
                                    <a:schemeClr val="accent1"/>
                                  </a:solidFill>
                                  <a:latin typeface="Cambria Math" panose="02040503050406030204" pitchFamily="18" charset="0"/>
                                </a:rPr>
                              </m:ctrlPr>
                            </m:sSubSupPr>
                            <m:e>
                              <m:r>
                                <a:rPr lang="en-US" altLang="zh-CN" sz="800" i="1" dirty="0">
                                  <a:solidFill>
                                    <a:schemeClr val="accent1"/>
                                  </a:solidFill>
                                  <a:latin typeface="Cambria Math" panose="02040503050406030204" pitchFamily="18" charset="0"/>
                                </a:rPr>
                                <m:t>𝛽</m:t>
                              </m:r>
                            </m:e>
                            <m:sub>
                              <m:r>
                                <a:rPr lang="en-US" altLang="zh-CN" sz="800" i="1" dirty="0">
                                  <a:solidFill>
                                    <a:schemeClr val="accent1"/>
                                  </a:solidFill>
                                  <a:latin typeface="Cambria Math" panose="02040503050406030204" pitchFamily="18" charset="0"/>
                                </a:rPr>
                                <m:t>𝑗</m:t>
                              </m:r>
                            </m:sub>
                            <m:sup>
                              <m:r>
                                <a:rPr lang="en-US" altLang="zh-CN" sz="800" i="1" dirty="0">
                                  <a:solidFill>
                                    <a:schemeClr val="accent1"/>
                                  </a:solidFill>
                                  <a:latin typeface="Cambria Math" panose="02040503050406030204" pitchFamily="18" charset="0"/>
                                </a:rPr>
                                <m:t>2</m:t>
                              </m:r>
                            </m:sup>
                          </m:sSubSup>
                          <m:r>
                            <a:rPr lang="en-US" altLang="zh-CN" sz="800" i="1" dirty="0">
                              <a:solidFill>
                                <a:schemeClr val="accent1"/>
                              </a:solidFill>
                              <a:latin typeface="Cambria Math" panose="02040503050406030204" pitchFamily="18" charset="0"/>
                              <a:ea typeface="Cambria Math" panose="02040503050406030204" pitchFamily="18" charset="0"/>
                            </a:rPr>
                            <m:t>≤</m:t>
                          </m:r>
                          <m:r>
                            <a:rPr lang="en-US" altLang="zh-CN" sz="800" i="1" dirty="0">
                              <a:solidFill>
                                <a:schemeClr val="accent1"/>
                              </a:solidFill>
                              <a:latin typeface="Cambria Math" panose="02040503050406030204" pitchFamily="18" charset="0"/>
                              <a:ea typeface="Cambria Math" panose="02040503050406030204" pitchFamily="18" charset="0"/>
                            </a:rPr>
                            <m:t>𝑠</m:t>
                          </m:r>
                        </m:e>
                      </m:nary>
                      <m:r>
                        <a:rPr lang="en-US" altLang="zh-CN" sz="800" i="1" dirty="0">
                          <a:solidFill>
                            <a:schemeClr val="accent1"/>
                          </a:solidFill>
                          <a:latin typeface="Cambria Math" panose="02040503050406030204" pitchFamily="18" charset="0"/>
                        </a:rPr>
                        <m:t> </m:t>
                      </m:r>
                    </m:oMath>
                  </m:oMathPara>
                </a14:m>
                <a:endParaRPr lang="en-US" altLang="zh-CN" sz="800" dirty="0"/>
              </a:p>
            </p:txBody>
          </p:sp>
        </mc:Choice>
        <mc:Fallback xmlns="">
          <p:sp>
            <p:nvSpPr>
              <p:cNvPr id="23" name="TextBox 22"/>
              <p:cNvSpPr txBox="1">
                <a:spLocks noRot="1" noChangeAspect="1" noMove="1" noResize="1" noEditPoints="1" noAdjustHandles="1" noChangeArrowheads="1" noChangeShapeType="1" noTextEdit="1"/>
              </p:cNvSpPr>
              <p:nvPr/>
            </p:nvSpPr>
            <p:spPr>
              <a:xfrm>
                <a:off x="6859019" y="1057534"/>
                <a:ext cx="3013306" cy="1038746"/>
              </a:xfrm>
              <a:prstGeom prst="rect">
                <a:avLst/>
              </a:prstGeom>
              <a:blipFill>
                <a:blip r:embed="rId14"/>
                <a:stretch>
                  <a:fillRect t="-12281" b="-5263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TextBox 32"/>
              <p:cNvSpPr txBox="1"/>
              <p:nvPr/>
            </p:nvSpPr>
            <p:spPr>
              <a:xfrm>
                <a:off x="634" y="4181826"/>
                <a:ext cx="2971660" cy="2707088"/>
              </a:xfrm>
              <a:prstGeom prst="rect">
                <a:avLst/>
              </a:prstGeom>
              <a:noFill/>
            </p:spPr>
            <p:txBody>
              <a:bodyPr wrap="square" rtlCol="0">
                <a:spAutoFit/>
              </a:bodyPr>
              <a:lstStyle/>
              <a:p>
                <a:pPr algn="ctr"/>
                <a:r>
                  <a:rPr lang="en-US" altLang="zh-CN" sz="800" dirty="0">
                    <a:solidFill>
                      <a:schemeClr val="accent1"/>
                    </a:solidFill>
                  </a:rPr>
                  <a:t>3. Supervised PCA</a:t>
                </a:r>
              </a:p>
              <a:p>
                <a:pPr algn="ctr"/>
                <a:endParaRPr lang="en-US" altLang="zh-CN" sz="800" dirty="0">
                  <a:solidFill>
                    <a:schemeClr val="accent1"/>
                  </a:solidFill>
                </a:endParaRPr>
              </a:p>
              <a:p>
                <a:pPr algn="ctr"/>
                <a:r>
                  <a:rPr lang="en-US" altLang="zh-CN" sz="800" dirty="0">
                    <a:solidFill>
                      <a:schemeClr val="accent1"/>
                    </a:solidFill>
                  </a:rPr>
                  <a:t>Y = </a:t>
                </a:r>
                <a:r>
                  <a:rPr lang="el-GR" altLang="zh-CN" sz="800" dirty="0">
                    <a:solidFill>
                      <a:schemeClr val="accent1"/>
                    </a:solidFill>
                    <a:latin typeface="Cambria Math" panose="02040503050406030204" pitchFamily="18" charset="0"/>
                    <a:ea typeface="Cambria Math" panose="02040503050406030204" pitchFamily="18" charset="0"/>
                  </a:rPr>
                  <a:t>β</a:t>
                </a:r>
                <a:r>
                  <a:rPr lang="en-US" altLang="zh-CN" sz="800" dirty="0">
                    <a:solidFill>
                      <a:schemeClr val="accent1"/>
                    </a:solidFill>
                    <a:latin typeface="Cambria Math" panose="02040503050406030204" pitchFamily="18" charset="0"/>
                    <a:ea typeface="Cambria Math" panose="02040503050406030204" pitchFamily="18" charset="0"/>
                  </a:rPr>
                  <a:t>X + e</a:t>
                </a:r>
              </a:p>
              <a:p>
                <a:pPr algn="ctr"/>
                <a14:m>
                  <m:oMath xmlns:m="http://schemas.openxmlformats.org/officeDocument/2006/math">
                    <m:sSub>
                      <m:sSubPr>
                        <m:ctrlPr>
                          <a:rPr lang="en-US" altLang="zh-CN" sz="800" b="0" i="1" smtClean="0">
                            <a:solidFill>
                              <a:schemeClr val="accent1"/>
                            </a:solidFill>
                            <a:latin typeface="Cambria Math" panose="02040503050406030204" pitchFamily="18" charset="0"/>
                          </a:rPr>
                        </m:ctrlPr>
                      </m:sSubPr>
                      <m:e>
                        <m:r>
                          <a:rPr lang="en-US" altLang="zh-CN" sz="800" b="0" i="1" smtClean="0">
                            <a:solidFill>
                              <a:schemeClr val="accent1"/>
                            </a:solidFill>
                            <a:latin typeface="Cambria Math" panose="02040503050406030204" pitchFamily="18" charset="0"/>
                          </a:rPr>
                          <m:t>𝑋</m:t>
                        </m:r>
                      </m:e>
                      <m:sub>
                        <m:r>
                          <a:rPr lang="en-US" altLang="zh-CN" sz="800" b="0" i="1" smtClean="0">
                            <a:solidFill>
                              <a:schemeClr val="accent1"/>
                            </a:solidFill>
                            <a:latin typeface="Cambria Math" panose="02040503050406030204" pitchFamily="18" charset="0"/>
                          </a:rPr>
                          <m:t>𝑦</m:t>
                        </m:r>
                      </m:sub>
                    </m:sSub>
                    <m:r>
                      <a:rPr lang="en-US" altLang="zh-CN" sz="800" b="0" i="1" smtClean="0">
                        <a:solidFill>
                          <a:schemeClr val="accent1"/>
                        </a:solidFill>
                        <a:latin typeface="Cambria Math" panose="02040503050406030204" pitchFamily="18" charset="0"/>
                      </a:rPr>
                      <m:t>= </m:t>
                    </m:r>
                    <m:r>
                      <m:rPr>
                        <m:sty m:val="p"/>
                      </m:rPr>
                      <a:rPr lang="el-GR" altLang="zh-CN" sz="800" b="0" i="1" smtClean="0">
                        <a:solidFill>
                          <a:schemeClr val="accent1"/>
                        </a:solidFill>
                        <a:latin typeface="Cambria Math" panose="02040503050406030204" pitchFamily="18" charset="0"/>
                        <a:ea typeface="Cambria Math" panose="02040503050406030204" pitchFamily="18" charset="0"/>
                      </a:rPr>
                      <m:t>μ</m:t>
                    </m:r>
                    <m:r>
                      <a:rPr lang="en-US" altLang="zh-CN" sz="800" b="0" i="1" smtClean="0">
                        <a:solidFill>
                          <a:schemeClr val="accent1"/>
                        </a:solidFill>
                        <a:latin typeface="Cambria Math" panose="02040503050406030204" pitchFamily="18" charset="0"/>
                        <a:ea typeface="Cambria Math" panose="02040503050406030204" pitchFamily="18" charset="0"/>
                      </a:rPr>
                      <m:t>+</m:t>
                    </m:r>
                    <m:r>
                      <m:rPr>
                        <m:sty m:val="p"/>
                      </m:rPr>
                      <a:rPr lang="el-GR" altLang="zh-CN" sz="800" b="0" i="1" smtClean="0">
                        <a:solidFill>
                          <a:schemeClr val="accent1"/>
                        </a:solidFill>
                        <a:latin typeface="Cambria Math" panose="02040503050406030204" pitchFamily="18" charset="0"/>
                        <a:ea typeface="Cambria Math" panose="02040503050406030204" pitchFamily="18" charset="0"/>
                      </a:rPr>
                      <m:t>Γ</m:t>
                    </m:r>
                    <m:r>
                      <a:rPr lang="en-US" altLang="zh-CN" sz="800" b="0" i="1" smtClean="0">
                        <a:solidFill>
                          <a:schemeClr val="accent1"/>
                        </a:solidFill>
                        <a:latin typeface="Cambria Math" panose="02040503050406030204" pitchFamily="18" charset="0"/>
                        <a:ea typeface="Cambria Math" panose="02040503050406030204" pitchFamily="18" charset="0"/>
                      </a:rPr>
                      <m:t> </m:t>
                    </m:r>
                    <m:sSub>
                      <m:sSubPr>
                        <m:ctrlPr>
                          <a:rPr lang="en-US" altLang="zh-CN" sz="800" b="0" i="1" smtClean="0">
                            <a:solidFill>
                              <a:schemeClr val="accent1"/>
                            </a:solidFill>
                            <a:latin typeface="Cambria Math" panose="02040503050406030204" pitchFamily="18" charset="0"/>
                            <a:ea typeface="Cambria Math" panose="02040503050406030204" pitchFamily="18" charset="0"/>
                          </a:rPr>
                        </m:ctrlPr>
                      </m:sSubPr>
                      <m:e>
                        <m:r>
                          <m:rPr>
                            <m:sty m:val="p"/>
                          </m:rPr>
                          <a:rPr lang="el-GR" altLang="zh-CN" sz="800" b="0" i="1" smtClean="0">
                            <a:solidFill>
                              <a:schemeClr val="accent1"/>
                            </a:solidFill>
                            <a:latin typeface="Cambria Math" panose="02040503050406030204" pitchFamily="18" charset="0"/>
                            <a:ea typeface="Cambria Math" panose="02040503050406030204" pitchFamily="18" charset="0"/>
                          </a:rPr>
                          <m:t>υ</m:t>
                        </m:r>
                      </m:e>
                      <m:sub>
                        <m:r>
                          <a:rPr lang="en-US" altLang="zh-CN" sz="800" b="0" i="1" smtClean="0">
                            <a:solidFill>
                              <a:schemeClr val="accent1"/>
                            </a:solidFill>
                            <a:latin typeface="Cambria Math" panose="02040503050406030204" pitchFamily="18" charset="0"/>
                            <a:ea typeface="Cambria Math" panose="02040503050406030204" pitchFamily="18" charset="0"/>
                          </a:rPr>
                          <m:t>𝑦</m:t>
                        </m:r>
                      </m:sub>
                    </m:sSub>
                  </m:oMath>
                </a14:m>
                <a:r>
                  <a:rPr lang="en-US" altLang="zh-CN" sz="800" dirty="0">
                    <a:solidFill>
                      <a:schemeClr val="accent1"/>
                    </a:solidFill>
                  </a:rPr>
                  <a:t> + </a:t>
                </a:r>
                <a:r>
                  <a:rPr lang="el-GR" altLang="zh-CN" sz="800" dirty="0">
                    <a:solidFill>
                      <a:schemeClr val="accent1"/>
                    </a:solidFill>
                    <a:latin typeface="Cambria Math" panose="02040503050406030204" pitchFamily="18" charset="0"/>
                    <a:ea typeface="Cambria Math" panose="02040503050406030204" pitchFamily="18" charset="0"/>
                  </a:rPr>
                  <a:t>δε</a:t>
                </a:r>
                <a:endParaRPr lang="en-US" altLang="zh-CN" sz="800" dirty="0">
                  <a:solidFill>
                    <a:schemeClr val="accent1"/>
                  </a:solidFill>
                  <a:latin typeface="Cambria Math" panose="02040503050406030204" pitchFamily="18" charset="0"/>
                  <a:ea typeface="Cambria Math" panose="02040503050406030204" pitchFamily="18" charset="0"/>
                </a:endParaRPr>
              </a:p>
              <a:p>
                <a:pPr algn="ctr"/>
                <a:r>
                  <a:rPr lang="el-GR" altLang="zh-CN" sz="800" dirty="0">
                    <a:solidFill>
                      <a:schemeClr val="accent1"/>
                    </a:solidFill>
                    <a:latin typeface="Cambria Math" panose="02040503050406030204" pitchFamily="18" charset="0"/>
                    <a:ea typeface="Cambria Math" panose="02040503050406030204" pitchFamily="18" charset="0"/>
                  </a:rPr>
                  <a:t>⬄</a:t>
                </a:r>
                <a:r>
                  <a:rPr lang="en-US" altLang="zh-CN" sz="800" dirty="0">
                    <a:solidFill>
                      <a:schemeClr val="accent1"/>
                    </a:solidFill>
                    <a:latin typeface="Cambria Math" panose="02040503050406030204" pitchFamily="18" charset="0"/>
                    <a:ea typeface="Cambria Math" panose="02040503050406030204" pitchFamily="18" charset="0"/>
                  </a:rPr>
                  <a:t> Y = </a:t>
                </a:r>
                <a:r>
                  <a:rPr lang="el-GR" altLang="zh-CN" sz="800" dirty="0">
                    <a:solidFill>
                      <a:schemeClr val="accent1"/>
                    </a:solidFill>
                    <a:latin typeface="Cambria Math" panose="02040503050406030204" pitchFamily="18" charset="0"/>
                    <a:ea typeface="Cambria Math" panose="02040503050406030204" pitchFamily="18" charset="0"/>
                  </a:rPr>
                  <a:t>β </a:t>
                </a:r>
                <a14:m>
                  <m:oMath xmlns:m="http://schemas.openxmlformats.org/officeDocument/2006/math">
                    <m:sSup>
                      <m:sSupPr>
                        <m:ctrlPr>
                          <a:rPr lang="en-US" altLang="zh-CN" sz="800" b="0" i="1" smtClean="0">
                            <a:solidFill>
                              <a:schemeClr val="accent1"/>
                            </a:solidFill>
                            <a:latin typeface="Cambria Math" panose="02040503050406030204" pitchFamily="18" charset="0"/>
                            <a:ea typeface="Cambria Math" panose="02040503050406030204" pitchFamily="18" charset="0"/>
                          </a:rPr>
                        </m:ctrlPr>
                      </m:sSupPr>
                      <m:e>
                        <m:r>
                          <m:rPr>
                            <m:sty m:val="p"/>
                          </m:rPr>
                          <a:rPr lang="el-GR" altLang="zh-CN" sz="800" i="1">
                            <a:solidFill>
                              <a:schemeClr val="accent1"/>
                            </a:solidFill>
                            <a:latin typeface="Cambria Math" panose="02040503050406030204" pitchFamily="18" charset="0"/>
                            <a:ea typeface="Cambria Math" panose="02040503050406030204" pitchFamily="18" charset="0"/>
                          </a:rPr>
                          <m:t>Γ</m:t>
                        </m:r>
                      </m:e>
                      <m:sup>
                        <m:r>
                          <a:rPr lang="en-US" altLang="zh-CN" sz="800" b="0" i="1" smtClean="0">
                            <a:solidFill>
                              <a:schemeClr val="accent1"/>
                            </a:solidFill>
                            <a:latin typeface="Cambria Math" panose="02040503050406030204" pitchFamily="18" charset="0"/>
                            <a:ea typeface="Cambria Math" panose="02040503050406030204" pitchFamily="18" charset="0"/>
                          </a:rPr>
                          <m:t>𝑇</m:t>
                        </m:r>
                      </m:sup>
                    </m:sSup>
                  </m:oMath>
                </a14:m>
                <a:r>
                  <a:rPr lang="en-US" altLang="zh-CN" sz="800" dirty="0">
                    <a:solidFill>
                      <a:schemeClr val="accent1"/>
                    </a:solidFill>
                  </a:rPr>
                  <a:t>(</a:t>
                </a:r>
                <a14:m>
                  <m:oMath xmlns:m="http://schemas.openxmlformats.org/officeDocument/2006/math">
                    <m:sSub>
                      <m:sSubPr>
                        <m:ctrlPr>
                          <a:rPr lang="en-US" altLang="zh-CN" sz="800" i="1">
                            <a:solidFill>
                              <a:schemeClr val="accent1"/>
                            </a:solidFill>
                            <a:latin typeface="Cambria Math" panose="02040503050406030204" pitchFamily="18" charset="0"/>
                          </a:rPr>
                        </m:ctrlPr>
                      </m:sSubPr>
                      <m:e>
                        <m:r>
                          <a:rPr lang="en-US" altLang="zh-CN" sz="800" i="1">
                            <a:solidFill>
                              <a:schemeClr val="accent1"/>
                            </a:solidFill>
                            <a:latin typeface="Cambria Math" panose="02040503050406030204" pitchFamily="18" charset="0"/>
                          </a:rPr>
                          <m:t>𝑋</m:t>
                        </m:r>
                      </m:e>
                      <m:sub>
                        <m:r>
                          <a:rPr lang="en-US" altLang="zh-CN" sz="800" i="1">
                            <a:solidFill>
                              <a:schemeClr val="accent1"/>
                            </a:solidFill>
                            <a:latin typeface="Cambria Math" panose="02040503050406030204" pitchFamily="18" charset="0"/>
                          </a:rPr>
                          <m:t>𝑦</m:t>
                        </m:r>
                      </m:sub>
                    </m:sSub>
                  </m:oMath>
                </a14:m>
                <a:r>
                  <a:rPr lang="en-US" altLang="zh-CN" sz="800" dirty="0">
                    <a:solidFill>
                      <a:schemeClr val="accent1"/>
                    </a:solidFill>
                  </a:rPr>
                  <a:t> -</a:t>
                </a:r>
                <a:r>
                  <a:rPr lang="el-GR" altLang="zh-CN" sz="800" dirty="0">
                    <a:solidFill>
                      <a:schemeClr val="accent1"/>
                    </a:solidFill>
                    <a:ea typeface="Cambria Math" panose="02040503050406030204" pitchFamily="18" charset="0"/>
                  </a:rPr>
                  <a:t> </a:t>
                </a:r>
                <a14:m>
                  <m:oMath xmlns:m="http://schemas.openxmlformats.org/officeDocument/2006/math">
                    <m:r>
                      <m:rPr>
                        <m:sty m:val="p"/>
                      </m:rPr>
                      <a:rPr lang="el-GR" altLang="zh-CN" sz="800" i="1">
                        <a:solidFill>
                          <a:schemeClr val="accent1"/>
                        </a:solidFill>
                        <a:latin typeface="Cambria Math" panose="02040503050406030204" pitchFamily="18" charset="0"/>
                        <a:ea typeface="Cambria Math" panose="02040503050406030204" pitchFamily="18" charset="0"/>
                      </a:rPr>
                      <m:t>μ</m:t>
                    </m:r>
                  </m:oMath>
                </a14:m>
                <a:r>
                  <a:rPr lang="en-US" altLang="zh-CN" sz="800" dirty="0">
                    <a:solidFill>
                      <a:schemeClr val="accent1"/>
                    </a:solidFill>
                  </a:rPr>
                  <a:t>) + </a:t>
                </a:r>
                <a:r>
                  <a:rPr lang="el-GR" altLang="zh-CN" sz="800" dirty="0">
                    <a:solidFill>
                      <a:schemeClr val="accent1"/>
                    </a:solidFill>
                    <a:latin typeface="Cambria Math" panose="02040503050406030204" pitchFamily="18" charset="0"/>
                    <a:ea typeface="Cambria Math" panose="02040503050406030204" pitchFamily="18" charset="0"/>
                  </a:rPr>
                  <a:t>τ</a:t>
                </a:r>
                <a:endParaRPr lang="en-US" altLang="zh-CN" sz="800" dirty="0">
                  <a:solidFill>
                    <a:schemeClr val="accent1"/>
                  </a:solidFill>
                  <a:latin typeface="Cambria Math" panose="02040503050406030204" pitchFamily="18" charset="0"/>
                  <a:ea typeface="Cambria Math" panose="02040503050406030204" pitchFamily="18" charset="0"/>
                </a:endParaRPr>
              </a:p>
              <a:p>
                <a:pPr algn="ctr"/>
                <a:r>
                  <a:rPr lang="en-US" altLang="zh-CN" sz="800" dirty="0">
                    <a:solidFill>
                      <a:schemeClr val="accent1"/>
                    </a:solidFill>
                    <a:latin typeface="Cambria Math" panose="02040503050406030204" pitchFamily="18" charset="0"/>
                    <a:ea typeface="Cambria Math" panose="02040503050406030204" pitchFamily="18" charset="0"/>
                  </a:rPr>
                  <a:t>Where </a:t>
                </a:r>
                <a14:m>
                  <m:oMath xmlns:m="http://schemas.openxmlformats.org/officeDocument/2006/math">
                    <m:sSub>
                      <m:sSubPr>
                        <m:ctrlPr>
                          <a:rPr lang="en-US" altLang="zh-CN" sz="800" i="1">
                            <a:solidFill>
                              <a:schemeClr val="accent1"/>
                            </a:solidFill>
                            <a:latin typeface="Cambria Math" panose="02040503050406030204" pitchFamily="18" charset="0"/>
                            <a:ea typeface="Cambria Math" panose="02040503050406030204" pitchFamily="18" charset="0"/>
                          </a:rPr>
                        </m:ctrlPr>
                      </m:sSubPr>
                      <m:e>
                        <m:r>
                          <m:rPr>
                            <m:sty m:val="p"/>
                          </m:rPr>
                          <a:rPr lang="el-GR" altLang="zh-CN" sz="800" i="1">
                            <a:solidFill>
                              <a:schemeClr val="accent1"/>
                            </a:solidFill>
                            <a:latin typeface="Cambria Math" panose="02040503050406030204" pitchFamily="18" charset="0"/>
                            <a:ea typeface="Cambria Math" panose="02040503050406030204" pitchFamily="18" charset="0"/>
                          </a:rPr>
                          <m:t>υ</m:t>
                        </m:r>
                      </m:e>
                      <m:sub>
                        <m:r>
                          <a:rPr lang="en-US" altLang="zh-CN" sz="800" i="1">
                            <a:solidFill>
                              <a:schemeClr val="accent1"/>
                            </a:solidFill>
                            <a:latin typeface="Cambria Math" panose="02040503050406030204" pitchFamily="18" charset="0"/>
                            <a:ea typeface="Cambria Math" panose="02040503050406030204" pitchFamily="18" charset="0"/>
                          </a:rPr>
                          <m:t>𝑦</m:t>
                        </m:r>
                      </m:sub>
                    </m:sSub>
                  </m:oMath>
                </a14:m>
                <a:r>
                  <a:rPr lang="en-US" altLang="zh-CN" sz="800" dirty="0">
                    <a:solidFill>
                      <a:schemeClr val="accent1"/>
                    </a:solidFill>
                  </a:rPr>
                  <a:t> </a:t>
                </a:r>
                <a:r>
                  <a:rPr lang="en-US" altLang="zh-CN" sz="800" dirty="0">
                    <a:solidFill>
                      <a:schemeClr val="accent1"/>
                    </a:solidFill>
                    <a:latin typeface="Cambria Math" panose="02040503050406030204" pitchFamily="18" charset="0"/>
                    <a:ea typeface="Cambria Math" panose="02040503050406030204" pitchFamily="18" charset="0"/>
                  </a:rPr>
                  <a:t>∝ Y  and </a:t>
                </a:r>
                <a:r>
                  <a:rPr lang="el-GR" altLang="zh-CN" sz="800" dirty="0">
                    <a:solidFill>
                      <a:schemeClr val="accent1"/>
                    </a:solidFill>
                    <a:latin typeface="Cambria Math" panose="02040503050406030204" pitchFamily="18" charset="0"/>
                    <a:ea typeface="Cambria Math" panose="02040503050406030204" pitchFamily="18" charset="0"/>
                  </a:rPr>
                  <a:t>τ</a:t>
                </a:r>
                <a:r>
                  <a:rPr lang="en-US" altLang="zh-CN" sz="800" dirty="0">
                    <a:solidFill>
                      <a:schemeClr val="accent1"/>
                    </a:solidFill>
                    <a:latin typeface="Cambria Math" panose="02040503050406030204" pitchFamily="18" charset="0"/>
                    <a:ea typeface="Cambria Math" panose="02040503050406030204" pitchFamily="18" charset="0"/>
                  </a:rPr>
                  <a:t> ∝ </a:t>
                </a:r>
                <a:r>
                  <a:rPr lang="el-GR" altLang="zh-CN" sz="800" dirty="0">
                    <a:solidFill>
                      <a:schemeClr val="accent1"/>
                    </a:solidFill>
                    <a:latin typeface="Cambria Math" panose="02040503050406030204" pitchFamily="18" charset="0"/>
                    <a:ea typeface="Cambria Math" panose="02040503050406030204" pitchFamily="18" charset="0"/>
                  </a:rPr>
                  <a:t>δε</a:t>
                </a:r>
                <a:endParaRPr lang="en-US" altLang="zh-CN" sz="800" dirty="0">
                  <a:solidFill>
                    <a:schemeClr val="accent1"/>
                  </a:solidFill>
                  <a:latin typeface="Cambria Math" panose="02040503050406030204" pitchFamily="18" charset="0"/>
                  <a:ea typeface="Cambria Math" panose="02040503050406030204" pitchFamily="18" charset="0"/>
                </a:endParaRPr>
              </a:p>
              <a:p>
                <a:r>
                  <a:rPr lang="en-US" altLang="zh-CN" sz="800" dirty="0">
                    <a:solidFill>
                      <a:schemeClr val="accent1"/>
                    </a:solidFill>
                    <a:latin typeface="Cambria Math" panose="02040503050406030204" pitchFamily="18" charset="0"/>
                    <a:ea typeface="Cambria Math" panose="02040503050406030204" pitchFamily="18" charset="0"/>
                  </a:rPr>
                  <a:t>We invoke cross-validation method with data being divided into five sets, any four of which combined as train set and left one as test set. We use PCA for dimension reduction on dataset and linearly regress Y on principal components kept back. From left-bottom graph, we can see that MSE of PCA regression is horrible for little PC kept back but very nice after we keep 7 PC onwards. From right-bottom graph, correspondingly R^2 remains low for small number of PC kept but skyrocket after we keep 7 PC.</a:t>
                </a:r>
              </a:p>
              <a:p>
                <a:endParaRPr lang="en-US" altLang="zh-CN" sz="800" dirty="0"/>
              </a:p>
              <a:p>
                <a:endParaRPr lang="en-US" altLang="zh-CN" sz="800" dirty="0"/>
              </a:p>
              <a:p>
                <a:endParaRPr lang="en-US" altLang="zh-CN" sz="800" dirty="0"/>
              </a:p>
              <a:p>
                <a:endParaRPr lang="en-US" altLang="zh-CN" sz="800" dirty="0"/>
              </a:p>
              <a:p>
                <a:endParaRPr lang="en-US" altLang="zh-CN" sz="800" dirty="0"/>
              </a:p>
              <a:p>
                <a:r>
                  <a:rPr lang="en-US" altLang="zh-CN" sz="800" dirty="0"/>
                  <a:t> </a:t>
                </a:r>
                <a:endParaRPr lang="zh-CN" altLang="en-US" sz="800" dirty="0"/>
              </a:p>
              <a:p>
                <a:endParaRPr lang="zh-CN" altLang="en-US" sz="800" dirty="0"/>
              </a:p>
            </p:txBody>
          </p:sp>
        </mc:Choice>
        <mc:Fallback>
          <p:sp>
            <p:nvSpPr>
              <p:cNvPr id="33" name="TextBox 32"/>
              <p:cNvSpPr txBox="1">
                <a:spLocks noRot="1" noChangeAspect="1" noMove="1" noResize="1" noEditPoints="1" noAdjustHandles="1" noChangeArrowheads="1" noChangeShapeType="1" noTextEdit="1"/>
              </p:cNvSpPr>
              <p:nvPr/>
            </p:nvSpPr>
            <p:spPr>
              <a:xfrm>
                <a:off x="634" y="4181826"/>
                <a:ext cx="2971660" cy="2707088"/>
              </a:xfrm>
              <a:prstGeom prst="rect">
                <a:avLst/>
              </a:prstGeom>
              <a:blipFill>
                <a:blip r:embed="rId15"/>
                <a:stretch>
                  <a:fillRect/>
                </a:stretch>
              </a:blipFill>
            </p:spPr>
            <p:txBody>
              <a:bodyPr/>
              <a:lstStyle/>
              <a:p>
                <a:r>
                  <a:rPr lang="en-US">
                    <a:noFill/>
                  </a:rPr>
                  <a:t> </a:t>
                </a:r>
              </a:p>
            </p:txBody>
          </p:sp>
        </mc:Fallback>
      </mc:AlternateContent>
      <p:pic>
        <p:nvPicPr>
          <p:cNvPr id="34" name="Picture 33"/>
          <p:cNvPicPr>
            <a:picLocks noChangeAspect="1"/>
          </p:cNvPicPr>
          <p:nvPr/>
        </p:nvPicPr>
        <p:blipFill>
          <a:blip r:embed="rId16"/>
          <a:stretch>
            <a:fillRect/>
          </a:stretch>
        </p:blipFill>
        <p:spPr>
          <a:xfrm>
            <a:off x="6102" y="6048809"/>
            <a:ext cx="1102901" cy="786641"/>
          </a:xfrm>
          <a:prstGeom prst="rect">
            <a:avLst/>
          </a:prstGeom>
        </p:spPr>
      </p:pic>
      <p:pic>
        <p:nvPicPr>
          <p:cNvPr id="35" name="Picture 34"/>
          <p:cNvPicPr>
            <a:picLocks noChangeAspect="1"/>
          </p:cNvPicPr>
          <p:nvPr/>
        </p:nvPicPr>
        <p:blipFill>
          <a:blip r:embed="rId17"/>
          <a:stretch>
            <a:fillRect/>
          </a:stretch>
        </p:blipFill>
        <p:spPr>
          <a:xfrm>
            <a:off x="1109003" y="6048809"/>
            <a:ext cx="1089490" cy="793521"/>
          </a:xfrm>
          <a:prstGeom prst="rect">
            <a:avLst/>
          </a:prstGeom>
        </p:spPr>
      </p:pic>
      <p:sp>
        <p:nvSpPr>
          <p:cNvPr id="36" name="TextBox 35"/>
          <p:cNvSpPr txBox="1"/>
          <p:nvPr/>
        </p:nvSpPr>
        <p:spPr>
          <a:xfrm>
            <a:off x="10059872" y="4877353"/>
            <a:ext cx="2243830" cy="2062103"/>
          </a:xfrm>
          <a:prstGeom prst="rect">
            <a:avLst/>
          </a:prstGeom>
          <a:noFill/>
        </p:spPr>
        <p:txBody>
          <a:bodyPr wrap="square" rtlCol="0">
            <a:spAutoFit/>
          </a:bodyPr>
          <a:lstStyle/>
          <a:p>
            <a:pPr algn="ctr"/>
            <a:r>
              <a:rPr lang="en-US" altLang="zh-CN" sz="800" dirty="0"/>
              <a:t>10. Reference</a:t>
            </a:r>
          </a:p>
          <a:p>
            <a:endParaRPr lang="zh-CN" altLang="en-US" sz="800" dirty="0"/>
          </a:p>
          <a:p>
            <a:r>
              <a:rPr lang="en-US" altLang="zh-CN" sz="800" b="1" dirty="0"/>
              <a:t>(1)  Sliced Inverse Regression for Dimension Reduction</a:t>
            </a:r>
          </a:p>
          <a:p>
            <a:r>
              <a:rPr lang="en-US" altLang="zh-CN" sz="800" dirty="0"/>
              <a:t>Ker-Chau Li</a:t>
            </a:r>
          </a:p>
          <a:p>
            <a:r>
              <a:rPr lang="en-US" altLang="zh-CN" sz="800" i="1" dirty="0"/>
              <a:t>Journal of the American Statistical Association</a:t>
            </a:r>
            <a:endParaRPr lang="en-US" altLang="zh-CN" sz="800" dirty="0"/>
          </a:p>
          <a:p>
            <a:r>
              <a:rPr lang="en-US" altLang="zh-CN" sz="800" dirty="0"/>
              <a:t>Vol. 86, No. 414 (Jun., 1991), pp. 316-327</a:t>
            </a:r>
          </a:p>
          <a:p>
            <a:r>
              <a:rPr lang="en-US" altLang="zh-CN" sz="800" dirty="0"/>
              <a:t>(2) Fisher Lecture: Dimension Reduction in Regression1, 2 R. Dennis Cook</a:t>
            </a:r>
          </a:p>
          <a:p>
            <a:r>
              <a:rPr lang="en-US" altLang="zh-CN" sz="800" dirty="0"/>
              <a:t>(3) Regression shrinkage and regression on LASSO  R TIBSHIRANI - ‎1996</a:t>
            </a:r>
          </a:p>
          <a:p>
            <a:r>
              <a:rPr lang="en-US" altLang="zh-CN" sz="800" dirty="0"/>
              <a:t>(4) Prediction by Supervised Principal Components, Eric Bair, Trevor Hastie, </a:t>
            </a:r>
            <a:r>
              <a:rPr lang="en-US" altLang="zh-CN" sz="800" dirty="0" err="1"/>
              <a:t>Debashis</a:t>
            </a:r>
            <a:r>
              <a:rPr lang="en-US" altLang="zh-CN" sz="800" dirty="0"/>
              <a:t> Paul &amp; Robert </a:t>
            </a:r>
            <a:r>
              <a:rPr lang="en-US" altLang="zh-CN" sz="800" dirty="0" err="1"/>
              <a:t>Tibshirani</a:t>
            </a:r>
            <a:endParaRPr lang="en-US" altLang="zh-CN" sz="800" dirty="0"/>
          </a:p>
          <a:p>
            <a:endParaRPr lang="zh-CN" altLang="en-US" sz="800" dirty="0"/>
          </a:p>
        </p:txBody>
      </p:sp>
      <p:sp>
        <p:nvSpPr>
          <p:cNvPr id="37" name="TextBox 36"/>
          <p:cNvSpPr txBox="1"/>
          <p:nvPr/>
        </p:nvSpPr>
        <p:spPr>
          <a:xfrm>
            <a:off x="10083892" y="3953373"/>
            <a:ext cx="2104283" cy="830997"/>
          </a:xfrm>
          <a:prstGeom prst="rect">
            <a:avLst/>
          </a:prstGeom>
          <a:noFill/>
        </p:spPr>
        <p:txBody>
          <a:bodyPr wrap="square" rtlCol="0">
            <a:spAutoFit/>
          </a:bodyPr>
          <a:lstStyle/>
          <a:p>
            <a:pPr algn="ctr"/>
            <a:r>
              <a:rPr lang="en-US" altLang="zh-CN" sz="800" dirty="0"/>
              <a:t>9. Contribution</a:t>
            </a:r>
          </a:p>
          <a:p>
            <a:pPr algn="ctr"/>
            <a:endParaRPr lang="en-US" altLang="zh-CN" sz="800" dirty="0"/>
          </a:p>
          <a:p>
            <a:r>
              <a:rPr lang="en-US" altLang="zh-CN" sz="800" dirty="0"/>
              <a:t>Xu and Li evenly </a:t>
            </a:r>
            <a:endParaRPr lang="zh-CN" altLang="en-US" sz="800" dirty="0"/>
          </a:p>
          <a:p>
            <a:r>
              <a:rPr lang="en-US" altLang="zh-CN" sz="800" dirty="0"/>
              <a:t>Contribute to such everything as coding, math modeling, report writing and data preprocessing.</a:t>
            </a:r>
            <a:endParaRPr lang="zh-CN" altLang="en-US" sz="800" dirty="0"/>
          </a:p>
        </p:txBody>
      </p:sp>
      <p:sp>
        <p:nvSpPr>
          <p:cNvPr id="38" name="TextBox 37"/>
          <p:cNvSpPr txBox="1"/>
          <p:nvPr/>
        </p:nvSpPr>
        <p:spPr>
          <a:xfrm>
            <a:off x="10071230" y="1069652"/>
            <a:ext cx="2136137" cy="2923877"/>
          </a:xfrm>
          <a:prstGeom prst="rect">
            <a:avLst/>
          </a:prstGeom>
          <a:noFill/>
        </p:spPr>
        <p:txBody>
          <a:bodyPr wrap="square" rtlCol="0">
            <a:spAutoFit/>
          </a:bodyPr>
          <a:lstStyle/>
          <a:p>
            <a:pPr algn="ctr"/>
            <a:r>
              <a:rPr lang="en-US" altLang="zh-CN" sz="800" dirty="0"/>
              <a:t>8. Conclusion and Discussion</a:t>
            </a:r>
          </a:p>
          <a:p>
            <a:pPr algn="ctr"/>
            <a:endParaRPr lang="en-US" altLang="zh-CN" sz="800" dirty="0"/>
          </a:p>
          <a:p>
            <a:r>
              <a:rPr lang="en-US" altLang="zh-CN" sz="800" dirty="0"/>
              <a:t>The result of prediction shows that the dangerous level is correlated with some animals’ sleeping feature. But there are some drawbacks as well such that the methods I used right now are all something related to shrinkage, meaning that we make the prediction as exactly as possible at big costs of model unexplainable. Since we shrink down or even delete some predictable variables</a:t>
            </a:r>
          </a:p>
          <a:p>
            <a:r>
              <a:rPr lang="en-US" altLang="zh-CN" sz="800" dirty="0"/>
              <a:t>Which have very big covariance with each other in order to calibrate the prediction as exactly as possible. In one word,  we can exactly predict what will happen but we don’t know why something will happen. In our project, we can predict the dangerous level of animals but can not find out illuminable relationship between sleeping feature and danger level, leaving the model unexplainable.</a:t>
            </a:r>
            <a:endParaRPr lang="zh-CN" altLang="en-US" sz="800" dirty="0"/>
          </a:p>
          <a:p>
            <a:r>
              <a:rPr lang="en-US" altLang="zh-CN" sz="800" dirty="0"/>
              <a:t> </a:t>
            </a:r>
            <a:endParaRPr lang="zh-CN" altLang="en-US" sz="800" dirty="0"/>
          </a:p>
        </p:txBody>
      </p:sp>
      <p:pic>
        <p:nvPicPr>
          <p:cNvPr id="41" name="Picture 40"/>
          <p:cNvPicPr>
            <a:picLocks noChangeAspect="1"/>
          </p:cNvPicPr>
          <p:nvPr/>
        </p:nvPicPr>
        <p:blipFill>
          <a:blip r:embed="rId18"/>
          <a:stretch>
            <a:fillRect/>
          </a:stretch>
        </p:blipFill>
        <p:spPr>
          <a:xfrm>
            <a:off x="5041437" y="3821096"/>
            <a:ext cx="1756867" cy="924010"/>
          </a:xfrm>
          <a:prstGeom prst="rect">
            <a:avLst/>
          </a:prstGeom>
        </p:spPr>
      </p:pic>
      <p:sp>
        <p:nvSpPr>
          <p:cNvPr id="42" name="TextBox 41"/>
          <p:cNvSpPr txBox="1"/>
          <p:nvPr/>
        </p:nvSpPr>
        <p:spPr>
          <a:xfrm>
            <a:off x="2959961" y="3560565"/>
            <a:ext cx="2168517" cy="3170099"/>
          </a:xfrm>
          <a:prstGeom prst="rect">
            <a:avLst/>
          </a:prstGeom>
          <a:noFill/>
        </p:spPr>
        <p:txBody>
          <a:bodyPr wrap="square" rtlCol="0">
            <a:spAutoFit/>
          </a:bodyPr>
          <a:lstStyle/>
          <a:p>
            <a:pPr algn="ctr"/>
            <a:r>
              <a:rPr lang="en-US" altLang="zh-CN" sz="800" dirty="0">
                <a:solidFill>
                  <a:schemeClr val="accent1"/>
                </a:solidFill>
              </a:rPr>
              <a:t>5. Sliced Inverse Regression</a:t>
            </a:r>
          </a:p>
          <a:p>
            <a:endParaRPr lang="en-US" altLang="zh-CN" sz="800" dirty="0">
              <a:solidFill>
                <a:schemeClr val="accent1"/>
              </a:solidFill>
            </a:endParaRPr>
          </a:p>
          <a:p>
            <a:r>
              <a:rPr lang="en-US" altLang="zh-CN" sz="800" dirty="0">
                <a:solidFill>
                  <a:schemeClr val="accent1"/>
                </a:solidFill>
              </a:rPr>
              <a:t>In SIR, we begin with keeping top-2 principal components. Estimated R.S.E. and R-square are shown at right side, where five-fold cross-validation is performed. From right-left graph, we can see the mean of five MSE is very low. From right-right graph, we see the lowest R^2 of five cross-validation is 0.82 and highest of that is 0.85. Obviously, the performance of SIR is very nice but the complexity should be in consideration because of heavy computation. Following, we try some simple regression model and see if we can attain our goal of exact prediction at very low cost.</a:t>
            </a:r>
          </a:p>
          <a:p>
            <a:endParaRPr lang="en-US" altLang="zh-CN" sz="800" dirty="0">
              <a:solidFill>
                <a:schemeClr val="accent1"/>
              </a:solidFill>
            </a:endParaRPr>
          </a:p>
          <a:p>
            <a:endParaRPr lang="en-US" altLang="zh-CN" sz="800" dirty="0">
              <a:solidFill>
                <a:schemeClr val="accent1"/>
              </a:solidFill>
            </a:endParaRPr>
          </a:p>
          <a:p>
            <a:endParaRPr lang="en-US" altLang="zh-CN" sz="800" dirty="0"/>
          </a:p>
          <a:p>
            <a:endParaRPr lang="en-US" altLang="zh-CN" sz="800" dirty="0"/>
          </a:p>
          <a:p>
            <a:endParaRPr lang="en-US" altLang="zh-CN" sz="800" dirty="0"/>
          </a:p>
          <a:p>
            <a:endParaRPr lang="en-US" altLang="zh-CN" sz="800" dirty="0"/>
          </a:p>
          <a:p>
            <a:endParaRPr lang="en-US" altLang="zh-CN" sz="800" dirty="0"/>
          </a:p>
          <a:p>
            <a:r>
              <a:rPr lang="en-US" altLang="zh-CN" sz="800" dirty="0"/>
              <a:t> </a:t>
            </a:r>
            <a:endParaRPr lang="zh-CN" altLang="en-US" sz="800" dirty="0"/>
          </a:p>
        </p:txBody>
      </p:sp>
      <p:pic>
        <p:nvPicPr>
          <p:cNvPr id="43" name="Picture 42"/>
          <p:cNvPicPr>
            <a:picLocks noChangeAspect="1"/>
          </p:cNvPicPr>
          <p:nvPr/>
        </p:nvPicPr>
        <p:blipFill>
          <a:blip r:embed="rId19"/>
          <a:stretch>
            <a:fillRect/>
          </a:stretch>
        </p:blipFill>
        <p:spPr>
          <a:xfrm>
            <a:off x="5036063" y="4826197"/>
            <a:ext cx="868305" cy="559292"/>
          </a:xfrm>
          <a:prstGeom prst="rect">
            <a:avLst/>
          </a:prstGeom>
        </p:spPr>
      </p:pic>
      <p:pic>
        <p:nvPicPr>
          <p:cNvPr id="44" name="Picture 43"/>
          <p:cNvPicPr>
            <a:picLocks noChangeAspect="1"/>
          </p:cNvPicPr>
          <p:nvPr/>
        </p:nvPicPr>
        <p:blipFill>
          <a:blip r:embed="rId20"/>
          <a:stretch>
            <a:fillRect/>
          </a:stretch>
        </p:blipFill>
        <p:spPr>
          <a:xfrm>
            <a:off x="5907756" y="4828548"/>
            <a:ext cx="885964" cy="554786"/>
          </a:xfrm>
          <a:prstGeom prst="rect">
            <a:avLst/>
          </a:prstGeom>
        </p:spPr>
      </p:pic>
      <p:pic>
        <p:nvPicPr>
          <p:cNvPr id="45" name="Picture 44"/>
          <p:cNvPicPr>
            <a:picLocks noChangeAspect="1"/>
          </p:cNvPicPr>
          <p:nvPr/>
        </p:nvPicPr>
        <p:blipFill>
          <a:blip r:embed="rId21"/>
          <a:stretch>
            <a:fillRect/>
          </a:stretch>
        </p:blipFill>
        <p:spPr>
          <a:xfrm>
            <a:off x="3059596" y="5784039"/>
            <a:ext cx="1001546" cy="720386"/>
          </a:xfrm>
          <a:prstGeom prst="rect">
            <a:avLst/>
          </a:prstGeom>
        </p:spPr>
      </p:pic>
      <p:pic>
        <p:nvPicPr>
          <p:cNvPr id="46" name="Picture 45"/>
          <p:cNvPicPr>
            <a:picLocks noChangeAspect="1"/>
          </p:cNvPicPr>
          <p:nvPr/>
        </p:nvPicPr>
        <p:blipFill>
          <a:blip r:embed="rId22"/>
          <a:stretch>
            <a:fillRect/>
          </a:stretch>
        </p:blipFill>
        <p:spPr>
          <a:xfrm>
            <a:off x="4061142" y="5784039"/>
            <a:ext cx="1053487" cy="721603"/>
          </a:xfrm>
          <a:prstGeom prst="rect">
            <a:avLst/>
          </a:prstGeom>
        </p:spPr>
      </p:pic>
      <mc:AlternateContent xmlns:mc="http://schemas.openxmlformats.org/markup-compatibility/2006">
        <mc:Choice xmlns:a14="http://schemas.microsoft.com/office/drawing/2010/main" Requires="a14">
          <p:sp>
            <p:nvSpPr>
              <p:cNvPr id="47" name="TextBox 46"/>
              <p:cNvSpPr txBox="1"/>
              <p:nvPr/>
            </p:nvSpPr>
            <p:spPr>
              <a:xfrm>
                <a:off x="2587748" y="1063939"/>
                <a:ext cx="3281723" cy="1404936"/>
              </a:xfrm>
              <a:prstGeom prst="rect">
                <a:avLst/>
              </a:prstGeom>
              <a:noFill/>
            </p:spPr>
            <p:txBody>
              <a:bodyPr wrap="square" rtlCol="0">
                <a:spAutoFit/>
              </a:bodyPr>
              <a:lstStyle/>
              <a:p>
                <a:pPr algn="ctr"/>
                <a:r>
                  <a:rPr lang="en-US" altLang="zh-CN" sz="800" dirty="0"/>
                  <a:t> 4. Supervised PCA+</a:t>
                </a:r>
              </a:p>
              <a:p>
                <a:pPr algn="ctr"/>
                <a:endParaRPr lang="en-US" altLang="zh-CN" sz="800" dirty="0"/>
              </a:p>
              <a:p>
                <a:pPr algn="ctr"/>
                <a14:m>
                  <m:oMathPara xmlns:m="http://schemas.openxmlformats.org/officeDocument/2006/math">
                    <m:oMathParaPr>
                      <m:jc m:val="center"/>
                    </m:oMathParaPr>
                    <m:oMath xmlns:m="http://schemas.openxmlformats.org/officeDocument/2006/math">
                      <m:sSub>
                        <m:sSubPr>
                          <m:ctrlPr>
                            <a:rPr lang="en-US" altLang="zh-CN" sz="800" b="0" i="1" smtClean="0">
                              <a:latin typeface="Cambria Math" panose="02040503050406030204" pitchFamily="18" charset="0"/>
                            </a:rPr>
                          </m:ctrlPr>
                        </m:sSubPr>
                        <m:e>
                          <m:r>
                            <a:rPr lang="en-US" altLang="zh-CN" sz="800" b="0" i="1" smtClean="0">
                              <a:latin typeface="Cambria Math" panose="02040503050406030204" pitchFamily="18" charset="0"/>
                            </a:rPr>
                            <m:t>𝑠</m:t>
                          </m:r>
                        </m:e>
                        <m:sub>
                          <m:r>
                            <a:rPr lang="en-US" altLang="zh-CN" sz="800" b="0" i="1" smtClean="0">
                              <a:latin typeface="Cambria Math" panose="02040503050406030204" pitchFamily="18" charset="0"/>
                            </a:rPr>
                            <m:t>𝑗</m:t>
                          </m:r>
                        </m:sub>
                      </m:sSub>
                      <m:r>
                        <a:rPr lang="en-US" altLang="zh-CN" sz="800" b="0" i="1" smtClean="0">
                          <a:latin typeface="Cambria Math" panose="02040503050406030204" pitchFamily="18" charset="0"/>
                        </a:rPr>
                        <m:t>=</m:t>
                      </m:r>
                      <m:sSubSup>
                        <m:sSubSupPr>
                          <m:ctrlPr>
                            <a:rPr lang="en-US" altLang="zh-CN" sz="800" b="0" i="1" smtClean="0">
                              <a:latin typeface="Cambria Math" panose="02040503050406030204" pitchFamily="18" charset="0"/>
                            </a:rPr>
                          </m:ctrlPr>
                        </m:sSubSupPr>
                        <m:e>
                          <m:r>
                            <a:rPr lang="en-US" altLang="zh-CN" sz="800" b="0" i="1" smtClean="0">
                              <a:latin typeface="Cambria Math" panose="02040503050406030204" pitchFamily="18" charset="0"/>
                            </a:rPr>
                            <m:t>𝑥</m:t>
                          </m:r>
                        </m:e>
                        <m:sub>
                          <m:r>
                            <a:rPr lang="en-US" altLang="zh-CN" sz="800" b="0" i="1" smtClean="0">
                              <a:latin typeface="Cambria Math" panose="02040503050406030204" pitchFamily="18" charset="0"/>
                            </a:rPr>
                            <m:t>𝑗</m:t>
                          </m:r>
                        </m:sub>
                        <m:sup>
                          <m:r>
                            <a:rPr lang="en-US" altLang="zh-CN" sz="800" b="0" i="1" smtClean="0">
                              <a:latin typeface="Cambria Math" panose="02040503050406030204" pitchFamily="18" charset="0"/>
                            </a:rPr>
                            <m:t>𝑇</m:t>
                          </m:r>
                        </m:sup>
                      </m:sSubSup>
                      <m:r>
                        <a:rPr lang="en-US" altLang="zh-CN" sz="800" b="0" i="1" smtClean="0">
                          <a:latin typeface="Cambria Math" panose="02040503050406030204" pitchFamily="18" charset="0"/>
                        </a:rPr>
                        <m:t>𝑦</m:t>
                      </m:r>
                      <m:r>
                        <a:rPr lang="en-US" altLang="zh-CN" sz="800" b="0" i="1" smtClean="0">
                          <a:latin typeface="Cambria Math" panose="02040503050406030204" pitchFamily="18" charset="0"/>
                        </a:rPr>
                        <m:t>/</m:t>
                      </m:r>
                      <m:d>
                        <m:dPr>
                          <m:begChr m:val="‖"/>
                          <m:endChr m:val="‖"/>
                          <m:ctrlPr>
                            <a:rPr lang="en-US" altLang="zh-CN" sz="800" b="0" i="1" smtClean="0">
                              <a:latin typeface="Cambria Math" panose="02040503050406030204" pitchFamily="18" charset="0"/>
                            </a:rPr>
                          </m:ctrlPr>
                        </m:dPr>
                        <m:e>
                          <m:sSub>
                            <m:sSubPr>
                              <m:ctrlPr>
                                <a:rPr lang="en-US" altLang="zh-CN" sz="800" b="0" i="1" smtClean="0">
                                  <a:latin typeface="Cambria Math" panose="02040503050406030204" pitchFamily="18" charset="0"/>
                                </a:rPr>
                              </m:ctrlPr>
                            </m:sSubPr>
                            <m:e>
                              <m:r>
                                <a:rPr lang="en-US" altLang="zh-CN" sz="800" b="0" i="1" smtClean="0">
                                  <a:latin typeface="Cambria Math" panose="02040503050406030204" pitchFamily="18" charset="0"/>
                                </a:rPr>
                                <m:t>𝑥</m:t>
                              </m:r>
                            </m:e>
                            <m:sub>
                              <m:r>
                                <a:rPr lang="en-US" altLang="zh-CN" sz="800" b="0" i="1" smtClean="0">
                                  <a:latin typeface="Cambria Math" panose="02040503050406030204" pitchFamily="18" charset="0"/>
                                </a:rPr>
                                <m:t>𝑗</m:t>
                              </m:r>
                            </m:sub>
                          </m:sSub>
                        </m:e>
                      </m:d>
                    </m:oMath>
                  </m:oMathPara>
                </a14:m>
                <a:endParaRPr lang="en-US" altLang="zh-CN" sz="800" dirty="0"/>
              </a:p>
              <a:p>
                <a:pPr algn="ctr"/>
                <a:r>
                  <a:rPr lang="en-US" altLang="zh-CN" sz="800" dirty="0"/>
                  <a:t>         Keep back all columns of X such that  </a:t>
                </a:r>
                <a14:m>
                  <m:oMath xmlns:m="http://schemas.openxmlformats.org/officeDocument/2006/math">
                    <m:sSub>
                      <m:sSubPr>
                        <m:ctrlPr>
                          <a:rPr lang="en-US" altLang="zh-CN" sz="800" b="0" i="1" smtClean="0">
                            <a:latin typeface="Cambria Math" panose="02040503050406030204" pitchFamily="18" charset="0"/>
                          </a:rPr>
                        </m:ctrlPr>
                      </m:sSubPr>
                      <m:e>
                        <m:r>
                          <a:rPr lang="en-US" altLang="zh-CN" sz="800" b="0" i="1" smtClean="0">
                            <a:latin typeface="Cambria Math" panose="02040503050406030204" pitchFamily="18" charset="0"/>
                          </a:rPr>
                          <m:t>𝑠</m:t>
                        </m:r>
                      </m:e>
                      <m:sub>
                        <m:r>
                          <a:rPr lang="en-US" altLang="zh-CN" sz="800" b="0" i="1" smtClean="0">
                            <a:latin typeface="Cambria Math" panose="02040503050406030204" pitchFamily="18" charset="0"/>
                          </a:rPr>
                          <m:t>𝑗</m:t>
                        </m:r>
                      </m:sub>
                    </m:sSub>
                    <m:r>
                      <a:rPr lang="en-US" altLang="zh-CN" sz="800" b="0" i="1" smtClean="0">
                        <a:latin typeface="Cambria Math" panose="02040503050406030204" pitchFamily="18" charset="0"/>
                      </a:rPr>
                      <m:t>&gt;</m:t>
                    </m:r>
                    <m:r>
                      <m:rPr>
                        <m:sty m:val="p"/>
                      </m:rPr>
                      <a:rPr lang="el-GR" altLang="zh-CN" sz="800" b="0" i="1" smtClean="0">
                        <a:latin typeface="Cambria Math" panose="02040503050406030204" pitchFamily="18" charset="0"/>
                        <a:ea typeface="Cambria Math" panose="02040503050406030204" pitchFamily="18" charset="0"/>
                      </a:rPr>
                      <m:t>θ</m:t>
                    </m:r>
                  </m:oMath>
                </a14:m>
                <a:endParaRPr lang="en-US" altLang="zh-CN" sz="800" dirty="0"/>
              </a:p>
              <a:p>
                <a:pPr algn="ctr"/>
                <a14:m>
                  <m:oMathPara xmlns:m="http://schemas.openxmlformats.org/officeDocument/2006/math">
                    <m:oMathParaPr>
                      <m:jc m:val="centerGroup"/>
                    </m:oMathParaPr>
                    <m:oMath xmlns:m="http://schemas.openxmlformats.org/officeDocument/2006/math">
                      <m:sSub>
                        <m:sSubPr>
                          <m:ctrlPr>
                            <a:rPr lang="en-US" altLang="zh-CN" sz="800" b="0" i="1" smtClean="0">
                              <a:latin typeface="Cambria Math" panose="02040503050406030204" pitchFamily="18" charset="0"/>
                            </a:rPr>
                          </m:ctrlPr>
                        </m:sSubPr>
                        <m:e>
                          <m:r>
                            <a:rPr lang="en-US" altLang="zh-CN" sz="800" b="0" i="1" smtClean="0">
                              <a:latin typeface="Cambria Math" panose="02040503050406030204" pitchFamily="18" charset="0"/>
                            </a:rPr>
                            <m:t>𝑋</m:t>
                          </m:r>
                        </m:e>
                        <m:sub>
                          <m:r>
                            <m:rPr>
                              <m:sty m:val="p"/>
                            </m:rPr>
                            <a:rPr lang="el-GR" altLang="zh-CN" sz="800" b="0" i="1" smtClean="0">
                              <a:latin typeface="Cambria Math" panose="02040503050406030204" pitchFamily="18" charset="0"/>
                              <a:ea typeface="Cambria Math" panose="02040503050406030204" pitchFamily="18" charset="0"/>
                            </a:rPr>
                            <m:t>θ</m:t>
                          </m:r>
                        </m:sub>
                      </m:sSub>
                      <m:r>
                        <a:rPr lang="en-US" altLang="zh-CN" sz="800" b="0" i="1" smtClean="0">
                          <a:latin typeface="Cambria Math" panose="02040503050406030204" pitchFamily="18" charset="0"/>
                          <a:ea typeface="Cambria Math" panose="02040503050406030204" pitchFamily="18" charset="0"/>
                        </a:rPr>
                        <m:t>=</m:t>
                      </m:r>
                      <m:sSub>
                        <m:sSubPr>
                          <m:ctrlPr>
                            <a:rPr lang="en-US" altLang="zh-CN" sz="800" b="0" i="1" smtClean="0">
                              <a:latin typeface="Cambria Math" panose="02040503050406030204" pitchFamily="18" charset="0"/>
                              <a:ea typeface="Cambria Math" panose="02040503050406030204" pitchFamily="18" charset="0"/>
                            </a:rPr>
                          </m:ctrlPr>
                        </m:sSubPr>
                        <m:e>
                          <m:r>
                            <a:rPr lang="en-US" altLang="zh-CN" sz="800" b="0" i="1" smtClean="0">
                              <a:latin typeface="Cambria Math" panose="02040503050406030204" pitchFamily="18" charset="0"/>
                              <a:ea typeface="Cambria Math" panose="02040503050406030204" pitchFamily="18" charset="0"/>
                            </a:rPr>
                            <m:t>𝑈</m:t>
                          </m:r>
                        </m:e>
                        <m:sub>
                          <m:r>
                            <m:rPr>
                              <m:sty m:val="p"/>
                            </m:rPr>
                            <a:rPr lang="el-GR" altLang="zh-CN" sz="800" b="0" i="1" smtClean="0">
                              <a:latin typeface="Cambria Math" panose="02040503050406030204" pitchFamily="18" charset="0"/>
                              <a:ea typeface="Cambria Math" panose="02040503050406030204" pitchFamily="18" charset="0"/>
                            </a:rPr>
                            <m:t>θ</m:t>
                          </m:r>
                        </m:sub>
                      </m:sSub>
                      <m:sSub>
                        <m:sSubPr>
                          <m:ctrlPr>
                            <a:rPr lang="en-US" altLang="zh-CN" sz="800" b="0" i="1" smtClean="0">
                              <a:latin typeface="Cambria Math" panose="02040503050406030204" pitchFamily="18" charset="0"/>
                              <a:ea typeface="Cambria Math" panose="02040503050406030204" pitchFamily="18" charset="0"/>
                            </a:rPr>
                          </m:ctrlPr>
                        </m:sSubPr>
                        <m:e>
                          <m:r>
                            <a:rPr lang="en-US" altLang="zh-CN" sz="800" b="0" i="1" smtClean="0">
                              <a:latin typeface="Cambria Math" panose="02040503050406030204" pitchFamily="18" charset="0"/>
                              <a:ea typeface="Cambria Math" panose="02040503050406030204" pitchFamily="18" charset="0"/>
                            </a:rPr>
                            <m:t>𝐷</m:t>
                          </m:r>
                        </m:e>
                        <m:sub>
                          <m:r>
                            <m:rPr>
                              <m:sty m:val="p"/>
                            </m:rPr>
                            <a:rPr lang="el-GR" altLang="zh-CN" sz="800" b="0" i="1" smtClean="0">
                              <a:latin typeface="Cambria Math" panose="02040503050406030204" pitchFamily="18" charset="0"/>
                              <a:ea typeface="Cambria Math" panose="02040503050406030204" pitchFamily="18" charset="0"/>
                            </a:rPr>
                            <m:t>θ</m:t>
                          </m:r>
                        </m:sub>
                      </m:sSub>
                      <m:sSubSup>
                        <m:sSubSupPr>
                          <m:ctrlPr>
                            <a:rPr lang="en-US" altLang="zh-CN" sz="800" b="0" i="1" smtClean="0">
                              <a:latin typeface="Cambria Math" panose="02040503050406030204" pitchFamily="18" charset="0"/>
                              <a:ea typeface="Cambria Math" panose="02040503050406030204" pitchFamily="18" charset="0"/>
                            </a:rPr>
                          </m:ctrlPr>
                        </m:sSubSupPr>
                        <m:e>
                          <m:r>
                            <a:rPr lang="en-US" altLang="zh-CN" sz="800" b="0" i="1" smtClean="0">
                              <a:latin typeface="Cambria Math" panose="02040503050406030204" pitchFamily="18" charset="0"/>
                              <a:ea typeface="Cambria Math" panose="02040503050406030204" pitchFamily="18" charset="0"/>
                            </a:rPr>
                            <m:t>𝑉</m:t>
                          </m:r>
                        </m:e>
                        <m:sub>
                          <m:r>
                            <m:rPr>
                              <m:sty m:val="p"/>
                            </m:rPr>
                            <a:rPr lang="el-GR" altLang="zh-CN" sz="800" b="0" i="1" smtClean="0">
                              <a:latin typeface="Cambria Math" panose="02040503050406030204" pitchFamily="18" charset="0"/>
                              <a:ea typeface="Cambria Math" panose="02040503050406030204" pitchFamily="18" charset="0"/>
                            </a:rPr>
                            <m:t>θ</m:t>
                          </m:r>
                        </m:sub>
                        <m:sup>
                          <m:r>
                            <a:rPr lang="en-US" altLang="zh-CN" sz="800" b="0" i="1" smtClean="0">
                              <a:latin typeface="Cambria Math" panose="02040503050406030204" pitchFamily="18" charset="0"/>
                              <a:ea typeface="Cambria Math" panose="02040503050406030204" pitchFamily="18" charset="0"/>
                            </a:rPr>
                            <m:t>𝑇</m:t>
                          </m:r>
                        </m:sup>
                      </m:sSubSup>
                    </m:oMath>
                  </m:oMathPara>
                </a14:m>
                <a:endParaRPr lang="en-US" altLang="zh-CN" sz="800" dirty="0"/>
              </a:p>
              <a:p>
                <a:pPr algn="ctr"/>
                <a14:m>
                  <m:oMath xmlns:m="http://schemas.openxmlformats.org/officeDocument/2006/math">
                    <m:sSub>
                      <m:sSubPr>
                        <m:ctrlPr>
                          <a:rPr lang="en-US" altLang="zh-CN" sz="800" i="1">
                            <a:latin typeface="Cambria Math" panose="02040503050406030204" pitchFamily="18" charset="0"/>
                            <a:ea typeface="Cambria Math" panose="02040503050406030204" pitchFamily="18" charset="0"/>
                          </a:rPr>
                        </m:ctrlPr>
                      </m:sSubPr>
                      <m:e>
                        <m:r>
                          <a:rPr lang="en-US" altLang="zh-CN" sz="800" b="0" i="1" smtClean="0">
                            <a:latin typeface="Cambria Math" panose="02040503050406030204" pitchFamily="18" charset="0"/>
                            <a:ea typeface="Cambria Math" panose="02040503050406030204" pitchFamily="18" charset="0"/>
                          </a:rPr>
                          <m:t>             </m:t>
                        </m:r>
                        <m:r>
                          <a:rPr lang="en-US" altLang="zh-CN" sz="800" i="1">
                            <a:latin typeface="Cambria Math" panose="02040503050406030204" pitchFamily="18" charset="0"/>
                            <a:ea typeface="Cambria Math" panose="02040503050406030204" pitchFamily="18" charset="0"/>
                          </a:rPr>
                          <m:t>𝑈</m:t>
                        </m:r>
                      </m:e>
                      <m:sub>
                        <m:r>
                          <m:rPr>
                            <m:sty m:val="p"/>
                          </m:rPr>
                          <a:rPr lang="el-GR" altLang="zh-CN" sz="800" i="1">
                            <a:latin typeface="Cambria Math" panose="02040503050406030204" pitchFamily="18" charset="0"/>
                            <a:ea typeface="Cambria Math" panose="02040503050406030204" pitchFamily="18" charset="0"/>
                          </a:rPr>
                          <m:t>θ</m:t>
                        </m:r>
                      </m:sub>
                    </m:sSub>
                  </m:oMath>
                </a14:m>
                <a:r>
                  <a:rPr lang="en-US" altLang="zh-CN" sz="800" dirty="0"/>
                  <a:t>=</a:t>
                </a:r>
                <a14:m>
                  <m:oMath xmlns:m="http://schemas.openxmlformats.org/officeDocument/2006/math">
                    <m:sSub>
                      <m:sSubPr>
                        <m:ctrlPr>
                          <a:rPr lang="en-US" altLang="zh-CN" sz="800" i="1">
                            <a:latin typeface="Cambria Math" panose="02040503050406030204" pitchFamily="18" charset="0"/>
                          </a:rPr>
                        </m:ctrlPr>
                      </m:sSubPr>
                      <m:e>
                        <m:r>
                          <a:rPr lang="en-US" altLang="zh-CN" sz="800" i="1">
                            <a:latin typeface="Cambria Math" panose="02040503050406030204" pitchFamily="18" charset="0"/>
                          </a:rPr>
                          <m:t>𝑋</m:t>
                        </m:r>
                      </m:e>
                      <m:sub>
                        <m:r>
                          <m:rPr>
                            <m:sty m:val="p"/>
                          </m:rPr>
                          <a:rPr lang="el-GR" altLang="zh-CN" sz="800" i="1">
                            <a:latin typeface="Cambria Math" panose="02040503050406030204" pitchFamily="18" charset="0"/>
                            <a:ea typeface="Cambria Math" panose="02040503050406030204" pitchFamily="18" charset="0"/>
                          </a:rPr>
                          <m:t>θ</m:t>
                        </m:r>
                      </m:sub>
                    </m:sSub>
                    <m:sSub>
                      <m:sSubPr>
                        <m:ctrlPr>
                          <a:rPr lang="en-US" altLang="zh-CN" sz="800" b="0" i="1" smtClean="0">
                            <a:latin typeface="Cambria Math" panose="02040503050406030204" pitchFamily="18" charset="0"/>
                            <a:ea typeface="Cambria Math" panose="02040503050406030204" pitchFamily="18" charset="0"/>
                          </a:rPr>
                        </m:ctrlPr>
                      </m:sSubPr>
                      <m:e>
                        <m:r>
                          <m:rPr>
                            <m:sty m:val="p"/>
                          </m:rPr>
                          <a:rPr lang="en-US" altLang="zh-CN" sz="800" b="0" i="0" smtClean="0">
                            <a:latin typeface="Cambria Math" panose="02040503050406030204" pitchFamily="18" charset="0"/>
                            <a:ea typeface="Cambria Math" panose="02040503050406030204" pitchFamily="18" charset="0"/>
                          </a:rPr>
                          <m:t>V</m:t>
                        </m:r>
                      </m:e>
                      <m:sub>
                        <m:r>
                          <m:rPr>
                            <m:sty m:val="p"/>
                          </m:rPr>
                          <a:rPr lang="el-GR" altLang="zh-CN" sz="800" b="0" i="1" smtClean="0">
                            <a:latin typeface="Cambria Math" panose="02040503050406030204" pitchFamily="18" charset="0"/>
                            <a:ea typeface="Cambria Math" panose="02040503050406030204" pitchFamily="18" charset="0"/>
                          </a:rPr>
                          <m:t>θ</m:t>
                        </m:r>
                      </m:sub>
                    </m:sSub>
                    <m:sSubSup>
                      <m:sSubSupPr>
                        <m:ctrlPr>
                          <a:rPr lang="en-US" altLang="zh-CN" sz="800" b="0" i="1" smtClean="0">
                            <a:latin typeface="Cambria Math" panose="02040503050406030204" pitchFamily="18" charset="0"/>
                            <a:ea typeface="Cambria Math" panose="02040503050406030204" pitchFamily="18" charset="0"/>
                          </a:rPr>
                        </m:ctrlPr>
                      </m:sSubSupPr>
                      <m:e>
                        <m:r>
                          <m:rPr>
                            <m:sty m:val="p"/>
                          </m:rPr>
                          <a:rPr lang="en-US" altLang="zh-CN" sz="800" b="0" i="0" smtClean="0">
                            <a:latin typeface="Cambria Math" panose="02040503050406030204" pitchFamily="18" charset="0"/>
                            <a:ea typeface="Cambria Math" panose="02040503050406030204" pitchFamily="18" charset="0"/>
                          </a:rPr>
                          <m:t>D</m:t>
                        </m:r>
                      </m:e>
                      <m:sub>
                        <m:r>
                          <m:rPr>
                            <m:sty m:val="p"/>
                          </m:rPr>
                          <a:rPr lang="el-GR" altLang="zh-CN" sz="800" b="0" i="1" smtClean="0">
                            <a:latin typeface="Cambria Math" panose="02040503050406030204" pitchFamily="18" charset="0"/>
                            <a:ea typeface="Cambria Math" panose="02040503050406030204" pitchFamily="18" charset="0"/>
                          </a:rPr>
                          <m:t>θ</m:t>
                        </m:r>
                      </m:sub>
                      <m:sup>
                        <m:r>
                          <a:rPr lang="en-US" altLang="zh-CN" sz="800" b="0" i="1" smtClean="0">
                            <a:latin typeface="Cambria Math" panose="02040503050406030204" pitchFamily="18" charset="0"/>
                            <a:ea typeface="Cambria Math" panose="02040503050406030204" pitchFamily="18" charset="0"/>
                          </a:rPr>
                          <m:t>𝑇</m:t>
                        </m:r>
                      </m:sup>
                    </m:sSubSup>
                    <m:r>
                      <a:rPr lang="en-US" altLang="zh-CN" sz="800" b="0" i="1" smtClean="0">
                        <a:latin typeface="Cambria Math" panose="02040503050406030204" pitchFamily="18" charset="0"/>
                        <a:ea typeface="Cambria Math" panose="02040503050406030204" pitchFamily="18" charset="0"/>
                      </a:rPr>
                      <m:t>=</m:t>
                    </m:r>
                    <m:sSub>
                      <m:sSubPr>
                        <m:ctrlPr>
                          <a:rPr lang="en-US" altLang="zh-CN" sz="800" b="0" i="1" smtClean="0">
                            <a:latin typeface="Cambria Math" panose="02040503050406030204" pitchFamily="18" charset="0"/>
                            <a:ea typeface="Cambria Math" panose="02040503050406030204" pitchFamily="18" charset="0"/>
                          </a:rPr>
                        </m:ctrlPr>
                      </m:sSubPr>
                      <m:e>
                        <m:r>
                          <a:rPr lang="en-US" altLang="zh-CN" sz="800" b="0" i="1" smtClean="0">
                            <a:latin typeface="Cambria Math" panose="02040503050406030204" pitchFamily="18" charset="0"/>
                            <a:ea typeface="Cambria Math" panose="02040503050406030204" pitchFamily="18" charset="0"/>
                          </a:rPr>
                          <m:t>𝑋</m:t>
                        </m:r>
                      </m:e>
                      <m:sub>
                        <m:r>
                          <m:rPr>
                            <m:sty m:val="p"/>
                          </m:rPr>
                          <a:rPr lang="el-GR" altLang="zh-CN" sz="800" b="0" i="1" smtClean="0">
                            <a:latin typeface="Cambria Math" panose="02040503050406030204" pitchFamily="18" charset="0"/>
                            <a:ea typeface="Cambria Math" panose="02040503050406030204" pitchFamily="18" charset="0"/>
                          </a:rPr>
                          <m:t>θ</m:t>
                        </m:r>
                      </m:sub>
                    </m:sSub>
                    <m:sSub>
                      <m:sSubPr>
                        <m:ctrlPr>
                          <a:rPr lang="en-US" altLang="zh-CN" sz="800" b="0" i="1" smtClean="0">
                            <a:latin typeface="Cambria Math" panose="02040503050406030204" pitchFamily="18" charset="0"/>
                            <a:ea typeface="Cambria Math" panose="02040503050406030204" pitchFamily="18" charset="0"/>
                          </a:rPr>
                        </m:ctrlPr>
                      </m:sSubPr>
                      <m:e>
                        <m:r>
                          <a:rPr lang="en-US" altLang="zh-CN" sz="800" b="0" i="1" smtClean="0">
                            <a:latin typeface="Cambria Math" panose="02040503050406030204" pitchFamily="18" charset="0"/>
                            <a:ea typeface="Cambria Math" panose="02040503050406030204" pitchFamily="18" charset="0"/>
                          </a:rPr>
                          <m:t>𝑊</m:t>
                        </m:r>
                      </m:e>
                      <m:sub>
                        <m:r>
                          <m:rPr>
                            <m:sty m:val="p"/>
                          </m:rPr>
                          <a:rPr lang="el-GR" altLang="zh-CN" sz="800" b="0" i="1" smtClean="0">
                            <a:latin typeface="Cambria Math" panose="02040503050406030204" pitchFamily="18" charset="0"/>
                            <a:ea typeface="Cambria Math" panose="02040503050406030204" pitchFamily="18" charset="0"/>
                          </a:rPr>
                          <m:t>θ</m:t>
                        </m:r>
                      </m:sub>
                    </m:sSub>
                  </m:oMath>
                </a14:m>
                <a:endParaRPr lang="en-US" altLang="zh-CN" sz="800" b="0" dirty="0">
                  <a:ea typeface="Cambria Math" panose="02040503050406030204" pitchFamily="18" charset="0"/>
                </a:endParaRPr>
              </a:p>
              <a:p>
                <a:pPr algn="ctr"/>
                <a:r>
                  <a:rPr lang="en-US" altLang="zh-CN" sz="800" dirty="0"/>
                  <a:t>       Let </a:t>
                </a:r>
                <a14:m>
                  <m:oMath xmlns:m="http://schemas.openxmlformats.org/officeDocument/2006/math">
                    <m:sSub>
                      <m:sSubPr>
                        <m:ctrlPr>
                          <a:rPr lang="en-US" altLang="zh-CN" sz="800" i="1">
                            <a:latin typeface="Cambria Math" panose="02040503050406030204" pitchFamily="18" charset="0"/>
                            <a:ea typeface="Cambria Math" panose="02040503050406030204" pitchFamily="18" charset="0"/>
                          </a:rPr>
                        </m:ctrlPr>
                      </m:sSubPr>
                      <m:e>
                        <m:r>
                          <a:rPr lang="en-US" altLang="zh-CN" sz="800" i="1">
                            <a:latin typeface="Cambria Math" panose="02040503050406030204" pitchFamily="18" charset="0"/>
                            <a:ea typeface="Cambria Math" panose="02040503050406030204" pitchFamily="18" charset="0"/>
                          </a:rPr>
                          <m:t>𝑈</m:t>
                        </m:r>
                      </m:e>
                      <m:sub>
                        <m:r>
                          <m:rPr>
                            <m:sty m:val="p"/>
                          </m:rPr>
                          <a:rPr lang="el-GR" altLang="zh-CN" sz="800" i="1">
                            <a:latin typeface="Cambria Math" panose="02040503050406030204" pitchFamily="18" charset="0"/>
                            <a:ea typeface="Cambria Math" panose="02040503050406030204" pitchFamily="18" charset="0"/>
                          </a:rPr>
                          <m:t>θ</m:t>
                        </m:r>
                      </m:sub>
                    </m:sSub>
                  </m:oMath>
                </a14:m>
                <a:r>
                  <a:rPr lang="en-US" altLang="zh-CN" sz="800" dirty="0"/>
                  <a:t>=</a:t>
                </a:r>
                <a14:m>
                  <m:oMath xmlns:m="http://schemas.openxmlformats.org/officeDocument/2006/math">
                    <m:d>
                      <m:dPr>
                        <m:ctrlPr>
                          <a:rPr lang="en-US" altLang="zh-CN" sz="800" b="0" i="1" dirty="0" smtClean="0">
                            <a:latin typeface="Cambria Math" panose="02040503050406030204" pitchFamily="18" charset="0"/>
                          </a:rPr>
                        </m:ctrlPr>
                      </m:dPr>
                      <m:e>
                        <m:sSub>
                          <m:sSubPr>
                            <m:ctrlPr>
                              <a:rPr lang="en-US" altLang="zh-CN" sz="800" b="0" i="1" dirty="0" smtClean="0">
                                <a:latin typeface="Cambria Math" panose="02040503050406030204" pitchFamily="18" charset="0"/>
                              </a:rPr>
                            </m:ctrlPr>
                          </m:sSubPr>
                          <m:e>
                            <m:r>
                              <a:rPr lang="en-US" altLang="zh-CN" sz="800" b="0" i="1" dirty="0" smtClean="0">
                                <a:latin typeface="Cambria Math" panose="02040503050406030204" pitchFamily="18" charset="0"/>
                              </a:rPr>
                              <m:t>𝑢</m:t>
                            </m:r>
                          </m:e>
                          <m:sub>
                            <m:r>
                              <m:rPr>
                                <m:sty m:val="p"/>
                              </m:rPr>
                              <a:rPr lang="el-GR" altLang="zh-CN" sz="800" b="0" i="1" dirty="0" smtClean="0">
                                <a:latin typeface="Cambria Math" panose="02040503050406030204" pitchFamily="18" charset="0"/>
                                <a:ea typeface="Cambria Math" panose="02040503050406030204" pitchFamily="18" charset="0"/>
                              </a:rPr>
                              <m:t>θ</m:t>
                            </m:r>
                            <m:r>
                              <a:rPr lang="en-US" altLang="zh-CN" sz="800" b="0" i="1" dirty="0" smtClean="0">
                                <a:latin typeface="Cambria Math" panose="02040503050406030204" pitchFamily="18" charset="0"/>
                                <a:ea typeface="Cambria Math" panose="02040503050406030204" pitchFamily="18" charset="0"/>
                              </a:rPr>
                              <m:t>,1</m:t>
                            </m:r>
                          </m:sub>
                        </m:sSub>
                        <m:r>
                          <a:rPr lang="en-US" altLang="zh-CN" sz="800" b="0" i="1" dirty="0" smtClean="0">
                            <a:latin typeface="Cambria Math" panose="02040503050406030204" pitchFamily="18" charset="0"/>
                            <a:ea typeface="Cambria Math" panose="02040503050406030204" pitchFamily="18" charset="0"/>
                          </a:rPr>
                          <m:t>,</m:t>
                        </m:r>
                        <m:sSub>
                          <m:sSubPr>
                            <m:ctrlPr>
                              <a:rPr lang="en-US" altLang="zh-CN" sz="800" b="0" i="1" dirty="0" smtClean="0">
                                <a:latin typeface="Cambria Math" panose="02040503050406030204" pitchFamily="18" charset="0"/>
                                <a:ea typeface="Cambria Math" panose="02040503050406030204" pitchFamily="18" charset="0"/>
                              </a:rPr>
                            </m:ctrlPr>
                          </m:sSubPr>
                          <m:e>
                            <m:r>
                              <a:rPr lang="en-US" altLang="zh-CN" sz="800" b="0" i="1" dirty="0" smtClean="0">
                                <a:latin typeface="Cambria Math" panose="02040503050406030204" pitchFamily="18" charset="0"/>
                                <a:ea typeface="Cambria Math" panose="02040503050406030204" pitchFamily="18" charset="0"/>
                              </a:rPr>
                              <m:t>𝑢</m:t>
                            </m:r>
                          </m:e>
                          <m:sub>
                            <m:r>
                              <m:rPr>
                                <m:sty m:val="p"/>
                              </m:rPr>
                              <a:rPr lang="el-GR" altLang="zh-CN" sz="800" b="0" i="1" dirty="0" smtClean="0">
                                <a:latin typeface="Cambria Math" panose="02040503050406030204" pitchFamily="18" charset="0"/>
                                <a:ea typeface="Cambria Math" panose="02040503050406030204" pitchFamily="18" charset="0"/>
                              </a:rPr>
                              <m:t>θ</m:t>
                            </m:r>
                            <m:r>
                              <a:rPr lang="en-US" altLang="zh-CN" sz="800" b="0" i="1" dirty="0" smtClean="0">
                                <a:latin typeface="Cambria Math" panose="02040503050406030204" pitchFamily="18" charset="0"/>
                                <a:ea typeface="Cambria Math" panose="02040503050406030204" pitchFamily="18" charset="0"/>
                              </a:rPr>
                              <m:t>,2</m:t>
                            </m:r>
                          </m:sub>
                        </m:sSub>
                        <m:r>
                          <a:rPr lang="en-US" altLang="zh-CN" sz="800" b="0" i="1" dirty="0" smtClean="0">
                            <a:latin typeface="Cambria Math" panose="02040503050406030204" pitchFamily="18" charset="0"/>
                            <a:ea typeface="Cambria Math" panose="02040503050406030204" pitchFamily="18" charset="0"/>
                          </a:rPr>
                          <m:t>,…,</m:t>
                        </m:r>
                        <m:sSub>
                          <m:sSubPr>
                            <m:ctrlPr>
                              <a:rPr lang="en-US" altLang="zh-CN" sz="800" b="0" i="1" dirty="0" smtClean="0">
                                <a:latin typeface="Cambria Math" panose="02040503050406030204" pitchFamily="18" charset="0"/>
                                <a:ea typeface="Cambria Math" panose="02040503050406030204" pitchFamily="18" charset="0"/>
                              </a:rPr>
                            </m:ctrlPr>
                          </m:sSubPr>
                          <m:e>
                            <m:r>
                              <a:rPr lang="en-US" altLang="zh-CN" sz="800" b="0" i="1" dirty="0" smtClean="0">
                                <a:latin typeface="Cambria Math" panose="02040503050406030204" pitchFamily="18" charset="0"/>
                                <a:ea typeface="Cambria Math" panose="02040503050406030204" pitchFamily="18" charset="0"/>
                              </a:rPr>
                              <m:t>𝑢</m:t>
                            </m:r>
                          </m:e>
                          <m:sub>
                            <m:r>
                              <m:rPr>
                                <m:sty m:val="p"/>
                              </m:rPr>
                              <a:rPr lang="el-GR" altLang="zh-CN" sz="800" b="0" i="1" dirty="0" smtClean="0">
                                <a:latin typeface="Cambria Math" panose="02040503050406030204" pitchFamily="18" charset="0"/>
                                <a:ea typeface="Cambria Math" panose="02040503050406030204" pitchFamily="18" charset="0"/>
                              </a:rPr>
                              <m:t>θ</m:t>
                            </m:r>
                            <m:r>
                              <a:rPr lang="en-US" altLang="zh-CN" sz="800" b="0" i="1" dirty="0" smtClean="0">
                                <a:latin typeface="Cambria Math" panose="02040503050406030204" pitchFamily="18" charset="0"/>
                                <a:ea typeface="Cambria Math" panose="02040503050406030204" pitchFamily="18" charset="0"/>
                              </a:rPr>
                              <m:t>,</m:t>
                            </m:r>
                            <m:r>
                              <a:rPr lang="en-US" altLang="zh-CN" sz="800" b="0" i="1" dirty="0" smtClean="0">
                                <a:latin typeface="Cambria Math" panose="02040503050406030204" pitchFamily="18" charset="0"/>
                                <a:ea typeface="Cambria Math" panose="02040503050406030204" pitchFamily="18" charset="0"/>
                              </a:rPr>
                              <m:t>𝑚</m:t>
                            </m:r>
                          </m:sub>
                        </m:sSub>
                      </m:e>
                    </m:d>
                    <m:r>
                      <a:rPr lang="en-US" altLang="zh-CN" sz="800" b="0" i="1" dirty="0" smtClean="0">
                        <a:latin typeface="Cambria Math" panose="02040503050406030204" pitchFamily="18" charset="0"/>
                        <a:ea typeface="Cambria Math" panose="02040503050406030204" pitchFamily="18" charset="0"/>
                      </a:rPr>
                      <m:t> </m:t>
                    </m:r>
                    <m:r>
                      <a:rPr lang="en-US" altLang="zh-CN" sz="800" b="0" i="1" dirty="0" smtClean="0">
                        <a:latin typeface="Cambria Math" panose="02040503050406030204" pitchFamily="18" charset="0"/>
                        <a:ea typeface="Cambria Math" panose="02040503050406030204" pitchFamily="18" charset="0"/>
                      </a:rPr>
                      <m:t>𝑎𝑛𝑑</m:t>
                    </m:r>
                    <m:r>
                      <a:rPr lang="en-US" altLang="zh-CN" sz="800" b="0" i="1" dirty="0" smtClean="0">
                        <a:latin typeface="Cambria Math" panose="02040503050406030204" pitchFamily="18" charset="0"/>
                        <a:ea typeface="Cambria Math" panose="02040503050406030204" pitchFamily="18" charset="0"/>
                      </a:rPr>
                      <m:t> </m:t>
                    </m:r>
                  </m:oMath>
                </a14:m>
                <a:endParaRPr lang="en-US" altLang="zh-CN" sz="800" b="0" i="1" dirty="0">
                  <a:latin typeface="Cambria Math" panose="02040503050406030204" pitchFamily="18" charset="0"/>
                  <a:ea typeface="Cambria Math" panose="02040503050406030204" pitchFamily="18" charset="0"/>
                </a:endParaRPr>
              </a:p>
              <a:p>
                <a:pPr algn="ctr"/>
                <a:r>
                  <a:rPr lang="en-US" altLang="zh-CN" sz="800" b="0" dirty="0">
                    <a:ea typeface="Cambria Math" panose="02040503050406030204" pitchFamily="18" charset="0"/>
                  </a:rPr>
                  <a:t>     </a:t>
                </a:r>
                <a14:m>
                  <m:oMath xmlns:m="http://schemas.openxmlformats.org/officeDocument/2006/math">
                    <m:sSub>
                      <m:sSubPr>
                        <m:ctrlPr>
                          <a:rPr lang="en-US" altLang="zh-CN" sz="800" b="0" i="1" dirty="0" smtClean="0">
                            <a:latin typeface="Cambria Math" panose="02040503050406030204" pitchFamily="18" charset="0"/>
                            <a:ea typeface="Cambria Math" panose="02040503050406030204" pitchFamily="18" charset="0"/>
                          </a:rPr>
                        </m:ctrlPr>
                      </m:sSubPr>
                      <m:e>
                        <m:r>
                          <a:rPr lang="en-US" altLang="zh-CN" sz="800" b="0" i="1" dirty="0" smtClean="0">
                            <a:latin typeface="Cambria Math" panose="02040503050406030204" pitchFamily="18" charset="0"/>
                            <a:ea typeface="Cambria Math" panose="02040503050406030204" pitchFamily="18" charset="0"/>
                          </a:rPr>
                          <m:t>𝑊</m:t>
                        </m:r>
                      </m:e>
                      <m:sub>
                        <m:r>
                          <m:rPr>
                            <m:sty m:val="p"/>
                          </m:rPr>
                          <a:rPr lang="el-GR" altLang="zh-CN" sz="800" b="0" i="1" dirty="0" smtClean="0">
                            <a:latin typeface="Cambria Math" panose="02040503050406030204" pitchFamily="18" charset="0"/>
                            <a:ea typeface="Cambria Math" panose="02040503050406030204" pitchFamily="18" charset="0"/>
                          </a:rPr>
                          <m:t>θ</m:t>
                        </m:r>
                      </m:sub>
                    </m:sSub>
                    <m:r>
                      <a:rPr lang="en-US" altLang="zh-CN" sz="800" b="0" i="1" dirty="0" smtClean="0">
                        <a:latin typeface="Cambria Math" panose="02040503050406030204" pitchFamily="18" charset="0"/>
                        <a:ea typeface="Cambria Math" panose="02040503050406030204" pitchFamily="18" charset="0"/>
                      </a:rPr>
                      <m:t>=(</m:t>
                    </m:r>
                    <m:sSub>
                      <m:sSubPr>
                        <m:ctrlPr>
                          <a:rPr lang="en-US" altLang="zh-CN" sz="800" b="0" i="1" dirty="0" smtClean="0">
                            <a:latin typeface="Cambria Math" panose="02040503050406030204" pitchFamily="18" charset="0"/>
                            <a:ea typeface="Cambria Math" panose="02040503050406030204" pitchFamily="18" charset="0"/>
                          </a:rPr>
                        </m:ctrlPr>
                      </m:sSubPr>
                      <m:e>
                        <m:r>
                          <a:rPr lang="en-US" altLang="zh-CN" sz="800" b="0" i="1" dirty="0" smtClean="0">
                            <a:latin typeface="Cambria Math" panose="02040503050406030204" pitchFamily="18" charset="0"/>
                            <a:ea typeface="Cambria Math" panose="02040503050406030204" pitchFamily="18" charset="0"/>
                          </a:rPr>
                          <m:t>𝑤</m:t>
                        </m:r>
                      </m:e>
                      <m:sub>
                        <m:r>
                          <m:rPr>
                            <m:sty m:val="p"/>
                          </m:rPr>
                          <a:rPr lang="el-GR" altLang="zh-CN" sz="800" b="0" i="1" dirty="0" smtClean="0">
                            <a:latin typeface="Cambria Math" panose="02040503050406030204" pitchFamily="18" charset="0"/>
                            <a:ea typeface="Cambria Math" panose="02040503050406030204" pitchFamily="18" charset="0"/>
                          </a:rPr>
                          <m:t>θ</m:t>
                        </m:r>
                        <m:r>
                          <a:rPr lang="en-US" altLang="zh-CN" sz="800" b="0" i="1" dirty="0" smtClean="0">
                            <a:latin typeface="Cambria Math" panose="02040503050406030204" pitchFamily="18" charset="0"/>
                            <a:ea typeface="Cambria Math" panose="02040503050406030204" pitchFamily="18" charset="0"/>
                          </a:rPr>
                          <m:t>,1</m:t>
                        </m:r>
                      </m:sub>
                    </m:sSub>
                    <m:r>
                      <a:rPr lang="en-US" altLang="zh-CN" sz="800" b="0" i="1" dirty="0" smtClean="0">
                        <a:latin typeface="Cambria Math" panose="02040503050406030204" pitchFamily="18" charset="0"/>
                        <a:ea typeface="Cambria Math" panose="02040503050406030204" pitchFamily="18" charset="0"/>
                      </a:rPr>
                      <m:t>,</m:t>
                    </m:r>
                    <m:sSub>
                      <m:sSubPr>
                        <m:ctrlPr>
                          <a:rPr lang="en-US" altLang="zh-CN" sz="800" b="0" i="1" dirty="0" smtClean="0">
                            <a:latin typeface="Cambria Math" panose="02040503050406030204" pitchFamily="18" charset="0"/>
                            <a:ea typeface="Cambria Math" panose="02040503050406030204" pitchFamily="18" charset="0"/>
                          </a:rPr>
                        </m:ctrlPr>
                      </m:sSubPr>
                      <m:e>
                        <m:r>
                          <a:rPr lang="en-US" altLang="zh-CN" sz="800" b="0" i="1" dirty="0" smtClean="0">
                            <a:latin typeface="Cambria Math" panose="02040503050406030204" pitchFamily="18" charset="0"/>
                            <a:ea typeface="Cambria Math" panose="02040503050406030204" pitchFamily="18" charset="0"/>
                          </a:rPr>
                          <m:t>𝑤</m:t>
                        </m:r>
                      </m:e>
                      <m:sub>
                        <m:r>
                          <m:rPr>
                            <m:sty m:val="p"/>
                          </m:rPr>
                          <a:rPr lang="el-GR" altLang="zh-CN" sz="800" b="0" i="1" dirty="0" smtClean="0">
                            <a:latin typeface="Cambria Math" panose="02040503050406030204" pitchFamily="18" charset="0"/>
                            <a:ea typeface="Cambria Math" panose="02040503050406030204" pitchFamily="18" charset="0"/>
                          </a:rPr>
                          <m:t>θ</m:t>
                        </m:r>
                        <m:r>
                          <a:rPr lang="en-US" altLang="zh-CN" sz="800" b="0" i="1" dirty="0" smtClean="0">
                            <a:latin typeface="Cambria Math" panose="02040503050406030204" pitchFamily="18" charset="0"/>
                            <a:ea typeface="Cambria Math" panose="02040503050406030204" pitchFamily="18" charset="0"/>
                          </a:rPr>
                          <m:t>,2</m:t>
                        </m:r>
                      </m:sub>
                    </m:sSub>
                    <m:r>
                      <a:rPr lang="en-US" altLang="zh-CN" sz="800" b="0" i="1" dirty="0" smtClean="0">
                        <a:latin typeface="Cambria Math" panose="02040503050406030204" pitchFamily="18" charset="0"/>
                        <a:ea typeface="Cambria Math" panose="02040503050406030204" pitchFamily="18" charset="0"/>
                      </a:rPr>
                      <m:t>,…,</m:t>
                    </m:r>
                    <m:sSub>
                      <m:sSubPr>
                        <m:ctrlPr>
                          <a:rPr lang="en-US" altLang="zh-CN" sz="800" b="0" i="1" dirty="0" smtClean="0">
                            <a:latin typeface="Cambria Math" panose="02040503050406030204" pitchFamily="18" charset="0"/>
                            <a:ea typeface="Cambria Math" panose="02040503050406030204" pitchFamily="18" charset="0"/>
                          </a:rPr>
                        </m:ctrlPr>
                      </m:sSubPr>
                      <m:e>
                        <m:r>
                          <a:rPr lang="en-US" altLang="zh-CN" sz="800" b="0" i="1" dirty="0" smtClean="0">
                            <a:latin typeface="Cambria Math" panose="02040503050406030204" pitchFamily="18" charset="0"/>
                            <a:ea typeface="Cambria Math" panose="02040503050406030204" pitchFamily="18" charset="0"/>
                          </a:rPr>
                          <m:t>𝑤</m:t>
                        </m:r>
                      </m:e>
                      <m:sub>
                        <m:r>
                          <m:rPr>
                            <m:sty m:val="p"/>
                          </m:rPr>
                          <a:rPr lang="el-GR" altLang="zh-CN" sz="800" b="0" i="1" dirty="0" smtClean="0">
                            <a:latin typeface="Cambria Math" panose="02040503050406030204" pitchFamily="18" charset="0"/>
                            <a:ea typeface="Cambria Math" panose="02040503050406030204" pitchFamily="18" charset="0"/>
                          </a:rPr>
                          <m:t>θ</m:t>
                        </m:r>
                        <m:r>
                          <a:rPr lang="en-US" altLang="zh-CN" sz="800" b="0" i="1" dirty="0" smtClean="0">
                            <a:latin typeface="Cambria Math" panose="02040503050406030204" pitchFamily="18" charset="0"/>
                            <a:ea typeface="Cambria Math" panose="02040503050406030204" pitchFamily="18" charset="0"/>
                          </a:rPr>
                          <m:t>,</m:t>
                        </m:r>
                        <m:r>
                          <a:rPr lang="en-US" altLang="zh-CN" sz="800" b="0" i="1" dirty="0" smtClean="0">
                            <a:latin typeface="Cambria Math" panose="02040503050406030204" pitchFamily="18" charset="0"/>
                            <a:ea typeface="Cambria Math" panose="02040503050406030204" pitchFamily="18" charset="0"/>
                          </a:rPr>
                          <m:t>𝑚</m:t>
                        </m:r>
                      </m:sub>
                    </m:sSub>
                    <m:r>
                      <a:rPr lang="en-US" altLang="zh-CN" sz="800" b="0" i="1" dirty="0" smtClean="0">
                        <a:latin typeface="Cambria Math" panose="02040503050406030204" pitchFamily="18" charset="0"/>
                        <a:ea typeface="Cambria Math" panose="02040503050406030204" pitchFamily="18" charset="0"/>
                      </a:rPr>
                      <m:t>)</m:t>
                    </m:r>
                  </m:oMath>
                </a14:m>
                <a:endParaRPr lang="en-US" altLang="zh-CN" sz="800" dirty="0"/>
              </a:p>
              <a:p>
                <a:pPr algn="ctr"/>
                <a14:m>
                  <m:oMath xmlns:m="http://schemas.openxmlformats.org/officeDocument/2006/math">
                    <m:sSup>
                      <m:sSupPr>
                        <m:ctrlPr>
                          <a:rPr lang="en-US" altLang="zh-CN" sz="800" b="0" i="1" dirty="0" smtClean="0">
                            <a:latin typeface="Cambria Math" panose="02040503050406030204" pitchFamily="18" charset="0"/>
                          </a:rPr>
                        </m:ctrlPr>
                      </m:sSupPr>
                      <m:e>
                        <m:acc>
                          <m:accPr>
                            <m:chr m:val="̂"/>
                            <m:ctrlPr>
                              <a:rPr lang="en-US" altLang="zh-CN" sz="800" b="0" i="1" smtClean="0">
                                <a:latin typeface="Cambria Math" panose="02040503050406030204" pitchFamily="18" charset="0"/>
                              </a:rPr>
                            </m:ctrlPr>
                          </m:accPr>
                          <m:e>
                            <m:r>
                              <a:rPr lang="en-US" altLang="zh-CN" sz="800" b="0" i="1" smtClean="0">
                                <a:latin typeface="Cambria Math" panose="02040503050406030204" pitchFamily="18" charset="0"/>
                              </a:rPr>
                              <m:t>𝑦</m:t>
                            </m:r>
                          </m:e>
                        </m:acc>
                      </m:e>
                      <m:sup>
                        <m:r>
                          <a:rPr lang="en-US" altLang="zh-CN" sz="800" b="0" i="1" dirty="0" smtClean="0">
                            <a:latin typeface="Cambria Math" panose="02040503050406030204" pitchFamily="18" charset="0"/>
                          </a:rPr>
                          <m:t>𝑠𝑝𝑐</m:t>
                        </m:r>
                      </m:sup>
                    </m:sSup>
                    <m:r>
                      <a:rPr lang="en-US" altLang="zh-CN" sz="800" b="0" i="1" dirty="0" smtClean="0">
                        <a:latin typeface="Cambria Math" panose="02040503050406030204" pitchFamily="18" charset="0"/>
                      </a:rPr>
                      <m:t>= </m:t>
                    </m:r>
                    <m:acc>
                      <m:accPr>
                        <m:chr m:val="̅"/>
                        <m:ctrlPr>
                          <a:rPr lang="en-US" altLang="zh-CN" sz="800" b="0" i="1" dirty="0" smtClean="0">
                            <a:latin typeface="Cambria Math" panose="02040503050406030204" pitchFamily="18" charset="0"/>
                          </a:rPr>
                        </m:ctrlPr>
                      </m:accPr>
                      <m:e>
                        <m:r>
                          <a:rPr lang="en-US" altLang="zh-CN" sz="800" b="0" i="1" dirty="0" smtClean="0">
                            <a:latin typeface="Cambria Math" panose="02040503050406030204" pitchFamily="18" charset="0"/>
                          </a:rPr>
                          <m:t>𝑦</m:t>
                        </m:r>
                      </m:e>
                    </m:acc>
                  </m:oMath>
                </a14:m>
                <a:r>
                  <a:rPr lang="en-US" altLang="zh-CN" sz="800" dirty="0"/>
                  <a:t>+</a:t>
                </a:r>
                <a14:m>
                  <m:oMath xmlns:m="http://schemas.openxmlformats.org/officeDocument/2006/math">
                    <m:acc>
                      <m:accPr>
                        <m:chr m:val="̂"/>
                        <m:ctrlPr>
                          <a:rPr lang="en-US" altLang="zh-CN" sz="800" i="1" dirty="0" smtClean="0">
                            <a:latin typeface="Cambria Math" panose="02040503050406030204" pitchFamily="18" charset="0"/>
                          </a:rPr>
                        </m:ctrlPr>
                      </m:accPr>
                      <m:e>
                        <m:r>
                          <a:rPr lang="en-US" altLang="zh-CN" sz="800" b="0" i="1" dirty="0" smtClean="0">
                            <a:latin typeface="Cambria Math" panose="02040503050406030204" pitchFamily="18" charset="0"/>
                          </a:rPr>
                          <m:t>𝛼</m:t>
                        </m:r>
                      </m:e>
                    </m:acc>
                    <m:sSub>
                      <m:sSubPr>
                        <m:ctrlPr>
                          <a:rPr lang="en-US" altLang="zh-CN" sz="800" b="0" i="1" dirty="0" smtClean="0">
                            <a:latin typeface="Cambria Math" panose="02040503050406030204" pitchFamily="18" charset="0"/>
                          </a:rPr>
                        </m:ctrlPr>
                      </m:sSubPr>
                      <m:e>
                        <m:r>
                          <m:rPr>
                            <m:sty m:val="p"/>
                          </m:rPr>
                          <a:rPr lang="en-US" altLang="zh-CN" sz="800" b="0" i="0" dirty="0" smtClean="0">
                            <a:latin typeface="Cambria Math" panose="02040503050406030204" pitchFamily="18" charset="0"/>
                          </a:rPr>
                          <m:t>u</m:t>
                        </m:r>
                      </m:e>
                      <m:sub>
                        <m:r>
                          <m:rPr>
                            <m:sty m:val="p"/>
                          </m:rPr>
                          <a:rPr lang="el-GR" altLang="zh-CN" sz="800" b="0" i="1" dirty="0" smtClean="0">
                            <a:latin typeface="Cambria Math" panose="02040503050406030204" pitchFamily="18" charset="0"/>
                            <a:ea typeface="Cambria Math" panose="02040503050406030204" pitchFamily="18" charset="0"/>
                          </a:rPr>
                          <m:t>θ</m:t>
                        </m:r>
                        <m:r>
                          <a:rPr lang="en-US" altLang="zh-CN" sz="800" b="0" i="1" dirty="0" smtClean="0">
                            <a:latin typeface="Cambria Math" panose="02040503050406030204" pitchFamily="18" charset="0"/>
                            <a:ea typeface="Cambria Math" panose="02040503050406030204" pitchFamily="18" charset="0"/>
                          </a:rPr>
                          <m:t>,1</m:t>
                        </m:r>
                      </m:sub>
                    </m:sSub>
                  </m:oMath>
                </a14:m>
                <a:r>
                  <a:rPr lang="en-US" altLang="zh-CN" sz="800" dirty="0"/>
                  <a:t>=</a:t>
                </a:r>
                <a14:m>
                  <m:oMath xmlns:m="http://schemas.openxmlformats.org/officeDocument/2006/math">
                    <m:acc>
                      <m:accPr>
                        <m:chr m:val="̅"/>
                        <m:ctrlPr>
                          <a:rPr lang="en-US" altLang="zh-CN" sz="800" i="1" dirty="0">
                            <a:latin typeface="Cambria Math" panose="02040503050406030204" pitchFamily="18" charset="0"/>
                          </a:rPr>
                        </m:ctrlPr>
                      </m:accPr>
                      <m:e>
                        <m:r>
                          <a:rPr lang="en-US" altLang="zh-CN" sz="800" i="1" dirty="0">
                            <a:latin typeface="Cambria Math" panose="02040503050406030204" pitchFamily="18" charset="0"/>
                          </a:rPr>
                          <m:t>𝑦</m:t>
                        </m:r>
                      </m:e>
                    </m:acc>
                  </m:oMath>
                </a14:m>
                <a:r>
                  <a:rPr lang="en-US" altLang="zh-CN" sz="800" dirty="0"/>
                  <a:t>+</a:t>
                </a:r>
                <a14:m>
                  <m:oMath xmlns:m="http://schemas.openxmlformats.org/officeDocument/2006/math">
                    <m:acc>
                      <m:accPr>
                        <m:chr m:val="̂"/>
                        <m:ctrlPr>
                          <a:rPr lang="en-US" altLang="zh-CN" sz="800" i="1" dirty="0">
                            <a:latin typeface="Cambria Math" panose="02040503050406030204" pitchFamily="18" charset="0"/>
                          </a:rPr>
                        </m:ctrlPr>
                      </m:accPr>
                      <m:e>
                        <m:r>
                          <a:rPr lang="en-US" altLang="zh-CN" sz="800" i="1" dirty="0">
                            <a:latin typeface="Cambria Math" panose="02040503050406030204" pitchFamily="18" charset="0"/>
                          </a:rPr>
                          <m:t>𝛼</m:t>
                        </m:r>
                      </m:e>
                    </m:acc>
                    <m:sSub>
                      <m:sSubPr>
                        <m:ctrlPr>
                          <a:rPr lang="en-US" altLang="zh-CN" sz="800" i="1">
                            <a:latin typeface="Cambria Math" panose="02040503050406030204" pitchFamily="18" charset="0"/>
                            <a:ea typeface="Cambria Math" panose="02040503050406030204" pitchFamily="18" charset="0"/>
                          </a:rPr>
                        </m:ctrlPr>
                      </m:sSubPr>
                      <m:e>
                        <m:r>
                          <a:rPr lang="en-US" altLang="zh-CN" sz="800" i="1">
                            <a:latin typeface="Cambria Math" panose="02040503050406030204" pitchFamily="18" charset="0"/>
                            <a:ea typeface="Cambria Math" panose="02040503050406030204" pitchFamily="18" charset="0"/>
                          </a:rPr>
                          <m:t>𝑋</m:t>
                        </m:r>
                      </m:e>
                      <m:sub>
                        <m:r>
                          <m:rPr>
                            <m:sty m:val="p"/>
                          </m:rPr>
                          <a:rPr lang="el-GR" altLang="zh-CN" sz="800" i="1">
                            <a:latin typeface="Cambria Math" panose="02040503050406030204" pitchFamily="18" charset="0"/>
                            <a:ea typeface="Cambria Math" panose="02040503050406030204" pitchFamily="18" charset="0"/>
                          </a:rPr>
                          <m:t>θ</m:t>
                        </m:r>
                      </m:sub>
                    </m:sSub>
                    <m:sSub>
                      <m:sSubPr>
                        <m:ctrlPr>
                          <a:rPr lang="en-US" altLang="zh-CN" sz="800" i="1" dirty="0">
                            <a:latin typeface="Cambria Math" panose="02040503050406030204" pitchFamily="18" charset="0"/>
                            <a:ea typeface="Cambria Math" panose="02040503050406030204" pitchFamily="18" charset="0"/>
                          </a:rPr>
                        </m:ctrlPr>
                      </m:sSubPr>
                      <m:e>
                        <m:r>
                          <a:rPr lang="en-US" altLang="zh-CN" sz="800" i="1" dirty="0">
                            <a:latin typeface="Cambria Math" panose="02040503050406030204" pitchFamily="18" charset="0"/>
                            <a:ea typeface="Cambria Math" panose="02040503050406030204" pitchFamily="18" charset="0"/>
                          </a:rPr>
                          <m:t>𝑤</m:t>
                        </m:r>
                      </m:e>
                      <m:sub>
                        <m:r>
                          <m:rPr>
                            <m:sty m:val="p"/>
                          </m:rPr>
                          <a:rPr lang="el-GR" altLang="zh-CN" sz="800" i="1" dirty="0">
                            <a:latin typeface="Cambria Math" panose="02040503050406030204" pitchFamily="18" charset="0"/>
                            <a:ea typeface="Cambria Math" panose="02040503050406030204" pitchFamily="18" charset="0"/>
                          </a:rPr>
                          <m:t>θ</m:t>
                        </m:r>
                        <m:r>
                          <a:rPr lang="en-US" altLang="zh-CN" sz="800" i="1" dirty="0">
                            <a:latin typeface="Cambria Math" panose="02040503050406030204" pitchFamily="18" charset="0"/>
                            <a:ea typeface="Cambria Math" panose="02040503050406030204" pitchFamily="18" charset="0"/>
                          </a:rPr>
                          <m:t>,1</m:t>
                        </m:r>
                      </m:sub>
                    </m:sSub>
                  </m:oMath>
                </a14:m>
                <a:endParaRPr lang="en-US" altLang="zh-CN" sz="800" dirty="0"/>
              </a:p>
              <a:p>
                <a:pPr algn="ctr"/>
                <a:r>
                  <a:rPr lang="en-US" altLang="zh-CN" sz="800" dirty="0"/>
                  <a:t>= </a:t>
                </a:r>
                <a14:m>
                  <m:oMath xmlns:m="http://schemas.openxmlformats.org/officeDocument/2006/math">
                    <m:acc>
                      <m:accPr>
                        <m:chr m:val="̅"/>
                        <m:ctrlPr>
                          <a:rPr lang="en-US" altLang="zh-CN" sz="800" i="1" dirty="0">
                            <a:latin typeface="Cambria Math" panose="02040503050406030204" pitchFamily="18" charset="0"/>
                          </a:rPr>
                        </m:ctrlPr>
                      </m:accPr>
                      <m:e>
                        <m:r>
                          <a:rPr lang="en-US" altLang="zh-CN" sz="800" i="1" dirty="0">
                            <a:latin typeface="Cambria Math" panose="02040503050406030204" pitchFamily="18" charset="0"/>
                          </a:rPr>
                          <m:t>𝑦</m:t>
                        </m:r>
                      </m:e>
                    </m:acc>
                  </m:oMath>
                </a14:m>
                <a:r>
                  <a:rPr lang="en-US" altLang="zh-CN" sz="800" dirty="0"/>
                  <a:t>+</a:t>
                </a:r>
                <a14:m>
                  <m:oMath xmlns:m="http://schemas.openxmlformats.org/officeDocument/2006/math">
                    <m:sSub>
                      <m:sSubPr>
                        <m:ctrlPr>
                          <a:rPr lang="en-US" altLang="zh-CN" sz="800" i="1">
                            <a:latin typeface="Cambria Math" panose="02040503050406030204" pitchFamily="18" charset="0"/>
                            <a:ea typeface="Cambria Math" panose="02040503050406030204" pitchFamily="18" charset="0"/>
                          </a:rPr>
                        </m:ctrlPr>
                      </m:sSubPr>
                      <m:e>
                        <m:r>
                          <a:rPr lang="en-US" altLang="zh-CN" sz="800" i="1">
                            <a:latin typeface="Cambria Math" panose="02040503050406030204" pitchFamily="18" charset="0"/>
                            <a:ea typeface="Cambria Math" panose="02040503050406030204" pitchFamily="18" charset="0"/>
                          </a:rPr>
                          <m:t>𝑋</m:t>
                        </m:r>
                      </m:e>
                      <m:sub>
                        <m:r>
                          <m:rPr>
                            <m:sty m:val="p"/>
                          </m:rPr>
                          <a:rPr lang="el-GR" altLang="zh-CN" sz="800" i="1">
                            <a:latin typeface="Cambria Math" panose="02040503050406030204" pitchFamily="18" charset="0"/>
                            <a:ea typeface="Cambria Math" panose="02040503050406030204" pitchFamily="18" charset="0"/>
                          </a:rPr>
                          <m:t>θ</m:t>
                        </m:r>
                      </m:sub>
                    </m:sSub>
                    <m:sSub>
                      <m:sSubPr>
                        <m:ctrlPr>
                          <a:rPr lang="en-US" altLang="zh-CN" sz="800" b="0" i="1" smtClean="0">
                            <a:latin typeface="Cambria Math" panose="02040503050406030204" pitchFamily="18" charset="0"/>
                            <a:ea typeface="Cambria Math" panose="02040503050406030204" pitchFamily="18" charset="0"/>
                          </a:rPr>
                        </m:ctrlPr>
                      </m:sSubPr>
                      <m:e>
                        <m:r>
                          <a:rPr lang="en-US" altLang="zh-CN" sz="800" b="0" i="1" smtClean="0">
                            <a:latin typeface="Cambria Math" panose="02040503050406030204" pitchFamily="18" charset="0"/>
                            <a:ea typeface="Cambria Math" panose="02040503050406030204" pitchFamily="18" charset="0"/>
                          </a:rPr>
                          <m:t>𝛽</m:t>
                        </m:r>
                      </m:e>
                      <m:sub>
                        <m:r>
                          <m:rPr>
                            <m:sty m:val="p"/>
                          </m:rPr>
                          <a:rPr lang="el-GR" altLang="zh-CN" sz="800" b="0" i="1" smtClean="0">
                            <a:latin typeface="Cambria Math" panose="02040503050406030204" pitchFamily="18" charset="0"/>
                            <a:ea typeface="Cambria Math" panose="02040503050406030204" pitchFamily="18" charset="0"/>
                          </a:rPr>
                          <m:t>θ</m:t>
                        </m:r>
                      </m:sub>
                    </m:sSub>
                  </m:oMath>
                </a14:m>
                <a:r>
                  <a:rPr lang="en-US" altLang="zh-CN" sz="800" dirty="0"/>
                  <a:t> where </a:t>
                </a:r>
                <a14:m>
                  <m:oMath xmlns:m="http://schemas.openxmlformats.org/officeDocument/2006/math">
                    <m:sSub>
                      <m:sSubPr>
                        <m:ctrlPr>
                          <a:rPr lang="en-US" altLang="zh-CN" sz="800" i="1">
                            <a:latin typeface="Cambria Math" panose="02040503050406030204" pitchFamily="18" charset="0"/>
                            <a:ea typeface="Cambria Math" panose="02040503050406030204" pitchFamily="18" charset="0"/>
                          </a:rPr>
                        </m:ctrlPr>
                      </m:sSubPr>
                      <m:e>
                        <m:r>
                          <a:rPr lang="en-US" altLang="zh-CN" sz="800" i="1">
                            <a:latin typeface="Cambria Math" panose="02040503050406030204" pitchFamily="18" charset="0"/>
                            <a:ea typeface="Cambria Math" panose="02040503050406030204" pitchFamily="18" charset="0"/>
                          </a:rPr>
                          <m:t>𝛽</m:t>
                        </m:r>
                      </m:e>
                      <m:sub>
                        <m:r>
                          <m:rPr>
                            <m:sty m:val="p"/>
                          </m:rPr>
                          <a:rPr lang="el-GR" altLang="zh-CN" sz="800" i="1">
                            <a:latin typeface="Cambria Math" panose="02040503050406030204" pitchFamily="18" charset="0"/>
                            <a:ea typeface="Cambria Math" panose="02040503050406030204" pitchFamily="18" charset="0"/>
                          </a:rPr>
                          <m:t>θ</m:t>
                        </m:r>
                      </m:sub>
                    </m:sSub>
                  </m:oMath>
                </a14:m>
                <a:r>
                  <a:rPr lang="en-US" altLang="zh-CN" sz="800" dirty="0"/>
                  <a:t>=</a:t>
                </a:r>
                <a14:m>
                  <m:oMath xmlns:m="http://schemas.openxmlformats.org/officeDocument/2006/math">
                    <m:acc>
                      <m:accPr>
                        <m:chr m:val="̂"/>
                        <m:ctrlPr>
                          <a:rPr lang="en-US" altLang="zh-CN" sz="800" i="1" dirty="0">
                            <a:latin typeface="Cambria Math" panose="02040503050406030204" pitchFamily="18" charset="0"/>
                          </a:rPr>
                        </m:ctrlPr>
                      </m:accPr>
                      <m:e>
                        <m:r>
                          <a:rPr lang="en-US" altLang="zh-CN" sz="800" i="1" dirty="0">
                            <a:latin typeface="Cambria Math" panose="02040503050406030204" pitchFamily="18" charset="0"/>
                          </a:rPr>
                          <m:t>𝛼</m:t>
                        </m:r>
                      </m:e>
                    </m:acc>
                    <m:sSub>
                      <m:sSubPr>
                        <m:ctrlPr>
                          <a:rPr lang="en-US" altLang="zh-CN" sz="800" i="1" dirty="0">
                            <a:latin typeface="Cambria Math" panose="02040503050406030204" pitchFamily="18" charset="0"/>
                            <a:ea typeface="Cambria Math" panose="02040503050406030204" pitchFamily="18" charset="0"/>
                          </a:rPr>
                        </m:ctrlPr>
                      </m:sSubPr>
                      <m:e>
                        <m:r>
                          <a:rPr lang="en-US" altLang="zh-CN" sz="800" i="1" dirty="0">
                            <a:latin typeface="Cambria Math" panose="02040503050406030204" pitchFamily="18" charset="0"/>
                            <a:ea typeface="Cambria Math" panose="02040503050406030204" pitchFamily="18" charset="0"/>
                          </a:rPr>
                          <m:t>𝑤</m:t>
                        </m:r>
                      </m:e>
                      <m:sub>
                        <m:r>
                          <m:rPr>
                            <m:sty m:val="p"/>
                          </m:rPr>
                          <a:rPr lang="el-GR" altLang="zh-CN" sz="800" i="1" dirty="0">
                            <a:latin typeface="Cambria Math" panose="02040503050406030204" pitchFamily="18" charset="0"/>
                            <a:ea typeface="Cambria Math" panose="02040503050406030204" pitchFamily="18" charset="0"/>
                          </a:rPr>
                          <m:t>θ</m:t>
                        </m:r>
                        <m:r>
                          <a:rPr lang="en-US" altLang="zh-CN" sz="800" i="1" dirty="0">
                            <a:latin typeface="Cambria Math" panose="02040503050406030204" pitchFamily="18" charset="0"/>
                            <a:ea typeface="Cambria Math" panose="02040503050406030204" pitchFamily="18" charset="0"/>
                          </a:rPr>
                          <m:t>,1</m:t>
                        </m:r>
                      </m:sub>
                    </m:sSub>
                  </m:oMath>
                </a14:m>
                <a:endParaRPr lang="en-US" altLang="zh-CN" sz="800" dirty="0"/>
              </a:p>
            </p:txBody>
          </p:sp>
        </mc:Choice>
        <mc:Fallback>
          <p:sp>
            <p:nvSpPr>
              <p:cNvPr id="47" name="TextBox 46"/>
              <p:cNvSpPr txBox="1">
                <a:spLocks noRot="1" noChangeAspect="1" noMove="1" noResize="1" noEditPoints="1" noAdjustHandles="1" noChangeArrowheads="1" noChangeShapeType="1" noTextEdit="1"/>
              </p:cNvSpPr>
              <p:nvPr/>
            </p:nvSpPr>
            <p:spPr>
              <a:xfrm>
                <a:off x="2587748" y="1063939"/>
                <a:ext cx="3281723" cy="1404936"/>
              </a:xfrm>
              <a:prstGeom prst="rect">
                <a:avLst/>
              </a:prstGeom>
              <a:blipFill>
                <a:blip r:embed="rId23"/>
                <a:stretch>
                  <a:fillRect/>
                </a:stretch>
              </a:blipFill>
            </p:spPr>
            <p:txBody>
              <a:bodyPr/>
              <a:lstStyle/>
              <a:p>
                <a:r>
                  <a:rPr lang="en-US">
                    <a:noFill/>
                  </a:rPr>
                  <a:t> </a:t>
                </a:r>
              </a:p>
            </p:txBody>
          </p:sp>
        </mc:Fallback>
      </mc:AlternateContent>
      <p:pic>
        <p:nvPicPr>
          <p:cNvPr id="48" name="Picture 47"/>
          <p:cNvPicPr>
            <a:picLocks noChangeAspect="1"/>
          </p:cNvPicPr>
          <p:nvPr/>
        </p:nvPicPr>
        <p:blipFill>
          <a:blip r:embed="rId24"/>
          <a:stretch>
            <a:fillRect/>
          </a:stretch>
        </p:blipFill>
        <p:spPr>
          <a:xfrm>
            <a:off x="5676812" y="1829332"/>
            <a:ext cx="1135112" cy="736021"/>
          </a:xfrm>
          <a:prstGeom prst="rect">
            <a:avLst/>
          </a:prstGeom>
        </p:spPr>
      </p:pic>
      <p:pic>
        <p:nvPicPr>
          <p:cNvPr id="49" name="Picture 48"/>
          <p:cNvPicPr>
            <a:picLocks noChangeAspect="1"/>
          </p:cNvPicPr>
          <p:nvPr/>
        </p:nvPicPr>
        <p:blipFill>
          <a:blip r:embed="rId25"/>
          <a:stretch>
            <a:fillRect/>
          </a:stretch>
        </p:blipFill>
        <p:spPr>
          <a:xfrm>
            <a:off x="5679257" y="1092974"/>
            <a:ext cx="1138482" cy="735070"/>
          </a:xfrm>
          <a:prstGeom prst="rect">
            <a:avLst/>
          </a:prstGeom>
        </p:spPr>
      </p:pic>
      <p:grpSp>
        <p:nvGrpSpPr>
          <p:cNvPr id="22" name="组合 21">
            <a:extLst>
              <a:ext uri="{FF2B5EF4-FFF2-40B4-BE49-F238E27FC236}">
                <a16:creationId xmlns:a16="http://schemas.microsoft.com/office/drawing/2014/main" id="{C4A9ABE8-89EC-423E-BE24-C6145D8EB225}"/>
              </a:ext>
            </a:extLst>
          </p:cNvPr>
          <p:cNvGrpSpPr/>
          <p:nvPr/>
        </p:nvGrpSpPr>
        <p:grpSpPr>
          <a:xfrm>
            <a:off x="-279" y="1043709"/>
            <a:ext cx="12211100" cy="5830830"/>
            <a:chOff x="-33143" y="1042676"/>
            <a:chExt cx="12211100" cy="5830830"/>
          </a:xfrm>
        </p:grpSpPr>
        <p:cxnSp>
          <p:nvCxnSpPr>
            <p:cNvPr id="12" name="Straight Connector 11"/>
            <p:cNvCxnSpPr>
              <a:cxnSpLocks/>
            </p:cNvCxnSpPr>
            <p:nvPr/>
          </p:nvCxnSpPr>
          <p:spPr>
            <a:xfrm>
              <a:off x="2985704" y="1056120"/>
              <a:ext cx="48451" cy="5806305"/>
            </a:xfrm>
            <a:prstGeom prst="line">
              <a:avLst/>
            </a:prstGeom>
          </p:spPr>
          <p:style>
            <a:lnRef idx="3">
              <a:schemeClr val="accent3"/>
            </a:lnRef>
            <a:fillRef idx="0">
              <a:schemeClr val="accent3"/>
            </a:fillRef>
            <a:effectRef idx="2">
              <a:schemeClr val="accent3"/>
            </a:effectRef>
            <a:fontRef idx="minor">
              <a:schemeClr val="tx1"/>
            </a:fontRef>
          </p:style>
        </p:cxnSp>
        <p:cxnSp>
          <p:nvCxnSpPr>
            <p:cNvPr id="25" name="Straight Connector 24"/>
            <p:cNvCxnSpPr>
              <a:cxnSpLocks/>
            </p:cNvCxnSpPr>
            <p:nvPr/>
          </p:nvCxnSpPr>
          <p:spPr>
            <a:xfrm flipH="1">
              <a:off x="6807948" y="1043709"/>
              <a:ext cx="22398" cy="5791741"/>
            </a:xfrm>
            <a:prstGeom prst="line">
              <a:avLst/>
            </a:prstGeom>
          </p:spPr>
          <p:style>
            <a:lnRef idx="3">
              <a:schemeClr val="accent3"/>
            </a:lnRef>
            <a:fillRef idx="0">
              <a:schemeClr val="accent3"/>
            </a:fillRef>
            <a:effectRef idx="2">
              <a:schemeClr val="accent3"/>
            </a:effectRef>
            <a:fontRef idx="minor">
              <a:schemeClr val="tx1"/>
            </a:fontRef>
          </p:style>
        </p:cxnSp>
        <p:cxnSp>
          <p:nvCxnSpPr>
            <p:cNvPr id="27" name="Straight Connector 26"/>
            <p:cNvCxnSpPr/>
            <p:nvPr/>
          </p:nvCxnSpPr>
          <p:spPr>
            <a:xfrm flipH="1">
              <a:off x="10052050" y="1043709"/>
              <a:ext cx="5377" cy="5801591"/>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77" name="Straight Connector 76"/>
            <p:cNvCxnSpPr>
              <a:cxnSpLocks/>
            </p:cNvCxnSpPr>
            <p:nvPr/>
          </p:nvCxnSpPr>
          <p:spPr>
            <a:xfrm>
              <a:off x="12171326" y="1047948"/>
              <a:ext cx="0" cy="5825558"/>
            </a:xfrm>
            <a:prstGeom prst="line">
              <a:avLst/>
            </a:prstGeom>
          </p:spPr>
          <p:style>
            <a:lnRef idx="3">
              <a:schemeClr val="accent3"/>
            </a:lnRef>
            <a:fillRef idx="0">
              <a:schemeClr val="accent3"/>
            </a:fillRef>
            <a:effectRef idx="2">
              <a:schemeClr val="accent3"/>
            </a:effectRef>
            <a:fontRef idx="minor">
              <a:schemeClr val="tx1"/>
            </a:fontRef>
          </p:style>
        </p:cxnSp>
        <p:cxnSp>
          <p:nvCxnSpPr>
            <p:cNvPr id="83" name="Straight Connector 82"/>
            <p:cNvCxnSpPr>
              <a:cxnSpLocks/>
            </p:cNvCxnSpPr>
            <p:nvPr/>
          </p:nvCxnSpPr>
          <p:spPr>
            <a:xfrm flipH="1">
              <a:off x="-27288" y="1062906"/>
              <a:ext cx="526" cy="5786441"/>
            </a:xfrm>
            <a:prstGeom prst="line">
              <a:avLst/>
            </a:prstGeom>
          </p:spPr>
          <p:style>
            <a:lnRef idx="3">
              <a:schemeClr val="accent3"/>
            </a:lnRef>
            <a:fillRef idx="0">
              <a:schemeClr val="accent3"/>
            </a:fillRef>
            <a:effectRef idx="2">
              <a:schemeClr val="accent3"/>
            </a:effectRef>
            <a:fontRef idx="minor">
              <a:schemeClr val="tx1"/>
            </a:fontRef>
          </p:style>
        </p:cxnSp>
        <p:cxnSp>
          <p:nvCxnSpPr>
            <p:cNvPr id="85" name="Straight Connector 84"/>
            <p:cNvCxnSpPr>
              <a:cxnSpLocks/>
            </p:cNvCxnSpPr>
            <p:nvPr/>
          </p:nvCxnSpPr>
          <p:spPr>
            <a:xfrm>
              <a:off x="7091" y="6862425"/>
              <a:ext cx="12167412" cy="11081"/>
            </a:xfrm>
            <a:prstGeom prst="line">
              <a:avLst/>
            </a:prstGeom>
          </p:spPr>
          <p:style>
            <a:lnRef idx="3">
              <a:schemeClr val="accent3"/>
            </a:lnRef>
            <a:fillRef idx="0">
              <a:schemeClr val="accent3"/>
            </a:fillRef>
            <a:effectRef idx="2">
              <a:schemeClr val="accent3"/>
            </a:effectRef>
            <a:fontRef idx="minor">
              <a:schemeClr val="tx1"/>
            </a:fontRef>
          </p:style>
        </p:cxnSp>
        <p:cxnSp>
          <p:nvCxnSpPr>
            <p:cNvPr id="88" name="Straight Connector 87"/>
            <p:cNvCxnSpPr/>
            <p:nvPr/>
          </p:nvCxnSpPr>
          <p:spPr>
            <a:xfrm>
              <a:off x="-33143" y="1042676"/>
              <a:ext cx="12211100" cy="0"/>
            </a:xfrm>
            <a:prstGeom prst="line">
              <a:avLst/>
            </a:prstGeom>
          </p:spPr>
          <p:style>
            <a:lnRef idx="3">
              <a:schemeClr val="accent3"/>
            </a:lnRef>
            <a:fillRef idx="0">
              <a:schemeClr val="accent3"/>
            </a:fillRef>
            <a:effectRef idx="2">
              <a:schemeClr val="accent3"/>
            </a:effectRef>
            <a:fontRef idx="minor">
              <a:schemeClr val="tx1"/>
            </a:fontRef>
          </p:style>
        </p:cxnSp>
      </p:grpSp>
      <p:sp>
        <p:nvSpPr>
          <p:cNvPr id="90" name="TextBox 89"/>
          <p:cNvSpPr txBox="1"/>
          <p:nvPr/>
        </p:nvSpPr>
        <p:spPr>
          <a:xfrm>
            <a:off x="-34627" y="1074013"/>
            <a:ext cx="3014516" cy="954107"/>
          </a:xfrm>
          <a:prstGeom prst="rect">
            <a:avLst/>
          </a:prstGeom>
          <a:noFill/>
        </p:spPr>
        <p:txBody>
          <a:bodyPr wrap="square" rtlCol="0">
            <a:spAutoFit/>
          </a:bodyPr>
          <a:lstStyle/>
          <a:p>
            <a:pPr algn="ctr"/>
            <a:r>
              <a:rPr lang="en-US" altLang="zh-CN" sz="800" dirty="0"/>
              <a:t>1. Introduction</a:t>
            </a:r>
          </a:p>
          <a:p>
            <a:endParaRPr lang="en-US" altLang="zh-CN" sz="800" dirty="0"/>
          </a:p>
          <a:p>
            <a:r>
              <a:rPr lang="en-US" altLang="zh-CN" sz="800" dirty="0"/>
              <a:t>Supervised and unsupervised learning are two different branches in machine learning. Sometimes, one and other interconnects. Over this small project, we explore and compare prediction methods induced by each of them.</a:t>
            </a:r>
          </a:p>
          <a:p>
            <a:pPr marL="228600" indent="-228600">
              <a:buAutoNum type="arabicPeriod"/>
            </a:pPr>
            <a:endParaRPr lang="zh-CN" altLang="en-US" sz="800" dirty="0"/>
          </a:p>
        </p:txBody>
      </p:sp>
      <p:sp>
        <p:nvSpPr>
          <p:cNvPr id="92" name="TextBox 91"/>
          <p:cNvSpPr txBox="1"/>
          <p:nvPr/>
        </p:nvSpPr>
        <p:spPr>
          <a:xfrm>
            <a:off x="5038989" y="5457858"/>
            <a:ext cx="1735769" cy="1446550"/>
          </a:xfrm>
          <a:prstGeom prst="rect">
            <a:avLst/>
          </a:prstGeom>
          <a:noFill/>
        </p:spPr>
        <p:txBody>
          <a:bodyPr wrap="square" rtlCol="0">
            <a:spAutoFit/>
          </a:bodyPr>
          <a:lstStyle/>
          <a:p>
            <a:r>
              <a:rPr lang="en-US" altLang="zh-CN" sz="800" dirty="0"/>
              <a:t>Graph 1 shows two PCs kept corresponding to  Y in 3-D coordinate.</a:t>
            </a:r>
          </a:p>
          <a:p>
            <a:r>
              <a:rPr lang="en-US" altLang="zh-CN" sz="800" dirty="0"/>
              <a:t>Graph 2 shows that the first PC has nice linear relationship with Y but the second PC doesn't perform in the same way, meaning the first PC is most useful and more PC kept is unlikely to improve the performance. </a:t>
            </a:r>
            <a:endParaRPr lang="zh-CN" altLang="en-US" sz="800" dirty="0"/>
          </a:p>
        </p:txBody>
      </p:sp>
      <p:sp>
        <p:nvSpPr>
          <p:cNvPr id="93" name="TextBox 92"/>
          <p:cNvSpPr txBox="1"/>
          <p:nvPr/>
        </p:nvSpPr>
        <p:spPr>
          <a:xfrm>
            <a:off x="6843803" y="2056273"/>
            <a:ext cx="3248173" cy="830997"/>
          </a:xfrm>
          <a:prstGeom prst="rect">
            <a:avLst/>
          </a:prstGeom>
          <a:noFill/>
        </p:spPr>
        <p:txBody>
          <a:bodyPr wrap="square" rtlCol="0">
            <a:spAutoFit/>
          </a:bodyPr>
          <a:lstStyle/>
          <a:p>
            <a:r>
              <a:rPr lang="en-US" altLang="zh-CN" sz="800" dirty="0">
                <a:solidFill>
                  <a:schemeClr val="accent1"/>
                </a:solidFill>
                <a:latin typeface="+mj-lt"/>
              </a:rPr>
              <a:t>We quantify the result by using mean square error and R^2 as benchmark of which the results are as graphical below. The left-bottom graph compare the ridge coefficients and normal linear regression coefficients for controlling different alpha.  We see the difference between ridge and normal regression converges to zero as alpha gets larger and larger. The right-bottom graph shows</a:t>
            </a:r>
            <a:endParaRPr lang="en-US" altLang="zh-CN" sz="800" dirty="0">
              <a:latin typeface="Baskerville Old Face" panose="02020602080505020303" pitchFamily="18" charset="0"/>
            </a:endParaRPr>
          </a:p>
        </p:txBody>
      </p:sp>
      <p:sp>
        <p:nvSpPr>
          <p:cNvPr id="95" name="TextBox 94"/>
          <p:cNvSpPr txBox="1"/>
          <p:nvPr/>
        </p:nvSpPr>
        <p:spPr>
          <a:xfrm>
            <a:off x="6797419" y="3609586"/>
            <a:ext cx="3340942" cy="461665"/>
          </a:xfrm>
          <a:prstGeom prst="rect">
            <a:avLst/>
          </a:prstGeom>
          <a:noFill/>
        </p:spPr>
        <p:txBody>
          <a:bodyPr wrap="square" rtlCol="0">
            <a:spAutoFit/>
          </a:bodyPr>
          <a:lstStyle/>
          <a:p>
            <a:r>
              <a:rPr lang="en-US" altLang="zh-CN" sz="800" dirty="0">
                <a:solidFill>
                  <a:schemeClr val="accent1"/>
                </a:solidFill>
              </a:rPr>
              <a:t>The left-bottom shows MSE for five cross-validation while controlling alpha. We MSE remains steady for different alpha. The right-bottom graph show R^2 for five cross-validation while controlling alpha. We</a:t>
            </a:r>
            <a:endParaRPr lang="zh-CN" altLang="en-US" sz="800" dirty="0">
              <a:solidFill>
                <a:schemeClr val="accent1"/>
              </a:solidFill>
            </a:endParaRPr>
          </a:p>
        </p:txBody>
      </p:sp>
      <p:sp>
        <p:nvSpPr>
          <p:cNvPr id="98" name="TextBox 97"/>
          <p:cNvSpPr txBox="1"/>
          <p:nvPr/>
        </p:nvSpPr>
        <p:spPr>
          <a:xfrm>
            <a:off x="6813596" y="5665284"/>
            <a:ext cx="3299479" cy="584775"/>
          </a:xfrm>
          <a:prstGeom prst="rect">
            <a:avLst/>
          </a:prstGeom>
          <a:noFill/>
        </p:spPr>
        <p:txBody>
          <a:bodyPr wrap="square" rtlCol="0">
            <a:spAutoFit/>
          </a:bodyPr>
          <a:lstStyle/>
          <a:p>
            <a:r>
              <a:rPr lang="en-US" altLang="zh-CN" sz="800" dirty="0"/>
              <a:t>LASSO is similar to ridge and what the graph shows below is similar to graph above. We see the performance of ridge and LASSO are both nice and more importantly, the model of ridge and LASSO is so simple and implementation of which is so cheap.</a:t>
            </a:r>
            <a:endParaRPr lang="zh-CN" altLang="en-US" sz="800" dirty="0"/>
          </a:p>
        </p:txBody>
      </p:sp>
      <p:sp>
        <p:nvSpPr>
          <p:cNvPr id="3" name="TextBox 2"/>
          <p:cNvSpPr txBox="1"/>
          <p:nvPr/>
        </p:nvSpPr>
        <p:spPr>
          <a:xfrm>
            <a:off x="6848277" y="2826199"/>
            <a:ext cx="1072715" cy="830997"/>
          </a:xfrm>
          <a:prstGeom prst="rect">
            <a:avLst/>
          </a:prstGeom>
          <a:noFill/>
        </p:spPr>
        <p:txBody>
          <a:bodyPr wrap="square" rtlCol="0">
            <a:spAutoFit/>
          </a:bodyPr>
          <a:lstStyle/>
          <a:p>
            <a:r>
              <a:rPr lang="en-US" altLang="zh-CN" sz="800" dirty="0">
                <a:solidFill>
                  <a:schemeClr val="accent1"/>
                </a:solidFill>
              </a:rPr>
              <a:t>with-in difference in coefficients among different cross-validation for different alpha.</a:t>
            </a:r>
            <a:endParaRPr lang="en-US" altLang="zh-CN" sz="800" dirty="0">
              <a:solidFill>
                <a:schemeClr val="accent1"/>
              </a:solidFill>
              <a:latin typeface="Baskerville Old Face" panose="02020602080505020303" pitchFamily="18" charset="0"/>
            </a:endParaRPr>
          </a:p>
          <a:p>
            <a:endParaRPr lang="zh-CN" altLang="en-US" sz="800" dirty="0">
              <a:solidFill>
                <a:schemeClr val="accent1"/>
              </a:solidFill>
            </a:endParaRPr>
          </a:p>
        </p:txBody>
      </p:sp>
      <p:sp>
        <p:nvSpPr>
          <p:cNvPr id="8" name="TextBox 7"/>
          <p:cNvSpPr txBox="1"/>
          <p:nvPr/>
        </p:nvSpPr>
        <p:spPr>
          <a:xfrm>
            <a:off x="6801023" y="4029488"/>
            <a:ext cx="1165614" cy="954107"/>
          </a:xfrm>
          <a:prstGeom prst="rect">
            <a:avLst/>
          </a:prstGeom>
          <a:noFill/>
        </p:spPr>
        <p:txBody>
          <a:bodyPr wrap="square" rtlCol="0">
            <a:spAutoFit/>
          </a:bodyPr>
          <a:lstStyle/>
          <a:p>
            <a:r>
              <a:rPr lang="en-US" altLang="zh-CN" sz="800" dirty="0">
                <a:solidFill>
                  <a:schemeClr val="accent1"/>
                </a:solidFill>
              </a:rPr>
              <a:t>see R^2 are all high for five cross-validation, each of which is higher than 0.82 and the highest attains 0.88. </a:t>
            </a:r>
            <a:endParaRPr lang="zh-CN" altLang="en-US" sz="800" dirty="0">
              <a:solidFill>
                <a:schemeClr val="accent1"/>
              </a:solidFill>
            </a:endParaRPr>
          </a:p>
          <a:p>
            <a:endParaRPr lang="zh-CN" altLang="en-US" sz="800" dirty="0"/>
          </a:p>
        </p:txBody>
      </p:sp>
      <mc:AlternateContent xmlns:mc="http://schemas.openxmlformats.org/markup-compatibility/2006">
        <mc:Choice xmlns:a14="http://schemas.microsoft.com/office/drawing/2010/main" Requires="a14">
          <p:sp>
            <p:nvSpPr>
              <p:cNvPr id="13" name="TextBox 12"/>
              <p:cNvSpPr txBox="1"/>
              <p:nvPr/>
            </p:nvSpPr>
            <p:spPr>
              <a:xfrm>
                <a:off x="3246224" y="2530645"/>
                <a:ext cx="3352809" cy="1200329"/>
              </a:xfrm>
              <a:prstGeom prst="rect">
                <a:avLst/>
              </a:prstGeom>
              <a:noFill/>
            </p:spPr>
            <p:txBody>
              <a:bodyPr wrap="square" rtlCol="0">
                <a:spAutoFit/>
              </a:bodyPr>
              <a:lstStyle/>
              <a:p>
                <a:r>
                  <a:rPr lang="en-US" altLang="zh-CN" sz="800" dirty="0"/>
                  <a:t>We predict y with </a:t>
                </a:r>
                <a14:m>
                  <m:oMath xmlns:m="http://schemas.openxmlformats.org/officeDocument/2006/math">
                    <m:sSub>
                      <m:sSubPr>
                        <m:ctrlPr>
                          <a:rPr lang="en-US" altLang="zh-CN" sz="800" i="1">
                            <a:latin typeface="Cambria Math" panose="02040503050406030204" pitchFamily="18" charset="0"/>
                            <a:ea typeface="Cambria Math" panose="02040503050406030204" pitchFamily="18" charset="0"/>
                          </a:rPr>
                        </m:ctrlPr>
                      </m:sSubPr>
                      <m:e>
                        <m:r>
                          <a:rPr lang="en-US" altLang="zh-CN" sz="800" i="1">
                            <a:latin typeface="Cambria Math" panose="02040503050406030204" pitchFamily="18" charset="0"/>
                            <a:ea typeface="Cambria Math" panose="02040503050406030204" pitchFamily="18" charset="0"/>
                          </a:rPr>
                          <m:t>𝛽</m:t>
                        </m:r>
                      </m:e>
                      <m:sub>
                        <m:r>
                          <m:rPr>
                            <m:sty m:val="p"/>
                          </m:rPr>
                          <a:rPr lang="el-GR" altLang="zh-CN" sz="800" i="1">
                            <a:latin typeface="Cambria Math" panose="02040503050406030204" pitchFamily="18" charset="0"/>
                            <a:ea typeface="Cambria Math" panose="02040503050406030204" pitchFamily="18" charset="0"/>
                          </a:rPr>
                          <m:t>θ</m:t>
                        </m:r>
                      </m:sub>
                    </m:sSub>
                    <m:r>
                      <a:rPr lang="en-US" altLang="zh-CN" sz="800" b="0" i="1" smtClean="0">
                        <a:latin typeface="Cambria Math" panose="02040503050406030204" pitchFamily="18" charset="0"/>
                        <a:ea typeface="Cambria Math" panose="02040503050406030204" pitchFamily="18" charset="0"/>
                      </a:rPr>
                      <m:t> </m:t>
                    </m:r>
                  </m:oMath>
                </a14:m>
                <a:r>
                  <a:rPr lang="en-US" altLang="zh-CN" sz="800" dirty="0"/>
                  <a:t> calibrated by data in the training set, and calculate corresponding MSE and R^2. The right-top graph shows MSE for five-fold cross-validation, where the MSE is the lowest at fourth fold. In right-bottom graph, we see that in first and fifth time of cross-validation, R^2 are the highest but the mean of five cross-validation performs not ideal. Perhaps,  the data for each dimension locate so close to each other and PCA analysis is not so suitable to this set of data. We appeal to other more suitable method.</a:t>
                </a:r>
              </a:p>
              <a:p>
                <a:endParaRPr lang="zh-CN" altLang="en-US" sz="800" dirty="0"/>
              </a:p>
            </p:txBody>
          </p:sp>
        </mc:Choice>
        <mc:Fallback>
          <p:sp>
            <p:nvSpPr>
              <p:cNvPr id="13" name="TextBox 12"/>
              <p:cNvSpPr txBox="1">
                <a:spLocks noRot="1" noChangeAspect="1" noMove="1" noResize="1" noEditPoints="1" noAdjustHandles="1" noChangeArrowheads="1" noChangeShapeType="1" noTextEdit="1"/>
              </p:cNvSpPr>
              <p:nvPr/>
            </p:nvSpPr>
            <p:spPr>
              <a:xfrm>
                <a:off x="3246224" y="2530645"/>
                <a:ext cx="3352809" cy="1200329"/>
              </a:xfrm>
              <a:prstGeom prst="rect">
                <a:avLst/>
              </a:prstGeom>
              <a:blipFill>
                <a:blip r:embed="rId26"/>
                <a:stretch>
                  <a:fillRect/>
                </a:stretch>
              </a:blipFill>
            </p:spPr>
            <p:txBody>
              <a:bodyPr/>
              <a:lstStyle/>
              <a:p>
                <a:r>
                  <a:rPr lang="en-US">
                    <a:noFill/>
                  </a:rPr>
                  <a:t> </a:t>
                </a:r>
              </a:p>
            </p:txBody>
          </p:sp>
        </mc:Fallback>
      </mc:AlternateContent>
      <p:sp>
        <p:nvSpPr>
          <p:cNvPr id="6" name="文本框 5">
            <a:extLst>
              <a:ext uri="{FF2B5EF4-FFF2-40B4-BE49-F238E27FC236}">
                <a16:creationId xmlns:a16="http://schemas.microsoft.com/office/drawing/2014/main" id="{3BF02404-5DB0-4402-B79B-83552D80D8E0}"/>
              </a:ext>
            </a:extLst>
          </p:cNvPr>
          <p:cNvSpPr txBox="1"/>
          <p:nvPr/>
        </p:nvSpPr>
        <p:spPr>
          <a:xfrm>
            <a:off x="3195638" y="6504425"/>
            <a:ext cx="791465" cy="230832"/>
          </a:xfrm>
          <a:prstGeom prst="rect">
            <a:avLst/>
          </a:prstGeom>
          <a:noFill/>
        </p:spPr>
        <p:txBody>
          <a:bodyPr wrap="square" rtlCol="0">
            <a:spAutoFit/>
          </a:bodyPr>
          <a:lstStyle/>
          <a:p>
            <a:r>
              <a:rPr lang="en-US" sz="900" dirty="0"/>
              <a:t>Graph 1</a:t>
            </a:r>
          </a:p>
        </p:txBody>
      </p:sp>
      <p:sp>
        <p:nvSpPr>
          <p:cNvPr id="50" name="文本框 49">
            <a:extLst>
              <a:ext uri="{FF2B5EF4-FFF2-40B4-BE49-F238E27FC236}">
                <a16:creationId xmlns:a16="http://schemas.microsoft.com/office/drawing/2014/main" id="{61803824-2FAF-47C9-B20A-5F1514F77B56}"/>
              </a:ext>
            </a:extLst>
          </p:cNvPr>
          <p:cNvSpPr txBox="1"/>
          <p:nvPr/>
        </p:nvSpPr>
        <p:spPr>
          <a:xfrm>
            <a:off x="4261166" y="6492249"/>
            <a:ext cx="791465" cy="230832"/>
          </a:xfrm>
          <a:prstGeom prst="rect">
            <a:avLst/>
          </a:prstGeom>
          <a:noFill/>
        </p:spPr>
        <p:txBody>
          <a:bodyPr wrap="square" rtlCol="0">
            <a:spAutoFit/>
          </a:bodyPr>
          <a:lstStyle/>
          <a:p>
            <a:r>
              <a:rPr lang="en-US" sz="900" dirty="0"/>
              <a:t>Graph 2</a:t>
            </a:r>
          </a:p>
        </p:txBody>
      </p:sp>
      <p:sp>
        <p:nvSpPr>
          <p:cNvPr id="20" name="文本框 19">
            <a:extLst>
              <a:ext uri="{FF2B5EF4-FFF2-40B4-BE49-F238E27FC236}">
                <a16:creationId xmlns:a16="http://schemas.microsoft.com/office/drawing/2014/main" id="{1DC243BE-F783-4E6D-8B75-FF60AC7E75F4}"/>
              </a:ext>
            </a:extLst>
          </p:cNvPr>
          <p:cNvSpPr txBox="1"/>
          <p:nvPr/>
        </p:nvSpPr>
        <p:spPr>
          <a:xfrm>
            <a:off x="5148394" y="3608065"/>
            <a:ext cx="1630341" cy="230832"/>
          </a:xfrm>
          <a:prstGeom prst="rect">
            <a:avLst/>
          </a:prstGeom>
          <a:noFill/>
        </p:spPr>
        <p:txBody>
          <a:bodyPr wrap="square" rtlCol="0">
            <a:spAutoFit/>
          </a:bodyPr>
          <a:lstStyle/>
          <a:p>
            <a:r>
              <a:rPr lang="en-US" sz="900" dirty="0"/>
              <a:t>Table 1 Procedures of SIR</a:t>
            </a:r>
          </a:p>
        </p:txBody>
      </p:sp>
    </p:spTree>
    <p:extLst>
      <p:ext uri="{BB962C8B-B14F-4D97-AF65-F5344CB8AC3E}">
        <p14:creationId xmlns:p14="http://schemas.microsoft.com/office/powerpoint/2010/main" val="7358785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517</TotalTime>
  <Words>1171</Words>
  <Application>Microsoft Office PowerPoint</Application>
  <PresentationFormat>宽屏</PresentationFormat>
  <Paragraphs>79</Paragraphs>
  <Slides>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华文新魏</vt:lpstr>
      <vt:lpstr>方正姚体</vt:lpstr>
      <vt:lpstr>Arial</vt:lpstr>
      <vt:lpstr>Baskerville Old Face</vt:lpstr>
      <vt:lpstr>Cambria Math</vt:lpstr>
      <vt:lpstr>Trebuchet MS</vt:lpstr>
      <vt:lpstr>Wingdings 3</vt:lpstr>
      <vt:lpstr>Facet</vt:lpstr>
      <vt:lpstr>CSIC5011 Mini-project 2: Prediction by Supervised Learning Derived from Unsupervised Learning  Xu siao(sxuao@connect.ust.hk) ID:20377629   Li Juncheng(jlicv@connect.ust.hk) ID:20377124  Department of Mathematics, HKUST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CSIS5011 Mini-project 2: prediction by supervised learning derived from unsupervised learning   Xu siao(sxuao@connect.ust.hk) ID:20377629</dc:title>
  <dc:creator>playsiao</dc:creator>
  <cp:lastModifiedBy>Jason Li</cp:lastModifiedBy>
  <cp:revision>117</cp:revision>
  <cp:lastPrinted>2017-11-15T13:23:18Z</cp:lastPrinted>
  <dcterms:created xsi:type="dcterms:W3CDTF">2017-11-11T03:53:43Z</dcterms:created>
  <dcterms:modified xsi:type="dcterms:W3CDTF">2017-11-15T13:31:22Z</dcterms:modified>
</cp:coreProperties>
</file>