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6"/>
  </p:notesMasterIdLst>
  <p:handoutMasterIdLst>
    <p:handoutMasterId r:id="rId7"/>
  </p:handoutMasterIdLst>
  <p:sldIdLst>
    <p:sldId id="256" r:id="rId5"/>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A7D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19" autoAdjust="0"/>
    <p:restoredTop sz="94660"/>
  </p:normalViewPr>
  <p:slideViewPr>
    <p:cSldViewPr snapToGrid="0">
      <p:cViewPr>
        <p:scale>
          <a:sx n="30" d="100"/>
          <a:sy n="30" d="100"/>
        </p:scale>
        <p:origin x="3376" y="1240"/>
      </p:cViewPr>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12/10/17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12/10/17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6400800" y="990600"/>
            <a:ext cx="31089600" cy="2514540"/>
          </a:xfrm>
        </p:spPr>
        <p:txBody>
          <a:bodyPr/>
          <a:lstStyle/>
          <a:p>
            <a:r>
              <a:rPr lang="en-US" smtClean="0"/>
              <a:t>Click to edit Master title style</a:t>
            </a:r>
            <a:endParaRPr lang="en-US"/>
          </a:p>
        </p:txBody>
      </p:sp>
      <p:sp>
        <p:nvSpPr>
          <p:cNvPr id="31" name="Text Placeholder 6"/>
          <p:cNvSpPr>
            <a:spLocks noGrp="1"/>
          </p:cNvSpPr>
          <p:nvPr>
            <p:ph type="body" sz="quarter" idx="36"/>
          </p:nvPr>
        </p:nvSpPr>
        <p:spPr bwMode="auto">
          <a:xfrm>
            <a:off x="6400800" y="3588603"/>
            <a:ext cx="31089600" cy="830997"/>
          </a:xfrm>
        </p:spPr>
        <p:txBody>
          <a:bodyPr>
            <a:noAutofit/>
          </a:bodyPr>
          <a:lstStyle>
            <a:lvl1pPr marL="0" indent="0">
              <a:spcBef>
                <a:spcPts val="0"/>
              </a:spcBef>
              <a:buNone/>
              <a:defRPr sz="24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12/10/17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1143000" y="5852160"/>
            <a:ext cx="12801600" cy="1219200"/>
          </a:xfrm>
          <a:prstGeom prst="round1Rect">
            <a:avLst/>
          </a:prstGeom>
          <a:solidFill>
            <a:schemeClr val="accent2"/>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19" name="Content Placeholder 17"/>
          <p:cNvSpPr>
            <a:spLocks noGrp="1"/>
          </p:cNvSpPr>
          <p:nvPr>
            <p:ph sz="quarter" idx="24" hasCustomPrompt="1"/>
          </p:nvPr>
        </p:nvSpPr>
        <p:spPr>
          <a:xfrm>
            <a:off x="1143000" y="7071360"/>
            <a:ext cx="12801600" cy="6858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1" name="Text Placeholder 6"/>
          <p:cNvSpPr>
            <a:spLocks noGrp="1"/>
          </p:cNvSpPr>
          <p:nvPr>
            <p:ph type="body" sz="quarter" idx="17" hasCustomPrompt="1"/>
          </p:nvPr>
        </p:nvSpPr>
        <p:spPr>
          <a:xfrm>
            <a:off x="1143000" y="15032736"/>
            <a:ext cx="12801600" cy="1219200"/>
          </a:xfrm>
          <a:prstGeom prst="round1Rect">
            <a:avLst/>
          </a:prstGeom>
          <a:solidFill>
            <a:schemeClr val="accent3"/>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0" name="Content Placeholder 17"/>
          <p:cNvSpPr>
            <a:spLocks noGrp="1"/>
          </p:cNvSpPr>
          <p:nvPr>
            <p:ph sz="quarter" idx="25" hasCustomPrompt="1"/>
          </p:nvPr>
        </p:nvSpPr>
        <p:spPr>
          <a:xfrm>
            <a:off x="1143000" y="16251936"/>
            <a:ext cx="12801600" cy="9088165"/>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3" name="Text Placeholder 6"/>
          <p:cNvSpPr>
            <a:spLocks noGrp="1"/>
          </p:cNvSpPr>
          <p:nvPr>
            <p:ph type="body" sz="quarter" idx="19" hasCustomPrompt="1"/>
          </p:nvPr>
        </p:nvSpPr>
        <p:spPr>
          <a:xfrm>
            <a:off x="1143000" y="25831800"/>
            <a:ext cx="12801600" cy="1219200"/>
          </a:xfrm>
          <a:prstGeom prst="round1Rect">
            <a:avLst/>
          </a:prstGeom>
          <a:solidFill>
            <a:schemeClr val="accent4"/>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1" name="Content Placeholder 17"/>
          <p:cNvSpPr>
            <a:spLocks noGrp="1"/>
          </p:cNvSpPr>
          <p:nvPr>
            <p:ph sz="quarter" idx="26" hasCustomPrompt="1"/>
          </p:nvPr>
        </p:nvSpPr>
        <p:spPr>
          <a:xfrm>
            <a:off x="11430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5" name="Text Placeholder 6"/>
          <p:cNvSpPr>
            <a:spLocks noGrp="1"/>
          </p:cNvSpPr>
          <p:nvPr>
            <p:ph type="body" sz="quarter" idx="21" hasCustomPrompt="1"/>
          </p:nvPr>
        </p:nvSpPr>
        <p:spPr>
          <a:xfrm>
            <a:off x="15544800" y="5852160"/>
            <a:ext cx="12801600" cy="1219200"/>
          </a:xfrm>
          <a:prstGeom prst="round1Rect">
            <a:avLst/>
          </a:prstGeom>
          <a:solidFill>
            <a:schemeClr val="accent5"/>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2" name="Content Placeholder 17"/>
          <p:cNvSpPr>
            <a:spLocks noGrp="1"/>
          </p:cNvSpPr>
          <p:nvPr>
            <p:ph sz="quarter" idx="27" hasCustomPrompt="1"/>
          </p:nvPr>
        </p:nvSpPr>
        <p:spPr>
          <a:xfrm>
            <a:off x="15544800" y="7071360"/>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8" name="Content Placeholder 17"/>
          <p:cNvSpPr>
            <a:spLocks noGrp="1"/>
          </p:cNvSpPr>
          <p:nvPr>
            <p:ph sz="quarter" idx="23" hasCustomPrompt="1"/>
          </p:nvPr>
        </p:nvSpPr>
        <p:spPr>
          <a:xfrm>
            <a:off x="15544800" y="11948160"/>
            <a:ext cx="12801600" cy="61722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3" name="Content Placeholder 17"/>
          <p:cNvSpPr>
            <a:spLocks noGrp="1"/>
          </p:cNvSpPr>
          <p:nvPr>
            <p:ph sz="quarter" idx="28" hasCustomPrompt="1"/>
          </p:nvPr>
        </p:nvSpPr>
        <p:spPr>
          <a:xfrm>
            <a:off x="15544800" y="23469600"/>
            <a:ext cx="12801600" cy="1752600"/>
          </a:xfrm>
        </p:spPr>
        <p:txBody>
          <a:bodyPr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p:txBody>
      </p:sp>
      <p:sp>
        <p:nvSpPr>
          <p:cNvPr id="24" name="Text Placeholder 6"/>
          <p:cNvSpPr>
            <a:spLocks noGrp="1"/>
          </p:cNvSpPr>
          <p:nvPr>
            <p:ph type="body" sz="quarter" idx="29" hasCustomPrompt="1"/>
          </p:nvPr>
        </p:nvSpPr>
        <p:spPr>
          <a:xfrm>
            <a:off x="15544800" y="2583180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5" name="Content Placeholder 17"/>
          <p:cNvSpPr>
            <a:spLocks noGrp="1"/>
          </p:cNvSpPr>
          <p:nvPr>
            <p:ph sz="quarter" idx="30" hasCustomPrompt="1"/>
          </p:nvPr>
        </p:nvSpPr>
        <p:spPr>
          <a:xfrm>
            <a:off x="155448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6" name="Text Placeholder 6"/>
          <p:cNvSpPr>
            <a:spLocks noGrp="1"/>
          </p:cNvSpPr>
          <p:nvPr>
            <p:ph type="body" sz="quarter" idx="31" hasCustomPrompt="1"/>
          </p:nvPr>
        </p:nvSpPr>
        <p:spPr>
          <a:xfrm>
            <a:off x="29900880" y="585216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7" name="Content Placeholder 17"/>
          <p:cNvSpPr>
            <a:spLocks noGrp="1"/>
          </p:cNvSpPr>
          <p:nvPr>
            <p:ph sz="quarter" idx="32" hasCustomPrompt="1"/>
          </p:nvPr>
        </p:nvSpPr>
        <p:spPr>
          <a:xfrm>
            <a:off x="29900880" y="7071360"/>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8" name="Content Placeholder 17"/>
          <p:cNvSpPr>
            <a:spLocks noGrp="1"/>
          </p:cNvSpPr>
          <p:nvPr>
            <p:ph sz="quarter" idx="33" hasCustomPrompt="1"/>
          </p:nvPr>
        </p:nvSpPr>
        <p:spPr>
          <a:xfrm>
            <a:off x="29900880" y="15837408"/>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9" name="Text Placeholder 6"/>
          <p:cNvSpPr>
            <a:spLocks noGrp="1"/>
          </p:cNvSpPr>
          <p:nvPr>
            <p:ph type="body" sz="quarter" idx="34" hasCustomPrompt="1"/>
          </p:nvPr>
        </p:nvSpPr>
        <p:spPr>
          <a:xfrm>
            <a:off x="29900880" y="25831800"/>
            <a:ext cx="12801600" cy="1219200"/>
          </a:xfrm>
          <a:prstGeom prst="round1Rect">
            <a:avLst/>
          </a:prstGeom>
          <a:solidFill>
            <a:schemeClr val="accent1"/>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0" name="Content Placeholder 17"/>
          <p:cNvSpPr>
            <a:spLocks noGrp="1"/>
          </p:cNvSpPr>
          <p:nvPr>
            <p:ph sz="quarter" idx="35" hasCustomPrompt="1"/>
          </p:nvPr>
        </p:nvSpPr>
        <p:spPr>
          <a:xfrm>
            <a:off x="2990088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32" name="Instructions"/>
          <p:cNvSpPr/>
          <p:nvPr userDrawn="1"/>
        </p:nvSpPr>
        <p:spPr>
          <a:xfrm>
            <a:off x="43891200" y="2552699"/>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smtClean="0">
                <a:solidFill>
                  <a:prstClr val="white">
                    <a:lumMod val="50000"/>
                  </a:prstClr>
                </a:solidFill>
                <a:latin typeface="Calibri Light" panose="020F0302020204030204" pitchFamily="34" charset="0"/>
                <a:cs typeface="Calibri" panose="020F0502020204030204" pitchFamily="34" charset="0"/>
              </a:rPr>
              <a:t>poster </a:t>
            </a:r>
            <a:r>
              <a:rPr sz="6600" dirty="0" smtClean="0">
                <a:solidFill>
                  <a:prstClr val="white">
                    <a:lumMod val="50000"/>
                  </a:prstClr>
                </a:solidFill>
                <a:latin typeface="Calibri Light" panose="020F0302020204030204" pitchFamily="34" charset="0"/>
                <a:cs typeface="Calibri" panose="020F0502020204030204" pitchFamily="34" charset="0"/>
              </a:rPr>
              <a:t>are </a:t>
            </a:r>
            <a:r>
              <a:rPr sz="6600" dirty="0">
                <a:solidFill>
                  <a:prstClr val="white">
                    <a:lumMod val="50000"/>
                  </a:prstClr>
                </a:solidFill>
                <a:latin typeface="Calibri Light" panose="020F0302020204030204" pitchFamily="34" charset="0"/>
                <a:cs typeface="Calibri" panose="020F0502020204030204" pitchFamily="34" charset="0"/>
              </a:rPr>
              <a:t>formatted for you. </a:t>
            </a:r>
            <a:r>
              <a:rPr lang="en-US" sz="6600" dirty="0" smtClean="0">
                <a:solidFill>
                  <a:prstClr val="white">
                    <a:lumMod val="50000"/>
                  </a:prstClr>
                </a:solidFill>
                <a:latin typeface="Calibri Light" panose="020F0302020204030204" pitchFamily="34" charset="0"/>
                <a:cs typeface="Calibri" panose="020F0502020204030204" pitchFamily="34" charset="0"/>
              </a:rPr>
              <a:t>Type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smtClean="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smtClean="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a:t>
            </a:r>
            <a:r>
              <a:rPr sz="6600" dirty="0" smtClean="0">
                <a:solidFill>
                  <a:prstClr val="white">
                    <a:lumMod val="50000"/>
                  </a:prstClr>
                </a:solidFill>
                <a:latin typeface="Calibri Light" panose="020F0302020204030204" pitchFamily="34" charset="0"/>
                <a:cs typeface="Calibri" panose="020F0502020204030204" pitchFamily="34" charset="0"/>
              </a:rPr>
              <a:t>o </a:t>
            </a:r>
            <a:r>
              <a:rPr sz="6600" dirty="0">
                <a:solidFill>
                  <a:prstClr val="white">
                    <a:lumMod val="50000"/>
                  </a:prstClr>
                </a:solidFill>
                <a:latin typeface="Calibri Light" panose="020F0302020204030204" pitchFamily="34" charset="0"/>
                <a:cs typeface="Calibri" panose="020F0502020204030204" pitchFamily="34" charset="0"/>
              </a:rPr>
              <a:t>add or remove bullet points from text, just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smtClean="0">
                <a:solidFill>
                  <a:prstClr val="white">
                    <a:lumMod val="50000"/>
                  </a:prstClr>
                </a:solidFill>
                <a:latin typeface="Calibri Light" panose="020F0302020204030204" pitchFamily="34" charset="0"/>
                <a:cs typeface="Calibri" panose="020F0502020204030204" pitchFamily="34" charset="0"/>
              </a:rPr>
              <a:t>content</a:t>
            </a:r>
            <a:r>
              <a:rPr sz="6600" dirty="0" smtClean="0">
                <a:solidFill>
                  <a:prstClr val="white">
                    <a:lumMod val="50000"/>
                  </a:prstClr>
                </a:solidFill>
                <a:latin typeface="Calibri Light" panose="020F0302020204030204" pitchFamily="34" charset="0"/>
                <a:cs typeface="Calibri" panose="020F0502020204030204" pitchFamily="34" charset="0"/>
              </a:rPr>
              <a:t> </a:t>
            </a:r>
            <a:r>
              <a:rPr sz="6600" dirty="0">
                <a:solidFill>
                  <a:prstClr val="white">
                    <a:lumMod val="50000"/>
                  </a:prstClr>
                </a:solidFill>
                <a:latin typeface="Calibri Light" panose="020F0302020204030204" pitchFamily="34" charset="0"/>
                <a:cs typeface="Calibri" panose="020F0502020204030204" pitchFamily="34" charset="0"/>
              </a:rPr>
              <a:t>or body text, just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6600" dirty="0" smtClean="0">
                <a:solidFill>
                  <a:prstClr val="white">
                    <a:lumMod val="50000"/>
                  </a:prstClr>
                </a:solidFill>
                <a:latin typeface="Calibri Light" panose="020F0302020204030204" pitchFamily="34" charset="0"/>
                <a:cs typeface="Calibri" panose="020F0502020204030204" pitchFamily="34" charset="0"/>
              </a:rPr>
              <a:t>right-</a:t>
            </a:r>
            <a:r>
              <a:rPr sz="6600" dirty="0" smtClean="0">
                <a:solidFill>
                  <a:prstClr val="white">
                    <a:lumMod val="50000"/>
                  </a:prstClr>
                </a:solidFill>
                <a:latin typeface="Calibri Light" panose="020F0302020204030204" pitchFamily="34" charset="0"/>
                <a:cs typeface="Calibri" panose="020F0502020204030204" pitchFamily="34" charset="0"/>
              </a:rPr>
              <a:t>click </a:t>
            </a:r>
            <a:r>
              <a:rPr sz="6600" dirty="0">
                <a:solidFill>
                  <a:prstClr val="white">
                    <a:lumMod val="50000"/>
                  </a:prstClr>
                </a:solidFill>
                <a:latin typeface="Calibri Light" panose="020F0302020204030204" pitchFamily="34" charset="0"/>
                <a:cs typeface="Calibri" panose="020F0502020204030204" pitchFamily="34" charset="0"/>
              </a:rPr>
              <a:t>a </a:t>
            </a:r>
            <a:r>
              <a:rPr sz="6600" dirty="0" smtClean="0">
                <a:solidFill>
                  <a:prstClr val="white">
                    <a:lumMod val="50000"/>
                  </a:prstClr>
                </a:solidFill>
                <a:latin typeface="Calibri Light" panose="020F0302020204030204" pitchFamily="34" charset="0"/>
                <a:cs typeface="Calibri" panose="020F0502020204030204" pitchFamily="34" charset="0"/>
              </a:rPr>
              <a:t>picture</a:t>
            </a:r>
            <a:r>
              <a:rPr lang="en-US" sz="6600" dirty="0" smtClean="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6600" dirty="0" smtClean="0">
                <a:solidFill>
                  <a:prstClr val="white">
                    <a:lumMod val="50000"/>
                  </a:prstClr>
                </a:solidFill>
                <a:latin typeface="Calibri Light" panose="020F0302020204030204" pitchFamily="34" charset="0"/>
                <a:cs typeface="Calibri" panose="020F0502020204030204" pitchFamily="34" charset="0"/>
              </a:rPr>
              <a:t>esize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by dragging a corner.</a:t>
            </a:r>
            <a:endParaRPr sz="660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438912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6400800" y="990600"/>
            <a:ext cx="31089600" cy="251454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400800" y="6019800"/>
            <a:ext cx="31089600" cy="236296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12/10/17</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8800" b="1"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emf"/><Relationship Id="rId5" Type="http://schemas.openxmlformats.org/officeDocument/2006/relationships/image" Target="../media/image4.emf"/><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emf"/><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4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60930" y="22014760"/>
            <a:ext cx="4521200" cy="3022600"/>
          </a:xfrm>
          <a:prstGeom prst="rect">
            <a:avLst/>
          </a:prstGeom>
        </p:spPr>
      </p:pic>
      <p:sp>
        <p:nvSpPr>
          <p:cNvPr id="4" name="Title 3"/>
          <p:cNvSpPr>
            <a:spLocks noGrp="1"/>
          </p:cNvSpPr>
          <p:nvPr>
            <p:ph type="title"/>
          </p:nvPr>
        </p:nvSpPr>
        <p:spPr>
          <a:xfrm>
            <a:off x="6400800" y="510687"/>
            <a:ext cx="31089600" cy="2514540"/>
          </a:xfrm>
        </p:spPr>
        <p:txBody>
          <a:bodyPr>
            <a:normAutofit/>
          </a:bodyPr>
          <a:lstStyle/>
          <a:p>
            <a:pPr algn="ctr"/>
            <a:r>
              <a:rPr lang="en-US" sz="11500" dirty="0" smtClean="0"/>
              <a:t>Topological Data </a:t>
            </a:r>
            <a:r>
              <a:rPr lang="en-US" sz="11500" smtClean="0"/>
              <a:t>Analysis on Glioma </a:t>
            </a:r>
            <a:endParaRPr lang="en-US" sz="11500" dirty="0"/>
          </a:p>
        </p:txBody>
      </p:sp>
      <p:sp>
        <p:nvSpPr>
          <p:cNvPr id="23" name="Text Placeholder 22"/>
          <p:cNvSpPr>
            <a:spLocks noGrp="1"/>
          </p:cNvSpPr>
          <p:nvPr>
            <p:ph type="body" sz="quarter" idx="36"/>
          </p:nvPr>
        </p:nvSpPr>
        <p:spPr>
          <a:xfrm>
            <a:off x="4283242" y="3585112"/>
            <a:ext cx="34182868" cy="1005392"/>
          </a:xfrm>
        </p:spPr>
        <p:txBody>
          <a:bodyPr/>
          <a:lstStyle/>
          <a:p>
            <a:pPr algn="ctr"/>
            <a:r>
              <a:rPr lang="en-US" sz="3600" dirty="0" smtClean="0"/>
              <a:t>Quanhua </a:t>
            </a:r>
            <a:r>
              <a:rPr lang="en-US" sz="3600" dirty="0"/>
              <a:t>Mu</a:t>
            </a:r>
            <a:r>
              <a:rPr lang="en-US" sz="3600" baseline="30000" dirty="0"/>
              <a:t>1</a:t>
            </a:r>
            <a:r>
              <a:rPr lang="en-US" sz="3600" dirty="0"/>
              <a:t> and Yoonhee Nam</a:t>
            </a:r>
            <a:r>
              <a:rPr lang="en-US" sz="3600" baseline="30000" dirty="0"/>
              <a:t>2 </a:t>
            </a:r>
            <a:r>
              <a:rPr lang="en-US" sz="3600" dirty="0"/>
              <a:t>| {qmu, ynam}@connect.ust.hk | </a:t>
            </a:r>
            <a:r>
              <a:rPr lang="en-US" sz="3600" baseline="30000" dirty="0"/>
              <a:t>1 </a:t>
            </a:r>
            <a:r>
              <a:rPr lang="en-US" sz="3600" dirty="0"/>
              <a:t>Department of Chemical and Biological Engineering, HKUST, </a:t>
            </a:r>
            <a:r>
              <a:rPr lang="en-US" sz="3600" baseline="30000" dirty="0"/>
              <a:t>2 </a:t>
            </a:r>
            <a:r>
              <a:rPr lang="en-US" sz="3600" dirty="0"/>
              <a:t>Division of Life Science, HKUST</a:t>
            </a:r>
          </a:p>
          <a:p>
            <a:pPr algn="ctr"/>
            <a:endParaRPr lang="en-US" sz="3600" dirty="0"/>
          </a:p>
        </p:txBody>
      </p:sp>
      <p:sp>
        <p:nvSpPr>
          <p:cNvPr id="5" name="Text Placeholder 4"/>
          <p:cNvSpPr>
            <a:spLocks noGrp="1"/>
          </p:cNvSpPr>
          <p:nvPr>
            <p:ph type="body" sz="quarter" idx="13"/>
          </p:nvPr>
        </p:nvSpPr>
        <p:spPr/>
        <p:txBody>
          <a:bodyPr/>
          <a:lstStyle/>
          <a:p>
            <a:r>
              <a:rPr lang="en-US" dirty="0" smtClean="0"/>
              <a:t>Abstract</a:t>
            </a:r>
            <a:endParaRPr lang="en-US" dirty="0"/>
          </a:p>
        </p:txBody>
      </p:sp>
      <p:graphicFrame>
        <p:nvGraphicFramePr>
          <p:cNvPr id="40" name="Content Placeholder 39"/>
          <p:cNvGraphicFramePr>
            <a:graphicFrameLocks noGrp="1"/>
          </p:cNvGraphicFramePr>
          <p:nvPr>
            <p:ph sz="quarter" idx="24"/>
            <p:extLst>
              <p:ext uri="{D42A27DB-BD31-4B8C-83A1-F6EECF244321}">
                <p14:modId xmlns:p14="http://schemas.microsoft.com/office/powerpoint/2010/main" val="858231821"/>
              </p:ext>
            </p:extLst>
          </p:nvPr>
        </p:nvGraphicFramePr>
        <p:xfrm>
          <a:off x="1301659" y="24360509"/>
          <a:ext cx="12484282" cy="7099378"/>
        </p:xfrm>
        <a:graphic>
          <a:graphicData uri="http://schemas.openxmlformats.org/drawingml/2006/table">
            <a:tbl>
              <a:tblPr firstRow="1" bandRow="1">
                <a:tableStyleId>{3B4B98B0-60AC-42C2-AFA5-B58CD77FA1E5}</a:tableStyleId>
              </a:tblPr>
              <a:tblGrid>
                <a:gridCol w="2740952"/>
                <a:gridCol w="2453803"/>
                <a:gridCol w="7289527"/>
              </a:tblGrid>
              <a:tr h="1686592">
                <a:tc>
                  <a:txBody>
                    <a:bodyPr/>
                    <a:lstStyle/>
                    <a:p>
                      <a:pPr algn="ctr"/>
                      <a:r>
                        <a:rPr lang="en-US" sz="4000" dirty="0" smtClean="0">
                          <a:solidFill>
                            <a:schemeClr val="bg1"/>
                          </a:solidFill>
                        </a:rPr>
                        <a:t>Annotation</a:t>
                      </a:r>
                      <a:endParaRPr lang="en-US" sz="4000" dirty="0">
                        <a:solidFill>
                          <a:schemeClr val="bg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8A7D76"/>
                    </a:solidFill>
                  </a:tcPr>
                </a:tc>
                <a:tc>
                  <a:txBody>
                    <a:bodyPr/>
                    <a:lstStyle/>
                    <a:p>
                      <a:pPr algn="ctr"/>
                      <a:r>
                        <a:rPr lang="en-US" sz="4000" dirty="0" smtClean="0">
                          <a:solidFill>
                            <a:schemeClr val="bg1"/>
                          </a:solidFill>
                        </a:rPr>
                        <a:t>#</a:t>
                      </a:r>
                      <a:r>
                        <a:rPr lang="en-US" sz="4000" baseline="0" dirty="0" smtClean="0">
                          <a:solidFill>
                            <a:schemeClr val="bg1"/>
                          </a:solidFill>
                        </a:rPr>
                        <a:t> of samples</a:t>
                      </a:r>
                      <a:endParaRPr lang="en-US" sz="4000" dirty="0">
                        <a:solidFill>
                          <a:schemeClr val="bg1"/>
                        </a:solidFill>
                      </a:endParaRPr>
                    </a:p>
                  </a:txBody>
                  <a:tcPr>
                    <a:lnT w="12700" cap="flat" cmpd="sng" algn="ctr">
                      <a:solidFill>
                        <a:schemeClr val="tx1"/>
                      </a:solidFill>
                      <a:prstDash val="solid"/>
                      <a:round/>
                      <a:headEnd type="none" w="med" len="med"/>
                      <a:tailEnd type="none" w="med" len="med"/>
                    </a:lnT>
                    <a:solidFill>
                      <a:srgbClr val="8A7D76"/>
                    </a:solidFill>
                  </a:tcPr>
                </a:tc>
                <a:tc>
                  <a:txBody>
                    <a:bodyPr/>
                    <a:lstStyle/>
                    <a:p>
                      <a:pPr algn="ctr"/>
                      <a:r>
                        <a:rPr lang="en-US" sz="4000" dirty="0" smtClean="0">
                          <a:solidFill>
                            <a:schemeClr val="bg1"/>
                          </a:solidFill>
                        </a:rPr>
                        <a:t>Explanation</a:t>
                      </a:r>
                      <a:endParaRPr lang="en-US" sz="4000" dirty="0">
                        <a:solidFill>
                          <a:schemeClr val="bg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8A7D76"/>
                    </a:solidFill>
                  </a:tcPr>
                </a:tc>
              </a:tr>
              <a:tr h="902131">
                <a:tc>
                  <a:txBody>
                    <a:bodyPr/>
                    <a:lstStyle/>
                    <a:p>
                      <a:pPr algn="ctr"/>
                      <a:r>
                        <a:rPr lang="en-US" sz="4000" dirty="0" smtClean="0"/>
                        <a:t>1</a:t>
                      </a:r>
                      <a:endParaRPr lang="en-US" sz="4000" dirty="0"/>
                    </a:p>
                  </a:txBody>
                  <a:tcPr>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4000" dirty="0" smtClean="0"/>
                        <a:t>5</a:t>
                      </a:r>
                      <a:endParaRPr lang="en-US" sz="4000" dirty="0"/>
                    </a:p>
                  </a:txBody>
                  <a:tcPr>
                    <a:solidFill>
                      <a:schemeClr val="accent2">
                        <a:lumMod val="20000"/>
                        <a:lumOff val="80000"/>
                      </a:schemeClr>
                    </a:solidFill>
                  </a:tcPr>
                </a:tc>
                <a:tc>
                  <a:txBody>
                    <a:bodyPr/>
                    <a:lstStyle/>
                    <a:p>
                      <a:pPr algn="ctr"/>
                      <a:r>
                        <a:rPr lang="en-US" sz="4000" dirty="0" smtClean="0"/>
                        <a:t>Normal tissue</a:t>
                      </a:r>
                      <a:endParaRPr lang="en-US" sz="4000" dirty="0"/>
                    </a:p>
                  </a:txBody>
                  <a:tcPr>
                    <a:lnR w="12700" cap="flat" cmpd="sng" algn="ctr">
                      <a:solidFill>
                        <a:schemeClr val="tx1"/>
                      </a:solidFill>
                      <a:prstDash val="solid"/>
                      <a:round/>
                      <a:headEnd type="none" w="med" len="med"/>
                      <a:tailEnd type="none" w="med" len="med"/>
                    </a:lnR>
                    <a:solidFill>
                      <a:schemeClr val="accent2">
                        <a:lumMod val="20000"/>
                        <a:lumOff val="80000"/>
                      </a:schemeClr>
                    </a:solidFill>
                  </a:tcPr>
                </a:tc>
              </a:tr>
              <a:tr h="902131">
                <a:tc>
                  <a:txBody>
                    <a:bodyPr/>
                    <a:lstStyle/>
                    <a:p>
                      <a:pPr algn="ctr"/>
                      <a:r>
                        <a:rPr lang="en-US" sz="4000" dirty="0" smtClean="0"/>
                        <a:t>2</a:t>
                      </a:r>
                      <a:endParaRPr lang="en-US" sz="4000" dirty="0"/>
                    </a:p>
                  </a:txBody>
                  <a:tcPr>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4000" dirty="0" smtClean="0"/>
                        <a:t>222</a:t>
                      </a:r>
                      <a:endParaRPr lang="en-US" sz="4000" dirty="0"/>
                    </a:p>
                  </a:txBody>
                  <a:tcPr>
                    <a:solidFill>
                      <a:schemeClr val="accent2">
                        <a:lumMod val="20000"/>
                        <a:lumOff val="80000"/>
                      </a:schemeClr>
                    </a:solidFill>
                  </a:tcPr>
                </a:tc>
                <a:tc>
                  <a:txBody>
                    <a:bodyPr/>
                    <a:lstStyle/>
                    <a:p>
                      <a:pPr algn="ctr"/>
                      <a:r>
                        <a:rPr lang="en-US" sz="4000" dirty="0" smtClean="0"/>
                        <a:t>Grade II glioma</a:t>
                      </a:r>
                      <a:endParaRPr lang="en-US" sz="4000" dirty="0"/>
                    </a:p>
                  </a:txBody>
                  <a:tcPr>
                    <a:lnR w="12700" cap="flat" cmpd="sng" algn="ctr">
                      <a:solidFill>
                        <a:schemeClr val="tx1"/>
                      </a:solidFill>
                      <a:prstDash val="solid"/>
                      <a:round/>
                      <a:headEnd type="none" w="med" len="med"/>
                      <a:tailEnd type="none" w="med" len="med"/>
                    </a:lnR>
                    <a:solidFill>
                      <a:schemeClr val="accent2">
                        <a:lumMod val="20000"/>
                        <a:lumOff val="80000"/>
                      </a:schemeClr>
                    </a:solidFill>
                  </a:tcPr>
                </a:tc>
              </a:tr>
              <a:tr h="902131">
                <a:tc>
                  <a:txBody>
                    <a:bodyPr/>
                    <a:lstStyle/>
                    <a:p>
                      <a:pPr algn="ctr"/>
                      <a:r>
                        <a:rPr lang="en-US" sz="4000" dirty="0" smtClean="0"/>
                        <a:t>3</a:t>
                      </a:r>
                      <a:endParaRPr lang="en-US" sz="4000" dirty="0"/>
                    </a:p>
                  </a:txBody>
                  <a:tcPr>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4000" dirty="0" smtClean="0"/>
                        <a:t>309</a:t>
                      </a:r>
                      <a:endParaRPr lang="en-US" sz="4000" dirty="0"/>
                    </a:p>
                  </a:txBody>
                  <a:tcPr>
                    <a:solidFill>
                      <a:schemeClr val="accent2">
                        <a:lumMod val="20000"/>
                        <a:lumOff val="80000"/>
                      </a:schemeClr>
                    </a:solidFill>
                  </a:tcPr>
                </a:tc>
                <a:tc>
                  <a:txBody>
                    <a:bodyPr/>
                    <a:lstStyle/>
                    <a:p>
                      <a:pPr algn="ctr"/>
                      <a:r>
                        <a:rPr lang="en-US" sz="4000" dirty="0" smtClean="0"/>
                        <a:t>Grade III glioma</a:t>
                      </a:r>
                      <a:endParaRPr lang="en-US" sz="4000" dirty="0"/>
                    </a:p>
                  </a:txBody>
                  <a:tcPr>
                    <a:lnR w="12700" cap="flat" cmpd="sng" algn="ctr">
                      <a:solidFill>
                        <a:schemeClr val="tx1"/>
                      </a:solidFill>
                      <a:prstDash val="solid"/>
                      <a:round/>
                      <a:headEnd type="none" w="med" len="med"/>
                      <a:tailEnd type="none" w="med" len="med"/>
                    </a:lnR>
                    <a:solidFill>
                      <a:schemeClr val="accent2">
                        <a:lumMod val="20000"/>
                        <a:lumOff val="80000"/>
                      </a:schemeClr>
                    </a:solidFill>
                  </a:tcPr>
                </a:tc>
              </a:tr>
              <a:tr h="902131">
                <a:tc>
                  <a:txBody>
                    <a:bodyPr/>
                    <a:lstStyle/>
                    <a:p>
                      <a:pPr algn="ctr"/>
                      <a:r>
                        <a:rPr lang="en-US" sz="4000" dirty="0" smtClean="0"/>
                        <a:t>4</a:t>
                      </a:r>
                      <a:endParaRPr lang="en-US" sz="4000" dirty="0"/>
                    </a:p>
                  </a:txBody>
                  <a:tcPr>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4000" dirty="0" smtClean="0"/>
                        <a:t>152</a:t>
                      </a:r>
                      <a:endParaRPr lang="en-US" sz="4000" dirty="0"/>
                    </a:p>
                  </a:txBody>
                  <a:tcPr>
                    <a:solidFill>
                      <a:schemeClr val="accent2">
                        <a:lumMod val="20000"/>
                        <a:lumOff val="80000"/>
                      </a:schemeClr>
                    </a:solidFill>
                  </a:tcPr>
                </a:tc>
                <a:tc>
                  <a:txBody>
                    <a:bodyPr/>
                    <a:lstStyle/>
                    <a:p>
                      <a:pPr algn="ctr"/>
                      <a:r>
                        <a:rPr lang="en-US" sz="4000" dirty="0" smtClean="0"/>
                        <a:t>Primary</a:t>
                      </a:r>
                      <a:r>
                        <a:rPr lang="en-US" sz="4000" baseline="0" dirty="0" smtClean="0"/>
                        <a:t> </a:t>
                      </a:r>
                      <a:r>
                        <a:rPr lang="en-US" sz="4000" dirty="0" smtClean="0"/>
                        <a:t>Grade IV glioma</a:t>
                      </a:r>
                      <a:endParaRPr lang="en-US" sz="4000" dirty="0"/>
                    </a:p>
                  </a:txBody>
                  <a:tcPr>
                    <a:lnR w="12700" cap="flat" cmpd="sng" algn="ctr">
                      <a:solidFill>
                        <a:schemeClr val="tx1"/>
                      </a:solidFill>
                      <a:prstDash val="solid"/>
                      <a:round/>
                      <a:headEnd type="none" w="med" len="med"/>
                      <a:tailEnd type="none" w="med" len="med"/>
                    </a:lnR>
                    <a:solidFill>
                      <a:schemeClr val="accent2">
                        <a:lumMod val="20000"/>
                        <a:lumOff val="80000"/>
                      </a:schemeClr>
                    </a:solidFill>
                  </a:tcPr>
                </a:tc>
              </a:tr>
              <a:tr h="902131">
                <a:tc>
                  <a:txBody>
                    <a:bodyPr/>
                    <a:lstStyle/>
                    <a:p>
                      <a:pPr algn="ctr"/>
                      <a:r>
                        <a:rPr lang="en-US" sz="4000" dirty="0" smtClean="0"/>
                        <a:t>5</a:t>
                      </a:r>
                      <a:endParaRPr lang="en-US" sz="4000" dirty="0"/>
                    </a:p>
                  </a:txBody>
                  <a:tcPr>
                    <a:lnL w="12700" cap="flat" cmpd="sng" algn="ctr">
                      <a:solidFill>
                        <a:schemeClr val="tx1"/>
                      </a:solidFill>
                      <a:prstDash val="solid"/>
                      <a:round/>
                      <a:headEnd type="none" w="med" len="med"/>
                      <a:tailEnd type="none" w="med" len="med"/>
                    </a:lnL>
                    <a:solidFill>
                      <a:schemeClr val="accent2">
                        <a:lumMod val="20000"/>
                        <a:lumOff val="80000"/>
                      </a:schemeClr>
                    </a:solidFill>
                  </a:tcPr>
                </a:tc>
                <a:tc>
                  <a:txBody>
                    <a:bodyPr/>
                    <a:lstStyle/>
                    <a:p>
                      <a:pPr algn="ctr"/>
                      <a:r>
                        <a:rPr lang="en-US" sz="4000" dirty="0" smtClean="0"/>
                        <a:t>13</a:t>
                      </a:r>
                      <a:endParaRPr lang="en-US" sz="4000" dirty="0"/>
                    </a:p>
                  </a:txBody>
                  <a:tcPr>
                    <a:solidFill>
                      <a:schemeClr val="accent2">
                        <a:lumMod val="20000"/>
                        <a:lumOff val="80000"/>
                      </a:schemeClr>
                    </a:solidFill>
                  </a:tcPr>
                </a:tc>
                <a:tc>
                  <a:txBody>
                    <a:bodyPr/>
                    <a:lstStyle/>
                    <a:p>
                      <a:pPr marL="0" marR="0" indent="0" algn="ctr" defTabSz="4389120" rtl="0" eaLnBrk="1" fontAlgn="auto" latinLnBrk="0" hangingPunct="1">
                        <a:lnSpc>
                          <a:spcPct val="100000"/>
                        </a:lnSpc>
                        <a:spcBef>
                          <a:spcPts val="0"/>
                        </a:spcBef>
                        <a:spcAft>
                          <a:spcPts val="0"/>
                        </a:spcAft>
                        <a:buClrTx/>
                        <a:buSzTx/>
                        <a:buFontTx/>
                        <a:buNone/>
                        <a:tabLst/>
                        <a:defRPr/>
                      </a:pPr>
                      <a:r>
                        <a:rPr lang="en-US" sz="4000" dirty="0" smtClean="0"/>
                        <a:t>Recurrent Grade IV glioma</a:t>
                      </a:r>
                    </a:p>
                  </a:txBody>
                  <a:tcPr>
                    <a:lnR w="12700" cap="flat" cmpd="sng" algn="ctr">
                      <a:solidFill>
                        <a:schemeClr val="tx1"/>
                      </a:solidFill>
                      <a:prstDash val="solid"/>
                      <a:round/>
                      <a:headEnd type="none" w="med" len="med"/>
                      <a:tailEnd type="none" w="med" len="med"/>
                    </a:lnR>
                    <a:solidFill>
                      <a:schemeClr val="accent2">
                        <a:lumMod val="20000"/>
                        <a:lumOff val="80000"/>
                      </a:schemeClr>
                    </a:solidFill>
                  </a:tcPr>
                </a:tc>
              </a:tr>
              <a:tr h="902131">
                <a:tc>
                  <a:txBody>
                    <a:bodyPr/>
                    <a:lstStyle/>
                    <a:p>
                      <a:pPr algn="ctr"/>
                      <a:r>
                        <a:rPr lang="en-US" sz="4000" dirty="0" smtClean="0"/>
                        <a:t>Total</a:t>
                      </a:r>
                      <a:r>
                        <a:rPr lang="en-US" sz="4000" baseline="0" dirty="0" smtClean="0"/>
                        <a:t> </a:t>
                      </a:r>
                      <a:endParaRPr lang="en-US" sz="4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4000" dirty="0" smtClean="0"/>
                        <a:t>701</a:t>
                      </a:r>
                      <a:endParaRPr lang="en-US" sz="4000" dirty="0"/>
                    </a:p>
                  </a:txBody>
                  <a:tcPr>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ctr" defTabSz="4389120" rtl="0" eaLnBrk="1" fontAlgn="auto" latinLnBrk="0" hangingPunct="1">
                        <a:lnSpc>
                          <a:spcPct val="100000"/>
                        </a:lnSpc>
                        <a:spcBef>
                          <a:spcPts val="0"/>
                        </a:spcBef>
                        <a:spcAft>
                          <a:spcPts val="0"/>
                        </a:spcAft>
                        <a:buClrTx/>
                        <a:buSzTx/>
                        <a:buFontTx/>
                        <a:buNone/>
                        <a:tabLst/>
                        <a:defRPr/>
                      </a:pPr>
                      <a:endParaRPr lang="en-US" sz="4000" dirty="0" smtClean="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2">
                        <a:lumMod val="20000"/>
                        <a:lumOff val="80000"/>
                      </a:schemeClr>
                    </a:solidFill>
                  </a:tcPr>
                </a:tc>
              </a:tr>
            </a:tbl>
          </a:graphicData>
        </a:graphic>
      </p:graphicFrame>
      <p:sp>
        <p:nvSpPr>
          <p:cNvPr id="7" name="Text Placeholder 6"/>
          <p:cNvSpPr>
            <a:spLocks noGrp="1"/>
          </p:cNvSpPr>
          <p:nvPr>
            <p:ph type="body" sz="quarter" idx="17"/>
          </p:nvPr>
        </p:nvSpPr>
        <p:spPr>
          <a:xfrm>
            <a:off x="1143000" y="12841238"/>
            <a:ext cx="12801600" cy="1219200"/>
          </a:xfrm>
        </p:spPr>
        <p:txBody>
          <a:bodyPr/>
          <a:lstStyle/>
          <a:p>
            <a:r>
              <a:rPr lang="en-US" dirty="0" smtClean="0"/>
              <a:t>Background / Data</a:t>
            </a:r>
            <a:endParaRPr lang="en-US" dirty="0"/>
          </a:p>
        </p:txBody>
      </p:sp>
      <p:sp>
        <p:nvSpPr>
          <p:cNvPr id="12" name="Content Placeholder 11"/>
          <p:cNvSpPr>
            <a:spLocks noGrp="1"/>
          </p:cNvSpPr>
          <p:nvPr>
            <p:ph sz="quarter" idx="25"/>
          </p:nvPr>
        </p:nvSpPr>
        <p:spPr>
          <a:xfrm>
            <a:off x="1143000" y="14060438"/>
            <a:ext cx="12801600" cy="9088165"/>
          </a:xfrm>
        </p:spPr>
        <p:txBody>
          <a:bodyPr>
            <a:noAutofit/>
          </a:bodyPr>
          <a:lstStyle/>
          <a:p>
            <a:pPr marL="0" lvl="0" indent="0" defTabSz="914400">
              <a:spcBef>
                <a:spcPts val="0"/>
              </a:spcBef>
              <a:buClrTx/>
              <a:buNone/>
            </a:pPr>
            <a:r>
              <a:rPr lang="en-US" sz="4000" dirty="0" smtClean="0"/>
              <a:t>Gliomas are brain tumors that start in the glial cells. They can be classified according to their grades which is determined  pathology. Out of grade I ~</a:t>
            </a:r>
            <a:r>
              <a:rPr lang="en-US" sz="4000" dirty="0"/>
              <a:t> IV</a:t>
            </a:r>
            <a:r>
              <a:rPr lang="en-US" sz="4000" dirty="0" smtClean="0"/>
              <a:t>, grade III and IV gliomas are more fast growing with worse prognosis. Here we have downloaded mRNA sequencing data of 701 samples including normal, grade </a:t>
            </a:r>
            <a:r>
              <a:rPr lang="en-US" sz="4000" dirty="0"/>
              <a:t>II ~ </a:t>
            </a:r>
            <a:r>
              <a:rPr lang="en-US" sz="4000" dirty="0" smtClean="0"/>
              <a:t>IV glioma, and recurrent grade </a:t>
            </a:r>
            <a:r>
              <a:rPr lang="en-US" sz="4000" dirty="0"/>
              <a:t>IV </a:t>
            </a:r>
            <a:r>
              <a:rPr lang="en-US" sz="4000" dirty="0" smtClean="0"/>
              <a:t>glioma tissues from The Cancer Genome Atlas (TCGA).</a:t>
            </a:r>
            <a:r>
              <a:rPr lang="ko-KR" altLang="en-US" sz="4000" dirty="0"/>
              <a:t> </a:t>
            </a:r>
            <a:r>
              <a:rPr lang="en-US" altLang="ko-KR" sz="4000" dirty="0" smtClean="0"/>
              <a:t>For the rooting purpose, we annotated the samples by their grades. However, because there are no grade </a:t>
            </a:r>
            <a:r>
              <a:rPr lang="en-US" sz="4000" dirty="0" smtClean="0"/>
              <a:t>I glioma in this cohort, we annotated the normal samples as 1. Although classified as grade</a:t>
            </a:r>
            <a:r>
              <a:rPr lang="en-US" sz="4000" dirty="0"/>
              <a:t> </a:t>
            </a:r>
            <a:r>
              <a:rPr lang="en-US" sz="4000" dirty="0" smtClean="0"/>
              <a:t>IV, </a:t>
            </a:r>
            <a:r>
              <a:rPr lang="en-US" sz="4000" dirty="0"/>
              <a:t>t</a:t>
            </a:r>
            <a:r>
              <a:rPr lang="en-US" sz="4000" dirty="0" smtClean="0"/>
              <a:t>he recurrent grade </a:t>
            </a:r>
            <a:r>
              <a:rPr lang="en-US" sz="4000" dirty="0"/>
              <a:t>IV </a:t>
            </a:r>
            <a:r>
              <a:rPr lang="en-US" sz="4000" dirty="0" smtClean="0"/>
              <a:t>glioma was annotated as 5 for our exploratory purpose since it is a relapsed tumor from the primary(initial) grade IV glioma.</a:t>
            </a:r>
            <a:endParaRPr lang="en-US" sz="4000" dirty="0"/>
          </a:p>
        </p:txBody>
      </p:sp>
      <p:sp>
        <p:nvSpPr>
          <p:cNvPr id="8" name="Text Placeholder 7"/>
          <p:cNvSpPr>
            <a:spLocks noGrp="1"/>
          </p:cNvSpPr>
          <p:nvPr>
            <p:ph type="body" sz="quarter" idx="19"/>
          </p:nvPr>
        </p:nvSpPr>
        <p:spPr>
          <a:xfrm>
            <a:off x="15498763" y="5865963"/>
            <a:ext cx="12801600" cy="1219200"/>
          </a:xfrm>
        </p:spPr>
        <p:txBody>
          <a:bodyPr/>
          <a:lstStyle/>
          <a:p>
            <a:r>
              <a:rPr lang="en-US" dirty="0" smtClean="0"/>
              <a:t>results</a:t>
            </a:r>
            <a:endParaRPr lang="en-US" dirty="0"/>
          </a:p>
        </p:txBody>
      </p:sp>
      <p:sp>
        <p:nvSpPr>
          <p:cNvPr id="9" name="Text Placeholder 8"/>
          <p:cNvSpPr>
            <a:spLocks noGrp="1"/>
          </p:cNvSpPr>
          <p:nvPr>
            <p:ph type="body" sz="quarter" idx="21"/>
          </p:nvPr>
        </p:nvSpPr>
        <p:spPr>
          <a:xfrm>
            <a:off x="29900563" y="28673271"/>
            <a:ext cx="12801600" cy="1219200"/>
          </a:xfrm>
        </p:spPr>
        <p:txBody>
          <a:bodyPr/>
          <a:lstStyle/>
          <a:p>
            <a:r>
              <a:rPr lang="en-US" dirty="0" err="1" smtClean="0"/>
              <a:t>ConTribution</a:t>
            </a:r>
            <a:endParaRPr lang="en-US" dirty="0"/>
          </a:p>
        </p:txBody>
      </p:sp>
      <p:sp>
        <p:nvSpPr>
          <p:cNvPr id="14" name="Content Placeholder 13"/>
          <p:cNvSpPr>
            <a:spLocks noGrp="1"/>
          </p:cNvSpPr>
          <p:nvPr>
            <p:ph sz="quarter" idx="27"/>
          </p:nvPr>
        </p:nvSpPr>
        <p:spPr>
          <a:xfrm>
            <a:off x="15302821" y="12393359"/>
            <a:ext cx="13234602" cy="7296083"/>
          </a:xfrm>
        </p:spPr>
        <p:txBody>
          <a:bodyPr>
            <a:noAutofit/>
          </a:bodyPr>
          <a:lstStyle/>
          <a:p>
            <a:pPr marL="0" indent="0" defTabSz="914400">
              <a:spcBef>
                <a:spcPts val="0"/>
              </a:spcBef>
              <a:buClrTx/>
              <a:buNone/>
            </a:pPr>
            <a:r>
              <a:rPr lang="en-US" sz="4000" b="1" dirty="0" smtClean="0"/>
              <a:t>(Left) </a:t>
            </a:r>
            <a:r>
              <a:rPr lang="en-US" sz="4000" dirty="0" smtClean="0"/>
              <a:t>PCA analysis of the total samples. Overall, the </a:t>
            </a:r>
            <a:r>
              <a:rPr lang="en-US" sz="4000" dirty="0"/>
              <a:t>s</a:t>
            </a:r>
            <a:r>
              <a:rPr lang="en-US" sz="4000" dirty="0" smtClean="0"/>
              <a:t>amples are well clustered according to their grades. This distribution was used for mapping with </a:t>
            </a:r>
            <a:r>
              <a:rPr lang="en-US" sz="4000" dirty="0"/>
              <a:t>TDA algorithm </a:t>
            </a:r>
            <a:r>
              <a:rPr lang="en-US" sz="4000" dirty="0" smtClean="0"/>
              <a:t>Mapper. </a:t>
            </a:r>
            <a:r>
              <a:rPr lang="en-US" sz="4000" b="1" dirty="0"/>
              <a:t>(Right) </a:t>
            </a:r>
            <a:r>
              <a:rPr lang="en-US" sz="4000" dirty="0"/>
              <a:t>Topological features in low-dimensional representation built by Mapper.</a:t>
            </a:r>
            <a:r>
              <a:rPr lang="ko-KR" altLang="en-US" sz="4000" dirty="0"/>
              <a:t> </a:t>
            </a:r>
            <a:r>
              <a:rPr lang="en-US" altLang="ko-KR" sz="4000" dirty="0"/>
              <a:t>A node was assigned to each cluster of samples, and nodes were connected by edges if the clusters intersect in the high-dimensional space. Here the nodes are connected sequentially as the grade increase, suggesting the gliomas with high grade tends to be more different compared to normal brain tissues (grade 1) while low grade gliomas are more alike to the normal.</a:t>
            </a:r>
            <a:endParaRPr lang="en-US" sz="4000" dirty="0"/>
          </a:p>
          <a:p>
            <a:pPr marL="0" lvl="0" indent="0" defTabSz="914400">
              <a:spcBef>
                <a:spcPts val="0"/>
              </a:spcBef>
              <a:buClrTx/>
              <a:buNone/>
            </a:pPr>
            <a:endParaRPr lang="en-US" sz="4000" dirty="0"/>
          </a:p>
        </p:txBody>
      </p:sp>
      <p:pic>
        <p:nvPicPr>
          <p:cNvPr id="28" name="Picture 27" descr="Xray of head" title="Sample Pictur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90907" y="606991"/>
            <a:ext cx="5257293" cy="3755209"/>
          </a:xfrm>
          <a:prstGeom prst="rect">
            <a:avLst/>
          </a:prstGeom>
        </p:spPr>
      </p:pic>
      <p:sp>
        <p:nvSpPr>
          <p:cNvPr id="16" name="Text Placeholder 15"/>
          <p:cNvSpPr>
            <a:spLocks noGrp="1"/>
          </p:cNvSpPr>
          <p:nvPr>
            <p:ph type="body" sz="quarter" idx="29"/>
          </p:nvPr>
        </p:nvSpPr>
        <p:spPr>
          <a:xfrm>
            <a:off x="29900563" y="18242460"/>
            <a:ext cx="12801600" cy="1219200"/>
          </a:xfrm>
        </p:spPr>
        <p:txBody>
          <a:bodyPr/>
          <a:lstStyle/>
          <a:p>
            <a:r>
              <a:rPr lang="en-US" dirty="0" smtClean="0"/>
              <a:t>conclusions</a:t>
            </a:r>
            <a:endParaRPr lang="en-US" dirty="0"/>
          </a:p>
        </p:txBody>
      </p:sp>
      <p:sp>
        <p:nvSpPr>
          <p:cNvPr id="21" name="Text Placeholder 20"/>
          <p:cNvSpPr>
            <a:spLocks noGrp="1"/>
          </p:cNvSpPr>
          <p:nvPr>
            <p:ph type="body" sz="quarter" idx="34"/>
          </p:nvPr>
        </p:nvSpPr>
        <p:spPr>
          <a:xfrm>
            <a:off x="29900563" y="24396104"/>
            <a:ext cx="12801600" cy="1219200"/>
          </a:xfrm>
        </p:spPr>
        <p:txBody>
          <a:bodyPr/>
          <a:lstStyle/>
          <a:p>
            <a:r>
              <a:rPr lang="en-US" dirty="0" smtClean="0"/>
              <a:t>Reference</a:t>
            </a:r>
            <a:endParaRPr lang="en-US" dirty="0"/>
          </a:p>
        </p:txBody>
      </p:sp>
      <p:sp>
        <p:nvSpPr>
          <p:cNvPr id="22" name="Content Placeholder 21"/>
          <p:cNvSpPr>
            <a:spLocks noGrp="1"/>
          </p:cNvSpPr>
          <p:nvPr>
            <p:ph sz="quarter" idx="35"/>
          </p:nvPr>
        </p:nvSpPr>
        <p:spPr>
          <a:xfrm>
            <a:off x="29900880" y="25615304"/>
            <a:ext cx="12801600" cy="4015913"/>
          </a:xfrm>
        </p:spPr>
        <p:txBody>
          <a:bodyPr>
            <a:normAutofit/>
          </a:bodyPr>
          <a:lstStyle/>
          <a:p>
            <a:pPr marL="0" indent="0" defTabSz="914400">
              <a:spcBef>
                <a:spcPts val="0"/>
              </a:spcBef>
              <a:buClrTx/>
              <a:buNone/>
              <a:defRPr/>
            </a:pPr>
            <a:r>
              <a:rPr lang="en-US" dirty="0" err="1"/>
              <a:t>Ceccarelli</a:t>
            </a:r>
            <a:r>
              <a:rPr lang="en-US" dirty="0"/>
              <a:t>, M., </a:t>
            </a:r>
            <a:r>
              <a:rPr lang="en-US" dirty="0" err="1"/>
              <a:t>Barthel</a:t>
            </a:r>
            <a:r>
              <a:rPr lang="en-US" dirty="0"/>
              <a:t>, F.P. et </a:t>
            </a:r>
            <a:r>
              <a:rPr lang="en-US" dirty="0" err="1"/>
              <a:t>al.,Molecular</a:t>
            </a:r>
            <a:r>
              <a:rPr lang="en-US" dirty="0"/>
              <a:t> Profiling Reveals Biologically Discrete Subsets and Pathways of Progression in Diffuse Glioma, In Cell, Volume 164, Issue 3, 2016, Pages 550-563, ISSN 0092-8674, https://</a:t>
            </a:r>
            <a:r>
              <a:rPr lang="en-US" dirty="0" err="1"/>
              <a:t>doi.org</a:t>
            </a:r>
            <a:r>
              <a:rPr lang="en-US" dirty="0"/>
              <a:t>/10.1016/j.cell.2015.12.028</a:t>
            </a:r>
            <a:r>
              <a:rPr lang="en-US" dirty="0" smtClean="0"/>
              <a:t>.</a:t>
            </a:r>
          </a:p>
          <a:p>
            <a:pPr marL="0" lvl="0" indent="0" defTabSz="914400">
              <a:spcBef>
                <a:spcPts val="0"/>
              </a:spcBef>
              <a:buClrTx/>
              <a:buNone/>
              <a:defRPr/>
            </a:pPr>
            <a:r>
              <a:rPr lang="en-US" dirty="0" smtClean="0"/>
              <a:t>Rizvi</a:t>
            </a:r>
            <a:r>
              <a:rPr lang="en-US" dirty="0"/>
              <a:t>, A. H.*, </a:t>
            </a:r>
            <a:r>
              <a:rPr lang="en-US" dirty="0" err="1"/>
              <a:t>Camara</a:t>
            </a:r>
            <a:r>
              <a:rPr lang="en-US" dirty="0"/>
              <a:t>, P. G.*, </a:t>
            </a:r>
            <a:r>
              <a:rPr lang="en-US" dirty="0" err="1"/>
              <a:t>Kandror</a:t>
            </a:r>
            <a:r>
              <a:rPr lang="en-US" dirty="0"/>
              <a:t>, E. K., Roberts, T. J., </a:t>
            </a:r>
            <a:r>
              <a:rPr lang="en-US" dirty="0" err="1"/>
              <a:t>Scheiren</a:t>
            </a:r>
            <a:r>
              <a:rPr lang="en-US" dirty="0"/>
              <a:t>, I., </a:t>
            </a:r>
            <a:r>
              <a:rPr lang="en-US" dirty="0" err="1"/>
              <a:t>Maniatis</a:t>
            </a:r>
            <a:r>
              <a:rPr lang="en-US" dirty="0"/>
              <a:t>, T., and </a:t>
            </a:r>
            <a:r>
              <a:rPr lang="en-US" dirty="0" err="1"/>
              <a:t>Rabadan</a:t>
            </a:r>
            <a:r>
              <a:rPr lang="en-US" dirty="0"/>
              <a:t>, R., "Single-Cell Topological RNA-</a:t>
            </a:r>
            <a:r>
              <a:rPr lang="en-US" dirty="0" err="1"/>
              <a:t>Seq</a:t>
            </a:r>
            <a:r>
              <a:rPr lang="en-US" dirty="0"/>
              <a:t> Analysis Reveals Insights Into Cellular Differentiation and Development", Nat. </a:t>
            </a:r>
            <a:r>
              <a:rPr lang="en-US" dirty="0" err="1"/>
              <a:t>Biotechnol</a:t>
            </a:r>
            <a:r>
              <a:rPr lang="en-US" dirty="0"/>
              <a:t>. (2017) 35: 551-560</a:t>
            </a:r>
            <a:r>
              <a:rPr lang="en-US" dirty="0" smtClean="0"/>
              <a:t>.</a:t>
            </a:r>
          </a:p>
          <a:p>
            <a:pPr marL="0" lvl="0" indent="0" defTabSz="914400">
              <a:spcBef>
                <a:spcPts val="0"/>
              </a:spcBef>
              <a:buClrTx/>
              <a:buNone/>
              <a:defRPr/>
            </a:pPr>
            <a:endParaRPr lang="en-US" dirty="0"/>
          </a:p>
        </p:txBody>
      </p:sp>
      <p:sp>
        <p:nvSpPr>
          <p:cNvPr id="30" name="Text Placeholder 7"/>
          <p:cNvSpPr>
            <a:spLocks noGrp="1"/>
          </p:cNvSpPr>
          <p:nvPr>
            <p:ph type="body" sz="quarter" idx="19"/>
          </p:nvPr>
        </p:nvSpPr>
        <p:spPr>
          <a:xfrm>
            <a:off x="29946600" y="5919557"/>
            <a:ext cx="12801600" cy="1219200"/>
          </a:xfrm>
        </p:spPr>
        <p:txBody>
          <a:bodyPr/>
          <a:lstStyle/>
          <a:p>
            <a:r>
              <a:rPr lang="en-US" dirty="0" smtClean="0"/>
              <a:t>Results</a:t>
            </a:r>
            <a:endParaRPr lang="en-US" dirty="0"/>
          </a:p>
        </p:txBody>
      </p:sp>
      <p:pic>
        <p:nvPicPr>
          <p:cNvPr id="6" name="Content Placeholder 5"/>
          <p:cNvPicPr>
            <a:picLocks noGrp="1" noChangeAspect="1"/>
          </p:cNvPicPr>
          <p:nvPr>
            <p:ph sz="quarter" idx="33"/>
          </p:nvPr>
        </p:nvPicPr>
        <p:blipFill>
          <a:blip r:embed="rId4">
            <a:extLst>
              <a:ext uri="{28A0092B-C50C-407E-A947-70E740481C1C}">
                <a14:useLocalDpi xmlns:a14="http://schemas.microsoft.com/office/drawing/2010/main" val="0"/>
              </a:ext>
            </a:extLst>
          </a:blip>
          <a:stretch>
            <a:fillRect/>
          </a:stretch>
        </p:blipFill>
        <p:spPr>
          <a:xfrm>
            <a:off x="695124" y="513822"/>
            <a:ext cx="6647450" cy="3071290"/>
          </a:xfrm>
        </p:spPr>
      </p:pic>
      <p:sp>
        <p:nvSpPr>
          <p:cNvPr id="31" name="Content Placeholder 21"/>
          <p:cNvSpPr txBox="1">
            <a:spLocks/>
          </p:cNvSpPr>
          <p:nvPr/>
        </p:nvSpPr>
        <p:spPr>
          <a:xfrm>
            <a:off x="29900563" y="29936014"/>
            <a:ext cx="12801600" cy="1557357"/>
          </a:xfrm>
          <a:prstGeom prst="rect">
            <a:avLst/>
          </a:prstGeom>
        </p:spPr>
        <p:txBody>
          <a:bodyPr vert="horz" lIns="365760" tIns="182880" rIns="91440" bIns="45720" rtlCol="0">
            <a:normAutofit/>
          </a:bodyPr>
          <a:lst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Quanhua Mu</a:t>
            </a:r>
            <a:r>
              <a:rPr lang="en-US" dirty="0" smtClean="0"/>
              <a:t>: </a:t>
            </a:r>
            <a:r>
              <a:rPr lang="en-US" dirty="0" err="1" smtClean="0"/>
              <a:t>scTDA</a:t>
            </a:r>
            <a:r>
              <a:rPr lang="en-US" dirty="0" smtClean="0"/>
              <a:t> analysis</a:t>
            </a: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Yoonhee Nam</a:t>
            </a:r>
            <a:r>
              <a:rPr lang="en-US" dirty="0" smtClean="0"/>
              <a:t>: data preprocessing, poster preparation </a:t>
            </a:r>
            <a:endParaRPr lang="en-US" dirty="0"/>
          </a:p>
        </p:txBody>
      </p:sp>
      <p:pic>
        <p:nvPicPr>
          <p:cNvPr id="2" name="Content Placeholder 1"/>
          <p:cNvPicPr>
            <a:picLocks noGrp="1" noChangeAspect="1"/>
          </p:cNvPicPr>
          <p:nvPr>
            <p:ph sz="quarter" idx="32"/>
          </p:nvPr>
        </p:nvPicPr>
        <p:blipFill>
          <a:blip r:embed="rId5">
            <a:extLst>
              <a:ext uri="{28A0092B-C50C-407E-A947-70E740481C1C}">
                <a14:useLocalDpi xmlns:a14="http://schemas.microsoft.com/office/drawing/2010/main" val="0"/>
              </a:ext>
            </a:extLst>
          </a:blip>
          <a:stretch>
            <a:fillRect/>
          </a:stretch>
        </p:blipFill>
        <p:spPr>
          <a:xfrm>
            <a:off x="14568662" y="7102073"/>
            <a:ext cx="6054951" cy="5445252"/>
          </a:xfrm>
        </p:spPr>
      </p:pic>
      <p:sp>
        <p:nvSpPr>
          <p:cNvPr id="41" name="Content Placeholder 16"/>
          <p:cNvSpPr>
            <a:spLocks noGrp="1"/>
          </p:cNvSpPr>
          <p:nvPr>
            <p:ph sz="quarter" idx="30"/>
          </p:nvPr>
        </p:nvSpPr>
        <p:spPr>
          <a:xfrm>
            <a:off x="1079500" y="7085163"/>
            <a:ext cx="12801600" cy="4264160"/>
          </a:xfrm>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4000" dirty="0" smtClean="0"/>
              <a:t>Although single cell sequencing is arising in the field of genomic studies, bulk tissue sequencing data is still more widely available. In this project, we tweaked the single cell topological data analysis (</a:t>
            </a:r>
            <a:r>
              <a:rPr lang="en-US" sz="4000" dirty="0" err="1" smtClean="0"/>
              <a:t>scTDA</a:t>
            </a:r>
            <a:r>
              <a:rPr lang="en-US" sz="4000" dirty="0" smtClean="0"/>
              <a:t>) code for tissue topological data analysis. We used glioma tissue sequencing data and saw several trends </a:t>
            </a:r>
            <a:r>
              <a:rPr lang="en-US" sz="4000" dirty="0" smtClean="0"/>
              <a:t>in some genes as </a:t>
            </a:r>
            <a:r>
              <a:rPr lang="en-US" sz="4000" dirty="0" smtClean="0"/>
              <a:t>the grades of tumor </a:t>
            </a:r>
            <a:r>
              <a:rPr lang="en-US" sz="4000" dirty="0" smtClean="0"/>
              <a:t>increase by </a:t>
            </a:r>
            <a:r>
              <a:rPr lang="en-US" sz="4000" dirty="0" err="1" smtClean="0"/>
              <a:t>scTDA</a:t>
            </a:r>
            <a:r>
              <a:rPr lang="en-US" sz="4000" dirty="0" smtClean="0"/>
              <a:t>.</a:t>
            </a:r>
            <a:endParaRPr lang="en-US" sz="4000" dirty="0" smtClean="0"/>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623613" y="7683286"/>
            <a:ext cx="6273204" cy="4193884"/>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6200000" flipV="1">
            <a:off x="25097518" y="9622230"/>
            <a:ext cx="4003536" cy="404938"/>
          </a:xfrm>
          <a:prstGeom prst="rect">
            <a:avLst/>
          </a:prstGeom>
        </p:spPr>
      </p:pic>
      <p:sp>
        <p:nvSpPr>
          <p:cNvPr id="11" name="TextBox 10"/>
          <p:cNvSpPr txBox="1"/>
          <p:nvPr/>
        </p:nvSpPr>
        <p:spPr>
          <a:xfrm>
            <a:off x="27301755" y="7737962"/>
            <a:ext cx="1431610" cy="4031873"/>
          </a:xfrm>
          <a:prstGeom prst="rect">
            <a:avLst/>
          </a:prstGeom>
          <a:noFill/>
        </p:spPr>
        <p:txBody>
          <a:bodyPr wrap="none" rtlCol="0">
            <a:spAutoFit/>
          </a:bodyPr>
          <a:lstStyle/>
          <a:p>
            <a:r>
              <a:rPr lang="en-US" sz="3200" dirty="0"/>
              <a:t>g</a:t>
            </a:r>
            <a:r>
              <a:rPr lang="en-US" sz="3200" dirty="0" smtClean="0"/>
              <a:t>rade </a:t>
            </a:r>
            <a:r>
              <a:rPr lang="en-US" altLang="ko-KR" sz="3200" dirty="0" smtClean="0"/>
              <a:t>5</a:t>
            </a:r>
            <a:endParaRPr lang="en-US" sz="3200" dirty="0" smtClean="0"/>
          </a:p>
          <a:p>
            <a:endParaRPr lang="en-US" sz="3200" dirty="0"/>
          </a:p>
          <a:p>
            <a:endParaRPr lang="en-US" sz="3200" dirty="0" smtClean="0"/>
          </a:p>
          <a:p>
            <a:endParaRPr lang="en-US" sz="3200" dirty="0" smtClean="0"/>
          </a:p>
          <a:p>
            <a:endParaRPr lang="en-US" sz="3200" dirty="0"/>
          </a:p>
          <a:p>
            <a:endParaRPr lang="en-US" sz="3200" dirty="0" smtClean="0"/>
          </a:p>
          <a:p>
            <a:endParaRPr lang="en-US" sz="3200" dirty="0"/>
          </a:p>
          <a:p>
            <a:r>
              <a:rPr lang="en-US" sz="3200" dirty="0" smtClean="0"/>
              <a:t>grade </a:t>
            </a:r>
            <a:r>
              <a:rPr lang="en-US" altLang="ko-KR" sz="3200" dirty="0" smtClean="0"/>
              <a:t>1</a:t>
            </a:r>
            <a:endParaRPr lang="en-US" sz="3200" dirty="0" smtClean="0"/>
          </a:p>
        </p:txBody>
      </p:sp>
      <p:pic>
        <p:nvPicPr>
          <p:cNvPr id="20" name="Picture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076297" y="19002433"/>
            <a:ext cx="4505833" cy="3012327"/>
          </a:xfrm>
          <a:prstGeom prst="rect">
            <a:avLst/>
          </a:prstGeom>
        </p:spPr>
      </p:pic>
      <p:sp>
        <p:nvSpPr>
          <p:cNvPr id="29" name="Content Placeholder 28"/>
          <p:cNvSpPr>
            <a:spLocks noGrp="1"/>
          </p:cNvSpPr>
          <p:nvPr>
            <p:ph sz="quarter" idx="30"/>
          </p:nvPr>
        </p:nvSpPr>
        <p:spPr>
          <a:xfrm>
            <a:off x="15302821" y="24980728"/>
            <a:ext cx="13314435" cy="6479159"/>
          </a:xfrm>
        </p:spPr>
        <p:txBody>
          <a:bodyPr>
            <a:normAutofit/>
          </a:bodyPr>
          <a:lstStyle/>
          <a:p>
            <a:pPr marL="0" lvl="0" indent="0" defTabSz="914400">
              <a:spcBef>
                <a:spcPts val="0"/>
              </a:spcBef>
              <a:buClrTx/>
              <a:buNone/>
            </a:pPr>
            <a:r>
              <a:rPr lang="en-US" sz="4000" dirty="0" smtClean="0"/>
              <a:t>(Left) </a:t>
            </a:r>
            <a:r>
              <a:rPr lang="en-US" sz="4000" dirty="0" err="1" smtClean="0"/>
              <a:t>Timepoint</a:t>
            </a:r>
            <a:r>
              <a:rPr lang="en-US" sz="4000" dirty="0" smtClean="0"/>
              <a:t> (the grades) correlates very well to the distance to the root node (root: grade 1).</a:t>
            </a:r>
          </a:p>
          <a:p>
            <a:pPr marL="0" lvl="0" indent="0" defTabSz="914400">
              <a:spcBef>
                <a:spcPts val="0"/>
              </a:spcBef>
              <a:buClrTx/>
              <a:buNone/>
            </a:pPr>
            <a:r>
              <a:rPr lang="en-US" sz="4000" dirty="0" smtClean="0"/>
              <a:t>(Right) Differentiation trajectory using </a:t>
            </a:r>
            <a:r>
              <a:rPr lang="en-US" sz="4000" dirty="0" err="1" smtClean="0"/>
              <a:t>scTDA</a:t>
            </a:r>
            <a:r>
              <a:rPr lang="en-US" sz="4000" dirty="0" smtClean="0"/>
              <a:t>. </a:t>
            </a:r>
            <a:r>
              <a:rPr lang="en-US" altLang="ko-KR" sz="4000" dirty="0" smtClean="0"/>
              <a:t>The nodes are sets of samples with similar expression level of all genes, and the sizes correspond to number of samples in that set. Edges connect the nodes that have at least one sample in common. The color however, corresponds to the expression of specific genes (GABBR1, top; EGFR, bottom). By </a:t>
            </a:r>
            <a:r>
              <a:rPr lang="en-US" altLang="ko-KR" sz="4000" dirty="0" err="1" smtClean="0"/>
              <a:t>scTDA</a:t>
            </a:r>
            <a:r>
              <a:rPr lang="en-US" altLang="ko-KR" sz="4000" dirty="0" smtClean="0"/>
              <a:t>, expression of GABBR1 decrease as the grade increase, while the expression of EGFR increase with the grade. </a:t>
            </a:r>
            <a:endParaRPr lang="en-US" sz="4000" dirty="0"/>
          </a:p>
        </p:txBody>
      </p:sp>
      <p:sp>
        <p:nvSpPr>
          <p:cNvPr id="43" name="Content Placeholder 21"/>
          <p:cNvSpPr>
            <a:spLocks noGrp="1"/>
          </p:cNvSpPr>
          <p:nvPr>
            <p:ph sz="quarter" idx="35"/>
          </p:nvPr>
        </p:nvSpPr>
        <p:spPr>
          <a:xfrm>
            <a:off x="29900563" y="19461660"/>
            <a:ext cx="12801600" cy="4876248"/>
          </a:xfrm>
        </p:spPr>
        <p:txBody>
          <a:bodyPr>
            <a:normAutofit/>
          </a:bodyPr>
          <a:lstStyle/>
          <a:p>
            <a:pPr marL="0" indent="0" defTabSz="914400">
              <a:spcBef>
                <a:spcPts val="0"/>
              </a:spcBef>
              <a:buClrTx/>
              <a:buNone/>
              <a:defRPr/>
            </a:pPr>
            <a:r>
              <a:rPr lang="en-US" sz="4000" dirty="0" smtClean="0"/>
              <a:t>Although </a:t>
            </a:r>
            <a:r>
              <a:rPr lang="en-US" sz="4000" dirty="0" err="1" smtClean="0"/>
              <a:t>scTDA</a:t>
            </a:r>
            <a:r>
              <a:rPr lang="en-US" sz="4000" dirty="0" smtClean="0"/>
              <a:t> was developed to be used in single cell analysis, it was also shown to be usable in bulk tissue sequencing samples, which the samples are from many different individuals. It also helped to visualize and select some genes which their expression gradually changes according to the grade of tumors. It provides a valuable clue on glioma progression.</a:t>
            </a:r>
            <a:endParaRPr lang="en-US" sz="4000" dirty="0"/>
          </a:p>
        </p:txBody>
      </p:sp>
      <p:pic>
        <p:nvPicPr>
          <p:cNvPr id="50" name="Picture 4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717169" y="19461660"/>
            <a:ext cx="8443519" cy="5758913"/>
          </a:xfrm>
          <a:prstGeom prst="rect">
            <a:avLst/>
          </a:prstGeom>
        </p:spPr>
      </p:pic>
      <p:pic>
        <p:nvPicPr>
          <p:cNvPr id="54" name="Content Placeholder 53"/>
          <p:cNvPicPr>
            <a:picLocks noGrp="1" noChangeAspect="1"/>
          </p:cNvPicPr>
          <p:nvPr>
            <p:ph sz="quarter" idx="35"/>
          </p:nvPr>
        </p:nvPicPr>
        <p:blipFill>
          <a:blip r:embed="rId10">
            <a:extLst>
              <a:ext uri="{28A0092B-C50C-407E-A947-70E740481C1C}">
                <a14:useLocalDpi xmlns:a14="http://schemas.microsoft.com/office/drawing/2010/main" val="0"/>
              </a:ext>
            </a:extLst>
          </a:blip>
          <a:stretch>
            <a:fillRect/>
          </a:stretch>
        </p:blipFill>
        <p:spPr>
          <a:xfrm>
            <a:off x="32303610" y="7138757"/>
            <a:ext cx="7587343" cy="7587343"/>
          </a:xfrm>
        </p:spPr>
      </p:pic>
      <p:pic>
        <p:nvPicPr>
          <p:cNvPr id="52" name="Picture 5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6200000" flipV="1">
            <a:off x="25799683" y="21883091"/>
            <a:ext cx="4003536" cy="404938"/>
          </a:xfrm>
          <a:prstGeom prst="rect">
            <a:avLst/>
          </a:prstGeom>
        </p:spPr>
      </p:pic>
      <p:sp>
        <p:nvSpPr>
          <p:cNvPr id="53" name="TextBox 52"/>
          <p:cNvSpPr txBox="1"/>
          <p:nvPr/>
        </p:nvSpPr>
        <p:spPr>
          <a:xfrm>
            <a:off x="28003920" y="19998823"/>
            <a:ext cx="946093" cy="4031873"/>
          </a:xfrm>
          <a:prstGeom prst="rect">
            <a:avLst/>
          </a:prstGeom>
          <a:noFill/>
        </p:spPr>
        <p:txBody>
          <a:bodyPr wrap="none" rtlCol="0">
            <a:spAutoFit/>
          </a:bodyPr>
          <a:lstStyle/>
          <a:p>
            <a:r>
              <a:rPr lang="en-US" sz="3200" dirty="0" smtClean="0"/>
              <a:t>High</a:t>
            </a:r>
          </a:p>
          <a:p>
            <a:endParaRPr lang="en-US" sz="3200" dirty="0"/>
          </a:p>
          <a:p>
            <a:endParaRPr lang="en-US" sz="3200" dirty="0" smtClean="0"/>
          </a:p>
          <a:p>
            <a:endParaRPr lang="en-US" sz="3200" dirty="0" smtClean="0"/>
          </a:p>
          <a:p>
            <a:endParaRPr lang="en-US" sz="3200" dirty="0"/>
          </a:p>
          <a:p>
            <a:endParaRPr lang="en-US" sz="3200" dirty="0" smtClean="0"/>
          </a:p>
          <a:p>
            <a:endParaRPr lang="en-US" sz="3200" dirty="0"/>
          </a:p>
          <a:p>
            <a:r>
              <a:rPr lang="en-US" sz="3200" dirty="0" smtClean="0"/>
              <a:t>Low</a:t>
            </a:r>
            <a:endParaRPr lang="en-US" sz="3200" dirty="0" smtClean="0"/>
          </a:p>
        </p:txBody>
      </p:sp>
      <p:sp>
        <p:nvSpPr>
          <p:cNvPr id="55" name="Content Placeholder 21"/>
          <p:cNvSpPr>
            <a:spLocks noGrp="1"/>
          </p:cNvSpPr>
          <p:nvPr>
            <p:ph sz="quarter" idx="35"/>
          </p:nvPr>
        </p:nvSpPr>
        <p:spPr>
          <a:xfrm>
            <a:off x="29895644" y="14168351"/>
            <a:ext cx="12801600" cy="4015913"/>
          </a:xfrm>
        </p:spPr>
        <p:txBody>
          <a:bodyPr>
            <a:normAutofit/>
          </a:bodyPr>
          <a:lstStyle/>
          <a:p>
            <a:pPr marL="0" lvl="0" indent="0" defTabSz="914400">
              <a:spcBef>
                <a:spcPts val="0"/>
              </a:spcBef>
              <a:buClrTx/>
              <a:buNone/>
              <a:defRPr/>
            </a:pPr>
            <a:r>
              <a:rPr lang="en-US" sz="4000" dirty="0" smtClean="0"/>
              <a:t>Based on the dispersion and centroid from </a:t>
            </a:r>
            <a:r>
              <a:rPr lang="en-US" sz="4000" dirty="0" err="1" smtClean="0"/>
              <a:t>scTDA</a:t>
            </a:r>
            <a:r>
              <a:rPr lang="en-US" sz="4000" dirty="0" smtClean="0"/>
              <a:t> analysis,</a:t>
            </a:r>
          </a:p>
          <a:p>
            <a:pPr marL="0" lvl="0" indent="0" defTabSz="914400">
              <a:spcBef>
                <a:spcPts val="0"/>
              </a:spcBef>
              <a:buClrTx/>
              <a:buNone/>
              <a:defRPr/>
            </a:pPr>
            <a:r>
              <a:rPr lang="en-US" sz="4000" dirty="0"/>
              <a:t>w</a:t>
            </a:r>
            <a:r>
              <a:rPr lang="en-US" sz="4000" dirty="0" smtClean="0"/>
              <a:t>e found a very interesting gene, CCDC140, which is highly expressed in only grade 4 glioma (a.k.a. GBM). This gene seems to be the biomarker of GBM, distinguishing from other grade gliomas. It seems to have some potential in clinical usage but further experiments will be needed.</a:t>
            </a:r>
            <a:endParaRPr lang="en-US" sz="4000" dirty="0"/>
          </a:p>
        </p:txBody>
      </p:sp>
    </p:spTree>
    <p:extLst>
      <p:ext uri="{BB962C8B-B14F-4D97-AF65-F5344CB8AC3E}">
        <p14:creationId xmlns:p14="http://schemas.microsoft.com/office/powerpoint/2010/main" val="931198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1669414</Value>
      <Value>1669470</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2013-01-21T12:05:00+00:00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ApprovalLog xmlns="4873beb7-5857-4685-be1f-d57550cc96cc" xsi:nil="tru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TP104001550</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875987</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LocMarketGroupTiers2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F7E4019-AE58-4CAA-B67D-559F9FEEB2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9F945EE-6400-432A-A9B1-179A0A2A37CE}">
  <ds:schemaRefs>
    <ds:schemaRef ds:uri="http://schemas.microsoft.com/office/2006/metadata/properti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A1110015-E380-4C53-980C-698226C61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 (blue and brown design)</Template>
  <TotalTime>0</TotalTime>
  <Words>768</Words>
  <Application>Microsoft Macintosh PowerPoint</Application>
  <PresentationFormat>Custom</PresentationFormat>
  <Paragraphs>57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Calibri Light</vt:lpstr>
      <vt:lpstr>Cambria</vt:lpstr>
      <vt:lpstr>맑은 고딕</vt:lpstr>
      <vt:lpstr>Arial</vt:lpstr>
      <vt:lpstr>Medical Poster</vt:lpstr>
      <vt:lpstr>Topological Data Analysis on Glioma </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Nam윤희</dc:creator>
  <cp:lastModifiedBy/>
  <cp:revision>1</cp:revision>
  <dcterms:created xsi:type="dcterms:W3CDTF">2017-12-07T02:50:21Z</dcterms:created>
  <dcterms:modified xsi:type="dcterms:W3CDTF">2017-12-10T15:57:29Z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