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4"/>
    <p:restoredTop sz="95232" autoAdjust="0"/>
  </p:normalViewPr>
  <p:slideViewPr>
    <p:cSldViewPr snapToGrid="0" snapToObjects="1">
      <p:cViewPr varScale="1">
        <p:scale>
          <a:sx n="166" d="100"/>
          <a:sy n="166" d="100"/>
        </p:scale>
        <p:origin x="424" y="100"/>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CSIC 5011 </a:t>
            </a:r>
            <a:r>
              <a:rPr lang="en-US" altLang="zh-CN" dirty="0"/>
              <a:t>Final </a:t>
            </a:r>
            <a:r>
              <a:rPr lang="en-US" dirty="0"/>
              <a:t>Project</a:t>
            </a:r>
            <a:r>
              <a:rPr lang="en-US" altLang="zh-CN" dirty="0">
                <a:solidFill>
                  <a:schemeClr val="bg1"/>
                </a:solidFill>
              </a:rPr>
              <a:t>: Application of</a:t>
            </a:r>
            <a:r>
              <a:rPr lang="zh-CN" altLang="en-US" dirty="0">
                <a:solidFill>
                  <a:schemeClr val="bg1"/>
                </a:solidFill>
              </a:rPr>
              <a:t> </a:t>
            </a:r>
            <a:r>
              <a:rPr lang="en-US" altLang="zh-CN" dirty="0">
                <a:solidFill>
                  <a:schemeClr val="bg1"/>
                </a:solidFill>
              </a:rPr>
              <a:t>Bayesian Dark Knowledge Model</a:t>
            </a:r>
          </a:p>
          <a:p>
            <a:pPr algn="ctr"/>
            <a:r>
              <a:rPr lang="en-US" sz="1000" dirty="0">
                <a:solidFill>
                  <a:schemeClr val="bg1"/>
                </a:solidFill>
              </a:rPr>
              <a:t>Ye Yushi and Mao </a:t>
            </a:r>
            <a:r>
              <a:rPr lang="en-US" sz="1000" dirty="0" err="1">
                <a:solidFill>
                  <a:schemeClr val="bg1"/>
                </a:solidFill>
              </a:rPr>
              <a:t>Hongyu</a:t>
            </a:r>
            <a:r>
              <a:rPr lang="en-US" sz="1000" dirty="0">
                <a:solidFill>
                  <a:schemeClr val="bg1"/>
                </a:solidFill>
              </a:rPr>
              <a:t> {</a:t>
            </a:r>
            <a:r>
              <a:rPr lang="en-US" sz="1000" dirty="0" err="1">
                <a:solidFill>
                  <a:schemeClr val="bg1"/>
                </a:solidFill>
              </a:rPr>
              <a:t>yyeaf</a:t>
            </a:r>
            <a:r>
              <a:rPr lang="en-US" sz="1000" dirty="0">
                <a:solidFill>
                  <a:schemeClr val="bg1"/>
                </a:solidFill>
              </a:rPr>
              <a:t>, </a:t>
            </a:r>
            <a:r>
              <a:rPr lang="en-US" sz="1000" dirty="0" err="1">
                <a:solidFill>
                  <a:schemeClr val="bg1"/>
                </a:solidFill>
              </a:rPr>
              <a:t>hmaoab</a:t>
            </a:r>
            <a:r>
              <a:rPr lang="en-US" sz="1000" dirty="0">
                <a:solidFill>
                  <a:schemeClr val="bg1"/>
                </a:solidFill>
              </a:rPr>
              <a:t> }@ust.hk</a:t>
            </a:r>
          </a:p>
          <a:p>
            <a:pPr algn="ctr"/>
            <a:r>
              <a:rPr lang="en-US" sz="1000" dirty="0">
                <a:solidFill>
                  <a:schemeClr val="bg1"/>
                </a:solidFill>
              </a:rPr>
              <a:t>Department of Mathematics,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4332" cy="137082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In mini project 2, our team explored two Bayesian Neural Network models (Kendall and Gal, 2017 and Wang etc. 2016). BNN has many advantages, such as uncertainty prediction and robustness (check the details in our mini-project 2) but may suffer from training issues and not so computational efficient compared to traditional neural networks. In this project we will focus on the topic of how to train BNN efficiently and apply one new model called Bayesian Dark Knowledge  on MNIST datasets.</a:t>
            </a:r>
          </a:p>
        </p:txBody>
      </p:sp>
      <p:sp>
        <p:nvSpPr>
          <p:cNvPr id="18" name="Rectangle 17"/>
          <p:cNvSpPr/>
          <p:nvPr/>
        </p:nvSpPr>
        <p:spPr>
          <a:xfrm>
            <a:off x="4191876" y="2904402"/>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Bayesian Dark Knowledge</a:t>
            </a:r>
            <a:endParaRPr lang="en-US" sz="1200" dirty="0"/>
          </a:p>
        </p:txBody>
      </p:sp>
      <p:sp>
        <p:nvSpPr>
          <p:cNvPr id="8" name="Rectangle 7"/>
          <p:cNvSpPr/>
          <p:nvPr/>
        </p:nvSpPr>
        <p:spPr>
          <a:xfrm>
            <a:off x="172733" y="2910949"/>
            <a:ext cx="3794332" cy="28531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Stochastic Gradient Langevin Dynamics (SGLD)</a:t>
            </a:r>
            <a:endParaRPr lang="en-US" sz="1200" dirty="0"/>
          </a:p>
        </p:txBody>
      </p:sp>
      <mc:AlternateContent xmlns:mc="http://schemas.openxmlformats.org/markup-compatibility/2006" xmlns:a14="http://schemas.microsoft.com/office/drawing/2010/main">
        <mc:Choice Requires="a14">
          <p:sp>
            <p:nvSpPr>
              <p:cNvPr id="11" name="Rectangle 10"/>
              <p:cNvSpPr/>
              <p:nvPr/>
            </p:nvSpPr>
            <p:spPr>
              <a:xfrm>
                <a:off x="171375" y="3175869"/>
                <a:ext cx="3795690" cy="350234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Let </a:t>
                </a:r>
                <a14:m>
                  <m:oMath xmlns:m="http://schemas.openxmlformats.org/officeDocument/2006/math">
                    <m:r>
                      <a:rPr lang="zh-CN" altLang="en-US" sz="1000" i="1">
                        <a:latin typeface="Cambria Math" panose="02040503050406030204" pitchFamily="18" charset="0"/>
                      </a:rPr>
                      <m:t>𝜃</m:t>
                    </m:r>
                  </m:oMath>
                </a14:m>
                <a:r>
                  <a:rPr lang="en-US" altLang="zh-CN" sz="1000" dirty="0"/>
                  <a:t> denote the parameter vector, with a prior distribution</a:t>
                </a:r>
                <a14:m>
                  <m:oMath xmlns:m="http://schemas.openxmlformats.org/officeDocument/2006/math">
                    <m:r>
                      <a:rPr lang="en-US" altLang="zh-CN" sz="1000" b="0" i="0" smtClean="0">
                        <a:latin typeface="Cambria Math" panose="02040503050406030204" pitchFamily="18" charset="0"/>
                      </a:rPr>
                      <m:t> </m:t>
                    </m:r>
                    <m:r>
                      <a:rPr lang="en-US" altLang="zh-CN" sz="1000" b="0" i="1" smtClean="0">
                        <a:latin typeface="Cambria Math" panose="02040503050406030204" pitchFamily="18" charset="0"/>
                      </a:rPr>
                      <m:t>𝑝</m:t>
                    </m:r>
                    <m:d>
                      <m:dPr>
                        <m:ctrlPr>
                          <a:rPr lang="en-US" altLang="zh-CN" sz="1000" b="0" i="1" smtClean="0">
                            <a:latin typeface="Cambria Math" panose="02040503050406030204" pitchFamily="18" charset="0"/>
                          </a:rPr>
                        </m:ctrlPr>
                      </m:dPr>
                      <m:e>
                        <m:r>
                          <a:rPr lang="zh-CN" altLang="en-US" sz="1000" i="1">
                            <a:latin typeface="Cambria Math" panose="02040503050406030204" pitchFamily="18" charset="0"/>
                          </a:rPr>
                          <m:t>𝜃</m:t>
                        </m:r>
                      </m:e>
                    </m:d>
                  </m:oMath>
                </a14:m>
                <a:r>
                  <a:rPr lang="en-US" altLang="zh-CN" sz="1000" b="1" dirty="0"/>
                  <a:t> </a:t>
                </a:r>
                <a:r>
                  <a:rPr lang="en-US" altLang="zh-CN" sz="1000" dirty="0"/>
                  <a:t>and </a:t>
                </a:r>
                <a:endParaRPr lang="en-US" altLang="zh-CN" sz="1000" b="1" dirty="0"/>
              </a:p>
              <a:p>
                <a:pPr algn="just"/>
                <a14:m>
                  <m:oMath xmlns:m="http://schemas.openxmlformats.org/officeDocument/2006/math">
                    <m:r>
                      <a:rPr lang="en-US" altLang="zh-CN" sz="1000" i="1">
                        <a:latin typeface="Cambria Math" panose="02040503050406030204" pitchFamily="18" charset="0"/>
                      </a:rPr>
                      <m:t>𝑝</m:t>
                    </m:r>
                    <m:d>
                      <m:dPr>
                        <m:ctrlPr>
                          <a:rPr lang="en-US" altLang="zh-CN" sz="1000" i="1">
                            <a:latin typeface="Cambria Math" panose="02040503050406030204" pitchFamily="18" charset="0"/>
                          </a:rPr>
                        </m:ctrlPr>
                      </m:dPr>
                      <m:e>
                        <m:r>
                          <a:rPr lang="en-US" altLang="zh-CN" sz="1000" b="0" i="1" smtClean="0">
                            <a:latin typeface="Cambria Math" panose="02040503050406030204" pitchFamily="18" charset="0"/>
                          </a:rPr>
                          <m:t>𝑥</m:t>
                        </m:r>
                        <m:r>
                          <a:rPr lang="en-US" altLang="zh-CN" sz="1000" b="0" i="1" smtClean="0">
                            <a:latin typeface="Cambria Math" panose="02040503050406030204" pitchFamily="18" charset="0"/>
                          </a:rPr>
                          <m:t>|</m:t>
                        </m:r>
                        <m:r>
                          <a:rPr lang="zh-CN" altLang="en-US" sz="1000" i="1">
                            <a:latin typeface="Cambria Math" panose="02040503050406030204" pitchFamily="18" charset="0"/>
                          </a:rPr>
                          <m:t>𝜃</m:t>
                        </m:r>
                      </m:e>
                    </m:d>
                  </m:oMath>
                </a14:m>
                <a:r>
                  <a:rPr lang="en-US" altLang="zh-CN" sz="1000" b="1" dirty="0"/>
                  <a:t> </a:t>
                </a:r>
                <a:r>
                  <a:rPr lang="en-US" altLang="zh-CN" sz="1000" dirty="0"/>
                  <a:t>is the probability of data item </a:t>
                </a:r>
                <a14:m>
                  <m:oMath xmlns:m="http://schemas.openxmlformats.org/officeDocument/2006/math">
                    <m:r>
                      <a:rPr lang="en-US" altLang="zh-CN" sz="1000" i="1">
                        <a:latin typeface="Cambria Math" panose="02040503050406030204" pitchFamily="18" charset="0"/>
                      </a:rPr>
                      <m:t>𝑥</m:t>
                    </m:r>
                  </m:oMath>
                </a14:m>
                <a:r>
                  <a:rPr lang="en-US" altLang="zh-CN" sz="1000" dirty="0"/>
                  <a:t> given parameter </a:t>
                </a:r>
                <a14:m>
                  <m:oMath xmlns:m="http://schemas.openxmlformats.org/officeDocument/2006/math">
                    <m:r>
                      <a:rPr lang="zh-CN" altLang="en-US" sz="1000" i="1" smtClean="0">
                        <a:latin typeface="Cambria Math" panose="02040503050406030204" pitchFamily="18" charset="0"/>
                      </a:rPr>
                      <m:t>𝜃</m:t>
                    </m:r>
                  </m:oMath>
                </a14:m>
                <a:r>
                  <a:rPr lang="en-US" altLang="zh-CN" sz="1000" b="1" dirty="0"/>
                  <a:t> </a:t>
                </a:r>
                <a:r>
                  <a:rPr lang="en-US" altLang="zh-CN" sz="1000" dirty="0"/>
                  <a:t>(evidence). Then the posterior distribution given a set of </a:t>
                </a:r>
                <a14:m>
                  <m:oMath xmlns:m="http://schemas.openxmlformats.org/officeDocument/2006/math">
                    <m:r>
                      <a:rPr lang="en-US" altLang="zh-CN" sz="1000" b="0" i="1" smtClean="0">
                        <a:latin typeface="Cambria Math" panose="02040503050406030204" pitchFamily="18" charset="0"/>
                      </a:rPr>
                      <m:t>𝑁</m:t>
                    </m:r>
                  </m:oMath>
                </a14:m>
                <a:r>
                  <a:rPr lang="en-US" altLang="zh-CN" sz="1000" dirty="0"/>
                  <a:t> data points will be</a:t>
                </a:r>
              </a:p>
              <a:p>
                <a:pPr algn="just"/>
                <a14:m>
                  <m:oMathPara xmlns:m="http://schemas.openxmlformats.org/officeDocument/2006/math">
                    <m:oMathParaPr>
                      <m:jc m:val="centerGroup"/>
                    </m:oMathParaPr>
                    <m:oMath xmlns:m="http://schemas.openxmlformats.org/officeDocument/2006/math">
                      <m:r>
                        <a:rPr lang="en-US" altLang="zh-CN" sz="1000" i="1">
                          <a:latin typeface="Cambria Math" panose="02040503050406030204" pitchFamily="18" charset="0"/>
                        </a:rPr>
                        <m:t>𝑝</m:t>
                      </m:r>
                      <m:d>
                        <m:dPr>
                          <m:ctrlPr>
                            <a:rPr lang="en-US" altLang="zh-CN" sz="1000" i="1">
                              <a:latin typeface="Cambria Math" panose="02040503050406030204" pitchFamily="18" charset="0"/>
                            </a:rPr>
                          </m:ctrlPr>
                        </m:dPr>
                        <m:e>
                          <m:r>
                            <a:rPr lang="zh-CN" altLang="en-US" sz="1000" i="1">
                              <a:latin typeface="Cambria Math" panose="02040503050406030204" pitchFamily="18" charset="0"/>
                            </a:rPr>
                            <m:t>𝜃</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𝑥</m:t>
                          </m:r>
                        </m:e>
                      </m:d>
                      <m:r>
                        <a:rPr lang="en-US" altLang="zh-CN" sz="1000" i="1">
                          <a:latin typeface="Cambria Math" panose="02040503050406030204" pitchFamily="18" charset="0"/>
                          <a:ea typeface="Cambria Math" panose="02040503050406030204" pitchFamily="18" charset="0"/>
                        </a:rPr>
                        <m:t>∝</m:t>
                      </m:r>
                      <m:r>
                        <a:rPr lang="en-US" altLang="zh-CN" sz="1000" b="0" i="1" smtClean="0">
                          <a:latin typeface="Cambria Math" panose="02040503050406030204" pitchFamily="18" charset="0"/>
                          <a:ea typeface="Cambria Math" panose="02040503050406030204" pitchFamily="18" charset="0"/>
                        </a:rPr>
                        <m:t>𝑝</m:t>
                      </m:r>
                      <m:d>
                        <m:dPr>
                          <m:ctrlPr>
                            <a:rPr lang="en-US" altLang="zh-CN" sz="1000" i="1">
                              <a:latin typeface="Cambria Math" panose="02040503050406030204" pitchFamily="18" charset="0"/>
                            </a:rPr>
                          </m:ctrlPr>
                        </m:dPr>
                        <m:e>
                          <m:r>
                            <a:rPr lang="zh-CN" altLang="en-US" sz="1000" i="1">
                              <a:latin typeface="Cambria Math" panose="02040503050406030204" pitchFamily="18" charset="0"/>
                            </a:rPr>
                            <m:t>𝜃</m:t>
                          </m:r>
                        </m:e>
                      </m:d>
                      <m:nary>
                        <m:naryPr>
                          <m:chr m:val="∏"/>
                          <m:ctrlPr>
                            <a:rPr lang="zh-CN" altLang="en-US" sz="1000" i="1" smtClean="0">
                              <a:latin typeface="Cambria Math" panose="02040503050406030204" pitchFamily="18" charset="0"/>
                            </a:rPr>
                          </m:ctrlPr>
                        </m:naryPr>
                        <m:sub>
                          <m:r>
                            <m:rPr>
                              <m:brk m:alnAt="23"/>
                            </m:rP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=1</m:t>
                          </m:r>
                        </m:sub>
                        <m:sup>
                          <m:r>
                            <a:rPr lang="en-US" altLang="zh-CN" sz="1000" b="0" i="1" smtClean="0">
                              <a:latin typeface="Cambria Math" panose="02040503050406030204" pitchFamily="18" charset="0"/>
                            </a:rPr>
                            <m:t>𝑁</m:t>
                          </m:r>
                        </m:sup>
                        <m:e>
                          <m:r>
                            <a:rPr lang="en-US" altLang="zh-CN" sz="1000" i="1">
                              <a:latin typeface="Cambria Math" panose="02040503050406030204" pitchFamily="18" charset="0"/>
                            </a:rPr>
                            <m:t>𝑝</m:t>
                          </m:r>
                          <m:d>
                            <m:dPr>
                              <m:ctrlPr>
                                <a:rPr lang="en-US" altLang="zh-CN" sz="1000" i="1">
                                  <a:latin typeface="Cambria Math" panose="02040503050406030204" pitchFamily="18" charset="0"/>
                                </a:rPr>
                              </m:ctrlPr>
                            </m:dPr>
                            <m:e>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𝑥</m:t>
                                  </m:r>
                                </m:e>
                                <m:sub>
                                  <m:r>
                                    <a:rPr lang="en-US" altLang="zh-CN" sz="1000" b="0" i="1" smtClean="0">
                                      <a:latin typeface="Cambria Math" panose="02040503050406030204" pitchFamily="18" charset="0"/>
                                    </a:rPr>
                                    <m:t>𝑖</m:t>
                                  </m:r>
                                </m:sub>
                              </m:sSub>
                              <m:r>
                                <a:rPr lang="en-US" altLang="zh-CN" sz="1000" i="1">
                                  <a:latin typeface="Cambria Math" panose="02040503050406030204" pitchFamily="18" charset="0"/>
                                </a:rPr>
                                <m:t>|</m:t>
                              </m:r>
                              <m:r>
                                <a:rPr lang="zh-CN" altLang="en-US" sz="1000" i="1">
                                  <a:latin typeface="Cambria Math" panose="02040503050406030204" pitchFamily="18" charset="0"/>
                                </a:rPr>
                                <m:t>𝜃</m:t>
                              </m:r>
                            </m:e>
                          </m:d>
                        </m:e>
                      </m:nary>
                    </m:oMath>
                  </m:oMathPara>
                </a14:m>
                <a:endParaRPr lang="en-US" altLang="zh-CN" sz="1000" dirty="0"/>
              </a:p>
              <a:p>
                <a:pPr algn="just"/>
                <a:r>
                  <a:rPr lang="en-US" altLang="zh-CN" sz="1000" b="1" dirty="0"/>
                  <a:t> </a:t>
                </a:r>
              </a:p>
              <a:p>
                <a:pPr algn="just"/>
                <a:r>
                  <a:rPr lang="en-US" altLang="zh-CN" sz="1000" b="1" dirty="0"/>
                  <a:t>Stochastic Optimization </a:t>
                </a:r>
              </a:p>
              <a:p>
                <a:pPr algn="just"/>
                <a:r>
                  <a:rPr lang="en-US" sz="1000" dirty="0"/>
                  <a:t>The idea is updating </a:t>
                </a:r>
                <a14:m>
                  <m:oMath xmlns:m="http://schemas.openxmlformats.org/officeDocument/2006/math">
                    <m:r>
                      <a:rPr lang="zh-CN" altLang="en-US" sz="1000" i="1">
                        <a:latin typeface="Cambria Math" panose="02040503050406030204" pitchFamily="18" charset="0"/>
                      </a:rPr>
                      <m:t>𝜃</m:t>
                    </m:r>
                  </m:oMath>
                </a14:m>
                <a:r>
                  <a:rPr lang="en-US" sz="1000" dirty="0"/>
                  <a:t> only using a batch of data points, which will be more computational efficient. Here </a:t>
                </a:r>
                <a14:m>
                  <m:oMath xmlns:m="http://schemas.openxmlformats.org/officeDocument/2006/math">
                    <m:sSub>
                      <m:sSubPr>
                        <m:ctrlPr>
                          <a:rPr lang="en-US" altLang="zh-CN" sz="1000" i="1">
                            <a:latin typeface="Cambria Math" panose="02040503050406030204" pitchFamily="18" charset="0"/>
                          </a:rPr>
                        </m:ctrlPr>
                      </m:sSubPr>
                      <m:e>
                        <m:r>
                          <a:rPr lang="zh-CN" altLang="en-US" sz="1000" i="1">
                            <a:latin typeface="Cambria Math" panose="02040503050406030204" pitchFamily="18" charset="0"/>
                          </a:rPr>
                          <m:t>𝜖</m:t>
                        </m:r>
                      </m:e>
                      <m:sub>
                        <m:r>
                          <a:rPr lang="en-US" altLang="zh-CN" sz="1000" i="1">
                            <a:latin typeface="Cambria Math" panose="02040503050406030204" pitchFamily="18" charset="0"/>
                          </a:rPr>
                          <m:t>𝑡</m:t>
                        </m:r>
                      </m:sub>
                    </m:sSub>
                  </m:oMath>
                </a14:m>
                <a:r>
                  <a:rPr lang="en-US" altLang="zh-CN" sz="1000" dirty="0"/>
                  <a:t> is a sequence of step size.</a:t>
                </a:r>
                <a:endParaRPr lang="en-US" sz="1000" dirty="0"/>
              </a:p>
              <a:p>
                <a:pPr algn="just"/>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ea typeface="Cambria Math" panose="02040503050406030204" pitchFamily="18" charset="0"/>
                        </a:rPr>
                        <m:t>∆</m:t>
                      </m:r>
                      <m:sSub>
                        <m:sSubPr>
                          <m:ctrlPr>
                            <a:rPr lang="en-US" altLang="zh-CN" sz="1000" i="1" smtClean="0">
                              <a:latin typeface="Cambria Math" panose="02040503050406030204" pitchFamily="18" charset="0"/>
                              <a:ea typeface="Cambria Math" panose="02040503050406030204" pitchFamily="18" charset="0"/>
                            </a:rPr>
                          </m:ctrlPr>
                        </m:sSubPr>
                        <m:e>
                          <m:r>
                            <a:rPr lang="zh-CN" altLang="en-US" sz="1000" i="1" smtClean="0">
                              <a:latin typeface="Cambria Math" panose="02040503050406030204" pitchFamily="18" charset="0"/>
                              <a:ea typeface="Cambria Math" panose="02040503050406030204" pitchFamily="18" charset="0"/>
                            </a:rPr>
                            <m:t>𝜃</m:t>
                          </m:r>
                        </m:e>
                        <m:sub>
                          <m:r>
                            <a:rPr lang="en-US" altLang="zh-CN" sz="1000" b="0" i="1" smtClean="0">
                              <a:latin typeface="Cambria Math" panose="02040503050406030204" pitchFamily="18" charset="0"/>
                              <a:ea typeface="Cambria Math" panose="02040503050406030204" pitchFamily="18" charset="0"/>
                            </a:rPr>
                            <m:t>𝑡</m:t>
                          </m:r>
                        </m:sub>
                      </m:sSub>
                      <m:r>
                        <a:rPr lang="en-US" altLang="zh-CN" sz="1000" b="0" i="1" smtClean="0">
                          <a:latin typeface="Cambria Math" panose="02040503050406030204" pitchFamily="18" charset="0"/>
                          <a:ea typeface="Cambria Math" panose="02040503050406030204" pitchFamily="18" charset="0"/>
                        </a:rPr>
                        <m:t>=</m:t>
                      </m:r>
                      <m:f>
                        <m:fPr>
                          <m:ctrlPr>
                            <a:rPr lang="en-US" altLang="zh-CN" sz="1000" b="0" i="1" smtClean="0">
                              <a:latin typeface="Cambria Math" panose="02040503050406030204" pitchFamily="18" charset="0"/>
                              <a:ea typeface="Cambria Math" panose="02040503050406030204" pitchFamily="18" charset="0"/>
                            </a:rPr>
                          </m:ctrlPr>
                        </m:fPr>
                        <m:num>
                          <m:sSub>
                            <m:sSubPr>
                              <m:ctrlPr>
                                <a:rPr lang="en-US" altLang="zh-CN" sz="1000" i="1">
                                  <a:latin typeface="Cambria Math" panose="02040503050406030204" pitchFamily="18" charset="0"/>
                                </a:rPr>
                              </m:ctrlPr>
                            </m:sSubPr>
                            <m:e>
                              <m:r>
                                <a:rPr lang="zh-CN" altLang="en-US" sz="1000" i="1">
                                  <a:latin typeface="Cambria Math" panose="02040503050406030204" pitchFamily="18" charset="0"/>
                                </a:rPr>
                                <m:t>𝜖</m:t>
                              </m:r>
                            </m:e>
                            <m:sub>
                              <m:r>
                                <a:rPr lang="en-US" altLang="zh-CN" sz="1000" i="1">
                                  <a:latin typeface="Cambria Math" panose="02040503050406030204" pitchFamily="18" charset="0"/>
                                </a:rPr>
                                <m:t>𝑡</m:t>
                              </m:r>
                            </m:sub>
                          </m:sSub>
                        </m:num>
                        <m:den>
                          <m:r>
                            <a:rPr lang="en-US" altLang="zh-CN" sz="1000" b="0" i="1" smtClean="0">
                              <a:latin typeface="Cambria Math" panose="02040503050406030204" pitchFamily="18" charset="0"/>
                              <a:ea typeface="Cambria Math" panose="02040503050406030204" pitchFamily="18" charset="0"/>
                            </a:rPr>
                            <m:t>2</m:t>
                          </m:r>
                        </m:den>
                      </m:f>
                      <m:r>
                        <a:rPr lang="en-US" altLang="zh-CN" sz="1000" b="0" i="1" smtClean="0">
                          <a:latin typeface="Cambria Math" panose="02040503050406030204" pitchFamily="18" charset="0"/>
                          <a:ea typeface="Cambria Math" panose="02040503050406030204" pitchFamily="18" charset="0"/>
                        </a:rPr>
                        <m:t>(</m:t>
                      </m:r>
                      <m:r>
                        <a:rPr lang="en-US" altLang="zh-CN" sz="1000" b="0" i="1" smtClean="0">
                          <a:latin typeface="Cambria Math" panose="02040503050406030204" pitchFamily="18" charset="0"/>
                          <a:ea typeface="Cambria Math" panose="02040503050406030204" pitchFamily="18" charset="0"/>
                        </a:rPr>
                        <m:t>𝛻</m:t>
                      </m:r>
                      <m:r>
                        <m:rPr>
                          <m:sty m:val="p"/>
                        </m:rPr>
                        <a:rPr lang="en-US" altLang="zh-CN" sz="1000" b="0" i="0" smtClean="0">
                          <a:latin typeface="Cambria Math" panose="02040503050406030204" pitchFamily="18" charset="0"/>
                          <a:ea typeface="Cambria Math" panose="02040503050406030204" pitchFamily="18" charset="0"/>
                        </a:rPr>
                        <m:t>log</m:t>
                      </m:r>
                      <m:r>
                        <a:rPr lang="en-US" altLang="zh-CN" sz="1000" b="0" i="1" smtClean="0">
                          <a:latin typeface="Cambria Math" panose="02040503050406030204" pitchFamily="18" charset="0"/>
                          <a:ea typeface="Cambria Math" panose="02040503050406030204" pitchFamily="18" charset="0"/>
                        </a:rPr>
                        <m:t>𝑝</m:t>
                      </m:r>
                      <m:d>
                        <m:dPr>
                          <m:ctrlPr>
                            <a:rPr lang="en-US" altLang="zh-CN" sz="1000" b="0" i="1" smtClean="0">
                              <a:latin typeface="Cambria Math" panose="02040503050406030204" pitchFamily="18" charset="0"/>
                              <a:ea typeface="Cambria Math" panose="02040503050406030204" pitchFamily="18" charset="0"/>
                            </a:rPr>
                          </m:ctrlPr>
                        </m:dPr>
                        <m:e>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𝜃</m:t>
                              </m:r>
                            </m:e>
                            <m:sub>
                              <m:r>
                                <a:rPr lang="en-US" altLang="zh-CN" sz="1000" i="1">
                                  <a:latin typeface="Cambria Math" panose="02040503050406030204" pitchFamily="18" charset="0"/>
                                  <a:ea typeface="Cambria Math" panose="02040503050406030204" pitchFamily="18" charset="0"/>
                                </a:rPr>
                                <m:t>𝑡</m:t>
                              </m:r>
                            </m:sub>
                          </m:sSub>
                        </m:e>
                      </m:d>
                      <m:r>
                        <a:rPr lang="en-US" altLang="zh-CN" sz="1000" b="0" i="1" smtClean="0">
                          <a:latin typeface="Cambria Math" panose="02040503050406030204" pitchFamily="18" charset="0"/>
                          <a:ea typeface="Cambria Math" panose="02040503050406030204" pitchFamily="18" charset="0"/>
                        </a:rPr>
                        <m:t>+</m:t>
                      </m:r>
                      <m:f>
                        <m:fPr>
                          <m:ctrlPr>
                            <a:rPr lang="en-US" altLang="zh-CN" sz="1000" b="0" i="1" smtClean="0">
                              <a:latin typeface="Cambria Math" panose="02040503050406030204" pitchFamily="18" charset="0"/>
                              <a:ea typeface="Cambria Math" panose="02040503050406030204" pitchFamily="18" charset="0"/>
                            </a:rPr>
                          </m:ctrlPr>
                        </m:fPr>
                        <m:num>
                          <m:r>
                            <a:rPr lang="en-US" altLang="zh-CN" sz="1000" b="0" i="1" smtClean="0">
                              <a:latin typeface="Cambria Math" panose="02040503050406030204" pitchFamily="18" charset="0"/>
                              <a:ea typeface="Cambria Math" panose="02040503050406030204" pitchFamily="18" charset="0"/>
                            </a:rPr>
                            <m:t>𝑁</m:t>
                          </m:r>
                        </m:num>
                        <m:den>
                          <m:r>
                            <a:rPr lang="en-US" altLang="zh-CN" sz="1000" b="0" i="1" smtClean="0">
                              <a:latin typeface="Cambria Math" panose="02040503050406030204" pitchFamily="18" charset="0"/>
                              <a:ea typeface="Cambria Math" panose="02040503050406030204" pitchFamily="18" charset="0"/>
                            </a:rPr>
                            <m:t>𝑛</m:t>
                          </m:r>
                        </m:den>
                      </m:f>
                      <m:nary>
                        <m:naryPr>
                          <m:chr m:val="∑"/>
                          <m:ctrlPr>
                            <a:rPr lang="en-US" altLang="zh-CN" sz="1000" b="0" i="1" smtClean="0">
                              <a:latin typeface="Cambria Math" panose="02040503050406030204" pitchFamily="18" charset="0"/>
                              <a:ea typeface="Cambria Math" panose="02040503050406030204" pitchFamily="18" charset="0"/>
                            </a:rPr>
                          </m:ctrlPr>
                        </m:naryPr>
                        <m:sub>
                          <m:r>
                            <m:rPr>
                              <m:brk m:alnAt="23"/>
                            </m:rPr>
                            <a:rPr lang="en-US" altLang="zh-CN" sz="1000" b="0" i="1" smtClean="0">
                              <a:latin typeface="Cambria Math" panose="02040503050406030204" pitchFamily="18" charset="0"/>
                              <a:ea typeface="Cambria Math" panose="02040503050406030204" pitchFamily="18" charset="0"/>
                            </a:rPr>
                            <m:t>𝑖</m:t>
                          </m:r>
                          <m:r>
                            <a:rPr lang="en-US" altLang="zh-CN" sz="1000" b="0" i="1" smtClean="0">
                              <a:latin typeface="Cambria Math" panose="02040503050406030204" pitchFamily="18" charset="0"/>
                              <a:ea typeface="Cambria Math" panose="02040503050406030204" pitchFamily="18" charset="0"/>
                            </a:rPr>
                            <m:t>=1</m:t>
                          </m:r>
                        </m:sub>
                        <m:sup>
                          <m:r>
                            <a:rPr lang="en-US" altLang="zh-CN" sz="1000" b="0" i="1" smtClean="0">
                              <a:latin typeface="Cambria Math" panose="02040503050406030204" pitchFamily="18" charset="0"/>
                              <a:ea typeface="Cambria Math" panose="02040503050406030204" pitchFamily="18" charset="0"/>
                            </a:rPr>
                            <m:t>𝑛</m:t>
                          </m:r>
                        </m:sup>
                        <m:e>
                          <m:r>
                            <a:rPr lang="en-US" altLang="zh-CN" sz="1000" b="0" i="1" smtClean="0">
                              <a:latin typeface="Cambria Math" panose="02040503050406030204" pitchFamily="18" charset="0"/>
                              <a:ea typeface="Cambria Math" panose="02040503050406030204" pitchFamily="18" charset="0"/>
                            </a:rPr>
                            <m:t>𝛻</m:t>
                          </m:r>
                          <m:r>
                            <m:rPr>
                              <m:sty m:val="p"/>
                            </m:rPr>
                            <a:rPr lang="en-US" altLang="zh-CN" sz="1000" b="0" i="0" smtClean="0">
                              <a:latin typeface="Cambria Math" panose="02040503050406030204" pitchFamily="18" charset="0"/>
                              <a:ea typeface="Cambria Math" panose="02040503050406030204" pitchFamily="18" charset="0"/>
                            </a:rPr>
                            <m:t>log</m:t>
                          </m:r>
                          <m:r>
                            <a:rPr lang="en-US" altLang="zh-CN" sz="1000" i="1">
                              <a:latin typeface="Cambria Math" panose="02040503050406030204" pitchFamily="18" charset="0"/>
                            </a:rPr>
                            <m:t>𝑝</m:t>
                          </m:r>
                          <m:d>
                            <m:dPr>
                              <m:ctrlPr>
                                <a:rPr lang="en-US" altLang="zh-CN" sz="1000" i="1">
                                  <a:latin typeface="Cambria Math" panose="02040503050406030204" pitchFamily="18" charset="0"/>
                                </a:rPr>
                              </m:ctrlPr>
                            </m:dPr>
                            <m:e>
                              <m:sSub>
                                <m:sSubPr>
                                  <m:ctrlPr>
                                    <a:rPr lang="en-US" altLang="zh-CN" sz="1000" i="1">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b="0" i="1" smtClean="0">
                                      <a:latin typeface="Cambria Math" panose="02040503050406030204" pitchFamily="18" charset="0"/>
                                    </a:rPr>
                                    <m:t>𝑡</m:t>
                                  </m:r>
                                  <m:r>
                                    <a:rPr lang="en-US" altLang="zh-CN" sz="1000" i="1">
                                      <a:latin typeface="Cambria Math" panose="02040503050406030204" pitchFamily="18" charset="0"/>
                                    </a:rPr>
                                    <m:t>𝑖</m:t>
                                  </m:r>
                                </m:sub>
                              </m:sSub>
                              <m:r>
                                <a:rPr lang="en-US" altLang="zh-CN" sz="1000" i="1">
                                  <a:latin typeface="Cambria Math" panose="02040503050406030204" pitchFamily="18" charset="0"/>
                                </a:rPr>
                                <m:t>|</m:t>
                              </m:r>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𝜃</m:t>
                                  </m:r>
                                </m:e>
                                <m:sub>
                                  <m:r>
                                    <a:rPr lang="en-US" altLang="zh-CN" sz="1000" i="1">
                                      <a:latin typeface="Cambria Math" panose="02040503050406030204" pitchFamily="18" charset="0"/>
                                      <a:ea typeface="Cambria Math" panose="02040503050406030204" pitchFamily="18" charset="0"/>
                                    </a:rPr>
                                    <m:t>𝑡</m:t>
                                  </m:r>
                                </m:sub>
                              </m:sSub>
                            </m:e>
                          </m:d>
                        </m:e>
                      </m:nary>
                      <m:r>
                        <a:rPr lang="en-US" altLang="zh-CN" sz="1000" b="0" i="1" smtClean="0">
                          <a:latin typeface="Cambria Math" panose="02040503050406030204" pitchFamily="18" charset="0"/>
                          <a:ea typeface="Cambria Math" panose="02040503050406030204" pitchFamily="18" charset="0"/>
                        </a:rPr>
                        <m:t>)</m:t>
                      </m:r>
                    </m:oMath>
                  </m:oMathPara>
                </a14:m>
                <a:endParaRPr lang="en-US" sz="1000" dirty="0"/>
              </a:p>
              <a:p>
                <a:pPr algn="just"/>
                <a:endParaRPr lang="en-US" sz="1000" dirty="0"/>
              </a:p>
              <a:p>
                <a:pPr algn="just"/>
                <a:r>
                  <a:rPr lang="en-US" altLang="zh-CN" sz="1000" b="1" dirty="0"/>
                  <a:t>Langevin Dynamics</a:t>
                </a:r>
              </a:p>
              <a:p>
                <a:pPr algn="just"/>
                <a:r>
                  <a:rPr lang="en-US" altLang="zh-CN" sz="1000" dirty="0"/>
                  <a:t>The idea is injecting Gaussian noise into parameter updates so that the algorithm does not collapse to just MAP solution but a whole posterior distribution. </a:t>
                </a:r>
              </a:p>
              <a:p>
                <a:pPr algn="just"/>
                <a14:m>
                  <m:oMathPara xmlns:m="http://schemas.openxmlformats.org/officeDocument/2006/math">
                    <m:oMathParaPr>
                      <m:jc m:val="centerGroup"/>
                    </m:oMathParaPr>
                    <m:oMath xmlns:m="http://schemas.openxmlformats.org/officeDocument/2006/math">
                      <m:r>
                        <a:rPr lang="en-US" altLang="zh-CN" sz="1000" i="1">
                          <a:latin typeface="Cambria Math" panose="02040503050406030204" pitchFamily="18" charset="0"/>
                          <a:ea typeface="Cambria Math" panose="02040503050406030204" pitchFamily="18" charset="0"/>
                        </a:rPr>
                        <m:t>∆</m:t>
                      </m:r>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𝜃</m:t>
                          </m:r>
                        </m:e>
                        <m:sub>
                          <m:r>
                            <a:rPr lang="en-US" altLang="zh-CN" sz="1000" i="1">
                              <a:latin typeface="Cambria Math" panose="02040503050406030204" pitchFamily="18" charset="0"/>
                              <a:ea typeface="Cambria Math" panose="02040503050406030204" pitchFamily="18" charset="0"/>
                            </a:rPr>
                            <m:t>𝑡</m:t>
                          </m:r>
                        </m:sub>
                      </m:sSub>
                      <m:r>
                        <a:rPr lang="en-US" altLang="zh-CN" sz="1000" i="1">
                          <a:latin typeface="Cambria Math" panose="02040503050406030204" pitchFamily="18" charset="0"/>
                          <a:ea typeface="Cambria Math" panose="02040503050406030204" pitchFamily="18" charset="0"/>
                        </a:rPr>
                        <m:t>=</m:t>
                      </m:r>
                      <m:f>
                        <m:fPr>
                          <m:ctrlPr>
                            <a:rPr lang="en-US" altLang="zh-CN" sz="1000" i="1">
                              <a:latin typeface="Cambria Math" panose="02040503050406030204" pitchFamily="18" charset="0"/>
                              <a:ea typeface="Cambria Math" panose="02040503050406030204" pitchFamily="18" charset="0"/>
                            </a:rPr>
                          </m:ctrlPr>
                        </m:fPr>
                        <m:num>
                          <m:r>
                            <a:rPr lang="zh-CN" altLang="en-US" sz="1000" i="1">
                              <a:latin typeface="Cambria Math" panose="02040503050406030204" pitchFamily="18" charset="0"/>
                            </a:rPr>
                            <m:t>𝜖</m:t>
                          </m:r>
                        </m:num>
                        <m:den>
                          <m:r>
                            <a:rPr lang="en-US" altLang="zh-CN" sz="1000" i="1">
                              <a:latin typeface="Cambria Math" panose="02040503050406030204" pitchFamily="18" charset="0"/>
                              <a:ea typeface="Cambria Math" panose="02040503050406030204" pitchFamily="18" charset="0"/>
                            </a:rPr>
                            <m:t>2</m:t>
                          </m:r>
                        </m:den>
                      </m:f>
                      <m:d>
                        <m:dPr>
                          <m:ctrlPr>
                            <a:rPr lang="en-US" altLang="zh-CN" sz="1000" i="1">
                              <a:latin typeface="Cambria Math" panose="02040503050406030204" pitchFamily="18" charset="0"/>
                              <a:ea typeface="Cambria Math" panose="02040503050406030204" pitchFamily="18" charset="0"/>
                            </a:rPr>
                          </m:ctrlPr>
                        </m:dPr>
                        <m:e>
                          <m:r>
                            <a:rPr lang="en-US" altLang="zh-CN" sz="1000" i="1">
                              <a:latin typeface="Cambria Math" panose="02040503050406030204" pitchFamily="18" charset="0"/>
                              <a:ea typeface="Cambria Math" panose="02040503050406030204" pitchFamily="18" charset="0"/>
                            </a:rPr>
                            <m:t>𝛻</m:t>
                          </m:r>
                          <m:r>
                            <m:rPr>
                              <m:sty m:val="p"/>
                            </m:rPr>
                            <a:rPr lang="en-US" altLang="zh-CN" sz="1000">
                              <a:latin typeface="Cambria Math" panose="02040503050406030204" pitchFamily="18" charset="0"/>
                              <a:ea typeface="Cambria Math" panose="02040503050406030204" pitchFamily="18" charset="0"/>
                            </a:rPr>
                            <m:t>log</m:t>
                          </m:r>
                          <m:r>
                            <a:rPr lang="en-US" altLang="zh-CN" sz="1000" i="1">
                              <a:latin typeface="Cambria Math" panose="02040503050406030204" pitchFamily="18" charset="0"/>
                              <a:ea typeface="Cambria Math" panose="02040503050406030204" pitchFamily="18" charset="0"/>
                            </a:rPr>
                            <m:t>𝑝</m:t>
                          </m:r>
                          <m:d>
                            <m:dPr>
                              <m:ctrlPr>
                                <a:rPr lang="en-US" altLang="zh-CN" sz="1000" i="1">
                                  <a:latin typeface="Cambria Math" panose="02040503050406030204" pitchFamily="18" charset="0"/>
                                  <a:ea typeface="Cambria Math" panose="02040503050406030204" pitchFamily="18" charset="0"/>
                                </a:rPr>
                              </m:ctrlPr>
                            </m:dPr>
                            <m:e>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𝜃</m:t>
                                  </m:r>
                                </m:e>
                                <m:sub>
                                  <m:r>
                                    <a:rPr lang="en-US" altLang="zh-CN" sz="1000" i="1">
                                      <a:latin typeface="Cambria Math" panose="02040503050406030204" pitchFamily="18" charset="0"/>
                                      <a:ea typeface="Cambria Math" panose="02040503050406030204" pitchFamily="18" charset="0"/>
                                    </a:rPr>
                                    <m:t>𝑡</m:t>
                                  </m:r>
                                </m:sub>
                              </m:sSub>
                            </m:e>
                          </m:d>
                          <m:r>
                            <a:rPr lang="en-US" altLang="zh-CN" sz="1000" i="1">
                              <a:latin typeface="Cambria Math" panose="02040503050406030204" pitchFamily="18" charset="0"/>
                              <a:ea typeface="Cambria Math" panose="02040503050406030204" pitchFamily="18" charset="0"/>
                            </a:rPr>
                            <m:t>+</m:t>
                          </m:r>
                          <m:nary>
                            <m:naryPr>
                              <m:chr m:val="∑"/>
                              <m:ctrlPr>
                                <a:rPr lang="en-US" altLang="zh-CN" sz="1000" i="1">
                                  <a:latin typeface="Cambria Math" panose="02040503050406030204" pitchFamily="18" charset="0"/>
                                  <a:ea typeface="Cambria Math" panose="02040503050406030204" pitchFamily="18" charset="0"/>
                                </a:rPr>
                              </m:ctrlPr>
                            </m:naryPr>
                            <m:sub>
                              <m:r>
                                <m:rPr>
                                  <m:brk m:alnAt="23"/>
                                </m:rPr>
                                <a:rPr lang="en-US" altLang="zh-CN" sz="1000" i="1">
                                  <a:latin typeface="Cambria Math" panose="02040503050406030204" pitchFamily="18" charset="0"/>
                                  <a:ea typeface="Cambria Math" panose="02040503050406030204" pitchFamily="18" charset="0"/>
                                </a:rPr>
                                <m:t>𝑖</m:t>
                              </m:r>
                              <m:r>
                                <a:rPr lang="en-US" altLang="zh-CN" sz="1000" i="1">
                                  <a:latin typeface="Cambria Math" panose="02040503050406030204" pitchFamily="18" charset="0"/>
                                  <a:ea typeface="Cambria Math" panose="02040503050406030204" pitchFamily="18" charset="0"/>
                                </a:rPr>
                                <m:t>=1</m:t>
                              </m:r>
                            </m:sub>
                            <m:sup>
                              <m:r>
                                <a:rPr lang="en-US" altLang="zh-CN" sz="1000" b="0" i="1" smtClean="0">
                                  <a:latin typeface="Cambria Math" panose="02040503050406030204" pitchFamily="18" charset="0"/>
                                  <a:ea typeface="Cambria Math" panose="02040503050406030204" pitchFamily="18" charset="0"/>
                                </a:rPr>
                                <m:t>𝑁</m:t>
                              </m:r>
                            </m:sup>
                            <m:e>
                              <m:r>
                                <a:rPr lang="en-US" altLang="zh-CN" sz="1000" i="1">
                                  <a:latin typeface="Cambria Math" panose="02040503050406030204" pitchFamily="18" charset="0"/>
                                  <a:ea typeface="Cambria Math" panose="02040503050406030204" pitchFamily="18" charset="0"/>
                                </a:rPr>
                                <m:t>𝛻</m:t>
                              </m:r>
                              <m:r>
                                <m:rPr>
                                  <m:sty m:val="p"/>
                                </m:rPr>
                                <a:rPr lang="en-US" altLang="zh-CN" sz="1000">
                                  <a:latin typeface="Cambria Math" panose="02040503050406030204" pitchFamily="18" charset="0"/>
                                  <a:ea typeface="Cambria Math" panose="02040503050406030204" pitchFamily="18" charset="0"/>
                                </a:rPr>
                                <m:t>log</m:t>
                              </m:r>
                              <m:r>
                                <a:rPr lang="en-US" altLang="zh-CN" sz="1000" i="1">
                                  <a:latin typeface="Cambria Math" panose="02040503050406030204" pitchFamily="18" charset="0"/>
                                </a:rPr>
                                <m:t>𝑝</m:t>
                              </m:r>
                              <m:d>
                                <m:dPr>
                                  <m:ctrlPr>
                                    <a:rPr lang="en-US" altLang="zh-CN" sz="1000" i="1">
                                      <a:latin typeface="Cambria Math" panose="02040503050406030204" pitchFamily="18" charset="0"/>
                                    </a:rPr>
                                  </m:ctrlPr>
                                </m:dPr>
                                <m:e>
                                  <m:sSub>
                                    <m:sSubPr>
                                      <m:ctrlPr>
                                        <a:rPr lang="en-US" altLang="zh-CN" sz="1000" i="1">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sub>
                                  </m:sSub>
                                  <m:r>
                                    <a:rPr lang="en-US" altLang="zh-CN" sz="1000" i="1">
                                      <a:latin typeface="Cambria Math" panose="02040503050406030204" pitchFamily="18" charset="0"/>
                                    </a:rPr>
                                    <m:t>|</m:t>
                                  </m:r>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𝜃</m:t>
                                      </m:r>
                                    </m:e>
                                    <m:sub>
                                      <m:r>
                                        <a:rPr lang="en-US" altLang="zh-CN" sz="1000" i="1">
                                          <a:latin typeface="Cambria Math" panose="02040503050406030204" pitchFamily="18" charset="0"/>
                                          <a:ea typeface="Cambria Math" panose="02040503050406030204" pitchFamily="18" charset="0"/>
                                        </a:rPr>
                                        <m:t>𝑡</m:t>
                                      </m:r>
                                    </m:sub>
                                  </m:sSub>
                                </m:e>
                              </m:d>
                            </m:e>
                          </m:nary>
                        </m:e>
                      </m:d>
                      <m:r>
                        <a:rPr lang="en-US" altLang="zh-CN" sz="1000" b="0" i="1" smtClean="0">
                          <a:latin typeface="Cambria Math" panose="02040503050406030204" pitchFamily="18" charset="0"/>
                          <a:ea typeface="Cambria Math" panose="02040503050406030204" pitchFamily="18" charset="0"/>
                        </a:rPr>
                        <m:t>+</m:t>
                      </m:r>
                      <m:sSub>
                        <m:sSubPr>
                          <m:ctrlPr>
                            <a:rPr lang="en-US" altLang="zh-CN" sz="1000" b="0" i="1" smtClean="0">
                              <a:latin typeface="Cambria Math" panose="02040503050406030204" pitchFamily="18" charset="0"/>
                              <a:ea typeface="Cambria Math" panose="02040503050406030204" pitchFamily="18" charset="0"/>
                            </a:rPr>
                          </m:ctrlPr>
                        </m:sSubPr>
                        <m:e>
                          <m:r>
                            <a:rPr lang="zh-CN" altLang="en-US" sz="1000" b="0" i="1" smtClean="0">
                              <a:latin typeface="Cambria Math" panose="02040503050406030204" pitchFamily="18" charset="0"/>
                              <a:ea typeface="Cambria Math" panose="02040503050406030204" pitchFamily="18" charset="0"/>
                            </a:rPr>
                            <m:t>𝜂</m:t>
                          </m:r>
                        </m:e>
                        <m:sub>
                          <m:r>
                            <a:rPr lang="en-US" altLang="zh-CN" sz="1000" b="0" i="1" smtClean="0">
                              <a:latin typeface="Cambria Math" panose="02040503050406030204" pitchFamily="18" charset="0"/>
                              <a:ea typeface="Cambria Math" panose="02040503050406030204" pitchFamily="18" charset="0"/>
                            </a:rPr>
                            <m:t>𝑡</m:t>
                          </m:r>
                        </m:sub>
                      </m:sSub>
                    </m:oMath>
                  </m:oMathPara>
                </a14:m>
                <a:endParaRPr lang="en-US" altLang="zh-CN" sz="1000" b="0" i="1" dirty="0">
                  <a:latin typeface="Cambria Math" panose="02040503050406030204" pitchFamily="18" charset="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𝜂</m:t>
                          </m:r>
                        </m:e>
                        <m:sub>
                          <m:r>
                            <a:rPr lang="en-US" altLang="zh-CN" sz="1000" i="1">
                              <a:latin typeface="Cambria Math" panose="02040503050406030204" pitchFamily="18" charset="0"/>
                              <a:ea typeface="Cambria Math" panose="02040503050406030204" pitchFamily="18" charset="0"/>
                            </a:rPr>
                            <m:t>𝑡</m:t>
                          </m:r>
                        </m:sub>
                      </m:sSub>
                      <m:r>
                        <a:rPr lang="en-US" altLang="zh-CN" sz="1000" b="0" i="1" smtClean="0">
                          <a:latin typeface="Cambria Math" panose="02040503050406030204" pitchFamily="18" charset="0"/>
                          <a:ea typeface="Cambria Math" panose="02040503050406030204" pitchFamily="18" charset="0"/>
                        </a:rPr>
                        <m:t>~</m:t>
                      </m:r>
                      <m:r>
                        <a:rPr lang="en-US" altLang="zh-CN" sz="1000" b="0" i="1" smtClean="0">
                          <a:latin typeface="Cambria Math" panose="02040503050406030204" pitchFamily="18" charset="0"/>
                          <a:ea typeface="Cambria Math" panose="02040503050406030204" pitchFamily="18" charset="0"/>
                        </a:rPr>
                        <m:t>𝑁</m:t>
                      </m:r>
                      <m:r>
                        <a:rPr lang="en-US" altLang="zh-CN" sz="1000" b="0" i="1" smtClean="0">
                          <a:latin typeface="Cambria Math" panose="02040503050406030204" pitchFamily="18" charset="0"/>
                          <a:ea typeface="Cambria Math" panose="02040503050406030204" pitchFamily="18" charset="0"/>
                        </a:rPr>
                        <m:t>(0,</m:t>
                      </m:r>
                      <m:r>
                        <a:rPr lang="zh-CN" altLang="en-US" sz="1000" i="1">
                          <a:latin typeface="Cambria Math" panose="02040503050406030204" pitchFamily="18" charset="0"/>
                        </a:rPr>
                        <m:t>𝜖</m:t>
                      </m:r>
                      <m:r>
                        <a:rPr lang="en-US" altLang="zh-CN" sz="1000" b="0" i="1" smtClean="0">
                          <a:latin typeface="Cambria Math" panose="02040503050406030204" pitchFamily="18" charset="0"/>
                          <a:ea typeface="Cambria Math" panose="02040503050406030204" pitchFamily="18" charset="0"/>
                        </a:rPr>
                        <m:t>)</m:t>
                      </m:r>
                    </m:oMath>
                  </m:oMathPara>
                </a14:m>
                <a:endParaRPr lang="en-US" altLang="zh-CN" sz="1000" dirty="0"/>
              </a:p>
              <a:p>
                <a:pPr algn="just"/>
                <a:endParaRPr lang="en-US" sz="1000" dirty="0"/>
              </a:p>
            </p:txBody>
          </p:sp>
        </mc:Choice>
        <mc:Fallback xmlns="">
          <p:sp>
            <p:nvSpPr>
              <p:cNvPr id="11" name="Rectangle 10"/>
              <p:cNvSpPr>
                <a:spLocks noRot="1" noChangeAspect="1" noMove="1" noResize="1" noEditPoints="1" noAdjustHandles="1" noChangeArrowheads="1" noChangeShapeType="1" noTextEdit="1"/>
              </p:cNvSpPr>
              <p:nvPr/>
            </p:nvSpPr>
            <p:spPr>
              <a:xfrm>
                <a:off x="171375" y="3175869"/>
                <a:ext cx="3795690" cy="3502340"/>
              </a:xfrm>
              <a:prstGeom prst="rect">
                <a:avLst/>
              </a:prstGeom>
              <a:blipFill>
                <a:blip r:embed="rId3"/>
                <a:stretch>
                  <a:fillRect t="-693" b="-11612"/>
                </a:stretch>
              </a:blipFill>
              <a:ln>
                <a:solidFill>
                  <a:srgbClr val="7030A0"/>
                </a:solidFill>
              </a:ln>
            </p:spPr>
            <p:txBody>
              <a:bodyPr/>
              <a:lstStyle/>
              <a:p>
                <a:r>
                  <a:rPr lang="zh-CN" altLang="en-US">
                    <a:noFill/>
                  </a:rPr>
                  <a:t> </a:t>
                </a:r>
              </a:p>
            </p:txBody>
          </p:sp>
        </mc:Fallback>
      </mc:AlternateContent>
      <p:sp>
        <p:nvSpPr>
          <p:cNvPr id="15" name="Rectangle 14"/>
          <p:cNvSpPr/>
          <p:nvPr/>
        </p:nvSpPr>
        <p:spPr>
          <a:xfrm>
            <a:off x="8240199" y="5037406"/>
            <a:ext cx="3794332" cy="157645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[1] Balan, Anoop </a:t>
            </a:r>
            <a:r>
              <a:rPr lang="en-US" sz="1000" dirty="0" err="1"/>
              <a:t>Korattikara</a:t>
            </a:r>
            <a:r>
              <a:rPr lang="en-US" sz="1000" dirty="0"/>
              <a:t>, et al. "Bayesian dark knowledge." Advances in Neural Information Processing Systems. 2015.</a:t>
            </a:r>
          </a:p>
          <a:p>
            <a:pPr algn="just"/>
            <a:r>
              <a:rPr lang="en-US" sz="1000" dirty="0"/>
              <a:t>[2] Welling, Max, and Yee W. </a:t>
            </a:r>
            <a:r>
              <a:rPr lang="en-US" sz="1000" dirty="0" err="1"/>
              <a:t>Teh</a:t>
            </a:r>
            <a:r>
              <a:rPr lang="en-US" sz="1000" dirty="0"/>
              <a:t>. "Bayesian learning via stochastic gradient Langevin dynamics." Proceedings of the 28th International Conference on Machine Learning (ICML-11). 2011.</a:t>
            </a:r>
          </a:p>
          <a:p>
            <a:pPr algn="just"/>
            <a:r>
              <a:rPr lang="en-US" sz="1000" dirty="0"/>
              <a:t>[3] Hinton, Geoffrey, Oriol </a:t>
            </a:r>
            <a:r>
              <a:rPr lang="en-US" sz="1000" dirty="0" err="1"/>
              <a:t>Vinyals</a:t>
            </a:r>
            <a:r>
              <a:rPr lang="en-US" sz="1000" dirty="0"/>
              <a:t>, and Jeff Dean. "Distilling the knowledge in a neural network." </a:t>
            </a:r>
            <a:r>
              <a:rPr lang="en-US" sz="1000" dirty="0" err="1"/>
              <a:t>arXiv</a:t>
            </a:r>
            <a:r>
              <a:rPr lang="en-US" sz="1000" dirty="0"/>
              <a:t> preprint arXiv:1503.02531 (2015).</a:t>
            </a:r>
          </a:p>
          <a:p>
            <a:pPr algn="just"/>
            <a:endParaRPr lang="en-US" sz="1000" dirty="0"/>
          </a:p>
        </p:txBody>
      </p:sp>
      <p:sp>
        <p:nvSpPr>
          <p:cNvPr id="17" name="Rectangle 16"/>
          <p:cNvSpPr/>
          <p:nvPr/>
        </p:nvSpPr>
        <p:spPr>
          <a:xfrm>
            <a:off x="8240199" y="4772487"/>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
        <p:nvSpPr>
          <p:cNvPr id="20" name="Rectangle 19"/>
          <p:cNvSpPr/>
          <p:nvPr/>
        </p:nvSpPr>
        <p:spPr>
          <a:xfrm>
            <a:off x="8240199" y="2760405"/>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Performance and conclusion</a:t>
            </a:r>
          </a:p>
        </p:txBody>
      </p:sp>
      <p:sp>
        <p:nvSpPr>
          <p:cNvPr id="22" name="Rectangle 21"/>
          <p:cNvSpPr/>
          <p:nvPr/>
        </p:nvSpPr>
        <p:spPr>
          <a:xfrm>
            <a:off x="8232775" y="1453740"/>
            <a:ext cx="3801756" cy="117669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smtClean="0"/>
              <a:t>Bayesian Dark Knowledge in </a:t>
            </a:r>
            <a:r>
              <a:rPr lang="en-US" altLang="zh-CN" sz="1000" b="1" dirty="0" err="1" smtClean="0"/>
              <a:t>MXNet</a:t>
            </a:r>
            <a:endParaRPr lang="en-US" altLang="zh-CN" sz="1000" b="1" dirty="0" smtClean="0"/>
          </a:p>
          <a:p>
            <a:pPr algn="just"/>
            <a:r>
              <a:rPr lang="en-US" altLang="zh-CN" sz="1000" dirty="0" smtClean="0"/>
              <a:t>In the following example, we use SGLD to draw samples from the posterior of Bayesian neural network and fit a student network use these teaching samples. </a:t>
            </a:r>
            <a:r>
              <a:rPr lang="en-US" altLang="zh-CN" sz="1000" dirty="0"/>
              <a:t>The student network is trained by using samples from </a:t>
            </a:r>
            <a:r>
              <a:rPr lang="en-US" altLang="zh-CN" sz="1000" dirty="0" smtClean="0"/>
              <a:t>MNIST. We will show that BDK can achieve similar performance as the SGLD  teacher while being much faster for inference.</a:t>
            </a:r>
          </a:p>
          <a:p>
            <a:pPr algn="just"/>
            <a:r>
              <a:rPr lang="en-US" altLang="zh-CN" sz="1000" dirty="0" smtClean="0"/>
              <a:t>   </a:t>
            </a:r>
            <a:endParaRPr lang="en-US" altLang="zh-CN" sz="1000" dirty="0"/>
          </a:p>
        </p:txBody>
      </p:sp>
      <p:sp>
        <p:nvSpPr>
          <p:cNvPr id="23" name="Rectangle 22"/>
          <p:cNvSpPr/>
          <p:nvPr/>
        </p:nvSpPr>
        <p:spPr>
          <a:xfrm>
            <a:off x="8232775" y="1178476"/>
            <a:ext cx="3801754"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 toy example</a:t>
            </a:r>
          </a:p>
        </p:txBody>
      </p:sp>
      <p:sp>
        <p:nvSpPr>
          <p:cNvPr id="25" name="Rectangle 24"/>
          <p:cNvSpPr/>
          <p:nvPr/>
        </p:nvSpPr>
        <p:spPr>
          <a:xfrm>
            <a:off x="4190931" y="3169321"/>
            <a:ext cx="3795276" cy="350888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SGLD has a disadvantage that at test time, it need to predict many times based on a number of parameter values so we may suffer from computation or memory saving issues. To solve it, </a:t>
            </a:r>
            <a:r>
              <a:rPr lang="en-US" sz="1000" dirty="0" err="1"/>
              <a:t>Korattikara</a:t>
            </a:r>
            <a:r>
              <a:rPr lang="en-US" sz="1000" dirty="0"/>
              <a:t> etc. (2015) introduce a model called Bayesian Dark Knowledge. It combines SGLD and </a:t>
            </a:r>
            <a:r>
              <a:rPr lang="en-US" altLang="zh-CN" sz="1000" dirty="0"/>
              <a:t>the idea of distillation of “dark knowledge”, which in short is the idea of training a smaller model (student) in replicating the behavior and performance of a much larger model (teacher), by essentially training the student to match the outputs of the teacher. In BDK, the teacher is the original model trained by SGLD, which is easy to train but hard to use; while the student is the model used for practical predicting and it should match the output of teacher model accurately. The details of BDK is shown below. </a:t>
            </a:r>
          </a:p>
          <a:p>
            <a:pPr algn="just"/>
            <a:r>
              <a:rPr lang="en-US" altLang="zh-CN" sz="1000" dirty="0"/>
              <a:t> </a:t>
            </a:r>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p:txBody>
      </p:sp>
      <p:sp>
        <p:nvSpPr>
          <p:cNvPr id="26" name="Rectangle 25"/>
          <p:cNvSpPr/>
          <p:nvPr/>
        </p:nvSpPr>
        <p:spPr>
          <a:xfrm>
            <a:off x="8240199" y="3003534"/>
            <a:ext cx="3794332" cy="162003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12" name="文本框 11">
            <a:extLst>
              <a:ext uri="{FF2B5EF4-FFF2-40B4-BE49-F238E27FC236}">
                <a16:creationId xmlns:a16="http://schemas.microsoft.com/office/drawing/2014/main" id="{5B75B6B0-8A83-40DE-882D-D0936097D848}"/>
              </a:ext>
            </a:extLst>
          </p:cNvPr>
          <p:cNvSpPr txBox="1"/>
          <p:nvPr/>
        </p:nvSpPr>
        <p:spPr>
          <a:xfrm>
            <a:off x="5634608" y="4850126"/>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19" name="Rectangle 10">
                <a:extLst>
                  <a:ext uri="{FF2B5EF4-FFF2-40B4-BE49-F238E27FC236}">
                    <a16:creationId xmlns:a16="http://schemas.microsoft.com/office/drawing/2014/main" id="{C56D538A-B6ED-4BF9-B4DC-EBC22F97FEA9}"/>
                  </a:ext>
                </a:extLst>
              </p:cNvPr>
              <p:cNvSpPr/>
              <p:nvPr/>
            </p:nvSpPr>
            <p:spPr>
              <a:xfrm>
                <a:off x="4172548" y="1178477"/>
                <a:ext cx="3795690" cy="154516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a:t>Stochastic Gradient Langevin Dynamics</a:t>
                </a:r>
              </a:p>
              <a:p>
                <a:pPr algn="just"/>
                <a:r>
                  <a:rPr lang="en-US" altLang="zh-CN" sz="1000" dirty="0"/>
                  <a:t>The idea is simply combining these two algorithms together so that model can estimate the whole posterior as long as enjoy the scalability and computational efficiency from stochastic batch updates.   </a:t>
                </a:r>
              </a:p>
              <a:p>
                <a:pPr algn="just"/>
                <a14:m>
                  <m:oMathPara xmlns:m="http://schemas.openxmlformats.org/officeDocument/2006/math">
                    <m:oMathParaPr>
                      <m:jc m:val="centerGroup"/>
                    </m:oMathParaPr>
                    <m:oMath xmlns:m="http://schemas.openxmlformats.org/officeDocument/2006/math">
                      <m:r>
                        <a:rPr lang="en-US" altLang="zh-CN" sz="1000" i="1">
                          <a:latin typeface="Cambria Math" panose="02040503050406030204" pitchFamily="18" charset="0"/>
                          <a:ea typeface="Cambria Math" panose="02040503050406030204" pitchFamily="18" charset="0"/>
                        </a:rPr>
                        <m:t>∆</m:t>
                      </m:r>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𝜃</m:t>
                          </m:r>
                        </m:e>
                        <m:sub>
                          <m:r>
                            <a:rPr lang="en-US" altLang="zh-CN" sz="1000" i="1">
                              <a:latin typeface="Cambria Math" panose="02040503050406030204" pitchFamily="18" charset="0"/>
                              <a:ea typeface="Cambria Math" panose="02040503050406030204" pitchFamily="18" charset="0"/>
                            </a:rPr>
                            <m:t>𝑡</m:t>
                          </m:r>
                        </m:sub>
                      </m:sSub>
                      <m:r>
                        <a:rPr lang="en-US" altLang="zh-CN" sz="1000" i="1">
                          <a:latin typeface="Cambria Math" panose="02040503050406030204" pitchFamily="18" charset="0"/>
                          <a:ea typeface="Cambria Math" panose="02040503050406030204" pitchFamily="18" charset="0"/>
                        </a:rPr>
                        <m:t>=</m:t>
                      </m:r>
                      <m:f>
                        <m:fPr>
                          <m:ctrlPr>
                            <a:rPr lang="en-US" altLang="zh-CN" sz="1000" i="1">
                              <a:latin typeface="Cambria Math" panose="02040503050406030204" pitchFamily="18" charset="0"/>
                              <a:ea typeface="Cambria Math" panose="02040503050406030204" pitchFamily="18" charset="0"/>
                            </a:rPr>
                          </m:ctrlPr>
                        </m:fPr>
                        <m:num>
                          <m:sSub>
                            <m:sSubPr>
                              <m:ctrlPr>
                                <a:rPr lang="en-US" altLang="zh-CN" sz="1000" i="1">
                                  <a:latin typeface="Cambria Math" panose="02040503050406030204" pitchFamily="18" charset="0"/>
                                </a:rPr>
                              </m:ctrlPr>
                            </m:sSubPr>
                            <m:e>
                              <m:r>
                                <a:rPr lang="zh-CN" altLang="en-US" sz="1000" i="1">
                                  <a:latin typeface="Cambria Math" panose="02040503050406030204" pitchFamily="18" charset="0"/>
                                </a:rPr>
                                <m:t>𝜖</m:t>
                              </m:r>
                            </m:e>
                            <m:sub>
                              <m:r>
                                <a:rPr lang="en-US" altLang="zh-CN" sz="1000" i="1">
                                  <a:latin typeface="Cambria Math" panose="02040503050406030204" pitchFamily="18" charset="0"/>
                                </a:rPr>
                                <m:t>𝑡</m:t>
                              </m:r>
                            </m:sub>
                          </m:sSub>
                        </m:num>
                        <m:den>
                          <m:r>
                            <a:rPr lang="en-US" altLang="zh-CN" sz="1000" i="1">
                              <a:latin typeface="Cambria Math" panose="02040503050406030204" pitchFamily="18" charset="0"/>
                              <a:ea typeface="Cambria Math" panose="02040503050406030204" pitchFamily="18" charset="0"/>
                            </a:rPr>
                            <m:t>2</m:t>
                          </m:r>
                        </m:den>
                      </m:f>
                      <m:d>
                        <m:dPr>
                          <m:ctrlPr>
                            <a:rPr lang="en-US" altLang="zh-CN" sz="1000" i="1">
                              <a:latin typeface="Cambria Math" panose="02040503050406030204" pitchFamily="18" charset="0"/>
                              <a:ea typeface="Cambria Math" panose="02040503050406030204" pitchFamily="18" charset="0"/>
                            </a:rPr>
                          </m:ctrlPr>
                        </m:dPr>
                        <m:e>
                          <m:r>
                            <a:rPr lang="en-US" altLang="zh-CN" sz="1000" i="1">
                              <a:latin typeface="Cambria Math" panose="02040503050406030204" pitchFamily="18" charset="0"/>
                              <a:ea typeface="Cambria Math" panose="02040503050406030204" pitchFamily="18" charset="0"/>
                            </a:rPr>
                            <m:t>𝛻</m:t>
                          </m:r>
                          <m:r>
                            <m:rPr>
                              <m:sty m:val="p"/>
                            </m:rPr>
                            <a:rPr lang="en-US" altLang="zh-CN" sz="1000">
                              <a:latin typeface="Cambria Math" panose="02040503050406030204" pitchFamily="18" charset="0"/>
                              <a:ea typeface="Cambria Math" panose="02040503050406030204" pitchFamily="18" charset="0"/>
                            </a:rPr>
                            <m:t>log</m:t>
                          </m:r>
                          <m:r>
                            <a:rPr lang="en-US" altLang="zh-CN" sz="1000" i="1">
                              <a:latin typeface="Cambria Math" panose="02040503050406030204" pitchFamily="18" charset="0"/>
                              <a:ea typeface="Cambria Math" panose="02040503050406030204" pitchFamily="18" charset="0"/>
                            </a:rPr>
                            <m:t>𝑝</m:t>
                          </m:r>
                          <m:d>
                            <m:dPr>
                              <m:ctrlPr>
                                <a:rPr lang="en-US" altLang="zh-CN" sz="1000" i="1">
                                  <a:latin typeface="Cambria Math" panose="02040503050406030204" pitchFamily="18" charset="0"/>
                                  <a:ea typeface="Cambria Math" panose="02040503050406030204" pitchFamily="18" charset="0"/>
                                </a:rPr>
                              </m:ctrlPr>
                            </m:dPr>
                            <m:e>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𝜃</m:t>
                                  </m:r>
                                </m:e>
                                <m:sub>
                                  <m:r>
                                    <a:rPr lang="en-US" altLang="zh-CN" sz="1000" i="1">
                                      <a:latin typeface="Cambria Math" panose="02040503050406030204" pitchFamily="18" charset="0"/>
                                      <a:ea typeface="Cambria Math" panose="02040503050406030204" pitchFamily="18" charset="0"/>
                                    </a:rPr>
                                    <m:t>𝑡</m:t>
                                  </m:r>
                                </m:sub>
                              </m:sSub>
                            </m:e>
                          </m:d>
                          <m:r>
                            <a:rPr lang="en-US" altLang="zh-CN" sz="1000" i="1">
                              <a:latin typeface="Cambria Math" panose="02040503050406030204" pitchFamily="18" charset="0"/>
                              <a:ea typeface="Cambria Math" panose="02040503050406030204" pitchFamily="18" charset="0"/>
                            </a:rPr>
                            <m:t>+</m:t>
                          </m:r>
                          <m:f>
                            <m:fPr>
                              <m:ctrlPr>
                                <a:rPr lang="en-US" altLang="zh-CN" sz="1000" i="1">
                                  <a:latin typeface="Cambria Math" panose="02040503050406030204" pitchFamily="18" charset="0"/>
                                  <a:ea typeface="Cambria Math" panose="02040503050406030204" pitchFamily="18" charset="0"/>
                                </a:rPr>
                              </m:ctrlPr>
                            </m:fPr>
                            <m:num>
                              <m:r>
                                <a:rPr lang="en-US" altLang="zh-CN" sz="1000" i="1">
                                  <a:latin typeface="Cambria Math" panose="02040503050406030204" pitchFamily="18" charset="0"/>
                                  <a:ea typeface="Cambria Math" panose="02040503050406030204" pitchFamily="18" charset="0"/>
                                </a:rPr>
                                <m:t>𝑁</m:t>
                              </m:r>
                            </m:num>
                            <m:den>
                              <m:r>
                                <a:rPr lang="en-US" altLang="zh-CN" sz="1000" i="1">
                                  <a:latin typeface="Cambria Math" panose="02040503050406030204" pitchFamily="18" charset="0"/>
                                  <a:ea typeface="Cambria Math" panose="02040503050406030204" pitchFamily="18" charset="0"/>
                                </a:rPr>
                                <m:t>𝑛</m:t>
                              </m:r>
                            </m:den>
                          </m:f>
                          <m:nary>
                            <m:naryPr>
                              <m:chr m:val="∑"/>
                              <m:ctrlPr>
                                <a:rPr lang="en-US" altLang="zh-CN" sz="1000" i="1">
                                  <a:latin typeface="Cambria Math" panose="02040503050406030204" pitchFamily="18" charset="0"/>
                                  <a:ea typeface="Cambria Math" panose="02040503050406030204" pitchFamily="18" charset="0"/>
                                </a:rPr>
                              </m:ctrlPr>
                            </m:naryPr>
                            <m:sub>
                              <m:r>
                                <m:rPr>
                                  <m:brk m:alnAt="23"/>
                                </m:rPr>
                                <a:rPr lang="en-US" altLang="zh-CN" sz="1000" i="1">
                                  <a:latin typeface="Cambria Math" panose="02040503050406030204" pitchFamily="18" charset="0"/>
                                  <a:ea typeface="Cambria Math" panose="02040503050406030204" pitchFamily="18" charset="0"/>
                                </a:rPr>
                                <m:t>𝑖</m:t>
                              </m:r>
                              <m:r>
                                <a:rPr lang="en-US" altLang="zh-CN" sz="1000" i="1">
                                  <a:latin typeface="Cambria Math" panose="02040503050406030204" pitchFamily="18" charset="0"/>
                                  <a:ea typeface="Cambria Math" panose="02040503050406030204" pitchFamily="18" charset="0"/>
                                </a:rPr>
                                <m:t>=1</m:t>
                              </m:r>
                            </m:sub>
                            <m:sup>
                              <m:r>
                                <a:rPr lang="en-US" altLang="zh-CN" sz="1000" i="1">
                                  <a:latin typeface="Cambria Math" panose="02040503050406030204" pitchFamily="18" charset="0"/>
                                  <a:ea typeface="Cambria Math" panose="02040503050406030204" pitchFamily="18" charset="0"/>
                                </a:rPr>
                                <m:t>𝑛</m:t>
                              </m:r>
                            </m:sup>
                            <m:e>
                              <m:r>
                                <a:rPr lang="en-US" altLang="zh-CN" sz="1000" i="1">
                                  <a:latin typeface="Cambria Math" panose="02040503050406030204" pitchFamily="18" charset="0"/>
                                  <a:ea typeface="Cambria Math" panose="02040503050406030204" pitchFamily="18" charset="0"/>
                                </a:rPr>
                                <m:t>𝛻</m:t>
                              </m:r>
                              <m:r>
                                <m:rPr>
                                  <m:sty m:val="p"/>
                                </m:rPr>
                                <a:rPr lang="en-US" altLang="zh-CN" sz="1000">
                                  <a:latin typeface="Cambria Math" panose="02040503050406030204" pitchFamily="18" charset="0"/>
                                  <a:ea typeface="Cambria Math" panose="02040503050406030204" pitchFamily="18" charset="0"/>
                                </a:rPr>
                                <m:t>log</m:t>
                              </m:r>
                              <m:r>
                                <a:rPr lang="en-US" altLang="zh-CN" sz="1000" i="1">
                                  <a:latin typeface="Cambria Math" panose="02040503050406030204" pitchFamily="18" charset="0"/>
                                </a:rPr>
                                <m:t>𝑝</m:t>
                              </m:r>
                              <m:d>
                                <m:dPr>
                                  <m:ctrlPr>
                                    <a:rPr lang="en-US" altLang="zh-CN" sz="1000" i="1">
                                      <a:latin typeface="Cambria Math" panose="02040503050406030204" pitchFamily="18" charset="0"/>
                                    </a:rPr>
                                  </m:ctrlPr>
                                </m:dPr>
                                <m:e>
                                  <m:sSub>
                                    <m:sSubPr>
                                      <m:ctrlPr>
                                        <a:rPr lang="en-US" altLang="zh-CN" sz="1000" i="1">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𝑡𝑖</m:t>
                                      </m:r>
                                    </m:sub>
                                  </m:sSub>
                                  <m:r>
                                    <a:rPr lang="en-US" altLang="zh-CN" sz="1000" i="1">
                                      <a:latin typeface="Cambria Math" panose="02040503050406030204" pitchFamily="18" charset="0"/>
                                    </a:rPr>
                                    <m:t>|</m:t>
                                  </m:r>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𝜃</m:t>
                                      </m:r>
                                    </m:e>
                                    <m:sub>
                                      <m:r>
                                        <a:rPr lang="en-US" altLang="zh-CN" sz="1000" i="1">
                                          <a:latin typeface="Cambria Math" panose="02040503050406030204" pitchFamily="18" charset="0"/>
                                          <a:ea typeface="Cambria Math" panose="02040503050406030204" pitchFamily="18" charset="0"/>
                                        </a:rPr>
                                        <m:t>𝑡</m:t>
                                      </m:r>
                                    </m:sub>
                                  </m:sSub>
                                </m:e>
                              </m:d>
                            </m:e>
                          </m:nary>
                        </m:e>
                      </m:d>
                      <m:r>
                        <a:rPr lang="en-US" altLang="zh-CN" sz="1000" i="1">
                          <a:latin typeface="Cambria Math" panose="02040503050406030204" pitchFamily="18" charset="0"/>
                          <a:ea typeface="Cambria Math" panose="02040503050406030204" pitchFamily="18" charset="0"/>
                        </a:rPr>
                        <m:t>+</m:t>
                      </m:r>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𝜂</m:t>
                          </m:r>
                        </m:e>
                        <m:sub>
                          <m:r>
                            <a:rPr lang="en-US" altLang="zh-CN" sz="1000" i="1">
                              <a:latin typeface="Cambria Math" panose="02040503050406030204" pitchFamily="18" charset="0"/>
                              <a:ea typeface="Cambria Math" panose="02040503050406030204" pitchFamily="18" charset="0"/>
                            </a:rPr>
                            <m:t>𝑡</m:t>
                          </m:r>
                        </m:sub>
                      </m:sSub>
                    </m:oMath>
                  </m:oMathPara>
                </a14:m>
                <a:endParaRPr lang="en-US" altLang="zh-CN" sz="1000" i="1" dirty="0">
                  <a:latin typeface="Cambria Math" panose="02040503050406030204" pitchFamily="18" charset="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𝜂</m:t>
                          </m:r>
                        </m:e>
                        <m:sub>
                          <m:r>
                            <a:rPr lang="en-US" altLang="zh-CN" sz="1000" i="1">
                              <a:latin typeface="Cambria Math" panose="02040503050406030204" pitchFamily="18" charset="0"/>
                              <a:ea typeface="Cambria Math" panose="02040503050406030204" pitchFamily="18" charset="0"/>
                            </a:rPr>
                            <m:t>𝑡</m:t>
                          </m:r>
                        </m:sub>
                      </m:sSub>
                      <m:r>
                        <a:rPr lang="en-US" altLang="zh-CN" sz="1000" i="1">
                          <a:latin typeface="Cambria Math" panose="02040503050406030204" pitchFamily="18" charset="0"/>
                          <a:ea typeface="Cambria Math" panose="02040503050406030204" pitchFamily="18" charset="0"/>
                        </a:rPr>
                        <m:t>~</m:t>
                      </m:r>
                      <m:r>
                        <a:rPr lang="en-US" altLang="zh-CN" sz="1000" i="1">
                          <a:latin typeface="Cambria Math" panose="02040503050406030204" pitchFamily="18" charset="0"/>
                          <a:ea typeface="Cambria Math" panose="02040503050406030204" pitchFamily="18" charset="0"/>
                        </a:rPr>
                        <m:t>𝑁</m:t>
                      </m:r>
                      <m:r>
                        <a:rPr lang="en-US" altLang="zh-CN" sz="1000" i="1">
                          <a:latin typeface="Cambria Math" panose="02040503050406030204" pitchFamily="18" charset="0"/>
                          <a:ea typeface="Cambria Math" panose="02040503050406030204" pitchFamily="18" charset="0"/>
                        </a:rPr>
                        <m:t>(0,</m:t>
                      </m:r>
                      <m:sSub>
                        <m:sSubPr>
                          <m:ctrlPr>
                            <a:rPr lang="en-US" altLang="zh-CN" sz="1000" i="1">
                              <a:latin typeface="Cambria Math" panose="02040503050406030204" pitchFamily="18" charset="0"/>
                            </a:rPr>
                          </m:ctrlPr>
                        </m:sSubPr>
                        <m:e>
                          <m:r>
                            <a:rPr lang="zh-CN" altLang="en-US" sz="1000" i="1">
                              <a:latin typeface="Cambria Math" panose="02040503050406030204" pitchFamily="18" charset="0"/>
                            </a:rPr>
                            <m:t>𝜖</m:t>
                          </m:r>
                        </m:e>
                        <m:sub>
                          <m:r>
                            <a:rPr lang="en-US" altLang="zh-CN" sz="1000" i="1">
                              <a:latin typeface="Cambria Math" panose="02040503050406030204" pitchFamily="18" charset="0"/>
                            </a:rPr>
                            <m:t>𝑡</m:t>
                          </m:r>
                        </m:sub>
                      </m:sSub>
                      <m:r>
                        <a:rPr lang="en-US" altLang="zh-CN" sz="1000" i="1">
                          <a:latin typeface="Cambria Math" panose="02040503050406030204" pitchFamily="18" charset="0"/>
                          <a:ea typeface="Cambria Math" panose="02040503050406030204" pitchFamily="18" charset="0"/>
                        </a:rPr>
                        <m:t>)</m:t>
                      </m:r>
                    </m:oMath>
                  </m:oMathPara>
                </a14:m>
                <a:endParaRPr lang="en-US" altLang="zh-CN" sz="1000" dirty="0"/>
              </a:p>
            </p:txBody>
          </p:sp>
        </mc:Choice>
        <mc:Fallback xmlns="">
          <p:sp>
            <p:nvSpPr>
              <p:cNvPr id="19" name="Rectangle 10">
                <a:extLst>
                  <a:ext uri="{FF2B5EF4-FFF2-40B4-BE49-F238E27FC236}">
                    <a16:creationId xmlns:a16="http://schemas.microsoft.com/office/drawing/2014/main" id="{C56D538A-B6ED-4BF9-B4DC-EBC22F97FEA9}"/>
                  </a:ext>
                </a:extLst>
              </p:cNvPr>
              <p:cNvSpPr>
                <a:spLocks noRot="1" noChangeAspect="1" noMove="1" noResize="1" noEditPoints="1" noAdjustHandles="1" noChangeArrowheads="1" noChangeShapeType="1" noTextEdit="1"/>
              </p:cNvSpPr>
              <p:nvPr/>
            </p:nvSpPr>
            <p:spPr>
              <a:xfrm>
                <a:off x="4172548" y="1178477"/>
                <a:ext cx="3795690" cy="1545168"/>
              </a:xfrm>
              <a:prstGeom prst="rect">
                <a:avLst/>
              </a:prstGeom>
              <a:blipFill>
                <a:blip r:embed="rId4"/>
                <a:stretch>
                  <a:fillRect b="-32813"/>
                </a:stretch>
              </a:blipFill>
              <a:ln>
                <a:solidFill>
                  <a:srgbClr val="7030A0"/>
                </a:solid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BF011744-8CF5-4CF0-8539-E69CC6C4FCD7}"/>
              </a:ext>
            </a:extLst>
          </p:cNvPr>
          <p:cNvPicPr>
            <a:picLocks noChangeAspect="1"/>
          </p:cNvPicPr>
          <p:nvPr/>
        </p:nvPicPr>
        <p:blipFill>
          <a:blip r:embed="rId5"/>
          <a:stretch>
            <a:fillRect/>
          </a:stretch>
        </p:blipFill>
        <p:spPr>
          <a:xfrm>
            <a:off x="4326185" y="5200617"/>
            <a:ext cx="3642053" cy="1333348"/>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2212163573"/>
              </p:ext>
            </p:extLst>
          </p:nvPr>
        </p:nvGraphicFramePr>
        <p:xfrm>
          <a:off x="8582231" y="3018179"/>
          <a:ext cx="3102841" cy="1557470"/>
        </p:xfrm>
        <a:graphic>
          <a:graphicData uri="http://schemas.openxmlformats.org/drawingml/2006/table">
            <a:tbl>
              <a:tblPr>
                <a:tableStyleId>{5C22544A-7EE6-4342-B048-85BDC9FD1C3A}</a:tableStyleId>
              </a:tblPr>
              <a:tblGrid>
                <a:gridCol w="717102">
                  <a:extLst>
                    <a:ext uri="{9D8B030D-6E8A-4147-A177-3AD203B41FA5}">
                      <a16:colId xmlns:a16="http://schemas.microsoft.com/office/drawing/2014/main" val="784955677"/>
                    </a:ext>
                  </a:extLst>
                </a:gridCol>
                <a:gridCol w="620567">
                  <a:extLst>
                    <a:ext uri="{9D8B030D-6E8A-4147-A177-3AD203B41FA5}">
                      <a16:colId xmlns:a16="http://schemas.microsoft.com/office/drawing/2014/main" val="2673988957"/>
                    </a:ext>
                  </a:extLst>
                </a:gridCol>
                <a:gridCol w="441293">
                  <a:extLst>
                    <a:ext uri="{9D8B030D-6E8A-4147-A177-3AD203B41FA5}">
                      <a16:colId xmlns:a16="http://schemas.microsoft.com/office/drawing/2014/main" val="2350502934"/>
                    </a:ext>
                  </a:extLst>
                </a:gridCol>
                <a:gridCol w="441293">
                  <a:extLst>
                    <a:ext uri="{9D8B030D-6E8A-4147-A177-3AD203B41FA5}">
                      <a16:colId xmlns:a16="http://schemas.microsoft.com/office/drawing/2014/main" val="4187524631"/>
                    </a:ext>
                  </a:extLst>
                </a:gridCol>
                <a:gridCol w="441293">
                  <a:extLst>
                    <a:ext uri="{9D8B030D-6E8A-4147-A177-3AD203B41FA5}">
                      <a16:colId xmlns:a16="http://schemas.microsoft.com/office/drawing/2014/main" val="994165794"/>
                    </a:ext>
                  </a:extLst>
                </a:gridCol>
                <a:gridCol w="441293">
                  <a:extLst>
                    <a:ext uri="{9D8B030D-6E8A-4147-A177-3AD203B41FA5}">
                      <a16:colId xmlns:a16="http://schemas.microsoft.com/office/drawing/2014/main" val="1027480130"/>
                    </a:ext>
                  </a:extLst>
                </a:gridCol>
              </a:tblGrid>
              <a:tr h="0">
                <a:tc rowSpan="3">
                  <a:txBody>
                    <a:bodyPr/>
                    <a:lstStyle/>
                    <a:p>
                      <a:pPr algn="ctr" fontAlgn="b"/>
                      <a:r>
                        <a:rPr lang="en-US" sz="700" u="none" strike="noStrike" dirty="0">
                          <a:effectLst/>
                        </a:rPr>
                        <a:t>Number of Iterations</a:t>
                      </a:r>
                      <a:endParaRPr lang="en-US" sz="700" b="0" i="0" u="none" strike="noStrike" dirty="0">
                        <a:solidFill>
                          <a:srgbClr val="000000"/>
                        </a:solidFill>
                        <a:effectLst/>
                        <a:latin typeface="Calibri" panose="020F0502020204030204" pitchFamily="34" charset="0"/>
                      </a:endParaRPr>
                    </a:p>
                  </a:txBody>
                  <a:tcPr marL="6350" marR="6350" marT="6350" marB="0" anchor="b"/>
                </a:tc>
                <a:tc rowSpan="3">
                  <a:txBody>
                    <a:bodyPr/>
                    <a:lstStyle/>
                    <a:p>
                      <a:pPr algn="ctr" fontAlgn="b"/>
                      <a:r>
                        <a:rPr lang="en-US" sz="700" u="none" strike="noStrike">
                          <a:effectLst/>
                        </a:rPr>
                        <a:t>Time Spent</a:t>
                      </a:r>
                      <a:endParaRPr lang="en-US" sz="700" b="0" i="0" u="none" strike="noStrike">
                        <a:solidFill>
                          <a:srgbClr val="000000"/>
                        </a:solidFill>
                        <a:effectLst/>
                        <a:latin typeface="Calibri" panose="020F0502020204030204" pitchFamily="34" charset="0"/>
                      </a:endParaRPr>
                    </a:p>
                  </a:txBody>
                  <a:tcPr marL="6350" marR="6350" marT="6350" marB="0" anchor="b"/>
                </a:tc>
                <a:tc gridSpan="4">
                  <a:txBody>
                    <a:bodyPr/>
                    <a:lstStyle/>
                    <a:p>
                      <a:pPr algn="ctr" fontAlgn="b"/>
                      <a:r>
                        <a:rPr lang="en-US" sz="700" u="none" strike="noStrike" dirty="0">
                          <a:effectLst/>
                        </a:rPr>
                        <a:t>Accuracy</a:t>
                      </a:r>
                      <a:endParaRPr lang="en-US" sz="7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7161163"/>
                  </a:ext>
                </a:extLst>
              </a:tr>
              <a:tr h="120370">
                <a:tc vMerge="1">
                  <a:txBody>
                    <a:bodyPr/>
                    <a:lstStyle/>
                    <a:p>
                      <a:endParaRPr lang="en-US"/>
                    </a:p>
                  </a:txBody>
                  <a:tcPr/>
                </a:tc>
                <a:tc vMerge="1">
                  <a:txBody>
                    <a:bodyPr/>
                    <a:lstStyle/>
                    <a:p>
                      <a:endParaRPr lang="en-US"/>
                    </a:p>
                  </a:txBody>
                  <a:tcPr/>
                </a:tc>
                <a:tc gridSpan="2">
                  <a:txBody>
                    <a:bodyPr/>
                    <a:lstStyle/>
                    <a:p>
                      <a:pPr algn="ctr" fontAlgn="b"/>
                      <a:r>
                        <a:rPr lang="en-US" sz="700" u="none" strike="noStrike">
                          <a:effectLst/>
                        </a:rPr>
                        <a:t>Student</a:t>
                      </a:r>
                      <a:endParaRPr lang="en-US" sz="7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gridSpan="2">
                  <a:txBody>
                    <a:bodyPr/>
                    <a:lstStyle/>
                    <a:p>
                      <a:pPr algn="ctr" fontAlgn="b"/>
                      <a:r>
                        <a:rPr lang="en-US" sz="700" u="none" strike="noStrike">
                          <a:effectLst/>
                        </a:rPr>
                        <a:t>Teacher</a:t>
                      </a:r>
                      <a:endParaRPr lang="en-US" sz="7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1832956738"/>
                  </a:ext>
                </a:extLst>
              </a:tr>
              <a:tr h="120370">
                <a:tc vMerge="1">
                  <a:txBody>
                    <a:bodyPr/>
                    <a:lstStyle/>
                    <a:p>
                      <a:endParaRPr lang="en-US"/>
                    </a:p>
                  </a:txBody>
                  <a:tcPr/>
                </a:tc>
                <a:tc vMerge="1">
                  <a:txBody>
                    <a:bodyPr/>
                    <a:lstStyle/>
                    <a:p>
                      <a:endParaRPr lang="en-US"/>
                    </a:p>
                  </a:txBody>
                  <a:tcPr/>
                </a:tc>
                <a:tc>
                  <a:txBody>
                    <a:bodyPr/>
                    <a:lstStyle/>
                    <a:p>
                      <a:pPr algn="l" fontAlgn="b"/>
                      <a:r>
                        <a:rPr lang="en-US" sz="700" u="none" strike="noStrike">
                          <a:effectLst/>
                        </a:rPr>
                        <a:t>Test</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700" u="none" strike="noStrike" dirty="0">
                          <a:effectLst/>
                        </a:rPr>
                        <a:t>Train</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700" u="none" strike="noStrike">
                          <a:effectLst/>
                        </a:rPr>
                        <a:t>Test</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700" u="none" strike="noStrike">
                          <a:effectLst/>
                        </a:rPr>
                        <a:t>Train</a:t>
                      </a:r>
                      <a:endParaRPr lang="en-US" sz="7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62968581"/>
                  </a:ext>
                </a:extLst>
              </a:tr>
              <a:tr h="120370">
                <a:tc>
                  <a:txBody>
                    <a:bodyPr/>
                    <a:lstStyle/>
                    <a:p>
                      <a:pPr algn="r" fontAlgn="b"/>
                      <a:r>
                        <a:rPr lang="en-US" sz="700" u="none" strike="noStrike" dirty="0">
                          <a:effectLst/>
                        </a:rPr>
                        <a:t>2000</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71.82</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0.8456</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1.0000</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0.6945</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0.9900</a:t>
                      </a:r>
                      <a:endParaRPr lang="en-US" sz="7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7402168"/>
                  </a:ext>
                </a:extLst>
              </a:tr>
              <a:tr h="120370">
                <a:tc>
                  <a:txBody>
                    <a:bodyPr/>
                    <a:lstStyle/>
                    <a:p>
                      <a:pPr algn="r" fontAlgn="b"/>
                      <a:r>
                        <a:rPr lang="en-US" sz="700" u="none" strike="noStrike">
                          <a:effectLst/>
                        </a:rPr>
                        <a:t>4000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68.81</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0.8557</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1.0000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0.7187</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0.9940</a:t>
                      </a:r>
                      <a:endParaRPr lang="en-US" sz="7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63790514"/>
                  </a:ext>
                </a:extLst>
              </a:tr>
              <a:tr h="120370">
                <a:tc>
                  <a:txBody>
                    <a:bodyPr/>
                    <a:lstStyle/>
                    <a:p>
                      <a:pPr algn="r" fontAlgn="b"/>
                      <a:r>
                        <a:rPr lang="en-US" sz="700" u="none" strike="noStrike">
                          <a:effectLst/>
                        </a:rPr>
                        <a:t>6000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68.61</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0.8559</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1.0000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0.7320</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1.0000</a:t>
                      </a:r>
                      <a:endParaRPr lang="en-US" sz="7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6904573"/>
                  </a:ext>
                </a:extLst>
              </a:tr>
              <a:tr h="120370">
                <a:tc>
                  <a:txBody>
                    <a:bodyPr/>
                    <a:lstStyle/>
                    <a:p>
                      <a:pPr algn="r" fontAlgn="b"/>
                      <a:r>
                        <a:rPr lang="en-US" sz="700" u="none" strike="noStrike">
                          <a:effectLst/>
                        </a:rPr>
                        <a:t>8000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68.40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0.8541</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1.0000</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0.7264</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0.9980</a:t>
                      </a:r>
                      <a:endParaRPr lang="en-US"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2726379"/>
                  </a:ext>
                </a:extLst>
              </a:tr>
              <a:tr h="120370">
                <a:tc>
                  <a:txBody>
                    <a:bodyPr/>
                    <a:lstStyle/>
                    <a:p>
                      <a:pPr algn="r" fontAlgn="b"/>
                      <a:r>
                        <a:rPr lang="en-US" sz="700" u="none" strike="noStrike">
                          <a:effectLst/>
                        </a:rPr>
                        <a:t>10000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68.50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0.8488</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1.0000</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0.7264</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0.9980</a:t>
                      </a:r>
                      <a:endParaRPr lang="en-US"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95602417"/>
                  </a:ext>
                </a:extLst>
              </a:tr>
              <a:tr h="120370">
                <a:tc>
                  <a:txBody>
                    <a:bodyPr/>
                    <a:lstStyle/>
                    <a:p>
                      <a:pPr algn="r" fontAlgn="b"/>
                      <a:r>
                        <a:rPr lang="en-US" sz="700" u="none" strike="noStrike">
                          <a:effectLst/>
                        </a:rPr>
                        <a:t>12000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68.42</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0.8585</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1.0000</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0.7593</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1.0000</a:t>
                      </a:r>
                      <a:endParaRPr lang="en-US"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57517304"/>
                  </a:ext>
                </a:extLst>
              </a:tr>
              <a:tr h="120370">
                <a:tc>
                  <a:txBody>
                    <a:bodyPr/>
                    <a:lstStyle/>
                    <a:p>
                      <a:pPr algn="r" fontAlgn="b"/>
                      <a:r>
                        <a:rPr lang="en-US" sz="700" u="none" strike="noStrike">
                          <a:effectLst/>
                        </a:rPr>
                        <a:t>14000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68.34</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0.8602</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1.0000</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0.7563</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1.0000</a:t>
                      </a:r>
                      <a:endParaRPr lang="en-US"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45481971"/>
                  </a:ext>
                </a:extLst>
              </a:tr>
              <a:tr h="120370">
                <a:tc>
                  <a:txBody>
                    <a:bodyPr/>
                    <a:lstStyle/>
                    <a:p>
                      <a:pPr algn="r" fontAlgn="b"/>
                      <a:r>
                        <a:rPr lang="en-US" sz="700" u="none" strike="noStrike">
                          <a:effectLst/>
                        </a:rPr>
                        <a:t>16000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68.48</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0.8559</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1.0000</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0.7345</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0.9940</a:t>
                      </a:r>
                      <a:endParaRPr lang="en-US"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45013295"/>
                  </a:ext>
                </a:extLst>
              </a:tr>
              <a:tr h="120370">
                <a:tc>
                  <a:txBody>
                    <a:bodyPr/>
                    <a:lstStyle/>
                    <a:p>
                      <a:pPr algn="r" fontAlgn="b"/>
                      <a:r>
                        <a:rPr lang="en-US" sz="700" u="none" strike="noStrike">
                          <a:effectLst/>
                        </a:rPr>
                        <a:t>18000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68.65</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0.8523</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1.0000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0.7618</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1.0000</a:t>
                      </a:r>
                      <a:endParaRPr lang="en-US"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14951230"/>
                  </a:ext>
                </a:extLst>
              </a:tr>
              <a:tr h="120370">
                <a:tc>
                  <a:txBody>
                    <a:bodyPr/>
                    <a:lstStyle/>
                    <a:p>
                      <a:pPr algn="r" fontAlgn="b"/>
                      <a:r>
                        <a:rPr lang="en-US" sz="700" u="none" strike="noStrike">
                          <a:effectLst/>
                        </a:rPr>
                        <a:t>20000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68.82</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0.8637</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a:effectLst/>
                        </a:rPr>
                        <a:t>1.0000</a:t>
                      </a:r>
                      <a:endParaRPr lang="en-US" sz="7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0.7600</a:t>
                      </a:r>
                      <a:endParaRPr lang="en-US" sz="7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700" u="none" strike="noStrike" dirty="0">
                          <a:effectLst/>
                        </a:rPr>
                        <a:t>1.0000</a:t>
                      </a:r>
                      <a:endParaRPr lang="en-US" sz="7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6818004"/>
                  </a:ext>
                </a:extLst>
              </a:tr>
            </a:tbl>
          </a:graphicData>
        </a:graphic>
      </p:graphicFrame>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886</TotalTime>
  <Words>581</Words>
  <Application>Microsoft Office PowerPoint</Application>
  <PresentationFormat>宽屏</PresentationFormat>
  <Paragraphs>111</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DengXian</vt:lpstr>
      <vt:lpstr>Arial</vt:lpstr>
      <vt:lpstr>Calibri</vt:lpstr>
      <vt:lpstr>Calibri Light</vt:lpstr>
      <vt:lpstr>Cambria Math</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Hongyu Mao</cp:lastModifiedBy>
  <cp:revision>123</cp:revision>
  <dcterms:created xsi:type="dcterms:W3CDTF">2017-03-11T12:28:27Z</dcterms:created>
  <dcterms:modified xsi:type="dcterms:W3CDTF">2017-12-09T14:52:29Z</dcterms:modified>
</cp:coreProperties>
</file>