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6"/>
    <p:restoredTop sz="94621"/>
  </p:normalViewPr>
  <p:slideViewPr>
    <p:cSldViewPr snapToGrid="0" snapToObjects="1">
      <p:cViewPr>
        <p:scale>
          <a:sx n="142" d="100"/>
          <a:sy n="142" d="100"/>
        </p:scale>
        <p:origin x="152" y="-776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</a:t>
            </a:r>
            <a:r>
              <a:rPr lang="en-US" dirty="0" smtClean="0"/>
              <a:t>Of </a:t>
            </a:r>
            <a:r>
              <a:rPr lang="en-US" dirty="0"/>
              <a:t>Raphael’s </a:t>
            </a:r>
            <a:r>
              <a:rPr lang="en-US" dirty="0" smtClean="0"/>
              <a:t>Paintings From The Forgeries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WU Aoyu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95" y="1178476"/>
            <a:ext cx="3794332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64895" y="1443395"/>
            <a:ext cx="3794332" cy="20402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150" dirty="0" smtClean="0"/>
              <a:t>This project aims to </a:t>
            </a:r>
            <a:r>
              <a:rPr lang="en-US" altLang="zh-CN" sz="1150" dirty="0" smtClean="0"/>
              <a:t>discriminate Raphael’s paintings from the forgeries. </a:t>
            </a:r>
            <a:r>
              <a:rPr lang="en-US" altLang="zh-CN" sz="1150" dirty="0" smtClean="0"/>
              <a:t>The original data includes 28 high-quality scans of Raphael style paintings, among which 12 are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authenticated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to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be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genuine,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9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are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authenticated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as</a:t>
            </a:r>
            <a:r>
              <a:rPr lang="zh-CN" altLang="en-US" sz="1150" dirty="0" smtClean="0"/>
              <a:t> </a:t>
            </a:r>
            <a:r>
              <a:rPr lang="en-US" altLang="zh-CN" sz="1150" dirty="0" smtClean="0"/>
              <a:t>forgeries and 7 remained disputed. We compute image descriptors includes image intensity statistics and textual feature as suggested in [1]. Several classification models are then trained and tested via leave-one-out cross validation. It is observed that gray-level co-variance matrix level performs the best with accuracy 85.71%. Finally, we predict those disputed paintings.</a:t>
            </a:r>
            <a:endParaRPr lang="en-US" altLang="zh-CN" sz="115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196068" y="1178476"/>
            <a:ext cx="3794332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Feature Descriptor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27241" y="1178476"/>
            <a:ext cx="3794332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Leave-one-out Cross Validation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226295" y="1444499"/>
            <a:ext cx="3795278" cy="34169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4188643" y="5092621"/>
            <a:ext cx="3801754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Classification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195123" y="1443395"/>
            <a:ext cx="3795276" cy="34180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100" b="1" dirty="0"/>
              <a:t>Image Intensity Statistics</a:t>
            </a:r>
          </a:p>
          <a:p>
            <a:pPr algn="just"/>
            <a:r>
              <a:rPr lang="en-US" altLang="zh-CN" sz="1100" dirty="0"/>
              <a:t>To describe the intensity of a grayscale image, we calculate the following statistical features: global mean, variance, histogram of intensity values and histogram features including skewness, kurtosis and entropy. The histogram models the distribution of intensity levels in a image. The shape of the histogram provides information about image characteristics. </a:t>
            </a:r>
          </a:p>
          <a:p>
            <a:pPr algn="just"/>
            <a:endParaRPr lang="en-US" altLang="zh-CN" sz="1100" dirty="0"/>
          </a:p>
          <a:p>
            <a:pPr algn="just"/>
            <a:r>
              <a:rPr lang="en-US" altLang="zh-CN" sz="1100" b="1" dirty="0"/>
              <a:t>Texture Based Features</a:t>
            </a:r>
            <a:r>
              <a:rPr lang="en-US" altLang="zh-CN" sz="1100" dirty="0"/>
              <a:t> </a:t>
            </a:r>
          </a:p>
          <a:p>
            <a:pPr algn="just"/>
            <a:r>
              <a:rPr lang="en-US" altLang="zh-CN" sz="1100" dirty="0"/>
              <a:t>Although no formal definition of image texture exists, we extract texture features based on a commonly accepted approach </a:t>
            </a:r>
            <a:r>
              <a:rPr lang="mr-IN" altLang="zh-CN" sz="1100" dirty="0"/>
              <a:t>–</a:t>
            </a:r>
            <a:r>
              <a:rPr lang="en-US" altLang="zh-CN" sz="1100" dirty="0"/>
              <a:t> the gray-level co-occurrence matrix (GLCM) [2], which models the positions of pixels with similar gray level values. For each computed GLCM, we extract the following four features: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Contrast: Local variations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Correlation: Joint probability occurrence of specified pixel pairs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Energy: The sum of squared elements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Homogeneity: The closeness of the distribution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7470" y="5373727"/>
            <a:ext cx="3794332" cy="13922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[1] C. Eva and G. Sonja. </a:t>
            </a:r>
            <a:r>
              <a:rPr lang="en-US" sz="1100" dirty="0"/>
              <a:t>Automated painter recognition based on image feature </a:t>
            </a:r>
            <a:r>
              <a:rPr lang="en-US" sz="1100" dirty="0"/>
              <a:t>extraction, </a:t>
            </a:r>
            <a:r>
              <a:rPr lang="en-US" sz="1100" dirty="0"/>
              <a:t>ELMAR, 2013 55th International </a:t>
            </a:r>
            <a:r>
              <a:rPr lang="en-US" sz="1100" dirty="0"/>
              <a:t>Symposium, 2013</a:t>
            </a:r>
            <a:r>
              <a:rPr lang="en-US" sz="1100" dirty="0" smtClean="0"/>
              <a:t>.</a:t>
            </a:r>
          </a:p>
          <a:p>
            <a:r>
              <a:rPr lang="en-US" sz="1100" dirty="0"/>
              <a:t>[2] R. M. </a:t>
            </a:r>
            <a:r>
              <a:rPr lang="en-US" sz="1100" dirty="0" err="1"/>
              <a:t>Haralick</a:t>
            </a:r>
            <a:r>
              <a:rPr lang="en-US" sz="1100" dirty="0"/>
              <a:t>. "Statistical and structural approaches to texture," Proceedings of the IEEE , vol.67, no.5, pp.786-804, May 1979.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163949" y="5092621"/>
            <a:ext cx="3794332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7. Reference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188643" y="5357541"/>
            <a:ext cx="3801754" cy="14084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100" dirty="0"/>
              <a:t>We implement the following models for classification: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Decision Tree with Early </a:t>
            </a:r>
            <a:r>
              <a:rPr lang="en-US" altLang="zh-CN" sz="1100" dirty="0" smtClean="0"/>
              <a:t>Prune (DT)</a:t>
            </a:r>
            <a:endParaRPr lang="en-US" altLang="zh-CN" sz="1100" dirty="0"/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Support Vector </a:t>
            </a:r>
            <a:r>
              <a:rPr lang="en-US" altLang="zh-CN" sz="1100" dirty="0" smtClean="0"/>
              <a:t>Machine (SVM): </a:t>
            </a:r>
            <a:r>
              <a:rPr lang="en-US" altLang="zh-CN" sz="1100" dirty="0"/>
              <a:t>Quadratic kernel is adopted.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Discriminant </a:t>
            </a:r>
            <a:r>
              <a:rPr lang="en-US" altLang="zh-CN" sz="1100" dirty="0" smtClean="0"/>
              <a:t>Analysis (DA)</a:t>
            </a:r>
            <a:endParaRPr lang="en-US" altLang="zh-CN" sz="1100" dirty="0"/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/>
              <a:t>K-Nearest </a:t>
            </a:r>
            <a:r>
              <a:rPr lang="en-US" altLang="zh-CN" sz="1100" dirty="0" smtClean="0"/>
              <a:t>Neighbor (</a:t>
            </a:r>
            <a:r>
              <a:rPr lang="en-US" altLang="zh-CN" sz="1100" dirty="0" err="1" smtClean="0"/>
              <a:t>kNN</a:t>
            </a:r>
            <a:r>
              <a:rPr lang="en-US" altLang="zh-CN" sz="1100" dirty="0" smtClean="0"/>
              <a:t>)</a:t>
            </a:r>
            <a:endParaRPr lang="en-US" altLang="zh-CN" sz="1100" dirty="0"/>
          </a:p>
        </p:txBody>
      </p:sp>
      <p:sp>
        <p:nvSpPr>
          <p:cNvPr id="24" name="Rectangle 23"/>
          <p:cNvSpPr/>
          <p:nvPr/>
        </p:nvSpPr>
        <p:spPr>
          <a:xfrm>
            <a:off x="163949" y="3583444"/>
            <a:ext cx="3794332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Dataset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62591" y="3850834"/>
            <a:ext cx="3795690" cy="10106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150" dirty="0" smtClean="0"/>
              <a:t>The dataset is provided by Prof. Yang WANG from HKUST, which contains a 28 high-quality digital paintings of Raphael of forgeries.</a:t>
            </a:r>
            <a:r>
              <a:rPr lang="en-US" altLang="zh-CN" sz="1150" dirty="0"/>
              <a:t> </a:t>
            </a:r>
            <a:r>
              <a:rPr lang="en-US" altLang="zh-CN" sz="1150" dirty="0" smtClean="0"/>
              <a:t>The average size of 4019*3963.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1382"/>
              </p:ext>
            </p:extLst>
          </p:nvPr>
        </p:nvGraphicFramePr>
        <p:xfrm>
          <a:off x="8407191" y="1578533"/>
          <a:ext cx="3433485" cy="105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697"/>
                <a:gridCol w="686697"/>
                <a:gridCol w="686697"/>
                <a:gridCol w="686697"/>
                <a:gridCol w="686697"/>
              </a:tblGrid>
              <a:tr h="24130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SVM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kNN</a:t>
                      </a:r>
                      <a:endParaRPr lang="en-US" sz="1000" dirty="0"/>
                    </a:p>
                  </a:txBody>
                  <a:tcPr/>
                </a:tc>
              </a:tr>
              <a:tr h="4040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</a:p>
                    <a:p>
                      <a:r>
                        <a:rPr lang="en-US" sz="1000" dirty="0" smtClean="0"/>
                        <a:t>Intensity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64.29%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71.43%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71.43%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42.86%</a:t>
                      </a:r>
                      <a:endParaRPr lang="en-US" sz="1000" dirty="0"/>
                    </a:p>
                  </a:txBody>
                  <a:tcPr/>
                </a:tc>
              </a:tr>
              <a:tr h="4040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Texture</a:t>
                      </a:r>
                      <a:r>
                        <a:rPr lang="en-US" sz="1000" baseline="0" dirty="0" smtClean="0"/>
                        <a:t> Based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71.43%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85.71%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85.71%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85.71%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89459" y="3254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58736" y="2642275"/>
            <a:ext cx="35303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It is observed that gray-level co-variance matrix method performs relatively well disregarding the classification methods. GLCM captures the details of paintings and help discriminate the genuine paintings, while image intensity only captures low-level information which is easy to cheat. Consider the following training data, the genuine (left) and forgery have similar color but vary in details.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37" y="3970602"/>
            <a:ext cx="813803" cy="8306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02" y="3964676"/>
            <a:ext cx="1622367" cy="83659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227238" y="5092621"/>
            <a:ext cx="3801754" cy="26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Prediction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8227238" y="5357541"/>
            <a:ext cx="3801754" cy="14084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100" dirty="0" smtClean="0"/>
              <a:t>The results of prediction are as follows:</a:t>
            </a:r>
          </a:p>
          <a:p>
            <a:pPr algn="just"/>
            <a:endParaRPr lang="en-US" altLang="zh-CN" sz="1100" dirty="0"/>
          </a:p>
          <a:p>
            <a:pPr algn="just"/>
            <a:endParaRPr lang="en-US" altLang="zh-CN" sz="1100" dirty="0" smtClean="0"/>
          </a:p>
          <a:p>
            <a:pPr algn="just"/>
            <a:endParaRPr lang="en-US" altLang="zh-CN" sz="1100" dirty="0"/>
          </a:p>
          <a:p>
            <a:pPr algn="just"/>
            <a:endParaRPr lang="en-US" altLang="zh-CN" sz="1100" dirty="0" smtClean="0"/>
          </a:p>
          <a:p>
            <a:pPr algn="just"/>
            <a:endParaRPr lang="en-US" altLang="zh-CN" sz="11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18226"/>
              </p:ext>
            </p:extLst>
          </p:nvPr>
        </p:nvGraphicFramePr>
        <p:xfrm>
          <a:off x="8358736" y="5824345"/>
          <a:ext cx="3600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68"/>
                <a:gridCol w="514368"/>
                <a:gridCol w="514368"/>
                <a:gridCol w="514368"/>
                <a:gridCol w="514368"/>
                <a:gridCol w="514368"/>
                <a:gridCol w="514368"/>
              </a:tblGrid>
              <a:tr h="1716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/>
                </a:tc>
              </a:tr>
              <a:tr h="1716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498</Words>
  <Application>Microsoft Macintosh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AOYU WU</cp:lastModifiedBy>
  <cp:revision>144</cp:revision>
  <dcterms:created xsi:type="dcterms:W3CDTF">2017-03-11T12:28:27Z</dcterms:created>
  <dcterms:modified xsi:type="dcterms:W3CDTF">2017-12-15T07:05:56Z</dcterms:modified>
</cp:coreProperties>
</file>