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9"/>
    <p:restoredTop sz="91717" autoAdjust="0"/>
  </p:normalViewPr>
  <p:slideViewPr>
    <p:cSldViewPr snapToGrid="0" snapToObjects="1">
      <p:cViewPr>
        <p:scale>
          <a:sx n="110" d="100"/>
          <a:sy n="110" d="100"/>
        </p:scale>
        <p:origin x="2512" y="808"/>
      </p:cViewPr>
      <p:guideLst>
        <p:guide orient="horz" pos="6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9ED9C-B9C9-8741-9537-79AC2148F83F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D65AE-F790-6742-8F8F-587390D5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D65AE-F790-6742-8F8F-587390D50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7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C03D-8E1E-0847-AB74-B7FC4FF0E5D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tif"/><Relationship Id="rId12" Type="http://schemas.openxmlformats.org/officeDocument/2006/relationships/image" Target="../media/image10.tif"/><Relationship Id="rId13" Type="http://schemas.openxmlformats.org/officeDocument/2006/relationships/image" Target="../media/image11.tif"/><Relationship Id="rId14" Type="http://schemas.openxmlformats.org/officeDocument/2006/relationships/image" Target="../media/image12.tif"/><Relationship Id="rId15" Type="http://schemas.openxmlformats.org/officeDocument/2006/relationships/image" Target="../media/image13.png"/><Relationship Id="rId16" Type="http://schemas.openxmlformats.org/officeDocument/2006/relationships/image" Target="../media/image14.tif"/><Relationship Id="rId1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7563481" y="1580994"/>
            <a:ext cx="2174027" cy="1800000"/>
            <a:chOff x="5648982" y="3485071"/>
            <a:chExt cx="2174026" cy="18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982" y="3485071"/>
              <a:ext cx="2174026" cy="1800000"/>
            </a:xfrm>
            <a:prstGeom prst="rect">
              <a:avLst/>
            </a:prstGeom>
          </p:spPr>
        </p:pic>
        <p:grpSp>
          <p:nvGrpSpPr>
            <p:cNvPr id="125" name="组合 124">
              <a:extLst>
                <a:ext uri="{FF2B5EF4-FFF2-40B4-BE49-F238E27FC236}">
                  <a16:creationId xmlns="" xmlns:a16="http://schemas.microsoft.com/office/drawing/2014/main" id="{D73AA04D-F4D1-419F-BD55-E1399B18B3CC}"/>
                </a:ext>
              </a:extLst>
            </p:cNvPr>
            <p:cNvGrpSpPr/>
            <p:nvPr/>
          </p:nvGrpSpPr>
          <p:grpSpPr>
            <a:xfrm>
              <a:off x="5830621" y="4792698"/>
              <a:ext cx="247164" cy="253342"/>
              <a:chOff x="7921604" y="5401509"/>
              <a:chExt cx="247164" cy="253342"/>
            </a:xfrm>
          </p:grpSpPr>
          <p:pic>
            <p:nvPicPr>
              <p:cNvPr id="88" name="图片 87">
                <a:extLst>
                  <a:ext uri="{FF2B5EF4-FFF2-40B4-BE49-F238E27FC236}">
                    <a16:creationId xmlns="" xmlns:a16="http://schemas.microsoft.com/office/drawing/2014/main" id="{8B2BF19B-4308-4C05-ADD3-B2163ED97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1392" y="5438851"/>
                <a:ext cx="177376" cy="216000"/>
              </a:xfrm>
              <a:prstGeom prst="rect">
                <a:avLst/>
              </a:prstGeom>
            </p:spPr>
          </p:pic>
          <p:sp>
            <p:nvSpPr>
              <p:cNvPr id="110" name="文本框 109">
                <a:extLst>
                  <a:ext uri="{FF2B5EF4-FFF2-40B4-BE49-F238E27FC236}">
                    <a16:creationId xmlns="" xmlns:a16="http://schemas.microsoft.com/office/drawing/2014/main" id="{465AC236-8DEF-41AA-92BB-62C3A8FE9CC9}"/>
                  </a:ext>
                </a:extLst>
              </p:cNvPr>
              <p:cNvSpPr txBox="1"/>
              <p:nvPr/>
            </p:nvSpPr>
            <p:spPr>
              <a:xfrm>
                <a:off x="7921604" y="5401509"/>
                <a:ext cx="21672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rgbClr val="FF0000"/>
                    </a:solidFill>
                  </a:rPr>
                  <a:t>1</a:t>
                </a:r>
                <a:endParaRPr lang="zh-CN" altLang="en-US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="" xmlns:a16="http://schemas.microsoft.com/office/drawing/2014/main" id="{1927838D-7DDB-49F9-B5DD-AB35D6E06D07}"/>
                </a:ext>
              </a:extLst>
            </p:cNvPr>
            <p:cNvGrpSpPr/>
            <p:nvPr/>
          </p:nvGrpSpPr>
          <p:grpSpPr>
            <a:xfrm>
              <a:off x="6696928" y="4795627"/>
              <a:ext cx="233262" cy="250413"/>
              <a:chOff x="8613577" y="5192964"/>
              <a:chExt cx="233262" cy="250413"/>
            </a:xfrm>
          </p:grpSpPr>
          <p:pic>
            <p:nvPicPr>
              <p:cNvPr id="89" name="图片 88">
                <a:extLst>
                  <a:ext uri="{FF2B5EF4-FFF2-40B4-BE49-F238E27FC236}">
                    <a16:creationId xmlns="" xmlns:a16="http://schemas.microsoft.com/office/drawing/2014/main" id="{A88C03D7-8FA0-4496-8694-209D392CD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69432" y="5227377"/>
                <a:ext cx="177407" cy="216000"/>
              </a:xfrm>
              <a:prstGeom prst="rect">
                <a:avLst/>
              </a:prstGeom>
            </p:spPr>
          </p:pic>
          <p:sp>
            <p:nvSpPr>
              <p:cNvPr id="111" name="文本框 110">
                <a:extLst>
                  <a:ext uri="{FF2B5EF4-FFF2-40B4-BE49-F238E27FC236}">
                    <a16:creationId xmlns="" xmlns:a16="http://schemas.microsoft.com/office/drawing/2014/main" id="{0468C241-D68E-48CC-8B50-8BD7A97D7CFC}"/>
                  </a:ext>
                </a:extLst>
              </p:cNvPr>
              <p:cNvSpPr txBox="1"/>
              <p:nvPr/>
            </p:nvSpPr>
            <p:spPr>
              <a:xfrm>
                <a:off x="8613577" y="5192964"/>
                <a:ext cx="21672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rgbClr val="FF0000"/>
                    </a:solidFill>
                  </a:rPr>
                  <a:t>9</a:t>
                </a:r>
                <a:endParaRPr lang="zh-CN" altLang="en-US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="" xmlns:a16="http://schemas.microsoft.com/office/drawing/2014/main" id="{426ED34D-7860-484F-87E2-78812CA9989F}"/>
                </a:ext>
              </a:extLst>
            </p:cNvPr>
            <p:cNvGrpSpPr/>
            <p:nvPr/>
          </p:nvGrpSpPr>
          <p:grpSpPr>
            <a:xfrm>
              <a:off x="7150350" y="4187342"/>
              <a:ext cx="248786" cy="252604"/>
              <a:chOff x="8990128" y="4989201"/>
              <a:chExt cx="248786" cy="252604"/>
            </a:xfrm>
          </p:grpSpPr>
          <p:pic>
            <p:nvPicPr>
              <p:cNvPr id="90" name="图片 89">
                <a:extLst>
                  <a:ext uri="{FF2B5EF4-FFF2-40B4-BE49-F238E27FC236}">
                    <a16:creationId xmlns="" xmlns:a16="http://schemas.microsoft.com/office/drawing/2014/main" id="{2653A099-E6C3-4EE5-8E70-C1BCF44C0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61931" y="5025805"/>
                <a:ext cx="176983" cy="216000"/>
              </a:xfrm>
              <a:prstGeom prst="rect">
                <a:avLst/>
              </a:prstGeom>
            </p:spPr>
          </p:pic>
          <p:sp>
            <p:nvSpPr>
              <p:cNvPr id="112" name="文本框 111">
                <a:extLst>
                  <a:ext uri="{FF2B5EF4-FFF2-40B4-BE49-F238E27FC236}">
                    <a16:creationId xmlns="" xmlns:a16="http://schemas.microsoft.com/office/drawing/2014/main" id="{91E35E44-AB65-4299-92F4-C1FD0265895D}"/>
                  </a:ext>
                </a:extLst>
              </p:cNvPr>
              <p:cNvSpPr txBox="1"/>
              <p:nvPr/>
            </p:nvSpPr>
            <p:spPr>
              <a:xfrm>
                <a:off x="8990128" y="4989201"/>
                <a:ext cx="24878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rgbClr val="FF0000"/>
                    </a:solidFill>
                  </a:rPr>
                  <a:t>17</a:t>
                </a:r>
                <a:endParaRPr lang="zh-CN" altLang="en-US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="" xmlns:a16="http://schemas.microsoft.com/office/drawing/2014/main" id="{D05D7AA3-3CB1-40F5-ADE1-65A64354464A}"/>
                </a:ext>
              </a:extLst>
            </p:cNvPr>
            <p:cNvGrpSpPr/>
            <p:nvPr/>
          </p:nvGrpSpPr>
          <p:grpSpPr>
            <a:xfrm>
              <a:off x="6414898" y="3775854"/>
              <a:ext cx="248786" cy="253571"/>
              <a:chOff x="8381906" y="4722941"/>
              <a:chExt cx="248786" cy="253571"/>
            </a:xfrm>
          </p:grpSpPr>
          <p:pic>
            <p:nvPicPr>
              <p:cNvPr id="92" name="图片 91">
                <a:extLst>
                  <a:ext uri="{FF2B5EF4-FFF2-40B4-BE49-F238E27FC236}">
                    <a16:creationId xmlns="" xmlns:a16="http://schemas.microsoft.com/office/drawing/2014/main" id="{8DCDF574-3E56-4428-B0EA-46552CE05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50249" y="4760512"/>
                <a:ext cx="178469" cy="216000"/>
              </a:xfrm>
              <a:prstGeom prst="rect">
                <a:avLst/>
              </a:prstGeom>
            </p:spPr>
          </p:pic>
          <p:sp>
            <p:nvSpPr>
              <p:cNvPr id="113" name="文本框 112">
                <a:extLst>
                  <a:ext uri="{FF2B5EF4-FFF2-40B4-BE49-F238E27FC236}">
                    <a16:creationId xmlns="" xmlns:a16="http://schemas.microsoft.com/office/drawing/2014/main" id="{D9892F58-62B5-404D-A955-4BA999B188D2}"/>
                  </a:ext>
                </a:extLst>
              </p:cNvPr>
              <p:cNvSpPr txBox="1"/>
              <p:nvPr/>
            </p:nvSpPr>
            <p:spPr>
              <a:xfrm>
                <a:off x="8381906" y="4722941"/>
                <a:ext cx="24878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rgbClr val="FF0000"/>
                    </a:solidFill>
                  </a:rPr>
                  <a:t>33</a:t>
                </a:r>
                <a:endParaRPr lang="zh-CN" altLang="en-US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="" xmlns:a16="http://schemas.microsoft.com/office/drawing/2014/main" id="{E998DCDC-BB50-4B83-993D-ABB75B7E0C27}"/>
                </a:ext>
              </a:extLst>
            </p:cNvPr>
            <p:cNvGrpSpPr/>
            <p:nvPr/>
          </p:nvGrpSpPr>
          <p:grpSpPr>
            <a:xfrm>
              <a:off x="5838279" y="3708140"/>
              <a:ext cx="248786" cy="247704"/>
              <a:chOff x="8072536" y="4682673"/>
              <a:chExt cx="248786" cy="247704"/>
            </a:xfrm>
          </p:grpSpPr>
          <p:pic>
            <p:nvPicPr>
              <p:cNvPr id="91" name="图片 90">
                <a:extLst>
                  <a:ext uri="{FF2B5EF4-FFF2-40B4-BE49-F238E27FC236}">
                    <a16:creationId xmlns="" xmlns:a16="http://schemas.microsoft.com/office/drawing/2014/main" id="{79A9E111-9E60-43C6-A10B-582BAEA2A3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36591" y="4714377"/>
                <a:ext cx="177496" cy="216000"/>
              </a:xfrm>
              <a:prstGeom prst="rect">
                <a:avLst/>
              </a:prstGeom>
            </p:spPr>
          </p:pic>
          <p:sp>
            <p:nvSpPr>
              <p:cNvPr id="114" name="文本框 113">
                <a:extLst>
                  <a:ext uri="{FF2B5EF4-FFF2-40B4-BE49-F238E27FC236}">
                    <a16:creationId xmlns="" xmlns:a16="http://schemas.microsoft.com/office/drawing/2014/main" id="{0D73102D-F34F-4743-91A1-C3579D26FCE3}"/>
                  </a:ext>
                </a:extLst>
              </p:cNvPr>
              <p:cNvSpPr txBox="1"/>
              <p:nvPr/>
            </p:nvSpPr>
            <p:spPr>
              <a:xfrm>
                <a:off x="8072536" y="4682673"/>
                <a:ext cx="24878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rgbClr val="FF0000"/>
                    </a:solidFill>
                  </a:rPr>
                  <a:t>25</a:t>
                </a:r>
                <a:endParaRPr lang="zh-CN" altLang="en-US" sz="5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164895" y="1039057"/>
            <a:ext cx="2431484" cy="237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1. 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6652" y="1286282"/>
            <a:ext cx="2429727" cy="3097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Face recognition algorithms are fast-developing during </a:t>
            </a:r>
            <a:r>
              <a:rPr lang="en-US" sz="1000" dirty="0" smtClean="0"/>
              <a:t>the past </a:t>
            </a:r>
            <a:r>
              <a:rPr lang="en-US" sz="1000" dirty="0"/>
              <a:t>two </a:t>
            </a:r>
            <a:r>
              <a:rPr lang="en-US" sz="1000" dirty="0" smtClean="0"/>
              <a:t>decades, </a:t>
            </a:r>
            <a:r>
              <a:rPr lang="en-US" sz="1000" dirty="0"/>
              <a:t>for its </a:t>
            </a:r>
            <a:r>
              <a:rPr lang="en-US" sz="1000" dirty="0" smtClean="0"/>
              <a:t>wide usage </a:t>
            </a:r>
            <a:r>
              <a:rPr lang="en-US" sz="1000" dirty="0"/>
              <a:t>on </a:t>
            </a:r>
            <a:r>
              <a:rPr lang="en-US" sz="1000" dirty="0" smtClean="0"/>
              <a:t>identification, security and 3D remodeling. Either using 2D photos generated from cameras, or 3D facial </a:t>
            </a:r>
            <a:r>
              <a:rPr lang="en-US" sz="1000" dirty="0"/>
              <a:t>recognition </a:t>
            </a:r>
            <a:r>
              <a:rPr lang="en-US" sz="1000" dirty="0" smtClean="0"/>
              <a:t>using 3D sensors, we </a:t>
            </a:r>
            <a:r>
              <a:rPr lang="en-US" sz="1000" dirty="0"/>
              <a:t>capture </a:t>
            </a:r>
            <a:r>
              <a:rPr lang="en-US" sz="1000" dirty="0" smtClean="0"/>
              <a:t>various information </a:t>
            </a:r>
            <a:r>
              <a:rPr lang="en-US" sz="1000" dirty="0"/>
              <a:t>about </a:t>
            </a:r>
            <a:r>
              <a:rPr lang="en-US" sz="1000" dirty="0" smtClean="0"/>
              <a:t>the faces. It is essential to construct an algorithm to study and distinguish facial features, </a:t>
            </a:r>
            <a:r>
              <a:rPr lang="en-US" sz="1000" dirty="0"/>
              <a:t>such as the contour of the eye sockets, nose, and chin. </a:t>
            </a:r>
            <a:r>
              <a:rPr lang="en-US" sz="1000" dirty="0" smtClean="0"/>
              <a:t>Previously, we have utilized dimensionality </a:t>
            </a:r>
            <a:r>
              <a:rPr lang="en-US" sz="1000" dirty="0"/>
              <a:t>reduction algorithms, such as </a:t>
            </a:r>
            <a:r>
              <a:rPr lang="en-US" sz="1000" dirty="0" smtClean="0"/>
              <a:t>PCA and MDS, for face recognition. In this project, </a:t>
            </a:r>
            <a:r>
              <a:rPr lang="en-US" sz="1000" dirty="0"/>
              <a:t>we </a:t>
            </a:r>
            <a:r>
              <a:rPr lang="en-US" sz="1000" dirty="0" smtClean="0"/>
              <a:t>further applied diffusion map, ISOMAP, LLE, t-SNE and several other algorithms </a:t>
            </a:r>
            <a:r>
              <a:rPr lang="en-US" sz="1000" dirty="0"/>
              <a:t>to reorder 33 </a:t>
            </a:r>
            <a:r>
              <a:rPr lang="en-US" sz="1000" dirty="0" smtClean="0"/>
              <a:t>photos </a:t>
            </a:r>
            <a:r>
              <a:rPr lang="en-US" sz="1000" dirty="0"/>
              <a:t>taken from different </a:t>
            </a:r>
            <a:r>
              <a:rPr lang="en-US" sz="1000" dirty="0" smtClean="0"/>
              <a:t>angles of the same face. </a:t>
            </a:r>
            <a:r>
              <a:rPr lang="en-US" sz="1000" dirty="0"/>
              <a:t>The comparison </a:t>
            </a:r>
            <a:r>
              <a:rPr lang="en-US" sz="1000" dirty="0" smtClean="0"/>
              <a:t>of these </a:t>
            </a:r>
            <a:r>
              <a:rPr lang="en-US" sz="1000" dirty="0"/>
              <a:t>methods will </a:t>
            </a:r>
            <a:r>
              <a:rPr lang="en-US" sz="1000" dirty="0" smtClean="0"/>
              <a:t>provide us with some clues of their performances in facial characterization tasks.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2785241" y="1048682"/>
            <a:ext cx="9267738" cy="237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3. Results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62174" y="4457080"/>
            <a:ext cx="2434205" cy="237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Data and </a:t>
            </a:r>
            <a:r>
              <a:rPr lang="en-US" altLang="zh-CN" sz="1200" dirty="0"/>
              <a:t>methods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62175" y="4694680"/>
            <a:ext cx="2425442" cy="20190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33 </a:t>
            </a:r>
            <a:r>
              <a:rPr lang="en-US" sz="1000" dirty="0" smtClean="0"/>
              <a:t>facial images </a:t>
            </a:r>
            <a:r>
              <a:rPr lang="en-US" sz="1000" dirty="0"/>
              <a:t>of the same person but taken from different angles were applied </a:t>
            </a:r>
            <a:r>
              <a:rPr lang="en-US" sz="1000" dirty="0" smtClean="0"/>
              <a:t>as our input data. After projected onto a 2D plot, we compare whether the algorithms can reorder these images correctly. Various algorithms, including ISOMAP, LLE, MDS, spectral embedding, t-SNE and diffusion map, were utilized. These dimensionality reduction methods assume that the data lied in a hyperplane, and can be visualized in a low-dimensional space. The </a:t>
            </a:r>
            <a:r>
              <a:rPr lang="en-US" sz="1000" dirty="0"/>
              <a:t>codes </a:t>
            </a:r>
            <a:r>
              <a:rPr lang="en-US" sz="1000" dirty="0" smtClean="0"/>
              <a:t>are composed in </a:t>
            </a:r>
            <a:r>
              <a:rPr lang="en-US" sz="1000" dirty="0" err="1" smtClean="0"/>
              <a:t>Matlab</a:t>
            </a:r>
            <a:r>
              <a:rPr lang="en-US" sz="1000" dirty="0" smtClean="0"/>
              <a:t> and Python.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2746083" y="5888919"/>
            <a:ext cx="5725169" cy="8186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 smtClean="0"/>
              <a:t>Among these </a:t>
            </a:r>
            <a:r>
              <a:rPr lang="en-US" sz="1000" dirty="0"/>
              <a:t>dimensional reduction methods, </a:t>
            </a:r>
            <a:r>
              <a:rPr lang="en-US" sz="1000" dirty="0" smtClean="0"/>
              <a:t>LLE </a:t>
            </a:r>
            <a:r>
              <a:rPr lang="en-US" sz="1000" dirty="0"/>
              <a:t>is the best one that can </a:t>
            </a:r>
            <a:r>
              <a:rPr lang="en-US" sz="1000" dirty="0" smtClean="0"/>
              <a:t>reorder </a:t>
            </a:r>
            <a:r>
              <a:rPr lang="en-US" sz="1000" dirty="0"/>
              <a:t>the </a:t>
            </a:r>
            <a:r>
              <a:rPr lang="en-US" sz="1000" dirty="0" smtClean="0"/>
              <a:t>photos according to different angles of the face. Comparatively, diffusion map and other manifold learning methods could </a:t>
            </a:r>
            <a:r>
              <a:rPr lang="en-US" sz="1000" dirty="0"/>
              <a:t>not </a:t>
            </a:r>
            <a:r>
              <a:rPr lang="en-US" sz="1000" dirty="0" smtClean="0"/>
              <a:t>order the faces very well. Photos from multiple angles are tangled together in diffusion map, while ISOMAP classified similar photos to distinct clusters. We conclude that classical and modified LLE</a:t>
            </a:r>
            <a:r>
              <a:rPr lang="en-US" sz="1000" dirty="0"/>
              <a:t> </a:t>
            </a:r>
            <a:r>
              <a:rPr lang="en-US" sz="1000" dirty="0" smtClean="0"/>
              <a:t>are well-suited for face recognition challenges.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8635484" y="5870520"/>
            <a:ext cx="3427205" cy="8370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 smtClean="0"/>
              <a:t>ZENG </a:t>
            </a:r>
            <a:r>
              <a:rPr lang="en-US" sz="1000" dirty="0" err="1" smtClean="0"/>
              <a:t>Wenshu</a:t>
            </a:r>
            <a:endParaRPr lang="en-US" sz="1000" dirty="0" smtClean="0"/>
          </a:p>
          <a:p>
            <a:pPr marL="171450" indent="-171450" algn="just">
              <a:buFont typeface="Arial" charset="0"/>
              <a:buChar char="•"/>
            </a:pPr>
            <a:r>
              <a:rPr lang="en-US" sz="1000" dirty="0" smtClean="0"/>
              <a:t>Constructed MDS, ISOMAP, LLE, Diffusion map in </a:t>
            </a:r>
            <a:r>
              <a:rPr lang="en-US" sz="1000" dirty="0" err="1" smtClean="0"/>
              <a:t>Matlab</a:t>
            </a:r>
            <a:endParaRPr lang="en-US" sz="1000" dirty="0" smtClean="0"/>
          </a:p>
          <a:p>
            <a:pPr algn="just"/>
            <a:r>
              <a:rPr lang="en-US" sz="1000" dirty="0" smtClean="0"/>
              <a:t>CHEN Yiyun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sz="1000" dirty="0" smtClean="0"/>
              <a:t>Produced manifold learning results in python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8635484" y="5644020"/>
            <a:ext cx="3427205" cy="2411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5</a:t>
            </a:r>
            <a:r>
              <a:rPr lang="en-US" sz="1200" dirty="0" smtClean="0"/>
              <a:t>. </a:t>
            </a:r>
            <a:r>
              <a:rPr lang="en-US" altLang="zh-CN" sz="1200" dirty="0"/>
              <a:t>Contribution</a:t>
            </a:r>
            <a:endParaRPr lang="en-US" sz="1200" dirty="0"/>
          </a:p>
        </p:txBody>
      </p:sp>
      <p:sp>
        <p:nvSpPr>
          <p:cNvPr id="53" name="Rectangle 6">
            <a:extLst>
              <a:ext uri="{FF2B5EF4-FFF2-40B4-BE49-F238E27FC236}">
                <a16:creationId xmlns="" xmlns:a16="http://schemas.microsoft.com/office/drawing/2014/main" id="{1464D413-6BD9-4D56-B0D2-ADB5B262DEC0}"/>
              </a:ext>
            </a:extLst>
          </p:cNvPr>
          <p:cNvSpPr/>
          <p:nvPr/>
        </p:nvSpPr>
        <p:spPr>
          <a:xfrm>
            <a:off x="162175" y="55419"/>
            <a:ext cx="11892178" cy="8970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CSIC </a:t>
            </a:r>
            <a:r>
              <a:rPr lang="en-US" altLang="zh-CN" smtClean="0">
                <a:solidFill>
                  <a:schemeClr val="bg1"/>
                </a:solidFill>
              </a:rPr>
              <a:t>5011 Mini-Project 2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CHEN Yiyun (</a:t>
            </a:r>
            <a:r>
              <a:rPr lang="en-US" sz="1000" dirty="0" err="1">
                <a:solidFill>
                  <a:schemeClr val="bg1"/>
                </a:solidFill>
              </a:rPr>
              <a:t>ychenab@connect.ust.hk</a:t>
            </a:r>
            <a:r>
              <a:rPr lang="en-US" sz="1000" dirty="0">
                <a:solidFill>
                  <a:schemeClr val="bg1"/>
                </a:solidFill>
              </a:rPr>
              <a:t>) 	ZENG </a:t>
            </a:r>
            <a:r>
              <a:rPr lang="en-US" sz="1000" dirty="0" err="1">
                <a:solidFill>
                  <a:schemeClr val="bg1"/>
                </a:solidFill>
              </a:rPr>
              <a:t>Wenshu</a:t>
            </a:r>
            <a:r>
              <a:rPr lang="en-US" sz="1000" dirty="0">
                <a:solidFill>
                  <a:schemeClr val="bg1"/>
                </a:solidFill>
              </a:rPr>
              <a:t> (</a:t>
            </a:r>
            <a:r>
              <a:rPr lang="en-US" altLang="zh-CN" sz="1000" dirty="0" err="1">
                <a:solidFill>
                  <a:schemeClr val="bg1"/>
                </a:solidFill>
              </a:rPr>
              <a:t>wzengaa</a:t>
            </a:r>
            <a:r>
              <a:rPr lang="en-US" sz="1000" dirty="0" err="1">
                <a:solidFill>
                  <a:schemeClr val="bg1"/>
                </a:solidFill>
              </a:rPr>
              <a:t>@connect.ust.hk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Division of Life Science, HKUST</a:t>
            </a:r>
          </a:p>
        </p:txBody>
      </p:sp>
      <p:sp>
        <p:nvSpPr>
          <p:cNvPr id="48" name="Rectangle 19">
            <a:extLst>
              <a:ext uri="{FF2B5EF4-FFF2-40B4-BE49-F238E27FC236}">
                <a16:creationId xmlns="" xmlns:a16="http://schemas.microsoft.com/office/drawing/2014/main" id="{D9A19D7A-12B6-4C9E-B874-399C463975C3}"/>
              </a:ext>
            </a:extLst>
          </p:cNvPr>
          <p:cNvSpPr/>
          <p:nvPr/>
        </p:nvSpPr>
        <p:spPr>
          <a:xfrm>
            <a:off x="2746082" y="5650175"/>
            <a:ext cx="5725169" cy="2387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4. Conclusion</a:t>
            </a:r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9807296" y="1574801"/>
            <a:ext cx="2230127" cy="1800000"/>
            <a:chOff x="5689392" y="1442776"/>
            <a:chExt cx="2230130" cy="180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392" y="1442776"/>
              <a:ext cx="2230130" cy="1800000"/>
            </a:xfrm>
            <a:prstGeom prst="rect">
              <a:avLst/>
            </a:prstGeom>
          </p:spPr>
        </p:pic>
        <p:grpSp>
          <p:nvGrpSpPr>
            <p:cNvPr id="130" name="组合 129">
              <a:extLst>
                <a:ext uri="{FF2B5EF4-FFF2-40B4-BE49-F238E27FC236}">
                  <a16:creationId xmlns="" xmlns:a16="http://schemas.microsoft.com/office/drawing/2014/main" id="{FE82AD67-30D0-47A4-B018-61F2FE7F1877}"/>
                </a:ext>
              </a:extLst>
            </p:cNvPr>
            <p:cNvGrpSpPr/>
            <p:nvPr/>
          </p:nvGrpSpPr>
          <p:grpSpPr>
            <a:xfrm>
              <a:off x="7213354" y="1597842"/>
              <a:ext cx="243781" cy="258179"/>
              <a:chOff x="10918833" y="4647138"/>
              <a:chExt cx="243781" cy="258179"/>
            </a:xfrm>
          </p:grpSpPr>
          <p:pic>
            <p:nvPicPr>
              <p:cNvPr id="93" name="图片 92">
                <a:extLst>
                  <a:ext uri="{FF2B5EF4-FFF2-40B4-BE49-F238E27FC236}">
                    <a16:creationId xmlns="" xmlns:a16="http://schemas.microsoft.com/office/drawing/2014/main" id="{A3C3766E-7C6D-4501-87DD-3AD58B02C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85238" y="4689317"/>
                <a:ext cx="177376" cy="216000"/>
              </a:xfrm>
              <a:prstGeom prst="rect">
                <a:avLst/>
              </a:prstGeom>
            </p:spPr>
          </p:pic>
          <p:sp>
            <p:nvSpPr>
              <p:cNvPr id="115" name="文本框 114">
                <a:extLst>
                  <a:ext uri="{FF2B5EF4-FFF2-40B4-BE49-F238E27FC236}">
                    <a16:creationId xmlns="" xmlns:a16="http://schemas.microsoft.com/office/drawing/2014/main" id="{FFD7A14C-318C-4428-80B4-F8C9BBD6E876}"/>
                  </a:ext>
                </a:extLst>
              </p:cNvPr>
              <p:cNvSpPr txBox="1"/>
              <p:nvPr/>
            </p:nvSpPr>
            <p:spPr>
              <a:xfrm>
                <a:off x="10918833" y="4647138"/>
                <a:ext cx="21672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rgbClr val="FF0000"/>
                    </a:solidFill>
                  </a:rPr>
                  <a:t>1</a:t>
                </a:r>
                <a:endParaRPr lang="zh-CN" altLang="en-US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="" xmlns:a16="http://schemas.microsoft.com/office/drawing/2014/main" id="{C08752B8-DBF9-46FB-B902-B56E052FAB0D}"/>
                </a:ext>
              </a:extLst>
            </p:cNvPr>
            <p:cNvGrpSpPr/>
            <p:nvPr/>
          </p:nvGrpSpPr>
          <p:grpSpPr>
            <a:xfrm>
              <a:off x="7250994" y="2494733"/>
              <a:ext cx="237649" cy="248711"/>
              <a:chOff x="10771448" y="5173094"/>
              <a:chExt cx="237649" cy="248711"/>
            </a:xfrm>
          </p:grpSpPr>
          <p:pic>
            <p:nvPicPr>
              <p:cNvPr id="94" name="图片 93">
                <a:extLst>
                  <a:ext uri="{FF2B5EF4-FFF2-40B4-BE49-F238E27FC236}">
                    <a16:creationId xmlns="" xmlns:a16="http://schemas.microsoft.com/office/drawing/2014/main" id="{08C7534C-7883-4DDE-A930-0267C3431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31690" y="5205805"/>
                <a:ext cx="177407" cy="216000"/>
              </a:xfrm>
              <a:prstGeom prst="rect">
                <a:avLst/>
              </a:prstGeom>
            </p:spPr>
          </p:pic>
          <p:sp>
            <p:nvSpPr>
              <p:cNvPr id="116" name="文本框 115">
                <a:extLst>
                  <a:ext uri="{FF2B5EF4-FFF2-40B4-BE49-F238E27FC236}">
                    <a16:creationId xmlns="" xmlns:a16="http://schemas.microsoft.com/office/drawing/2014/main" id="{9859A9C6-A005-4A50-9EBE-7EB4567D47DA}"/>
                  </a:ext>
                </a:extLst>
              </p:cNvPr>
              <p:cNvSpPr txBox="1"/>
              <p:nvPr/>
            </p:nvSpPr>
            <p:spPr>
              <a:xfrm>
                <a:off x="10771448" y="5173094"/>
                <a:ext cx="21672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rgbClr val="FF0000"/>
                    </a:solidFill>
                  </a:rPr>
                  <a:t>9</a:t>
                </a:r>
                <a:endParaRPr lang="zh-CN" altLang="en-US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="" xmlns:a16="http://schemas.microsoft.com/office/drawing/2014/main" id="{D21A3F44-C090-4E36-8512-8524F901D075}"/>
                </a:ext>
              </a:extLst>
            </p:cNvPr>
            <p:cNvGrpSpPr/>
            <p:nvPr/>
          </p:nvGrpSpPr>
          <p:grpSpPr>
            <a:xfrm>
              <a:off x="6557286" y="2706950"/>
              <a:ext cx="248909" cy="248145"/>
              <a:chOff x="10396155" y="5406706"/>
              <a:chExt cx="248909" cy="248145"/>
            </a:xfrm>
          </p:grpSpPr>
          <p:pic>
            <p:nvPicPr>
              <p:cNvPr id="102" name="图片 101">
                <a:extLst>
                  <a:ext uri="{FF2B5EF4-FFF2-40B4-BE49-F238E27FC236}">
                    <a16:creationId xmlns="" xmlns:a16="http://schemas.microsoft.com/office/drawing/2014/main" id="{839A52FA-89C9-43F7-9FF0-0F952D09A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081" y="5438851"/>
                <a:ext cx="176983" cy="216000"/>
              </a:xfrm>
              <a:prstGeom prst="rect">
                <a:avLst/>
              </a:prstGeom>
            </p:spPr>
          </p:pic>
          <p:sp>
            <p:nvSpPr>
              <p:cNvPr id="117" name="文本框 116">
                <a:extLst>
                  <a:ext uri="{FF2B5EF4-FFF2-40B4-BE49-F238E27FC236}">
                    <a16:creationId xmlns="" xmlns:a16="http://schemas.microsoft.com/office/drawing/2014/main" id="{7D7E7D7A-EFEA-4FCD-9A9E-2C64B797DA7D}"/>
                  </a:ext>
                </a:extLst>
              </p:cNvPr>
              <p:cNvSpPr txBox="1"/>
              <p:nvPr/>
            </p:nvSpPr>
            <p:spPr>
              <a:xfrm>
                <a:off x="10396155" y="5406706"/>
                <a:ext cx="24878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rgbClr val="FF0000"/>
                    </a:solidFill>
                  </a:rPr>
                  <a:t>17</a:t>
                </a:r>
                <a:endParaRPr lang="zh-CN" altLang="en-US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="" xmlns:a16="http://schemas.microsoft.com/office/drawing/2014/main" id="{9D80CE59-9AE4-4431-908F-6BEF4785DE49}"/>
                </a:ext>
              </a:extLst>
            </p:cNvPr>
            <p:cNvGrpSpPr/>
            <p:nvPr/>
          </p:nvGrpSpPr>
          <p:grpSpPr>
            <a:xfrm>
              <a:off x="6213146" y="1992523"/>
              <a:ext cx="248786" cy="246540"/>
              <a:chOff x="10084236" y="4909972"/>
              <a:chExt cx="248786" cy="246540"/>
            </a:xfrm>
          </p:grpSpPr>
          <p:pic>
            <p:nvPicPr>
              <p:cNvPr id="103" name="图片 102">
                <a:extLst>
                  <a:ext uri="{FF2B5EF4-FFF2-40B4-BE49-F238E27FC236}">
                    <a16:creationId xmlns="" xmlns:a16="http://schemas.microsoft.com/office/drawing/2014/main" id="{2B5BB9EA-FA6E-4A38-9712-0EB12D0B4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48776" y="4940512"/>
                <a:ext cx="178469" cy="216000"/>
              </a:xfrm>
              <a:prstGeom prst="rect">
                <a:avLst/>
              </a:prstGeom>
            </p:spPr>
          </p:pic>
          <p:sp>
            <p:nvSpPr>
              <p:cNvPr id="118" name="文本框 117">
                <a:extLst>
                  <a:ext uri="{FF2B5EF4-FFF2-40B4-BE49-F238E27FC236}">
                    <a16:creationId xmlns="" xmlns:a16="http://schemas.microsoft.com/office/drawing/2014/main" id="{02DF3E64-45B0-4E8F-85C7-C15B5F12783F}"/>
                  </a:ext>
                </a:extLst>
              </p:cNvPr>
              <p:cNvSpPr txBox="1"/>
              <p:nvPr/>
            </p:nvSpPr>
            <p:spPr>
              <a:xfrm>
                <a:off x="10084236" y="4909972"/>
                <a:ext cx="24878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rgbClr val="FF0000"/>
                    </a:solidFill>
                  </a:rPr>
                  <a:t>33</a:t>
                </a:r>
                <a:endParaRPr lang="zh-CN" altLang="en-US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="" xmlns:a16="http://schemas.microsoft.com/office/drawing/2014/main" id="{C572E5BC-2A6D-4119-A899-E4D5BCB58F40}"/>
                </a:ext>
              </a:extLst>
            </p:cNvPr>
            <p:cNvGrpSpPr/>
            <p:nvPr/>
          </p:nvGrpSpPr>
          <p:grpSpPr>
            <a:xfrm>
              <a:off x="6074899" y="1570903"/>
              <a:ext cx="248786" cy="252545"/>
              <a:chOff x="9963852" y="4587832"/>
              <a:chExt cx="248786" cy="252545"/>
            </a:xfrm>
          </p:grpSpPr>
          <p:pic>
            <p:nvPicPr>
              <p:cNvPr id="104" name="图片 103">
                <a:extLst>
                  <a:ext uri="{FF2B5EF4-FFF2-40B4-BE49-F238E27FC236}">
                    <a16:creationId xmlns="" xmlns:a16="http://schemas.microsoft.com/office/drawing/2014/main" id="{04C26537-5583-4115-8500-CFFB0612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23430" y="4624377"/>
                <a:ext cx="177496" cy="216000"/>
              </a:xfrm>
              <a:prstGeom prst="rect">
                <a:avLst/>
              </a:prstGeom>
            </p:spPr>
          </p:pic>
          <p:sp>
            <p:nvSpPr>
              <p:cNvPr id="119" name="文本框 118">
                <a:extLst>
                  <a:ext uri="{FF2B5EF4-FFF2-40B4-BE49-F238E27FC236}">
                    <a16:creationId xmlns="" xmlns:a16="http://schemas.microsoft.com/office/drawing/2014/main" id="{EA11CC24-303C-43FD-9078-30AA7DC1B510}"/>
                  </a:ext>
                </a:extLst>
              </p:cNvPr>
              <p:cNvSpPr txBox="1"/>
              <p:nvPr/>
            </p:nvSpPr>
            <p:spPr>
              <a:xfrm>
                <a:off x="9963852" y="4587832"/>
                <a:ext cx="24878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rgbClr val="FF0000"/>
                    </a:solidFill>
                  </a:rPr>
                  <a:t>25</a:t>
                </a:r>
                <a:endParaRPr lang="zh-CN" altLang="en-US" sz="5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9851260" y="3659154"/>
            <a:ext cx="2211429" cy="1800000"/>
            <a:chOff x="3046641" y="1441070"/>
            <a:chExt cx="2211429" cy="1800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641" y="1441070"/>
              <a:ext cx="2211429" cy="180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78" t="11572" r="31924" b="30767"/>
            <a:stretch/>
          </p:blipFill>
          <p:spPr>
            <a:xfrm>
              <a:off x="3410326" y="2836651"/>
              <a:ext cx="180000" cy="224203"/>
            </a:xfrm>
            <a:prstGeom prst="rect">
              <a:avLst/>
            </a:prstGeom>
          </p:spPr>
        </p:pic>
        <p:sp>
          <p:nvSpPr>
            <p:cNvPr id="77" name="文本框 117">
              <a:extLst>
                <a:ext uri="{FF2B5EF4-FFF2-40B4-BE49-F238E27FC236}">
                  <a16:creationId xmlns="" xmlns:a16="http://schemas.microsoft.com/office/drawing/2014/main" id="{02DF3E64-45B0-4E8F-85C7-C15B5F12783F}"/>
                </a:ext>
              </a:extLst>
            </p:cNvPr>
            <p:cNvSpPr txBox="1"/>
            <p:nvPr/>
          </p:nvSpPr>
          <p:spPr>
            <a:xfrm>
              <a:off x="3342893" y="2817353"/>
              <a:ext cx="2487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smtClean="0">
                  <a:solidFill>
                    <a:srgbClr val="FF0000"/>
                  </a:solidFill>
                </a:rPr>
                <a:t>12</a:t>
              </a:r>
              <a:endParaRPr lang="zh-CN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29" t="13783" r="32674" b="31813"/>
            <a:stretch/>
          </p:blipFill>
          <p:spPr>
            <a:xfrm>
              <a:off x="4550149" y="2741617"/>
              <a:ext cx="180000" cy="215100"/>
            </a:xfrm>
            <a:prstGeom prst="rect">
              <a:avLst/>
            </a:prstGeom>
          </p:spPr>
        </p:pic>
        <p:sp>
          <p:nvSpPr>
            <p:cNvPr id="79" name="文本框 117">
              <a:extLst>
                <a:ext uri="{FF2B5EF4-FFF2-40B4-BE49-F238E27FC236}">
                  <a16:creationId xmlns="" xmlns:a16="http://schemas.microsoft.com/office/drawing/2014/main" id="{02DF3E64-45B0-4E8F-85C7-C15B5F12783F}"/>
                </a:ext>
              </a:extLst>
            </p:cNvPr>
            <p:cNvSpPr txBox="1"/>
            <p:nvPr/>
          </p:nvSpPr>
          <p:spPr>
            <a:xfrm>
              <a:off x="4484581" y="2709893"/>
              <a:ext cx="2487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smtClean="0">
                  <a:solidFill>
                    <a:srgbClr val="FF0000"/>
                  </a:solidFill>
                </a:rPr>
                <a:t>19</a:t>
              </a:r>
              <a:endParaRPr lang="zh-CN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98" t="13384" r="32296" b="30874"/>
            <a:stretch/>
          </p:blipFill>
          <p:spPr>
            <a:xfrm>
              <a:off x="4502912" y="2382437"/>
              <a:ext cx="180000" cy="217895"/>
            </a:xfrm>
            <a:prstGeom prst="rect">
              <a:avLst/>
            </a:prstGeom>
          </p:spPr>
        </p:pic>
        <p:sp>
          <p:nvSpPr>
            <p:cNvPr id="81" name="文本框 117">
              <a:extLst>
                <a:ext uri="{FF2B5EF4-FFF2-40B4-BE49-F238E27FC236}">
                  <a16:creationId xmlns="" xmlns:a16="http://schemas.microsoft.com/office/drawing/2014/main" id="{02DF3E64-45B0-4E8F-85C7-C15B5F12783F}"/>
                </a:ext>
              </a:extLst>
            </p:cNvPr>
            <p:cNvSpPr txBox="1"/>
            <p:nvPr/>
          </p:nvSpPr>
          <p:spPr>
            <a:xfrm>
              <a:off x="4437708" y="2351067"/>
              <a:ext cx="2487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smtClean="0">
                  <a:solidFill>
                    <a:srgbClr val="FF0000"/>
                  </a:solidFill>
                </a:rPr>
                <a:t>22</a:t>
              </a:r>
              <a:endParaRPr lang="zh-CN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39" t="14224" r="32843" b="30610"/>
            <a:stretch/>
          </p:blipFill>
          <p:spPr>
            <a:xfrm>
              <a:off x="4463134" y="1610272"/>
              <a:ext cx="180000" cy="219209"/>
            </a:xfrm>
            <a:prstGeom prst="rect">
              <a:avLst/>
            </a:prstGeom>
          </p:spPr>
        </p:pic>
        <p:sp>
          <p:nvSpPr>
            <p:cNvPr id="95" name="文本框 117">
              <a:extLst>
                <a:ext uri="{FF2B5EF4-FFF2-40B4-BE49-F238E27FC236}">
                  <a16:creationId xmlns="" xmlns:a16="http://schemas.microsoft.com/office/drawing/2014/main" id="{02DF3E64-45B0-4E8F-85C7-C15B5F12783F}"/>
                </a:ext>
              </a:extLst>
            </p:cNvPr>
            <p:cNvSpPr txBox="1"/>
            <p:nvPr/>
          </p:nvSpPr>
          <p:spPr>
            <a:xfrm>
              <a:off x="4404575" y="1580814"/>
              <a:ext cx="2487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smtClean="0">
                  <a:solidFill>
                    <a:srgbClr val="FF0000"/>
                  </a:solidFill>
                </a:rPr>
                <a:t>29</a:t>
              </a:r>
              <a:endParaRPr lang="zh-CN" altLang="en-US" sz="5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07F90971-4C8D-4D33-9F9E-FEB874A2498E}"/>
              </a:ext>
            </a:extLst>
          </p:cNvPr>
          <p:cNvSpPr txBox="1"/>
          <p:nvPr/>
        </p:nvSpPr>
        <p:spPr>
          <a:xfrm>
            <a:off x="7494128" y="1409791"/>
            <a:ext cx="3219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</a:t>
            </a:r>
            <a:r>
              <a:rPr lang="zh-CN" altLang="en-US" sz="1100" dirty="0" smtClean="0"/>
              <a:t>                                  </a:t>
            </a:r>
            <a:r>
              <a:rPr lang="en-US" altLang="zh-CN" sz="1100" dirty="0" smtClean="0"/>
              <a:t>                                  C</a:t>
            </a:r>
            <a:endParaRPr lang="zh-CN" altLang="en-US" sz="11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7514482" y="3659707"/>
            <a:ext cx="2232679" cy="1800000"/>
            <a:chOff x="2913867" y="4343877"/>
            <a:chExt cx="2230130" cy="1800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867" y="4343877"/>
              <a:ext cx="2230130" cy="1800000"/>
            </a:xfrm>
            <a:prstGeom prst="rect">
              <a:avLst/>
            </a:prstGeom>
          </p:spPr>
        </p:pic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185AA9F7-FC4D-4607-BDA3-F574B25A176F}"/>
                </a:ext>
              </a:extLst>
            </p:cNvPr>
            <p:cNvGrpSpPr/>
            <p:nvPr/>
          </p:nvGrpSpPr>
          <p:grpSpPr>
            <a:xfrm>
              <a:off x="3155295" y="4545937"/>
              <a:ext cx="226133" cy="241343"/>
              <a:chOff x="4349289" y="4855873"/>
              <a:chExt cx="226133" cy="241343"/>
            </a:xfrm>
          </p:grpSpPr>
          <p:pic>
            <p:nvPicPr>
              <p:cNvPr id="83" name="图片 82">
                <a:extLst>
                  <a:ext uri="{FF2B5EF4-FFF2-40B4-BE49-F238E27FC236}">
                    <a16:creationId xmlns="" xmlns:a16="http://schemas.microsoft.com/office/drawing/2014/main" id="{ECB13032-75FD-4195-8C79-A7F164C83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8046" y="4881216"/>
                <a:ext cx="177376" cy="216000"/>
              </a:xfrm>
              <a:prstGeom prst="rect">
                <a:avLst/>
              </a:prstGeom>
            </p:spPr>
          </p:pic>
          <p:sp>
            <p:nvSpPr>
              <p:cNvPr id="105" name="文本框 104">
                <a:extLst>
                  <a:ext uri="{FF2B5EF4-FFF2-40B4-BE49-F238E27FC236}">
                    <a16:creationId xmlns="" xmlns:a16="http://schemas.microsoft.com/office/drawing/2014/main" id="{801B28BE-51C5-4FBB-845C-6A765E436793}"/>
                  </a:ext>
                </a:extLst>
              </p:cNvPr>
              <p:cNvSpPr txBox="1"/>
              <p:nvPr/>
            </p:nvSpPr>
            <p:spPr>
              <a:xfrm>
                <a:off x="4349289" y="4855873"/>
                <a:ext cx="21672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rgbClr val="FF0000"/>
                    </a:solidFill>
                  </a:rPr>
                  <a:t>1</a:t>
                </a:r>
                <a:endParaRPr lang="zh-CN" altLang="en-US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="" xmlns:a16="http://schemas.microsoft.com/office/drawing/2014/main" id="{79702114-603B-4015-ACA8-E74C1D3363EF}"/>
                </a:ext>
              </a:extLst>
            </p:cNvPr>
            <p:cNvGrpSpPr/>
            <p:nvPr/>
          </p:nvGrpSpPr>
          <p:grpSpPr>
            <a:xfrm>
              <a:off x="3486999" y="4959492"/>
              <a:ext cx="241393" cy="252330"/>
              <a:chOff x="4622132" y="5002012"/>
              <a:chExt cx="241393" cy="252330"/>
            </a:xfrm>
          </p:grpSpPr>
          <p:pic>
            <p:nvPicPr>
              <p:cNvPr id="84" name="图片 83">
                <a:extLst>
                  <a:ext uri="{FF2B5EF4-FFF2-40B4-BE49-F238E27FC236}">
                    <a16:creationId xmlns="" xmlns:a16="http://schemas.microsoft.com/office/drawing/2014/main" id="{A63F60C1-4B05-4C94-9484-03F727AAA3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6118" y="5038342"/>
                <a:ext cx="177407" cy="216000"/>
              </a:xfrm>
              <a:prstGeom prst="rect">
                <a:avLst/>
              </a:prstGeom>
            </p:spPr>
          </p:pic>
          <p:sp>
            <p:nvSpPr>
              <p:cNvPr id="106" name="文本框 105">
                <a:extLst>
                  <a:ext uri="{FF2B5EF4-FFF2-40B4-BE49-F238E27FC236}">
                    <a16:creationId xmlns="" xmlns:a16="http://schemas.microsoft.com/office/drawing/2014/main" id="{0D07180B-231D-4893-8014-6D0B77C0622C}"/>
                  </a:ext>
                </a:extLst>
              </p:cNvPr>
              <p:cNvSpPr txBox="1"/>
              <p:nvPr/>
            </p:nvSpPr>
            <p:spPr>
              <a:xfrm>
                <a:off x="4622132" y="5002012"/>
                <a:ext cx="21672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rgbClr val="FF0000"/>
                    </a:solidFill>
                  </a:rPr>
                  <a:t>9</a:t>
                </a:r>
                <a:endParaRPr lang="zh-CN" altLang="en-US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="" xmlns:a16="http://schemas.microsoft.com/office/drawing/2014/main" id="{477AC2A1-01DA-4A39-8194-E0018F0BFF9A}"/>
                </a:ext>
              </a:extLst>
            </p:cNvPr>
            <p:cNvGrpSpPr/>
            <p:nvPr/>
          </p:nvGrpSpPr>
          <p:grpSpPr>
            <a:xfrm>
              <a:off x="3925293" y="4817583"/>
              <a:ext cx="248786" cy="249909"/>
              <a:chOff x="5092616" y="5494940"/>
              <a:chExt cx="248786" cy="249909"/>
            </a:xfrm>
          </p:grpSpPr>
          <p:pic>
            <p:nvPicPr>
              <p:cNvPr id="85" name="图片 84">
                <a:extLst>
                  <a:ext uri="{FF2B5EF4-FFF2-40B4-BE49-F238E27FC236}">
                    <a16:creationId xmlns="" xmlns:a16="http://schemas.microsoft.com/office/drawing/2014/main" id="{10056ED6-E961-4838-B23E-F919C9651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4386" y="5528849"/>
                <a:ext cx="176983" cy="216000"/>
              </a:xfrm>
              <a:prstGeom prst="rect">
                <a:avLst/>
              </a:prstGeom>
            </p:spPr>
          </p:pic>
          <p:sp>
            <p:nvSpPr>
              <p:cNvPr id="107" name="文本框 106">
                <a:extLst>
                  <a:ext uri="{FF2B5EF4-FFF2-40B4-BE49-F238E27FC236}">
                    <a16:creationId xmlns="" xmlns:a16="http://schemas.microsoft.com/office/drawing/2014/main" id="{08851ABC-78E5-448E-BAEF-2CCB7F3CE17C}"/>
                  </a:ext>
                </a:extLst>
              </p:cNvPr>
              <p:cNvSpPr txBox="1"/>
              <p:nvPr/>
            </p:nvSpPr>
            <p:spPr>
              <a:xfrm>
                <a:off x="5092616" y="5494940"/>
                <a:ext cx="24878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rgbClr val="FF0000"/>
                    </a:solidFill>
                  </a:rPr>
                  <a:t>17</a:t>
                </a:r>
                <a:endParaRPr lang="zh-CN" altLang="en-US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="" xmlns:a16="http://schemas.microsoft.com/office/drawing/2014/main" id="{BB5A7C06-C68E-4852-A640-8308A4E4E759}"/>
                </a:ext>
              </a:extLst>
            </p:cNvPr>
            <p:cNvGrpSpPr/>
            <p:nvPr/>
          </p:nvGrpSpPr>
          <p:grpSpPr>
            <a:xfrm>
              <a:off x="4480829" y="4819772"/>
              <a:ext cx="248786" cy="252068"/>
              <a:chOff x="5281431" y="4834235"/>
              <a:chExt cx="248786" cy="252068"/>
            </a:xfrm>
          </p:grpSpPr>
          <p:pic>
            <p:nvPicPr>
              <p:cNvPr id="86" name="图片 85">
                <a:extLst>
                  <a:ext uri="{FF2B5EF4-FFF2-40B4-BE49-F238E27FC236}">
                    <a16:creationId xmlns="" xmlns:a16="http://schemas.microsoft.com/office/drawing/2014/main" id="{E38C2E1E-B9D2-4566-9F85-FE3162726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41470" y="4870303"/>
                <a:ext cx="177496" cy="216000"/>
              </a:xfrm>
              <a:prstGeom prst="rect">
                <a:avLst/>
              </a:prstGeom>
            </p:spPr>
          </p:pic>
          <p:sp>
            <p:nvSpPr>
              <p:cNvPr id="108" name="文本框 107">
                <a:extLst>
                  <a:ext uri="{FF2B5EF4-FFF2-40B4-BE49-F238E27FC236}">
                    <a16:creationId xmlns="" xmlns:a16="http://schemas.microsoft.com/office/drawing/2014/main" id="{662EEAF4-C6C1-4876-A2EB-3703F356EF4C}"/>
                  </a:ext>
                </a:extLst>
              </p:cNvPr>
              <p:cNvSpPr txBox="1"/>
              <p:nvPr/>
            </p:nvSpPr>
            <p:spPr>
              <a:xfrm>
                <a:off x="5281431" y="4834235"/>
                <a:ext cx="24878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rgbClr val="FF0000"/>
                    </a:solidFill>
                  </a:rPr>
                  <a:t>33</a:t>
                </a:r>
                <a:endParaRPr lang="zh-CN" altLang="en-US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="" xmlns:a16="http://schemas.microsoft.com/office/drawing/2014/main" id="{9CC1BE2A-72F3-40CE-8CFA-B5994B23FBAF}"/>
                </a:ext>
              </a:extLst>
            </p:cNvPr>
            <p:cNvGrpSpPr/>
            <p:nvPr/>
          </p:nvGrpSpPr>
          <p:grpSpPr>
            <a:xfrm>
              <a:off x="4400695" y="4461299"/>
              <a:ext cx="248786" cy="255091"/>
              <a:chOff x="5644748" y="4651212"/>
              <a:chExt cx="248786" cy="255091"/>
            </a:xfrm>
          </p:grpSpPr>
          <p:pic>
            <p:nvPicPr>
              <p:cNvPr id="87" name="图片 86">
                <a:extLst>
                  <a:ext uri="{FF2B5EF4-FFF2-40B4-BE49-F238E27FC236}">
                    <a16:creationId xmlns="" xmlns:a16="http://schemas.microsoft.com/office/drawing/2014/main" id="{45E4956A-E2D8-4F98-A27A-5D081806B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2949" y="4690303"/>
                <a:ext cx="178469" cy="216000"/>
              </a:xfrm>
              <a:prstGeom prst="rect">
                <a:avLst/>
              </a:prstGeom>
            </p:spPr>
          </p:pic>
          <p:sp>
            <p:nvSpPr>
              <p:cNvPr id="109" name="文本框 108">
                <a:extLst>
                  <a:ext uri="{FF2B5EF4-FFF2-40B4-BE49-F238E27FC236}">
                    <a16:creationId xmlns="" xmlns:a16="http://schemas.microsoft.com/office/drawing/2014/main" id="{55026DA2-CDD7-4842-A6DF-F324D3F26FA8}"/>
                  </a:ext>
                </a:extLst>
              </p:cNvPr>
              <p:cNvSpPr txBox="1"/>
              <p:nvPr/>
            </p:nvSpPr>
            <p:spPr>
              <a:xfrm>
                <a:off x="5644748" y="4651212"/>
                <a:ext cx="24878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rgbClr val="FF0000"/>
                    </a:solidFill>
                  </a:rPr>
                  <a:t>25</a:t>
                </a:r>
                <a:endParaRPr lang="zh-CN" altLang="en-US" sz="5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24" t="14601" r="32814" b="31424"/>
            <a:stretch/>
          </p:blipFill>
          <p:spPr>
            <a:xfrm>
              <a:off x="3959955" y="5759713"/>
              <a:ext cx="179461" cy="216000"/>
            </a:xfrm>
            <a:prstGeom prst="rect">
              <a:avLst/>
            </a:prstGeom>
          </p:spPr>
        </p:pic>
        <p:sp>
          <p:nvSpPr>
            <p:cNvPr id="96" name="文本框 106">
              <a:extLst>
                <a:ext uri="{FF2B5EF4-FFF2-40B4-BE49-F238E27FC236}">
                  <a16:creationId xmlns="" xmlns:a16="http://schemas.microsoft.com/office/drawing/2014/main" id="{08851ABC-78E5-448E-BAEF-2CCB7F3CE17C}"/>
                </a:ext>
              </a:extLst>
            </p:cNvPr>
            <p:cNvSpPr txBox="1"/>
            <p:nvPr/>
          </p:nvSpPr>
          <p:spPr>
            <a:xfrm>
              <a:off x="3888988" y="5724104"/>
              <a:ext cx="2487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smtClean="0">
                  <a:solidFill>
                    <a:srgbClr val="FF0000"/>
                  </a:solidFill>
                </a:rPr>
                <a:t>19</a:t>
              </a:r>
              <a:endParaRPr lang="zh-CN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78" t="11572" r="31924" b="30767"/>
            <a:stretch/>
          </p:blipFill>
          <p:spPr>
            <a:xfrm>
              <a:off x="3652578" y="5347723"/>
              <a:ext cx="176305" cy="219600"/>
            </a:xfrm>
            <a:prstGeom prst="rect">
              <a:avLst/>
            </a:prstGeom>
          </p:spPr>
        </p:pic>
        <p:sp>
          <p:nvSpPr>
            <p:cNvPr id="135" name="文本框 117">
              <a:extLst>
                <a:ext uri="{FF2B5EF4-FFF2-40B4-BE49-F238E27FC236}">
                  <a16:creationId xmlns="" xmlns:a16="http://schemas.microsoft.com/office/drawing/2014/main" id="{02DF3E64-45B0-4E8F-85C7-C15B5F12783F}"/>
                </a:ext>
              </a:extLst>
            </p:cNvPr>
            <p:cNvSpPr txBox="1"/>
            <p:nvPr/>
          </p:nvSpPr>
          <p:spPr>
            <a:xfrm>
              <a:off x="3588404" y="5322059"/>
              <a:ext cx="292829" cy="19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smtClean="0">
                  <a:solidFill>
                    <a:srgbClr val="FF0000"/>
                  </a:solidFill>
                </a:rPr>
                <a:t>12</a:t>
              </a:r>
              <a:endParaRPr lang="zh-CN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16" t="13511" r="31289" b="31674"/>
            <a:stretch/>
          </p:blipFill>
          <p:spPr>
            <a:xfrm>
              <a:off x="4459728" y="5434534"/>
              <a:ext cx="197243" cy="230400"/>
            </a:xfrm>
            <a:prstGeom prst="rect">
              <a:avLst/>
            </a:prstGeom>
          </p:spPr>
        </p:pic>
        <p:sp>
          <p:nvSpPr>
            <p:cNvPr id="136" name="文本框 108">
              <a:extLst>
                <a:ext uri="{FF2B5EF4-FFF2-40B4-BE49-F238E27FC236}">
                  <a16:creationId xmlns="" xmlns:a16="http://schemas.microsoft.com/office/drawing/2014/main" id="{55026DA2-CDD7-4842-A6DF-F324D3F26FA8}"/>
                </a:ext>
              </a:extLst>
            </p:cNvPr>
            <p:cNvSpPr txBox="1"/>
            <p:nvPr/>
          </p:nvSpPr>
          <p:spPr>
            <a:xfrm>
              <a:off x="4395430" y="5401497"/>
              <a:ext cx="2487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smtClean="0">
                  <a:solidFill>
                    <a:srgbClr val="FF0000"/>
                  </a:solidFill>
                </a:rPr>
                <a:t>24</a:t>
              </a:r>
              <a:endParaRPr lang="zh-CN" altLang="en-US" sz="5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6"/>
          <a:stretch/>
        </p:blipFill>
        <p:spPr>
          <a:xfrm>
            <a:off x="2785241" y="1405926"/>
            <a:ext cx="4511263" cy="3340884"/>
          </a:xfrm>
          <a:prstGeom prst="rect">
            <a:avLst/>
          </a:prstGeom>
        </p:spPr>
      </p:pic>
      <p:sp>
        <p:nvSpPr>
          <p:cNvPr id="138" name="文本框 21">
            <a:extLst>
              <a:ext uri="{FF2B5EF4-FFF2-40B4-BE49-F238E27FC236}">
                <a16:creationId xmlns="" xmlns:a16="http://schemas.microsoft.com/office/drawing/2014/main" id="{07F90971-4C8D-4D33-9F9E-FEB874A2498E}"/>
              </a:ext>
            </a:extLst>
          </p:cNvPr>
          <p:cNvSpPr txBox="1"/>
          <p:nvPr/>
        </p:nvSpPr>
        <p:spPr>
          <a:xfrm>
            <a:off x="2794003" y="1395648"/>
            <a:ext cx="520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A</a:t>
            </a:r>
            <a:endParaRPr lang="zh-CN" altLang="en-US" sz="1100" dirty="0"/>
          </a:p>
        </p:txBody>
      </p:sp>
      <p:sp>
        <p:nvSpPr>
          <p:cNvPr id="139" name="文本框 21">
            <a:extLst>
              <a:ext uri="{FF2B5EF4-FFF2-40B4-BE49-F238E27FC236}">
                <a16:creationId xmlns="" xmlns:a16="http://schemas.microsoft.com/office/drawing/2014/main" id="{07F90971-4C8D-4D33-9F9E-FEB874A2498E}"/>
              </a:ext>
            </a:extLst>
          </p:cNvPr>
          <p:cNvSpPr txBox="1"/>
          <p:nvPr/>
        </p:nvSpPr>
        <p:spPr>
          <a:xfrm>
            <a:off x="7501136" y="3459703"/>
            <a:ext cx="3219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D</a:t>
            </a:r>
            <a:r>
              <a:rPr lang="zh-CN" altLang="en-US" sz="1100" dirty="0" smtClean="0"/>
              <a:t>                                  </a:t>
            </a:r>
            <a:r>
              <a:rPr lang="en-US" altLang="zh-CN" sz="1100" dirty="0" smtClean="0"/>
              <a:t>                                  E</a:t>
            </a:r>
            <a:endParaRPr lang="zh-CN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2765372" y="4803631"/>
            <a:ext cx="4628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Figure A. Comparison of results and speed of </a:t>
            </a:r>
            <a:r>
              <a:rPr lang="en-US" sz="1100" b="1" dirty="0" smtClean="0"/>
              <a:t>8 manifold learning methods</a:t>
            </a:r>
            <a:r>
              <a:rPr lang="en-US" sz="1100" dirty="0" smtClean="0"/>
              <a:t>.</a:t>
            </a:r>
          </a:p>
          <a:p>
            <a:r>
              <a:rPr lang="en-US" sz="1100" dirty="0" smtClean="0"/>
              <a:t>Figures B-E. Detailed analysis of distributions of photos after analysis by </a:t>
            </a:r>
            <a:r>
              <a:rPr lang="en-US" sz="1100" b="1" dirty="0" smtClean="0"/>
              <a:t>LLE</a:t>
            </a:r>
            <a:r>
              <a:rPr lang="en-US" sz="1100" dirty="0" smtClean="0"/>
              <a:t> (which performs the best), </a:t>
            </a:r>
            <a:r>
              <a:rPr lang="en-US" sz="1100" b="1" dirty="0" smtClean="0"/>
              <a:t>MDS</a:t>
            </a:r>
            <a:r>
              <a:rPr lang="en-US" sz="1100" dirty="0" smtClean="0"/>
              <a:t>, </a:t>
            </a:r>
            <a:r>
              <a:rPr lang="en-US" sz="1100" b="1" dirty="0" smtClean="0"/>
              <a:t>ISOMAP</a:t>
            </a:r>
            <a:r>
              <a:rPr lang="en-US" sz="1100" dirty="0" smtClean="0"/>
              <a:t>, and </a:t>
            </a:r>
            <a:r>
              <a:rPr lang="en-US" sz="1100" b="1" dirty="0" smtClean="0"/>
              <a:t>Diffusion</a:t>
            </a:r>
            <a:r>
              <a:rPr lang="en-US" sz="1100" dirty="0" smtClean="0"/>
              <a:t> map. Representative photos are placed adjacent to the pictures. The color bar represents photo ID.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85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2448</TotalTime>
  <Words>441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XIA</dc:creator>
  <cp:lastModifiedBy>Yiyun CHEN</cp:lastModifiedBy>
  <cp:revision>171</cp:revision>
  <dcterms:created xsi:type="dcterms:W3CDTF">2017-03-11T12:28:27Z</dcterms:created>
  <dcterms:modified xsi:type="dcterms:W3CDTF">2017-11-11T17:46:18Z</dcterms:modified>
</cp:coreProperties>
</file>