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546" y="-2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ltLang="zh-CN"/>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zh-CN"/>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ltLang="zh-CN"/>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hyperlink" Target="mailto:jlicv@connect.ust.hk" TargetMode="Externa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hyperlink" Target="mailto:sxuao@connect.ust.hk" TargetMode="Externa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709" y="0"/>
            <a:ext cx="10926618" cy="1043710"/>
          </a:xfrm>
        </p:spPr>
        <p:txBody>
          <a:bodyPr/>
          <a:lstStyle/>
          <a:p>
            <a:pPr algn="ctr"/>
            <a:r>
              <a:rPr lang="en-US" altLang="zh-CN" sz="2000" dirty="0">
                <a:solidFill>
                  <a:schemeClr val="tx1"/>
                </a:solidFill>
              </a:rPr>
              <a:t>CSIS5011 Mini-project 2: prediction by supervised learning derived from unsupervised learning </a:t>
            </a:r>
            <a:br>
              <a:rPr lang="en-US" altLang="zh-CN" sz="2000" dirty="0">
                <a:solidFill>
                  <a:schemeClr val="tx1"/>
                </a:solidFill>
              </a:rPr>
            </a:br>
            <a:r>
              <a:rPr lang="en-US" altLang="zh-CN" sz="1600" b="1" dirty="0"/>
              <a:t>Xu </a:t>
            </a:r>
            <a:r>
              <a:rPr lang="en-US" altLang="zh-CN" sz="1600" b="1" dirty="0" err="1"/>
              <a:t>siao</a:t>
            </a:r>
            <a:r>
              <a:rPr lang="en-US" altLang="zh-CN" sz="1600" b="1" dirty="0"/>
              <a:t>(</a:t>
            </a:r>
            <a:r>
              <a:rPr lang="en-US" altLang="zh-CN" sz="1600" b="1" dirty="0">
                <a:hlinkClick r:id="rId2"/>
              </a:rPr>
              <a:t>sxuao@connect.ust.hk</a:t>
            </a:r>
            <a:r>
              <a:rPr lang="en-US" altLang="zh-CN" sz="1600" b="1" dirty="0"/>
              <a:t>) ID:20377629   Li Juncheng(</a:t>
            </a:r>
            <a:r>
              <a:rPr lang="en-US" altLang="zh-CN" sz="1600" b="1" dirty="0">
                <a:hlinkClick r:id="rId3"/>
              </a:rPr>
              <a:t>jlicv@connect.ust.hk</a:t>
            </a:r>
            <a:r>
              <a:rPr lang="en-US" altLang="zh-CN" sz="1600" b="1" dirty="0"/>
              <a:t>) ID:20377124</a:t>
            </a:r>
            <a:br>
              <a:rPr lang="en-US" altLang="zh-CN" sz="1600" b="1" dirty="0"/>
            </a:br>
            <a:r>
              <a:rPr lang="en-US" altLang="zh-CN" sz="1600" dirty="0"/>
              <a:t> </a:t>
            </a:r>
            <a:r>
              <a:rPr lang="en-US" altLang="zh-CN" sz="1600" b="1" dirty="0"/>
              <a:t>Department of Mathematics, HKUST</a:t>
            </a:r>
            <a:endParaRPr lang="zh-CN" altLang="en-US" sz="1600" dirty="0">
              <a:solidFill>
                <a:schemeClr val="tx1"/>
              </a:solidFill>
            </a:endParaRPr>
          </a:p>
        </p:txBody>
      </p:sp>
      <p:sp>
        <p:nvSpPr>
          <p:cNvPr id="3" name="Subtitle 2"/>
          <p:cNvSpPr>
            <a:spLocks noGrp="1"/>
          </p:cNvSpPr>
          <p:nvPr>
            <p:ph type="subTitle" idx="1"/>
          </p:nvPr>
        </p:nvSpPr>
        <p:spPr>
          <a:xfrm>
            <a:off x="1058922" y="850876"/>
            <a:ext cx="2752437" cy="2609451"/>
          </a:xfrm>
        </p:spPr>
        <p:txBody>
          <a:bodyPr>
            <a:normAutofit/>
          </a:bodyPr>
          <a:lstStyle/>
          <a:p>
            <a:pPr algn="ctr"/>
            <a:r>
              <a:rPr lang="en-US" altLang="zh-CN" sz="1050" b="1" dirty="0"/>
              <a:t>1.Introduction </a:t>
            </a:r>
          </a:p>
          <a:p>
            <a:pPr algn="ctr"/>
            <a:r>
              <a:rPr lang="en-US" altLang="zh-CN" sz="800" dirty="0"/>
              <a:t>As we all know, supervised and unsupervised learning are two different branches in machine learning , both of them and something else consist in recently the most exciting area in AI. But, sometimes, there’s something underlying which give rise to connection from one to another and vice versa. Over this small project, we explore some prediction methods induced by unsupervised and check out the usefulness corresponding to specific supervised method.</a:t>
            </a:r>
          </a:p>
          <a:p>
            <a:pPr marL="342900" indent="-342900" algn="l">
              <a:buAutoNum type="arabicPeriod"/>
            </a:pPr>
            <a:endParaRPr lang="en-US" altLang="zh-CN" sz="1400" dirty="0"/>
          </a:p>
          <a:p>
            <a:pPr marL="342900" indent="-342900" algn="l">
              <a:buAutoNum type="arabicPeriod"/>
            </a:pPr>
            <a:endParaRPr lang="en-US" altLang="zh-CN" sz="1400" dirty="0"/>
          </a:p>
          <a:p>
            <a:pPr algn="l"/>
            <a:endParaRPr lang="en-US" altLang="zh-CN" sz="1400" dirty="0"/>
          </a:p>
          <a:p>
            <a:pPr marL="342900" indent="-342900" algn="l">
              <a:buAutoNum type="arabicPeriod"/>
            </a:pPr>
            <a:endParaRPr lang="en-US" altLang="zh-CN" sz="1400" dirty="0"/>
          </a:p>
          <a:p>
            <a:pPr algn="l"/>
            <a:endParaRPr lang="zh-CN" altLang="en-US" sz="1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043709" cy="1043709"/>
          </a:xfrm>
          <a:prstGeom prst="rect">
            <a:avLst/>
          </a:prstGeom>
        </p:spPr>
      </p:pic>
      <p:sp>
        <p:nvSpPr>
          <p:cNvPr id="5" name="TextBox 4"/>
          <p:cNvSpPr txBox="1"/>
          <p:nvPr/>
        </p:nvSpPr>
        <p:spPr>
          <a:xfrm>
            <a:off x="420129" y="2120955"/>
            <a:ext cx="2975852" cy="2277547"/>
          </a:xfrm>
          <a:prstGeom prst="rect">
            <a:avLst/>
          </a:prstGeom>
          <a:noFill/>
        </p:spPr>
        <p:txBody>
          <a:bodyPr wrap="square" rtlCol="0">
            <a:spAutoFit/>
          </a:bodyPr>
          <a:lstStyle/>
          <a:p>
            <a:r>
              <a:rPr lang="en-US" altLang="zh-CN" sz="1050" b="1" dirty="0">
                <a:solidFill>
                  <a:schemeClr val="accent1"/>
                </a:solidFill>
              </a:rPr>
              <a:t> 2. Problem</a:t>
            </a:r>
          </a:p>
          <a:p>
            <a:r>
              <a:rPr lang="en-US" altLang="zh-CN" sz="800" dirty="0">
                <a:solidFill>
                  <a:schemeClr val="accent1"/>
                </a:solidFill>
              </a:rPr>
              <a:t>In nature, as a reasonable guess, predators sleep longer than prey, bigger animals sleep longer than smaller animals since the formers are unlikely to be attacked by the other animals in natural environment. Moreover, sleeping feature for predators in top food-chain are different from that for preys in lower food-chain. All of which above can be ascribed to dangerous level, each of which is explained by a sequence of dream features specific to a kind of creature. Over this project, by extracting data of animals sleeping feature, we try to explain and predict the dangerous level for different animals and, meanwhile, make use of and compare different supervised learning method, some of which, of course, are by-product of exploring unsupervised learning .</a:t>
            </a:r>
          </a:p>
          <a:p>
            <a:endParaRPr lang="en-US" altLang="zh-CN" sz="800" dirty="0">
              <a:solidFill>
                <a:schemeClr val="accent1"/>
              </a:solidFill>
            </a:endParaRPr>
          </a:p>
          <a:p>
            <a:endParaRPr lang="en-US" altLang="zh-CN" sz="800" dirty="0">
              <a:solidFill>
                <a:schemeClr val="accent1"/>
              </a:solidFill>
            </a:endParaRPr>
          </a:p>
          <a:p>
            <a:endParaRPr lang="zh-CN" altLang="en-US" sz="800" dirty="0">
              <a:solidFill>
                <a:schemeClr val="accent1"/>
              </a:solidFill>
            </a:endParaRPr>
          </a:p>
        </p:txBody>
      </p:sp>
      <mc:AlternateContent xmlns:mc="http://schemas.openxmlformats.org/markup-compatibility/2006">
        <mc:Choice xmlns:a14="http://schemas.microsoft.com/office/drawing/2010/main" Requires="a14">
          <p:sp>
            <p:nvSpPr>
              <p:cNvPr id="6" name="TextBox 5"/>
              <p:cNvSpPr txBox="1"/>
              <p:nvPr/>
            </p:nvSpPr>
            <p:spPr>
              <a:xfrm>
                <a:off x="3459086" y="1051511"/>
                <a:ext cx="8226804" cy="3908762"/>
              </a:xfrm>
              <a:prstGeom prst="rect">
                <a:avLst/>
              </a:prstGeom>
              <a:noFill/>
            </p:spPr>
            <p:txBody>
              <a:bodyPr wrap="square" rtlCol="0">
                <a:spAutoFit/>
              </a:bodyPr>
              <a:lstStyle/>
              <a:p>
                <a:r>
                  <a:rPr lang="en-US" altLang="zh-CN" sz="1050" b="1" dirty="0">
                    <a:solidFill>
                      <a:schemeClr val="accent1"/>
                    </a:solidFill>
                  </a:rPr>
                  <a:t>                                       3. Ridge Regression</a:t>
                </a:r>
              </a:p>
              <a:p>
                <a:pPr/>
                <a14:m>
                  <m:oMathPara xmlns:m="http://schemas.openxmlformats.org/officeDocument/2006/math">
                    <m:oMathParaPr>
                      <m:jc m:val="left"/>
                    </m:oMathParaPr>
                    <m:oMath xmlns:m="http://schemas.openxmlformats.org/officeDocument/2006/math">
                      <m:r>
                        <a:rPr lang="en-US" altLang="zh-CN" sz="800" b="0" i="1" smtClean="0">
                          <a:solidFill>
                            <a:schemeClr val="accent1"/>
                          </a:solidFill>
                          <a:latin typeface="Cambria Math" panose="02040503050406030204" pitchFamily="18" charset="0"/>
                        </a:rPr>
                        <m:t>                                                           </m:t>
                      </m:r>
                      <m:r>
                        <a:rPr lang="en-US" altLang="zh-CN" sz="800" b="0" i="1" smtClean="0">
                          <a:solidFill>
                            <a:schemeClr val="accent1"/>
                          </a:solidFill>
                          <a:latin typeface="Cambria Math" panose="02040503050406030204" pitchFamily="18" charset="0"/>
                        </a:rPr>
                        <m:t>𝑚𝑖𝑛𝑖𝑚𝑖𝑧𝑒</m:t>
                      </m:r>
                      <m:r>
                        <a:rPr lang="en-US" altLang="zh-CN" sz="800" b="0" i="1" smtClean="0">
                          <a:solidFill>
                            <a:schemeClr val="accent1"/>
                          </a:solidFill>
                          <a:latin typeface="Cambria Math" panose="02040503050406030204" pitchFamily="18" charset="0"/>
                        </a:rPr>
                        <m:t> {</m:t>
                      </m:r>
                      <m:nary>
                        <m:naryPr>
                          <m:chr m:val="∑"/>
                          <m:limLoc m:val="subSup"/>
                          <m:ctrlPr>
                            <a:rPr lang="en-US" altLang="zh-CN" sz="800" b="0" i="1" smtClean="0">
                              <a:solidFill>
                                <a:schemeClr val="accent1"/>
                              </a:solidFill>
                              <a:latin typeface="Cambria Math" panose="02040503050406030204" pitchFamily="18" charset="0"/>
                            </a:rPr>
                          </m:ctrlPr>
                        </m:naryPr>
                        <m:sub>
                          <m:r>
                            <m:rPr>
                              <m:brk m:alnAt="25"/>
                            </m:rPr>
                            <a:rPr lang="en-US" altLang="zh-CN" sz="800" b="0" i="1" smtClean="0">
                              <a:solidFill>
                                <a:schemeClr val="accent1"/>
                              </a:solidFill>
                              <a:latin typeface="Cambria Math" panose="02040503050406030204" pitchFamily="18" charset="0"/>
                            </a:rPr>
                            <m:t>𝑖</m:t>
                          </m:r>
                          <m:r>
                            <a:rPr lang="en-US" altLang="zh-CN" sz="800" b="0" i="1" smtClean="0">
                              <a:solidFill>
                                <a:schemeClr val="accent1"/>
                              </a:solidFill>
                              <a:latin typeface="Cambria Math" panose="02040503050406030204" pitchFamily="18" charset="0"/>
                            </a:rPr>
                            <m:t>=1</m:t>
                          </m:r>
                        </m:sub>
                        <m:sup>
                          <m:r>
                            <a:rPr lang="en-US" altLang="zh-CN" sz="800" b="0" i="1" smtClean="0">
                              <a:solidFill>
                                <a:schemeClr val="accent1"/>
                              </a:solidFill>
                              <a:latin typeface="Cambria Math" panose="02040503050406030204" pitchFamily="18" charset="0"/>
                            </a:rPr>
                            <m:t>𝑛</m:t>
                          </m:r>
                        </m:sup>
                        <m:e>
                          <m:r>
                            <a:rPr lang="en-US" altLang="zh-CN" sz="800" b="0" i="1" smtClean="0">
                              <a:solidFill>
                                <a:schemeClr val="accent1"/>
                              </a:solidFill>
                              <a:latin typeface="Cambria Math" panose="02040503050406030204" pitchFamily="18" charset="0"/>
                            </a:rPr>
                            <m:t>(</m:t>
                          </m:r>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𝑦</m:t>
                              </m:r>
                            </m:e>
                            <m:sub>
                              <m:r>
                                <a:rPr lang="en-US" altLang="zh-CN" sz="800" b="0" i="1" smtClean="0">
                                  <a:solidFill>
                                    <a:schemeClr val="accent1"/>
                                  </a:solidFill>
                                  <a:latin typeface="Cambria Math" panose="02040503050406030204" pitchFamily="18" charset="0"/>
                                </a:rPr>
                                <m:t>𝑖</m:t>
                              </m:r>
                            </m:sub>
                          </m:sSub>
                          <m:r>
                            <a:rPr lang="en-US" altLang="zh-CN" sz="800" b="0" i="1" smtClean="0">
                              <a:solidFill>
                                <a:schemeClr val="accent1"/>
                              </a:solidFill>
                              <a:latin typeface="Cambria Math" panose="02040503050406030204" pitchFamily="18" charset="0"/>
                            </a:rPr>
                            <m:t>−</m:t>
                          </m:r>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𝛽</m:t>
                              </m:r>
                            </m:e>
                            <m:sub>
                              <m:r>
                                <a:rPr lang="en-US" altLang="zh-CN" sz="800" b="0" i="1" smtClean="0">
                                  <a:solidFill>
                                    <a:schemeClr val="accent1"/>
                                  </a:solidFill>
                                  <a:latin typeface="Cambria Math" panose="02040503050406030204" pitchFamily="18" charset="0"/>
                                </a:rPr>
                                <m:t>0</m:t>
                              </m:r>
                            </m:sub>
                          </m:sSub>
                          <m:r>
                            <a:rPr lang="en-US" altLang="zh-CN" sz="800" b="0" i="1" smtClean="0">
                              <a:solidFill>
                                <a:schemeClr val="accent1"/>
                              </a:solidFill>
                              <a:latin typeface="Cambria Math" panose="02040503050406030204" pitchFamily="18" charset="0"/>
                            </a:rPr>
                            <m:t>−</m:t>
                          </m:r>
                          <m:nary>
                            <m:naryPr>
                              <m:chr m:val="∑"/>
                              <m:ctrlPr>
                                <a:rPr lang="en-US" altLang="zh-CN" sz="800" b="0" i="1" smtClean="0">
                                  <a:solidFill>
                                    <a:schemeClr val="accent1"/>
                                  </a:solidFill>
                                  <a:latin typeface="Cambria Math" panose="02040503050406030204" pitchFamily="18" charset="0"/>
                                </a:rPr>
                              </m:ctrlPr>
                            </m:naryPr>
                            <m:sub>
                              <m:r>
                                <m:rPr>
                                  <m:brk m:alnAt="23"/>
                                </m:rPr>
                                <a:rPr lang="en-US" altLang="zh-CN" sz="800" b="0" i="1" smtClean="0">
                                  <a:solidFill>
                                    <a:schemeClr val="accent1"/>
                                  </a:solidFill>
                                  <a:latin typeface="Cambria Math" panose="02040503050406030204" pitchFamily="18" charset="0"/>
                                </a:rPr>
                                <m:t>𝑗</m:t>
                              </m:r>
                              <m:r>
                                <a:rPr lang="en-US" altLang="zh-CN" sz="800" b="0" i="1" smtClean="0">
                                  <a:solidFill>
                                    <a:schemeClr val="accent1"/>
                                  </a:solidFill>
                                  <a:latin typeface="Cambria Math" panose="02040503050406030204" pitchFamily="18" charset="0"/>
                                </a:rPr>
                                <m:t>=1</m:t>
                              </m:r>
                            </m:sub>
                            <m:sup>
                              <m:r>
                                <a:rPr lang="en-US" altLang="zh-CN" sz="800" b="0" i="1" smtClean="0">
                                  <a:solidFill>
                                    <a:schemeClr val="accent1"/>
                                  </a:solidFill>
                                  <a:latin typeface="Cambria Math" panose="02040503050406030204" pitchFamily="18" charset="0"/>
                                </a:rPr>
                                <m:t>𝑝</m:t>
                              </m:r>
                            </m:sup>
                            <m:e>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𝛽</m:t>
                                  </m:r>
                                </m:e>
                                <m:sub>
                                  <m:r>
                                    <a:rPr lang="en-US" altLang="zh-CN" sz="800" b="0" i="1" smtClean="0">
                                      <a:solidFill>
                                        <a:schemeClr val="accent1"/>
                                      </a:solidFill>
                                      <a:latin typeface="Cambria Math" panose="02040503050406030204" pitchFamily="18" charset="0"/>
                                    </a:rPr>
                                    <m:t>𝑗</m:t>
                                  </m:r>
                                </m:sub>
                              </m:sSub>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𝑥</m:t>
                                  </m:r>
                                </m:e>
                                <m:sub>
                                  <m:r>
                                    <a:rPr lang="en-US" altLang="zh-CN" sz="800" b="0" i="1" smtClean="0">
                                      <a:solidFill>
                                        <a:schemeClr val="accent1"/>
                                      </a:solidFill>
                                      <a:latin typeface="Cambria Math" panose="02040503050406030204" pitchFamily="18" charset="0"/>
                                    </a:rPr>
                                    <m:t>𝑖𝑗</m:t>
                                  </m:r>
                                </m:sub>
                              </m:sSub>
                              <m:r>
                                <a:rPr lang="en-US" altLang="zh-CN" sz="800" b="0" i="1" smtClean="0">
                                  <a:solidFill>
                                    <a:schemeClr val="accent1"/>
                                  </a:solidFill>
                                  <a:latin typeface="Cambria Math" panose="02040503050406030204" pitchFamily="18" charset="0"/>
                                </a:rPr>
                                <m:t>)^2}</m:t>
                              </m:r>
                            </m:e>
                          </m:nary>
                        </m:e>
                      </m:nary>
                    </m:oMath>
                  </m:oMathPara>
                </a14:m>
                <a:endParaRPr lang="en-US" altLang="zh-CN" sz="800" b="0" dirty="0">
                  <a:solidFill>
                    <a:schemeClr val="accent1"/>
                  </a:solidFill>
                </a:endParaRPr>
              </a:p>
              <a:p>
                <a:pPr/>
                <a14:m>
                  <m:oMathPara xmlns:m="http://schemas.openxmlformats.org/officeDocument/2006/math">
                    <m:oMathParaPr>
                      <m:jc m:val="left"/>
                    </m:oMathParaPr>
                    <m:oMath xmlns:m="http://schemas.openxmlformats.org/officeDocument/2006/math">
                      <m:r>
                        <a:rPr lang="en-US" altLang="zh-CN" sz="800" i="1" dirty="0" smtClean="0">
                          <a:solidFill>
                            <a:schemeClr val="accent1"/>
                          </a:solidFill>
                          <a:latin typeface="Cambria Math" panose="02040503050406030204" pitchFamily="18" charset="0"/>
                        </a:rPr>
                        <m:t>  </m:t>
                      </m:r>
                      <m:r>
                        <a:rPr lang="en-US" altLang="zh-CN" sz="800" b="0" i="1" dirty="0" smtClean="0">
                          <a:solidFill>
                            <a:schemeClr val="accent1"/>
                          </a:solidFill>
                          <a:latin typeface="Cambria Math" panose="02040503050406030204" pitchFamily="18" charset="0"/>
                        </a:rPr>
                        <m:t>                                                                            </m:t>
                      </m:r>
                      <m:r>
                        <a:rPr lang="en-US" altLang="zh-CN" sz="800" i="1" dirty="0" smtClean="0">
                          <a:solidFill>
                            <a:schemeClr val="accent1"/>
                          </a:solidFill>
                          <a:latin typeface="Cambria Math" panose="02040503050406030204" pitchFamily="18" charset="0"/>
                        </a:rPr>
                        <m:t>𝑠𝑢𝑏𝑗𝑒𝑐𝑡</m:t>
                      </m:r>
                      <m:r>
                        <a:rPr lang="en-US" altLang="zh-CN" sz="800" b="0" i="1" dirty="0" smtClean="0">
                          <a:solidFill>
                            <a:schemeClr val="accent1"/>
                          </a:solidFill>
                          <a:latin typeface="Cambria Math" panose="02040503050406030204" pitchFamily="18" charset="0"/>
                        </a:rPr>
                        <m:t> </m:t>
                      </m:r>
                      <m:r>
                        <a:rPr lang="en-US" altLang="zh-CN" sz="800" b="0" i="1" dirty="0" smtClean="0">
                          <a:solidFill>
                            <a:schemeClr val="accent1"/>
                          </a:solidFill>
                          <a:latin typeface="Cambria Math" panose="02040503050406030204" pitchFamily="18" charset="0"/>
                        </a:rPr>
                        <m:t>𝑡𝑜</m:t>
                      </m:r>
                      <m:r>
                        <a:rPr lang="en-US" altLang="zh-CN" sz="800" b="0" i="1" dirty="0" smtClean="0">
                          <a:solidFill>
                            <a:schemeClr val="accent1"/>
                          </a:solidFill>
                          <a:latin typeface="Cambria Math" panose="02040503050406030204" pitchFamily="18" charset="0"/>
                        </a:rPr>
                        <m:t> </m:t>
                      </m:r>
                      <m:nary>
                        <m:naryPr>
                          <m:chr m:val="∑"/>
                          <m:ctrlPr>
                            <a:rPr lang="en-US" altLang="zh-CN" sz="800" b="0" i="1" dirty="0" smtClean="0">
                              <a:solidFill>
                                <a:schemeClr val="accent1"/>
                              </a:solidFill>
                              <a:latin typeface="Cambria Math" panose="02040503050406030204" pitchFamily="18" charset="0"/>
                            </a:rPr>
                          </m:ctrlPr>
                        </m:naryPr>
                        <m:sub>
                          <m:r>
                            <m:rPr>
                              <m:brk m:alnAt="23"/>
                            </m:rPr>
                            <a:rPr lang="en-US" altLang="zh-CN" sz="800" b="0" i="1" dirty="0" smtClean="0">
                              <a:solidFill>
                                <a:schemeClr val="accent1"/>
                              </a:solidFill>
                              <a:latin typeface="Cambria Math" panose="02040503050406030204" pitchFamily="18" charset="0"/>
                            </a:rPr>
                            <m:t>𝑗</m:t>
                          </m:r>
                          <m:r>
                            <a:rPr lang="en-US" altLang="zh-CN" sz="800" b="0" i="1" dirty="0" smtClean="0">
                              <a:solidFill>
                                <a:schemeClr val="accent1"/>
                              </a:solidFill>
                              <a:latin typeface="Cambria Math" panose="02040503050406030204" pitchFamily="18" charset="0"/>
                            </a:rPr>
                            <m:t>=1</m:t>
                          </m:r>
                        </m:sub>
                        <m:sup>
                          <m:r>
                            <a:rPr lang="en-US" altLang="zh-CN" sz="800" b="0" i="1" dirty="0" smtClean="0">
                              <a:solidFill>
                                <a:schemeClr val="accent1"/>
                              </a:solidFill>
                              <a:latin typeface="Cambria Math" panose="02040503050406030204" pitchFamily="18" charset="0"/>
                            </a:rPr>
                            <m:t>𝑝</m:t>
                          </m:r>
                        </m:sup>
                        <m:e>
                          <m:sSubSup>
                            <m:sSubSupPr>
                              <m:ctrlPr>
                                <a:rPr lang="en-US" altLang="zh-CN" sz="800" b="0" i="1" dirty="0" smtClean="0">
                                  <a:solidFill>
                                    <a:schemeClr val="accent1"/>
                                  </a:solidFill>
                                  <a:latin typeface="Cambria Math" panose="02040503050406030204" pitchFamily="18" charset="0"/>
                                </a:rPr>
                              </m:ctrlPr>
                            </m:sSubSupPr>
                            <m:e>
                              <m:r>
                                <a:rPr lang="en-US" altLang="zh-CN" sz="800" b="0" i="1" dirty="0" smtClean="0">
                                  <a:solidFill>
                                    <a:schemeClr val="accent1"/>
                                  </a:solidFill>
                                  <a:latin typeface="Cambria Math" panose="02040503050406030204" pitchFamily="18" charset="0"/>
                                </a:rPr>
                                <m:t>𝛽</m:t>
                              </m:r>
                            </m:e>
                            <m:sub>
                              <m:r>
                                <a:rPr lang="en-US" altLang="zh-CN" sz="800" b="0" i="1" dirty="0" smtClean="0">
                                  <a:solidFill>
                                    <a:schemeClr val="accent1"/>
                                  </a:solidFill>
                                  <a:latin typeface="Cambria Math" panose="02040503050406030204" pitchFamily="18" charset="0"/>
                                </a:rPr>
                                <m:t>𝑗</m:t>
                              </m:r>
                            </m:sub>
                            <m:sup>
                              <m:r>
                                <a:rPr lang="en-US" altLang="zh-CN" sz="800" b="0" i="1" dirty="0" smtClean="0">
                                  <a:solidFill>
                                    <a:schemeClr val="accent1"/>
                                  </a:solidFill>
                                  <a:latin typeface="Cambria Math" panose="02040503050406030204" pitchFamily="18" charset="0"/>
                                </a:rPr>
                                <m:t>2</m:t>
                              </m:r>
                            </m:sup>
                          </m:sSubSup>
                          <m:r>
                            <a:rPr lang="en-US" altLang="zh-CN" sz="800" b="0" i="1" dirty="0" smtClean="0">
                              <a:solidFill>
                                <a:schemeClr val="accent1"/>
                              </a:solidFill>
                              <a:latin typeface="Cambria Math" panose="02040503050406030204" pitchFamily="18" charset="0"/>
                              <a:ea typeface="Cambria Math" panose="02040503050406030204" pitchFamily="18" charset="0"/>
                            </a:rPr>
                            <m:t>≤</m:t>
                          </m:r>
                          <m:r>
                            <a:rPr lang="en-US" altLang="zh-CN" sz="800" b="0" i="1" dirty="0" smtClean="0">
                              <a:solidFill>
                                <a:schemeClr val="accent1"/>
                              </a:solidFill>
                              <a:latin typeface="Cambria Math" panose="02040503050406030204" pitchFamily="18" charset="0"/>
                              <a:ea typeface="Cambria Math" panose="02040503050406030204" pitchFamily="18" charset="0"/>
                            </a:rPr>
                            <m:t>𝑠</m:t>
                          </m:r>
                        </m:e>
                      </m:nary>
                      <m:r>
                        <a:rPr lang="en-US" altLang="zh-CN" sz="800" i="1" dirty="0" smtClean="0">
                          <a:solidFill>
                            <a:schemeClr val="accent1"/>
                          </a:solidFill>
                          <a:latin typeface="Cambria Math" panose="02040503050406030204" pitchFamily="18" charset="0"/>
                        </a:rPr>
                        <m:t> </m:t>
                      </m:r>
                    </m:oMath>
                  </m:oMathPara>
                </a14:m>
                <a:endParaRPr lang="en-US" altLang="zh-CN" sz="800" dirty="0">
                  <a:solidFill>
                    <a:schemeClr val="accent1"/>
                  </a:solidFill>
                </a:endParaRPr>
              </a:p>
              <a:p>
                <a:r>
                  <a:rPr lang="en-US" altLang="zh-CN" sz="800" dirty="0">
                    <a:solidFill>
                      <a:schemeClr val="accent1"/>
                    </a:solidFill>
                    <a:latin typeface="+mj-lt"/>
                  </a:rPr>
                  <a:t>We invoke cross-validation method such that divide dataset into five subsets, randomly make any four subsets as train sets and leave residual one as test set. We repeat the process five times following the same strategy and do cross-validation to verify each other. We quantify the result by using mean square error and R^2 as benchmark of which the results are as graphical below, we can see MSE remains tiny and steady for both ridge and LASSO at very beginning and the MSE for LASSO skyrockets after </a:t>
                </a:r>
                <a:r>
                  <a:rPr lang="el-GR" altLang="zh-CN" sz="800" dirty="0">
                    <a:solidFill>
                      <a:schemeClr val="accent1"/>
                    </a:solidFill>
                    <a:latin typeface="+mj-lt"/>
                    <a:ea typeface="Cambria Math" panose="02040503050406030204" pitchFamily="18" charset="0"/>
                  </a:rPr>
                  <a:t>α</a:t>
                </a:r>
                <a:r>
                  <a:rPr lang="en-US" altLang="zh-CN" sz="800" dirty="0">
                    <a:solidFill>
                      <a:schemeClr val="accent1"/>
                    </a:solidFill>
                    <a:latin typeface="+mj-lt"/>
                    <a:ea typeface="Cambria Math" panose="02040503050406030204" pitchFamily="18" charset="0"/>
                  </a:rPr>
                  <a:t> hits 1. MSE for ridge is very steady over entire experiment except one set. R^2 is another side of MSE, we can see R^2 for ridge remains above 0.82 almost but that for LASSO is higher than 0.75 at very beginning and plummet multistep. Overall, the performance for ridge is very nice since the closer the R^2 is to 1, the better the performance of the model. Meantime, performance for LASSO is also nice but a bit worse than that of ridge.</a:t>
                </a:r>
                <a:endParaRPr lang="en-US" altLang="zh-CN" sz="800" dirty="0">
                  <a:solidFill>
                    <a:schemeClr val="accent1"/>
                  </a:solidFill>
                  <a:latin typeface="+mj-lt"/>
                </a:endParaRPr>
              </a:p>
              <a:p>
                <a:endParaRPr lang="en-US" altLang="zh-CN" dirty="0">
                  <a:latin typeface="Baskerville Old Face" panose="02020602080505020303" pitchFamily="18" charset="0"/>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p:sp>
            <p:nvSpPr>
              <p:cNvPr id="6" name="TextBox 5"/>
              <p:cNvSpPr txBox="1">
                <a:spLocks noRot="1" noChangeAspect="1" noMove="1" noResize="1" noEditPoints="1" noAdjustHandles="1" noChangeArrowheads="1" noChangeShapeType="1" noTextEdit="1"/>
              </p:cNvSpPr>
              <p:nvPr/>
            </p:nvSpPr>
            <p:spPr>
              <a:xfrm>
                <a:off x="3459086" y="1051511"/>
                <a:ext cx="8226804" cy="3908762"/>
              </a:xfrm>
              <a:prstGeom prst="rect">
                <a:avLst/>
              </a:prstGeom>
              <a:blipFill>
                <a:blip r:embed="rId5"/>
                <a:stretch>
                  <a:fillRect t="-5296"/>
                </a:stretch>
              </a:blipFill>
            </p:spPr>
            <p:txBody>
              <a:bodyPr/>
              <a:lstStyle/>
              <a:p>
                <a:r>
                  <a:rPr lang="en-US">
                    <a:noFill/>
                  </a:rPr>
                  <a:t> </a:t>
                </a:r>
              </a:p>
            </p:txBody>
          </p:sp>
        </mc:Fallback>
      </mc:AlternateContent>
      <p:sp>
        <p:nvSpPr>
          <p:cNvPr id="7" name="TextBox 6"/>
          <p:cNvSpPr txBox="1"/>
          <p:nvPr/>
        </p:nvSpPr>
        <p:spPr>
          <a:xfrm>
            <a:off x="9187387" y="974058"/>
            <a:ext cx="2355273" cy="253916"/>
          </a:xfrm>
          <a:prstGeom prst="rect">
            <a:avLst/>
          </a:prstGeom>
          <a:noFill/>
        </p:spPr>
        <p:txBody>
          <a:bodyPr wrap="square" rtlCol="0">
            <a:spAutoFit/>
          </a:bodyPr>
          <a:lstStyle/>
          <a:p>
            <a:r>
              <a:rPr lang="en-US" altLang="zh-CN" sz="1050" b="1" dirty="0"/>
              <a:t>4. LASSO</a:t>
            </a:r>
            <a:endParaRPr lang="zh-CN" altLang="en-US" sz="1050" b="1" dirty="0"/>
          </a:p>
        </p:txBody>
      </p:sp>
      <p:pic>
        <p:nvPicPr>
          <p:cNvPr id="16" name="Picture 15"/>
          <p:cNvPicPr>
            <a:picLocks noChangeAspect="1"/>
          </p:cNvPicPr>
          <p:nvPr/>
        </p:nvPicPr>
        <p:blipFill>
          <a:blip r:embed="rId6"/>
          <a:stretch>
            <a:fillRect/>
          </a:stretch>
        </p:blipFill>
        <p:spPr>
          <a:xfrm>
            <a:off x="3338852" y="2760299"/>
            <a:ext cx="1161391" cy="773715"/>
          </a:xfrm>
          <a:prstGeom prst="rect">
            <a:avLst/>
          </a:prstGeom>
        </p:spPr>
      </p:pic>
      <p:pic>
        <p:nvPicPr>
          <p:cNvPr id="17" name="Picture 16"/>
          <p:cNvPicPr>
            <a:picLocks noChangeAspect="1"/>
          </p:cNvPicPr>
          <p:nvPr/>
        </p:nvPicPr>
        <p:blipFill>
          <a:blip r:embed="rId7"/>
          <a:stretch>
            <a:fillRect/>
          </a:stretch>
        </p:blipFill>
        <p:spPr>
          <a:xfrm>
            <a:off x="4504516" y="2762592"/>
            <a:ext cx="1115568" cy="773715"/>
          </a:xfrm>
          <a:prstGeom prst="rect">
            <a:avLst/>
          </a:prstGeom>
        </p:spPr>
      </p:pic>
      <p:pic>
        <p:nvPicPr>
          <p:cNvPr id="18" name="Picture 17"/>
          <p:cNvPicPr>
            <a:picLocks noChangeAspect="1"/>
          </p:cNvPicPr>
          <p:nvPr/>
        </p:nvPicPr>
        <p:blipFill>
          <a:blip r:embed="rId8"/>
          <a:stretch>
            <a:fillRect/>
          </a:stretch>
        </p:blipFill>
        <p:spPr>
          <a:xfrm>
            <a:off x="3336968" y="3539780"/>
            <a:ext cx="1171076" cy="777240"/>
          </a:xfrm>
          <a:prstGeom prst="rect">
            <a:avLst/>
          </a:prstGeom>
        </p:spPr>
      </p:pic>
      <p:pic>
        <p:nvPicPr>
          <p:cNvPr id="19" name="Picture 18"/>
          <p:cNvPicPr>
            <a:picLocks noChangeAspect="1"/>
          </p:cNvPicPr>
          <p:nvPr/>
        </p:nvPicPr>
        <p:blipFill>
          <a:blip r:embed="rId9"/>
          <a:stretch>
            <a:fillRect/>
          </a:stretch>
        </p:blipFill>
        <p:spPr>
          <a:xfrm>
            <a:off x="4504910" y="3539780"/>
            <a:ext cx="1116732" cy="777240"/>
          </a:xfrm>
          <a:prstGeom prst="rect">
            <a:avLst/>
          </a:prstGeom>
        </p:spPr>
      </p:pic>
      <p:pic>
        <p:nvPicPr>
          <p:cNvPr id="9" name="Picture 8"/>
          <p:cNvPicPr>
            <a:picLocks noChangeAspect="1"/>
          </p:cNvPicPr>
          <p:nvPr/>
        </p:nvPicPr>
        <p:blipFill>
          <a:blip r:embed="rId10"/>
          <a:stretch>
            <a:fillRect/>
          </a:stretch>
        </p:blipFill>
        <p:spPr>
          <a:xfrm>
            <a:off x="7424181" y="2715526"/>
            <a:ext cx="1060553" cy="709424"/>
          </a:xfrm>
          <a:prstGeom prst="rect">
            <a:avLst/>
          </a:prstGeom>
        </p:spPr>
      </p:pic>
      <p:pic>
        <p:nvPicPr>
          <p:cNvPr id="10" name="Picture 9"/>
          <p:cNvPicPr>
            <a:picLocks noChangeAspect="1"/>
          </p:cNvPicPr>
          <p:nvPr/>
        </p:nvPicPr>
        <p:blipFill>
          <a:blip r:embed="rId11"/>
          <a:stretch>
            <a:fillRect/>
          </a:stretch>
        </p:blipFill>
        <p:spPr>
          <a:xfrm>
            <a:off x="8496893" y="2715182"/>
            <a:ext cx="1082473" cy="713818"/>
          </a:xfrm>
          <a:prstGeom prst="rect">
            <a:avLst/>
          </a:prstGeom>
        </p:spPr>
      </p:pic>
      <p:pic>
        <p:nvPicPr>
          <p:cNvPr id="11" name="Picture 10"/>
          <p:cNvPicPr>
            <a:picLocks noChangeAspect="1"/>
          </p:cNvPicPr>
          <p:nvPr/>
        </p:nvPicPr>
        <p:blipFill>
          <a:blip r:embed="rId12"/>
          <a:stretch>
            <a:fillRect/>
          </a:stretch>
        </p:blipFill>
        <p:spPr>
          <a:xfrm>
            <a:off x="9591525" y="2702374"/>
            <a:ext cx="1089746" cy="734432"/>
          </a:xfrm>
          <a:prstGeom prst="rect">
            <a:avLst/>
          </a:prstGeom>
        </p:spPr>
      </p:pic>
      <p:pic>
        <p:nvPicPr>
          <p:cNvPr id="14" name="Picture 13"/>
          <p:cNvPicPr>
            <a:picLocks noChangeAspect="1"/>
          </p:cNvPicPr>
          <p:nvPr/>
        </p:nvPicPr>
        <p:blipFill>
          <a:blip r:embed="rId13"/>
          <a:stretch>
            <a:fillRect/>
          </a:stretch>
        </p:blipFill>
        <p:spPr>
          <a:xfrm>
            <a:off x="10676249" y="2699653"/>
            <a:ext cx="1091433" cy="734432"/>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7926244" y="1195734"/>
                <a:ext cx="3310459" cy="792525"/>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800" i="1" smtClean="0">
                          <a:solidFill>
                            <a:schemeClr val="tx1"/>
                          </a:solidFill>
                          <a:latin typeface="Cambria Math" panose="02040503050406030204" pitchFamily="18" charset="0"/>
                        </a:rPr>
                        <m:t>𝑚𝑖𝑛𝑖𝑚𝑖𝑧𝑒</m:t>
                      </m:r>
                      <m:r>
                        <a:rPr lang="en-US" altLang="zh-CN" sz="800" i="1" smtClean="0">
                          <a:solidFill>
                            <a:schemeClr val="tx1"/>
                          </a:solidFill>
                          <a:latin typeface="Cambria Math" panose="02040503050406030204" pitchFamily="18" charset="0"/>
                        </a:rPr>
                        <m:t> {</m:t>
                      </m:r>
                      <m:nary>
                        <m:naryPr>
                          <m:chr m:val="∑"/>
                          <m:limLoc m:val="subSup"/>
                          <m:ctrlPr>
                            <a:rPr lang="en-US" altLang="zh-CN" sz="800" i="1">
                              <a:solidFill>
                                <a:schemeClr val="tx1"/>
                              </a:solidFill>
                              <a:latin typeface="Cambria Math" panose="02040503050406030204" pitchFamily="18" charset="0"/>
                            </a:rPr>
                          </m:ctrlPr>
                        </m:naryPr>
                        <m:sub>
                          <m:r>
                            <m:rPr>
                              <m:brk m:alnAt="25"/>
                            </m:rPr>
                            <a:rPr lang="en-US" altLang="zh-CN" sz="800" i="1">
                              <a:solidFill>
                                <a:schemeClr val="tx1"/>
                              </a:solidFill>
                              <a:latin typeface="Cambria Math" panose="02040503050406030204" pitchFamily="18" charset="0"/>
                            </a:rPr>
                            <m:t>𝑖</m:t>
                          </m:r>
                          <m:r>
                            <a:rPr lang="en-US" altLang="zh-CN" sz="800" i="1">
                              <a:solidFill>
                                <a:schemeClr val="tx1"/>
                              </a:solidFill>
                              <a:latin typeface="Cambria Math" panose="02040503050406030204" pitchFamily="18" charset="0"/>
                            </a:rPr>
                            <m:t>=1</m:t>
                          </m:r>
                        </m:sub>
                        <m:sup>
                          <m:r>
                            <a:rPr lang="en-US" altLang="zh-CN" sz="800" i="1">
                              <a:solidFill>
                                <a:schemeClr val="tx1"/>
                              </a:solidFill>
                              <a:latin typeface="Cambria Math" panose="02040503050406030204" pitchFamily="18" charset="0"/>
                            </a:rPr>
                            <m:t>𝑛</m:t>
                          </m:r>
                        </m:sup>
                        <m:e>
                          <m:r>
                            <a:rPr lang="en-US" altLang="zh-CN" sz="800" i="1">
                              <a:solidFill>
                                <a:schemeClr val="tx1"/>
                              </a:solidFill>
                              <a:latin typeface="Cambria Math" panose="02040503050406030204" pitchFamily="18" charset="0"/>
                            </a:rPr>
                            <m:t>(</m:t>
                          </m:r>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𝑦</m:t>
                              </m:r>
                            </m:e>
                            <m:sub>
                              <m:r>
                                <a:rPr lang="en-US" altLang="zh-CN" sz="800" i="1">
                                  <a:solidFill>
                                    <a:schemeClr val="tx1"/>
                                  </a:solidFill>
                                  <a:latin typeface="Cambria Math" panose="02040503050406030204" pitchFamily="18" charset="0"/>
                                </a:rPr>
                                <m:t>𝑖</m:t>
                              </m:r>
                            </m:sub>
                          </m:sSub>
                          <m:r>
                            <a:rPr lang="en-US" altLang="zh-CN" sz="800" i="1">
                              <a:solidFill>
                                <a:schemeClr val="tx1"/>
                              </a:solidFill>
                              <a:latin typeface="Cambria Math" panose="02040503050406030204" pitchFamily="18" charset="0"/>
                            </a:rPr>
                            <m:t>−</m:t>
                          </m:r>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𝛽</m:t>
                              </m:r>
                            </m:e>
                            <m:sub>
                              <m:r>
                                <a:rPr lang="en-US" altLang="zh-CN" sz="800" i="1">
                                  <a:solidFill>
                                    <a:schemeClr val="tx1"/>
                                  </a:solidFill>
                                  <a:latin typeface="Cambria Math" panose="02040503050406030204" pitchFamily="18" charset="0"/>
                                </a:rPr>
                                <m:t>0</m:t>
                              </m:r>
                            </m:sub>
                          </m:sSub>
                          <m:r>
                            <a:rPr lang="en-US" altLang="zh-CN" sz="800" i="1">
                              <a:solidFill>
                                <a:schemeClr val="tx1"/>
                              </a:solidFill>
                              <a:latin typeface="Cambria Math" panose="02040503050406030204" pitchFamily="18" charset="0"/>
                            </a:rPr>
                            <m:t>−</m:t>
                          </m:r>
                          <m:nary>
                            <m:naryPr>
                              <m:chr m:val="∑"/>
                              <m:ctrlPr>
                                <a:rPr lang="en-US" altLang="zh-CN" sz="800" i="1">
                                  <a:solidFill>
                                    <a:schemeClr val="tx1"/>
                                  </a:solidFill>
                                  <a:latin typeface="Cambria Math" panose="02040503050406030204" pitchFamily="18" charset="0"/>
                                </a:rPr>
                              </m:ctrlPr>
                            </m:naryPr>
                            <m:sub>
                              <m:r>
                                <m:rPr>
                                  <m:brk m:alnAt="23"/>
                                </m:rPr>
                                <a:rPr lang="en-US" altLang="zh-CN" sz="800" i="1">
                                  <a:solidFill>
                                    <a:schemeClr val="tx1"/>
                                  </a:solidFill>
                                  <a:latin typeface="Cambria Math" panose="02040503050406030204" pitchFamily="18" charset="0"/>
                                </a:rPr>
                                <m:t>𝑗</m:t>
                              </m:r>
                              <m:r>
                                <a:rPr lang="en-US" altLang="zh-CN" sz="800" i="1">
                                  <a:solidFill>
                                    <a:schemeClr val="tx1"/>
                                  </a:solidFill>
                                  <a:latin typeface="Cambria Math" panose="02040503050406030204" pitchFamily="18" charset="0"/>
                                </a:rPr>
                                <m:t>=1</m:t>
                              </m:r>
                            </m:sub>
                            <m:sup>
                              <m:r>
                                <a:rPr lang="en-US" altLang="zh-CN" sz="800" i="1">
                                  <a:solidFill>
                                    <a:schemeClr val="tx1"/>
                                  </a:solidFill>
                                  <a:latin typeface="Cambria Math" panose="02040503050406030204" pitchFamily="18" charset="0"/>
                                </a:rPr>
                                <m:t>𝑝</m:t>
                              </m:r>
                            </m:sup>
                            <m:e>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𝛽</m:t>
                                  </m:r>
                                </m:e>
                                <m:sub>
                                  <m:r>
                                    <a:rPr lang="en-US" altLang="zh-CN" sz="800" i="1">
                                      <a:solidFill>
                                        <a:schemeClr val="tx1"/>
                                      </a:solidFill>
                                      <a:latin typeface="Cambria Math" panose="02040503050406030204" pitchFamily="18" charset="0"/>
                                    </a:rPr>
                                    <m:t>𝑗</m:t>
                                  </m:r>
                                </m:sub>
                              </m:sSub>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𝑥</m:t>
                                  </m:r>
                                </m:e>
                                <m:sub>
                                  <m:r>
                                    <a:rPr lang="en-US" altLang="zh-CN" sz="800" i="1">
                                      <a:solidFill>
                                        <a:schemeClr val="tx1"/>
                                      </a:solidFill>
                                      <a:latin typeface="Cambria Math" panose="02040503050406030204" pitchFamily="18" charset="0"/>
                                    </a:rPr>
                                    <m:t>𝑖𝑗</m:t>
                                  </m:r>
                                </m:sub>
                              </m:sSub>
                              <m:r>
                                <a:rPr lang="en-US" altLang="zh-CN" sz="800" i="1">
                                  <a:solidFill>
                                    <a:schemeClr val="tx1"/>
                                  </a:solidFill>
                                  <a:latin typeface="Cambria Math" panose="02040503050406030204" pitchFamily="18" charset="0"/>
                                </a:rPr>
                                <m:t>)^2}</m:t>
                              </m:r>
                            </m:e>
                          </m:nary>
                        </m:e>
                      </m:nary>
                    </m:oMath>
                  </m:oMathPara>
                </a14:m>
                <a:endParaRPr lang="en-US" altLang="zh-CN" sz="800" dirty="0">
                  <a:solidFill>
                    <a:schemeClr val="tx1"/>
                  </a:solidFill>
                </a:endParaRPr>
              </a:p>
              <a:p>
                <a:pPr/>
                <a14:m>
                  <m:oMathPara xmlns:m="http://schemas.openxmlformats.org/officeDocument/2006/math">
                    <m:oMathParaPr>
                      <m:jc m:val="centerGroup"/>
                    </m:oMathParaPr>
                    <m:oMath xmlns:m="http://schemas.openxmlformats.org/officeDocument/2006/math">
                      <m:r>
                        <a:rPr lang="en-US" altLang="zh-CN" sz="800" i="1" dirty="0">
                          <a:solidFill>
                            <a:schemeClr val="tx1"/>
                          </a:solidFill>
                          <a:latin typeface="Cambria Math" panose="02040503050406030204" pitchFamily="18" charset="0"/>
                        </a:rPr>
                        <m:t>  </m:t>
                      </m:r>
                      <m:r>
                        <a:rPr lang="en-US" altLang="zh-CN" sz="800" i="1" dirty="0">
                          <a:solidFill>
                            <a:schemeClr val="tx1"/>
                          </a:solidFill>
                          <a:latin typeface="Cambria Math" panose="02040503050406030204" pitchFamily="18" charset="0"/>
                        </a:rPr>
                        <m:t>𝑠𝑢𝑏𝑗𝑒𝑐𝑡</m:t>
                      </m:r>
                      <m:r>
                        <a:rPr lang="en-US" altLang="zh-CN" sz="800" i="1" dirty="0">
                          <a:solidFill>
                            <a:schemeClr val="tx1"/>
                          </a:solidFill>
                          <a:latin typeface="Cambria Math" panose="02040503050406030204" pitchFamily="18" charset="0"/>
                        </a:rPr>
                        <m:t> </m:t>
                      </m:r>
                      <m:r>
                        <a:rPr lang="en-US" altLang="zh-CN" sz="800" i="1" dirty="0">
                          <a:solidFill>
                            <a:schemeClr val="tx1"/>
                          </a:solidFill>
                          <a:latin typeface="Cambria Math" panose="02040503050406030204" pitchFamily="18" charset="0"/>
                        </a:rPr>
                        <m:t>𝑡𝑜</m:t>
                      </m:r>
                      <m:r>
                        <a:rPr lang="en-US" altLang="zh-CN" sz="800" i="1" dirty="0">
                          <a:solidFill>
                            <a:schemeClr val="tx1"/>
                          </a:solidFill>
                          <a:latin typeface="Cambria Math" panose="02040503050406030204" pitchFamily="18" charset="0"/>
                        </a:rPr>
                        <m:t> </m:t>
                      </m:r>
                      <m:nary>
                        <m:naryPr>
                          <m:chr m:val="∑"/>
                          <m:ctrlPr>
                            <a:rPr lang="en-US" altLang="zh-CN" sz="800" i="1" dirty="0">
                              <a:solidFill>
                                <a:schemeClr val="tx1"/>
                              </a:solidFill>
                              <a:latin typeface="Cambria Math" panose="02040503050406030204" pitchFamily="18" charset="0"/>
                            </a:rPr>
                          </m:ctrlPr>
                        </m:naryPr>
                        <m:sub>
                          <m:r>
                            <m:rPr>
                              <m:brk m:alnAt="23"/>
                            </m:rPr>
                            <a:rPr lang="en-US" altLang="zh-CN" sz="800" i="1" dirty="0">
                              <a:solidFill>
                                <a:schemeClr val="tx1"/>
                              </a:solidFill>
                              <a:latin typeface="Cambria Math" panose="02040503050406030204" pitchFamily="18" charset="0"/>
                            </a:rPr>
                            <m:t>𝑗</m:t>
                          </m:r>
                          <m:r>
                            <a:rPr lang="en-US" altLang="zh-CN" sz="800" i="1" dirty="0">
                              <a:solidFill>
                                <a:schemeClr val="tx1"/>
                              </a:solidFill>
                              <a:latin typeface="Cambria Math" panose="02040503050406030204" pitchFamily="18" charset="0"/>
                            </a:rPr>
                            <m:t>=1</m:t>
                          </m:r>
                        </m:sub>
                        <m:sup>
                          <m:r>
                            <a:rPr lang="en-US" altLang="zh-CN" sz="800" i="1" dirty="0">
                              <a:solidFill>
                                <a:schemeClr val="tx1"/>
                              </a:solidFill>
                              <a:latin typeface="Cambria Math" panose="02040503050406030204" pitchFamily="18" charset="0"/>
                            </a:rPr>
                            <m:t>𝑝</m:t>
                          </m:r>
                        </m:sup>
                        <m:e>
                          <m:r>
                            <a:rPr lang="en-US" altLang="zh-CN" sz="800" b="0" i="1" dirty="0" smtClean="0">
                              <a:solidFill>
                                <a:schemeClr val="tx1"/>
                              </a:solidFill>
                              <a:latin typeface="Cambria Math" panose="02040503050406030204" pitchFamily="18" charset="0"/>
                            </a:rPr>
                            <m:t>|</m:t>
                          </m:r>
                          <m:sSub>
                            <m:sSubPr>
                              <m:ctrlPr>
                                <a:rPr lang="en-US" altLang="zh-CN" sz="800" b="0" i="1" dirty="0" smtClean="0">
                                  <a:solidFill>
                                    <a:schemeClr val="tx1"/>
                                  </a:solidFill>
                                  <a:latin typeface="Cambria Math" panose="02040503050406030204" pitchFamily="18" charset="0"/>
                                </a:rPr>
                              </m:ctrlPr>
                            </m:sSubPr>
                            <m:e>
                              <m:r>
                                <a:rPr lang="en-US" altLang="zh-CN" sz="800" b="0" i="1" dirty="0" smtClean="0">
                                  <a:solidFill>
                                    <a:schemeClr val="tx1"/>
                                  </a:solidFill>
                                  <a:latin typeface="Cambria Math" panose="02040503050406030204" pitchFamily="18" charset="0"/>
                                </a:rPr>
                                <m:t>𝛽</m:t>
                              </m:r>
                            </m:e>
                            <m:sub>
                              <m:r>
                                <a:rPr lang="en-US" altLang="zh-CN" sz="800" b="0" i="1" dirty="0" smtClean="0">
                                  <a:solidFill>
                                    <a:schemeClr val="tx1"/>
                                  </a:solidFill>
                                  <a:latin typeface="Cambria Math" panose="02040503050406030204" pitchFamily="18" charset="0"/>
                                </a:rPr>
                                <m:t>𝑗</m:t>
                              </m:r>
                            </m:sub>
                          </m:sSub>
                          <m:r>
                            <a:rPr lang="en-US" altLang="zh-CN" sz="800" b="0" i="1" dirty="0" smtClean="0">
                              <a:solidFill>
                                <a:schemeClr val="tx1"/>
                              </a:solidFill>
                              <a:latin typeface="Cambria Math" panose="02040503050406030204" pitchFamily="18" charset="0"/>
                            </a:rPr>
                            <m:t>|</m:t>
                          </m:r>
                          <m:r>
                            <a:rPr lang="en-US" altLang="zh-CN" sz="800" i="1" dirty="0">
                              <a:solidFill>
                                <a:schemeClr val="tx1"/>
                              </a:solidFill>
                              <a:latin typeface="Cambria Math" panose="02040503050406030204" pitchFamily="18" charset="0"/>
                              <a:ea typeface="Cambria Math" panose="02040503050406030204" pitchFamily="18" charset="0"/>
                            </a:rPr>
                            <m:t>≤</m:t>
                          </m:r>
                          <m:r>
                            <a:rPr lang="en-US" altLang="zh-CN" sz="800" i="1" dirty="0">
                              <a:solidFill>
                                <a:schemeClr val="tx1"/>
                              </a:solidFill>
                              <a:latin typeface="Cambria Math" panose="02040503050406030204" pitchFamily="18" charset="0"/>
                              <a:ea typeface="Cambria Math" panose="02040503050406030204" pitchFamily="18" charset="0"/>
                            </a:rPr>
                            <m:t>𝑠</m:t>
                          </m:r>
                        </m:e>
                      </m:nary>
                      <m:r>
                        <a:rPr lang="en-US" altLang="zh-CN" sz="800" i="1" dirty="0">
                          <a:solidFill>
                            <a:schemeClr val="tx1"/>
                          </a:solidFill>
                          <a:latin typeface="Cambria Math" panose="02040503050406030204" pitchFamily="18" charset="0"/>
                        </a:rPr>
                        <m:t> </m:t>
                      </m:r>
                    </m:oMath>
                  </m:oMathPara>
                </a14:m>
                <a:endParaRPr lang="en-US" altLang="zh-CN" sz="800" dirty="0">
                  <a:solidFill>
                    <a:schemeClr val="tx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7926244" y="1195734"/>
                <a:ext cx="3310459" cy="792525"/>
              </a:xfrm>
              <a:prstGeom prst="rect">
                <a:avLst/>
              </a:prstGeom>
              <a:blipFill>
                <a:blip r:embed="rId14"/>
                <a:stretch>
                  <a:fillRect t="-46923" b="-70000"/>
                </a:stretch>
              </a:blipFill>
            </p:spPr>
            <p:txBody>
              <a:bodyPr/>
              <a:lstStyle/>
              <a:p>
                <a:r>
                  <a:rPr lang="zh-CN" altLang="en-US">
                    <a:noFill/>
                  </a:rPr>
                  <a:t> </a:t>
                </a:r>
              </a:p>
            </p:txBody>
          </p:sp>
        </mc:Fallback>
      </mc:AlternateContent>
      <p:sp>
        <p:nvSpPr>
          <p:cNvPr id="20" name="TextBox 19"/>
          <p:cNvSpPr txBox="1"/>
          <p:nvPr/>
        </p:nvSpPr>
        <p:spPr>
          <a:xfrm>
            <a:off x="2983002" y="4061194"/>
            <a:ext cx="1246909" cy="215444"/>
          </a:xfrm>
          <a:prstGeom prst="rect">
            <a:avLst/>
          </a:prstGeom>
          <a:noFill/>
        </p:spPr>
        <p:txBody>
          <a:bodyPr wrap="square" rtlCol="0">
            <a:spAutoFit/>
          </a:bodyPr>
          <a:lstStyle/>
          <a:p>
            <a:r>
              <a:rPr lang="en-US" altLang="zh-CN" sz="800" b="1" dirty="0"/>
              <a:t>ridge</a:t>
            </a:r>
            <a:endParaRPr lang="zh-CN" altLang="en-US" sz="800" b="1" dirty="0"/>
          </a:p>
        </p:txBody>
      </p:sp>
      <p:sp>
        <p:nvSpPr>
          <p:cNvPr id="21" name="TextBox 20"/>
          <p:cNvSpPr txBox="1"/>
          <p:nvPr/>
        </p:nvSpPr>
        <p:spPr>
          <a:xfrm>
            <a:off x="9342314" y="3453236"/>
            <a:ext cx="845359" cy="215444"/>
          </a:xfrm>
          <a:prstGeom prst="rect">
            <a:avLst/>
          </a:prstGeom>
          <a:noFill/>
        </p:spPr>
        <p:txBody>
          <a:bodyPr wrap="square" rtlCol="0">
            <a:spAutoFit/>
          </a:bodyPr>
          <a:lstStyle/>
          <a:p>
            <a:r>
              <a:rPr lang="en-US" altLang="zh-CN" sz="800" dirty="0"/>
              <a:t>LASSO</a:t>
            </a:r>
            <a:endParaRPr lang="zh-CN" altLang="en-US" sz="800" dirty="0"/>
          </a:p>
        </p:txBody>
      </p:sp>
      <mc:AlternateContent xmlns:mc="http://schemas.openxmlformats.org/markup-compatibility/2006">
        <mc:Choice xmlns:a14="http://schemas.microsoft.com/office/drawing/2010/main" Requires="a14">
          <p:sp>
            <p:nvSpPr>
              <p:cNvPr id="23" name="TextBox 22"/>
              <p:cNvSpPr txBox="1"/>
              <p:nvPr/>
            </p:nvSpPr>
            <p:spPr>
              <a:xfrm>
                <a:off x="17727" y="3864427"/>
                <a:ext cx="3141373" cy="2245423"/>
              </a:xfrm>
              <a:prstGeom prst="rect">
                <a:avLst/>
              </a:prstGeom>
              <a:noFill/>
            </p:spPr>
            <p:txBody>
              <a:bodyPr wrap="square" rtlCol="0">
                <a:spAutoFit/>
              </a:bodyPr>
              <a:lstStyle/>
              <a:p>
                <a:pPr algn="ctr"/>
                <a:r>
                  <a:rPr lang="en-US" altLang="zh-CN" sz="1050" b="1" dirty="0">
                    <a:solidFill>
                      <a:schemeClr val="tx1"/>
                    </a:solidFill>
                  </a:rPr>
                  <a:t>5. Supervised PCA</a:t>
                </a:r>
              </a:p>
              <a:p>
                <a:pPr algn="ctr"/>
                <a:r>
                  <a:rPr lang="en-US" altLang="zh-CN" sz="800" dirty="0">
                    <a:solidFill>
                      <a:schemeClr val="tx1"/>
                    </a:solidFill>
                  </a:rPr>
                  <a:t>Y = </a:t>
                </a:r>
                <a:r>
                  <a:rPr lang="el-GR" altLang="zh-CN" sz="800" dirty="0">
                    <a:solidFill>
                      <a:schemeClr val="tx1"/>
                    </a:solidFill>
                    <a:latin typeface="Cambria Math" panose="02040503050406030204" pitchFamily="18" charset="0"/>
                    <a:ea typeface="Cambria Math" panose="02040503050406030204" pitchFamily="18" charset="0"/>
                  </a:rPr>
                  <a:t>β</a:t>
                </a:r>
                <a:r>
                  <a:rPr lang="en-US" altLang="zh-CN" sz="800" dirty="0">
                    <a:solidFill>
                      <a:schemeClr val="tx1"/>
                    </a:solidFill>
                    <a:latin typeface="Cambria Math" panose="02040503050406030204" pitchFamily="18" charset="0"/>
                    <a:ea typeface="Cambria Math" panose="02040503050406030204" pitchFamily="18" charset="0"/>
                  </a:rPr>
                  <a:t>X + e</a:t>
                </a:r>
              </a:p>
              <a:p>
                <a:pPr algn="ctr"/>
                <a14:m>
                  <m:oMath xmlns:m="http://schemas.openxmlformats.org/officeDocument/2006/math">
                    <m:sSub>
                      <m:sSubPr>
                        <m:ctrlPr>
                          <a:rPr lang="en-US" altLang="zh-CN" sz="800" b="0" i="1" smtClean="0">
                            <a:solidFill>
                              <a:schemeClr val="tx1"/>
                            </a:solidFill>
                            <a:latin typeface="Cambria Math" panose="02040503050406030204" pitchFamily="18" charset="0"/>
                          </a:rPr>
                        </m:ctrlPr>
                      </m:sSubPr>
                      <m:e>
                        <m:r>
                          <a:rPr lang="en-US" altLang="zh-CN" sz="800" b="0" i="1" smtClean="0">
                            <a:solidFill>
                              <a:schemeClr val="tx1"/>
                            </a:solidFill>
                            <a:latin typeface="Cambria Math" panose="02040503050406030204" pitchFamily="18" charset="0"/>
                          </a:rPr>
                          <m:t>𝑋</m:t>
                        </m:r>
                      </m:e>
                      <m:sub>
                        <m:r>
                          <a:rPr lang="en-US" altLang="zh-CN" sz="800" b="0" i="1" smtClean="0">
                            <a:solidFill>
                              <a:schemeClr val="tx1"/>
                            </a:solidFill>
                            <a:latin typeface="Cambria Math" panose="02040503050406030204" pitchFamily="18" charset="0"/>
                          </a:rPr>
                          <m:t>𝑦</m:t>
                        </m:r>
                      </m:sub>
                    </m:sSub>
                    <m:r>
                      <a:rPr lang="en-US" altLang="zh-CN" sz="800" b="0" i="1" smtClean="0">
                        <a:solidFill>
                          <a:schemeClr val="tx1"/>
                        </a:solidFill>
                        <a:latin typeface="Cambria Math" panose="02040503050406030204" pitchFamily="18" charset="0"/>
                      </a:rPr>
                      <m:t>= </m:t>
                    </m:r>
                    <m:r>
                      <m:rPr>
                        <m:sty m:val="p"/>
                      </m:rPr>
                      <a:rPr lang="el-GR" altLang="zh-CN" sz="800" b="0" i="1" smtClean="0">
                        <a:solidFill>
                          <a:schemeClr val="tx1"/>
                        </a:solidFill>
                        <a:latin typeface="Cambria Math" panose="02040503050406030204" pitchFamily="18" charset="0"/>
                        <a:ea typeface="Cambria Math" panose="02040503050406030204" pitchFamily="18" charset="0"/>
                      </a:rPr>
                      <m:t>μ</m:t>
                    </m:r>
                    <m:r>
                      <a:rPr lang="en-US" altLang="zh-CN" sz="800" b="0" i="1" smtClean="0">
                        <a:solidFill>
                          <a:schemeClr val="tx1"/>
                        </a:solidFill>
                        <a:latin typeface="Cambria Math" panose="02040503050406030204" pitchFamily="18" charset="0"/>
                        <a:ea typeface="Cambria Math" panose="02040503050406030204" pitchFamily="18" charset="0"/>
                      </a:rPr>
                      <m:t>+</m:t>
                    </m:r>
                    <m:r>
                      <m:rPr>
                        <m:sty m:val="p"/>
                      </m:rPr>
                      <a:rPr lang="el-GR" altLang="zh-CN" sz="800" b="0" i="1" smtClean="0">
                        <a:solidFill>
                          <a:schemeClr val="tx1"/>
                        </a:solidFill>
                        <a:latin typeface="Cambria Math" panose="02040503050406030204" pitchFamily="18" charset="0"/>
                        <a:ea typeface="Cambria Math" panose="02040503050406030204" pitchFamily="18" charset="0"/>
                      </a:rPr>
                      <m:t>Γ</m:t>
                    </m:r>
                    <m:r>
                      <a:rPr lang="en-US" altLang="zh-CN" sz="800" b="0" i="1" smtClean="0">
                        <a:solidFill>
                          <a:schemeClr val="tx1"/>
                        </a:solidFill>
                        <a:latin typeface="Cambria Math" panose="02040503050406030204" pitchFamily="18" charset="0"/>
                        <a:ea typeface="Cambria Math" panose="02040503050406030204" pitchFamily="18" charset="0"/>
                      </a:rPr>
                      <m:t> </m:t>
                    </m:r>
                    <m:sSub>
                      <m:sSubPr>
                        <m:ctrlPr>
                          <a:rPr lang="en-US" altLang="zh-CN" sz="8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CN" sz="800" b="0" i="1" smtClean="0">
                            <a:solidFill>
                              <a:schemeClr val="tx1"/>
                            </a:solidFill>
                            <a:latin typeface="Cambria Math" panose="02040503050406030204" pitchFamily="18" charset="0"/>
                            <a:ea typeface="Cambria Math" panose="02040503050406030204" pitchFamily="18" charset="0"/>
                          </a:rPr>
                          <m:t>υ</m:t>
                        </m:r>
                      </m:e>
                      <m:sub>
                        <m:r>
                          <a:rPr lang="en-US" altLang="zh-CN" sz="800" b="0" i="1" smtClean="0">
                            <a:solidFill>
                              <a:schemeClr val="tx1"/>
                            </a:solidFill>
                            <a:latin typeface="Cambria Math" panose="02040503050406030204" pitchFamily="18" charset="0"/>
                            <a:ea typeface="Cambria Math" panose="02040503050406030204" pitchFamily="18" charset="0"/>
                          </a:rPr>
                          <m:t>𝑦</m:t>
                        </m:r>
                      </m:sub>
                    </m:sSub>
                  </m:oMath>
                </a14:m>
                <a:r>
                  <a:rPr lang="en-US" altLang="zh-CN" sz="800" dirty="0">
                    <a:solidFill>
                      <a:schemeClr val="tx1"/>
                    </a:solidFill>
                  </a:rPr>
                  <a:t> + </a:t>
                </a:r>
                <a:r>
                  <a:rPr lang="el-GR" altLang="zh-CN" sz="800" dirty="0">
                    <a:solidFill>
                      <a:schemeClr val="tx1"/>
                    </a:solidFill>
                    <a:latin typeface="Cambria Math" panose="02040503050406030204" pitchFamily="18" charset="0"/>
                    <a:ea typeface="Cambria Math" panose="02040503050406030204" pitchFamily="18" charset="0"/>
                  </a:rPr>
                  <a:t>δε</a:t>
                </a:r>
                <a:endParaRPr lang="en-US" altLang="zh-CN" sz="800" dirty="0">
                  <a:solidFill>
                    <a:schemeClr val="tx1"/>
                  </a:solidFill>
                  <a:latin typeface="Cambria Math" panose="02040503050406030204" pitchFamily="18" charset="0"/>
                  <a:ea typeface="Cambria Math" panose="02040503050406030204" pitchFamily="18" charset="0"/>
                </a:endParaRPr>
              </a:p>
              <a:p>
                <a:pPr algn="ctr"/>
                <a:r>
                  <a:rPr lang="el-GR" altLang="zh-CN" sz="800" dirty="0">
                    <a:solidFill>
                      <a:schemeClr val="tx1"/>
                    </a:solidFill>
                    <a:latin typeface="Cambria Math" panose="02040503050406030204" pitchFamily="18" charset="0"/>
                    <a:ea typeface="Cambria Math" panose="02040503050406030204" pitchFamily="18" charset="0"/>
                  </a:rPr>
                  <a:t>⬄</a:t>
                </a:r>
                <a:r>
                  <a:rPr lang="en-US" altLang="zh-CN" sz="800" dirty="0">
                    <a:solidFill>
                      <a:schemeClr val="tx1"/>
                    </a:solidFill>
                    <a:latin typeface="Cambria Math" panose="02040503050406030204" pitchFamily="18" charset="0"/>
                    <a:ea typeface="Cambria Math" panose="02040503050406030204" pitchFamily="18" charset="0"/>
                  </a:rPr>
                  <a:t> Y = </a:t>
                </a:r>
                <a:r>
                  <a:rPr lang="el-GR" altLang="zh-CN" sz="800" dirty="0">
                    <a:solidFill>
                      <a:schemeClr val="tx1"/>
                    </a:solidFill>
                    <a:latin typeface="Cambria Math" panose="02040503050406030204" pitchFamily="18" charset="0"/>
                    <a:ea typeface="Cambria Math" panose="02040503050406030204" pitchFamily="18" charset="0"/>
                  </a:rPr>
                  <a:t>β </a:t>
                </a:r>
                <a14:m>
                  <m:oMath xmlns:m="http://schemas.openxmlformats.org/officeDocument/2006/math">
                    <m:sSup>
                      <m:sSupPr>
                        <m:ctrlPr>
                          <a:rPr lang="en-US" altLang="zh-CN" sz="800" b="0" i="1" smtClean="0">
                            <a:solidFill>
                              <a:schemeClr val="tx1"/>
                            </a:solidFill>
                            <a:latin typeface="Cambria Math" panose="02040503050406030204" pitchFamily="18" charset="0"/>
                            <a:ea typeface="Cambria Math" panose="02040503050406030204" pitchFamily="18" charset="0"/>
                          </a:rPr>
                        </m:ctrlPr>
                      </m:sSupPr>
                      <m:e>
                        <m:r>
                          <m:rPr>
                            <m:sty m:val="p"/>
                          </m:rPr>
                          <a:rPr lang="el-GR" altLang="zh-CN" sz="800" i="1">
                            <a:solidFill>
                              <a:schemeClr val="tx1"/>
                            </a:solidFill>
                            <a:latin typeface="Cambria Math" panose="02040503050406030204" pitchFamily="18" charset="0"/>
                            <a:ea typeface="Cambria Math" panose="02040503050406030204" pitchFamily="18" charset="0"/>
                          </a:rPr>
                          <m:t>Γ</m:t>
                        </m:r>
                      </m:e>
                      <m:sup>
                        <m:r>
                          <a:rPr lang="en-US" altLang="zh-CN" sz="800" b="0" i="1" smtClean="0">
                            <a:solidFill>
                              <a:schemeClr val="tx1"/>
                            </a:solidFill>
                            <a:latin typeface="Cambria Math" panose="02040503050406030204" pitchFamily="18" charset="0"/>
                            <a:ea typeface="Cambria Math" panose="02040503050406030204" pitchFamily="18" charset="0"/>
                          </a:rPr>
                          <m:t>𝑇</m:t>
                        </m:r>
                      </m:sup>
                    </m:sSup>
                  </m:oMath>
                </a14:m>
                <a:r>
                  <a:rPr lang="en-US" altLang="zh-CN" sz="800" dirty="0">
                    <a:solidFill>
                      <a:schemeClr val="tx1"/>
                    </a:solidFill>
                  </a:rPr>
                  <a:t>(</a:t>
                </a:r>
                <a14:m>
                  <m:oMath xmlns:m="http://schemas.openxmlformats.org/officeDocument/2006/math">
                    <m:sSub>
                      <m:sSubPr>
                        <m:ctrlPr>
                          <a:rPr lang="en-US" altLang="zh-CN" sz="800" i="1">
                            <a:solidFill>
                              <a:schemeClr val="tx1"/>
                            </a:solidFill>
                            <a:latin typeface="Cambria Math" panose="02040503050406030204" pitchFamily="18" charset="0"/>
                          </a:rPr>
                        </m:ctrlPr>
                      </m:sSubPr>
                      <m:e>
                        <m:r>
                          <a:rPr lang="en-US" altLang="zh-CN" sz="800" i="1">
                            <a:solidFill>
                              <a:schemeClr val="tx1"/>
                            </a:solidFill>
                            <a:latin typeface="Cambria Math" panose="02040503050406030204" pitchFamily="18" charset="0"/>
                          </a:rPr>
                          <m:t>𝑋</m:t>
                        </m:r>
                      </m:e>
                      <m:sub>
                        <m:r>
                          <a:rPr lang="en-US" altLang="zh-CN" sz="800" i="1">
                            <a:solidFill>
                              <a:schemeClr val="tx1"/>
                            </a:solidFill>
                            <a:latin typeface="Cambria Math" panose="02040503050406030204" pitchFamily="18" charset="0"/>
                          </a:rPr>
                          <m:t>𝑦</m:t>
                        </m:r>
                      </m:sub>
                    </m:sSub>
                  </m:oMath>
                </a14:m>
                <a:r>
                  <a:rPr lang="en-US" altLang="zh-CN" sz="800" dirty="0">
                    <a:solidFill>
                      <a:schemeClr val="tx1"/>
                    </a:solidFill>
                  </a:rPr>
                  <a:t> -</a:t>
                </a:r>
                <a:r>
                  <a:rPr lang="el-GR" altLang="zh-CN" sz="800" dirty="0">
                    <a:solidFill>
                      <a:schemeClr val="tx1"/>
                    </a:solidFill>
                    <a:ea typeface="Cambria Math" panose="02040503050406030204" pitchFamily="18" charset="0"/>
                  </a:rPr>
                  <a:t> </a:t>
                </a:r>
                <a14:m>
                  <m:oMath xmlns:m="http://schemas.openxmlformats.org/officeDocument/2006/math">
                    <m:r>
                      <m:rPr>
                        <m:sty m:val="p"/>
                      </m:rPr>
                      <a:rPr lang="el-GR" altLang="zh-CN" sz="800" i="1">
                        <a:solidFill>
                          <a:schemeClr val="tx1"/>
                        </a:solidFill>
                        <a:latin typeface="Cambria Math" panose="02040503050406030204" pitchFamily="18" charset="0"/>
                        <a:ea typeface="Cambria Math" panose="02040503050406030204" pitchFamily="18" charset="0"/>
                      </a:rPr>
                      <m:t>μ</m:t>
                    </m:r>
                  </m:oMath>
                </a14:m>
                <a:r>
                  <a:rPr lang="en-US" altLang="zh-CN" sz="800" dirty="0">
                    <a:solidFill>
                      <a:schemeClr val="tx1"/>
                    </a:solidFill>
                  </a:rPr>
                  <a:t>) + </a:t>
                </a:r>
                <a:r>
                  <a:rPr lang="el-GR" altLang="zh-CN" sz="800" dirty="0">
                    <a:solidFill>
                      <a:schemeClr val="tx1"/>
                    </a:solidFill>
                    <a:latin typeface="Cambria Math" panose="02040503050406030204" pitchFamily="18" charset="0"/>
                    <a:ea typeface="Cambria Math" panose="02040503050406030204" pitchFamily="18" charset="0"/>
                  </a:rPr>
                  <a:t>τ</a:t>
                </a:r>
                <a:endParaRPr lang="en-US" altLang="zh-CN" sz="800" dirty="0">
                  <a:solidFill>
                    <a:schemeClr val="tx1"/>
                  </a:solidFill>
                  <a:latin typeface="Cambria Math" panose="02040503050406030204" pitchFamily="18" charset="0"/>
                  <a:ea typeface="Cambria Math" panose="02040503050406030204" pitchFamily="18" charset="0"/>
                </a:endParaRPr>
              </a:p>
              <a:p>
                <a:r>
                  <a:rPr lang="en-US" altLang="zh-CN" sz="800" dirty="0">
                    <a:solidFill>
                      <a:schemeClr val="tx1"/>
                    </a:solidFill>
                    <a:latin typeface="Cambria Math" panose="02040503050406030204" pitchFamily="18" charset="0"/>
                    <a:ea typeface="Cambria Math" panose="02040503050406030204" pitchFamily="18" charset="0"/>
                  </a:rPr>
                  <a:t>Where </a:t>
                </a:r>
                <a14:m>
                  <m:oMath xmlns:m="http://schemas.openxmlformats.org/officeDocument/2006/math">
                    <m:sSub>
                      <m:sSubPr>
                        <m:ctrlPr>
                          <a:rPr lang="en-US" altLang="zh-CN" sz="800" i="1">
                            <a:solidFill>
                              <a:schemeClr val="tx1"/>
                            </a:solidFill>
                            <a:latin typeface="Cambria Math" panose="02040503050406030204" pitchFamily="18" charset="0"/>
                            <a:ea typeface="Cambria Math" panose="02040503050406030204" pitchFamily="18" charset="0"/>
                          </a:rPr>
                        </m:ctrlPr>
                      </m:sSubPr>
                      <m:e>
                        <m:r>
                          <m:rPr>
                            <m:sty m:val="p"/>
                          </m:rPr>
                          <a:rPr lang="el-GR" altLang="zh-CN" sz="800" i="1">
                            <a:solidFill>
                              <a:schemeClr val="tx1"/>
                            </a:solidFill>
                            <a:latin typeface="Cambria Math" panose="02040503050406030204" pitchFamily="18" charset="0"/>
                            <a:ea typeface="Cambria Math" panose="02040503050406030204" pitchFamily="18" charset="0"/>
                          </a:rPr>
                          <m:t>υ</m:t>
                        </m:r>
                      </m:e>
                      <m:sub>
                        <m:r>
                          <a:rPr lang="en-US" altLang="zh-CN" sz="800" i="1">
                            <a:solidFill>
                              <a:schemeClr val="tx1"/>
                            </a:solidFill>
                            <a:latin typeface="Cambria Math" panose="02040503050406030204" pitchFamily="18" charset="0"/>
                            <a:ea typeface="Cambria Math" panose="02040503050406030204" pitchFamily="18" charset="0"/>
                          </a:rPr>
                          <m:t>𝑦</m:t>
                        </m:r>
                      </m:sub>
                    </m:sSub>
                  </m:oMath>
                </a14:m>
                <a:r>
                  <a:rPr lang="en-US" altLang="zh-CN" sz="800" dirty="0">
                    <a:solidFill>
                      <a:schemeClr val="tx1"/>
                    </a:solidFill>
                  </a:rPr>
                  <a:t> </a:t>
                </a:r>
                <a:r>
                  <a:rPr lang="en-US" altLang="zh-CN" sz="800" dirty="0">
                    <a:solidFill>
                      <a:schemeClr val="tx1"/>
                    </a:solidFill>
                    <a:latin typeface="Cambria Math" panose="02040503050406030204" pitchFamily="18" charset="0"/>
                    <a:ea typeface="Cambria Math" panose="02040503050406030204" pitchFamily="18" charset="0"/>
                  </a:rPr>
                  <a:t>∝ Y  and </a:t>
                </a:r>
                <a:r>
                  <a:rPr lang="el-GR" altLang="zh-CN" sz="800" dirty="0">
                    <a:solidFill>
                      <a:schemeClr val="tx1"/>
                    </a:solidFill>
                    <a:latin typeface="Cambria Math" panose="02040503050406030204" pitchFamily="18" charset="0"/>
                    <a:ea typeface="Cambria Math" panose="02040503050406030204" pitchFamily="18" charset="0"/>
                  </a:rPr>
                  <a:t>τ</a:t>
                </a:r>
                <a:r>
                  <a:rPr lang="en-US" altLang="zh-CN" sz="800" dirty="0">
                    <a:solidFill>
                      <a:schemeClr val="tx1"/>
                    </a:solidFill>
                    <a:latin typeface="Cambria Math" panose="02040503050406030204" pitchFamily="18" charset="0"/>
                    <a:ea typeface="Cambria Math" panose="02040503050406030204" pitchFamily="18" charset="0"/>
                  </a:rPr>
                  <a:t> ∝ </a:t>
                </a:r>
                <a:r>
                  <a:rPr lang="el-GR" altLang="zh-CN" sz="800" dirty="0">
                    <a:solidFill>
                      <a:schemeClr val="tx1"/>
                    </a:solidFill>
                    <a:latin typeface="Cambria Math" panose="02040503050406030204" pitchFamily="18" charset="0"/>
                    <a:ea typeface="Cambria Math" panose="02040503050406030204" pitchFamily="18" charset="0"/>
                  </a:rPr>
                  <a:t>δε</a:t>
                </a:r>
                <a:endParaRPr lang="en-US" altLang="zh-CN" sz="800" dirty="0">
                  <a:solidFill>
                    <a:schemeClr val="tx1"/>
                  </a:solidFill>
                  <a:latin typeface="Cambria Math" panose="02040503050406030204" pitchFamily="18" charset="0"/>
                  <a:ea typeface="Cambria Math" panose="02040503050406030204" pitchFamily="18" charset="0"/>
                </a:endParaRPr>
              </a:p>
              <a:p>
                <a:r>
                  <a:rPr lang="en-US" altLang="zh-CN" sz="800" dirty="0">
                    <a:solidFill>
                      <a:schemeClr val="tx1"/>
                    </a:solidFill>
                    <a:latin typeface="Cambria Math" panose="02040503050406030204" pitchFamily="18" charset="0"/>
                    <a:ea typeface="Cambria Math" panose="02040503050406030204" pitchFamily="18" charset="0"/>
                  </a:rPr>
                  <a:t>With such same method as cross-validation, We use PCA for dimension reduction on dataset and linearly regress Y on principal components kept back. we can see that the performance of PCA regression is horrible for little PC kept back but very nice after we keep 7 PCs onwards.</a:t>
                </a:r>
              </a:p>
              <a:p>
                <a:endParaRPr lang="en-US" altLang="zh-CN" sz="800" dirty="0">
                  <a:solidFill>
                    <a:schemeClr val="tx1"/>
                  </a:solidFill>
                </a:endParaRPr>
              </a:p>
              <a:p>
                <a:endParaRPr lang="en-US" altLang="zh-CN" sz="800" dirty="0">
                  <a:solidFill>
                    <a:schemeClr val="tx1"/>
                  </a:solidFill>
                </a:endParaRPr>
              </a:p>
              <a:p>
                <a:endParaRPr lang="en-US" altLang="zh-CN" sz="800" dirty="0"/>
              </a:p>
              <a:p>
                <a:endParaRPr lang="en-US" altLang="zh-CN" sz="800" dirty="0"/>
              </a:p>
              <a:p>
                <a:endParaRPr lang="en-US" altLang="zh-CN" sz="800" dirty="0"/>
              </a:p>
              <a:p>
                <a:r>
                  <a:rPr lang="en-US" altLang="zh-CN" sz="800" dirty="0"/>
                  <a:t> </a:t>
                </a:r>
                <a:endParaRPr lang="zh-CN" altLang="en-US" sz="800" dirty="0"/>
              </a:p>
              <a:p>
                <a:endParaRPr lang="zh-CN" altLang="en-US" sz="800" dirty="0"/>
              </a:p>
            </p:txBody>
          </p:sp>
        </mc:Choice>
        <mc:Fallback>
          <p:sp>
            <p:nvSpPr>
              <p:cNvPr id="23" name="TextBox 22"/>
              <p:cNvSpPr txBox="1">
                <a:spLocks noRot="1" noChangeAspect="1" noMove="1" noResize="1" noEditPoints="1" noAdjustHandles="1" noChangeArrowheads="1" noChangeShapeType="1" noTextEdit="1"/>
              </p:cNvSpPr>
              <p:nvPr/>
            </p:nvSpPr>
            <p:spPr>
              <a:xfrm>
                <a:off x="17727" y="3864427"/>
                <a:ext cx="3141373" cy="2245423"/>
              </a:xfrm>
              <a:prstGeom prst="rect">
                <a:avLst/>
              </a:prstGeom>
              <a:blipFill>
                <a:blip r:embed="rId15"/>
                <a:stretch>
                  <a:fillRect/>
                </a:stretch>
              </a:blipFill>
            </p:spPr>
            <p:txBody>
              <a:bodyPr/>
              <a:lstStyle/>
              <a:p>
                <a:r>
                  <a:rPr lang="en-US">
                    <a:noFill/>
                  </a:rPr>
                  <a:t> </a:t>
                </a:r>
              </a:p>
            </p:txBody>
          </p:sp>
        </mc:Fallback>
      </mc:AlternateContent>
      <p:pic>
        <p:nvPicPr>
          <p:cNvPr id="24" name="Picture 23"/>
          <p:cNvPicPr>
            <a:picLocks noChangeAspect="1"/>
          </p:cNvPicPr>
          <p:nvPr/>
        </p:nvPicPr>
        <p:blipFill>
          <a:blip r:embed="rId16"/>
          <a:stretch>
            <a:fillRect/>
          </a:stretch>
        </p:blipFill>
        <p:spPr>
          <a:xfrm>
            <a:off x="379049" y="5261814"/>
            <a:ext cx="1017762" cy="696869"/>
          </a:xfrm>
          <a:prstGeom prst="rect">
            <a:avLst/>
          </a:prstGeom>
        </p:spPr>
      </p:pic>
      <p:pic>
        <p:nvPicPr>
          <p:cNvPr id="25" name="Picture 24"/>
          <p:cNvPicPr>
            <a:picLocks noChangeAspect="1"/>
          </p:cNvPicPr>
          <p:nvPr/>
        </p:nvPicPr>
        <p:blipFill>
          <a:blip r:embed="rId17"/>
          <a:stretch>
            <a:fillRect/>
          </a:stretch>
        </p:blipFill>
        <p:spPr>
          <a:xfrm>
            <a:off x="1434427" y="5261814"/>
            <a:ext cx="992112" cy="703155"/>
          </a:xfrm>
          <a:prstGeom prst="rect">
            <a:avLst/>
          </a:prstGeom>
        </p:spPr>
      </p:pic>
      <p:sp>
        <p:nvSpPr>
          <p:cNvPr id="28" name="TextBox 27"/>
          <p:cNvSpPr txBox="1"/>
          <p:nvPr/>
        </p:nvSpPr>
        <p:spPr>
          <a:xfrm>
            <a:off x="2564243" y="5212125"/>
            <a:ext cx="307777" cy="1023897"/>
          </a:xfrm>
          <a:prstGeom prst="rect">
            <a:avLst/>
          </a:prstGeom>
          <a:noFill/>
        </p:spPr>
        <p:txBody>
          <a:bodyPr vert="eaVert" wrap="square" rtlCol="0">
            <a:spAutoFit/>
          </a:bodyPr>
          <a:lstStyle/>
          <a:p>
            <a:r>
              <a:rPr lang="en-US" altLang="zh-CN" sz="800" dirty="0"/>
              <a:t>Supervised PCA</a:t>
            </a:r>
            <a:endParaRPr lang="zh-CN" altLang="en-US" sz="800" dirty="0"/>
          </a:p>
        </p:txBody>
      </p:sp>
      <p:sp>
        <p:nvSpPr>
          <p:cNvPr id="29" name="TextBox 28"/>
          <p:cNvSpPr txBox="1"/>
          <p:nvPr/>
        </p:nvSpPr>
        <p:spPr>
          <a:xfrm>
            <a:off x="5761331" y="2762592"/>
            <a:ext cx="1581058" cy="861774"/>
          </a:xfrm>
          <a:prstGeom prst="rect">
            <a:avLst/>
          </a:prstGeom>
          <a:noFill/>
        </p:spPr>
        <p:txBody>
          <a:bodyPr wrap="square" rtlCol="0">
            <a:spAutoFit/>
          </a:bodyPr>
          <a:lstStyle/>
          <a:p>
            <a:pPr algn="ctr"/>
            <a:r>
              <a:rPr lang="en-US" altLang="zh-CN" sz="1000" b="1" dirty="0"/>
              <a:t>9. Contribution</a:t>
            </a:r>
          </a:p>
          <a:p>
            <a:pPr algn="ctr"/>
            <a:r>
              <a:rPr lang="en-US" altLang="zh-CN" sz="800" dirty="0"/>
              <a:t>Xu and Li evenly </a:t>
            </a:r>
            <a:endParaRPr lang="zh-CN" altLang="en-US" sz="800" dirty="0"/>
          </a:p>
          <a:p>
            <a:pPr algn="ctr"/>
            <a:r>
              <a:rPr lang="en-US" altLang="zh-CN" sz="800" dirty="0"/>
              <a:t>Contribute to such everything as coding, math modeling, report writing and data preprocessing.</a:t>
            </a:r>
            <a:endParaRPr lang="zh-CN" altLang="en-US" sz="800" dirty="0"/>
          </a:p>
        </p:txBody>
      </p:sp>
      <p:sp>
        <p:nvSpPr>
          <p:cNvPr id="30" name="TextBox 29"/>
          <p:cNvSpPr txBox="1"/>
          <p:nvPr/>
        </p:nvSpPr>
        <p:spPr>
          <a:xfrm>
            <a:off x="8010972" y="3702336"/>
            <a:ext cx="3745215" cy="1854354"/>
          </a:xfrm>
          <a:prstGeom prst="rect">
            <a:avLst/>
          </a:prstGeom>
          <a:noFill/>
        </p:spPr>
        <p:txBody>
          <a:bodyPr wrap="square" rtlCol="0">
            <a:spAutoFit/>
          </a:bodyPr>
          <a:lstStyle/>
          <a:p>
            <a:r>
              <a:rPr lang="en-US" altLang="zh-CN" sz="1050" b="1" dirty="0"/>
              <a:t>8. Discussion</a:t>
            </a:r>
          </a:p>
          <a:p>
            <a:r>
              <a:rPr lang="en-US" altLang="zh-CN" sz="800" dirty="0"/>
              <a:t>The result of prediction shows that the dangerous level is correlated with some animals’ sleeping feature. But there are some drawbacks as well such that the methods I used right now are all something related to shrinkage, meaning that we make the prediction as exactly as possible at big costs of model unexplainable. Since we shrink down or even delete some predictable variables</a:t>
            </a:r>
          </a:p>
          <a:p>
            <a:r>
              <a:rPr lang="en-US" altLang="zh-CN" sz="800" dirty="0"/>
              <a:t>Which have very big covariance with each other in order to calibrate the prediction as exactly as possible. In one word,  we can exactly predict what will happen but we don’t know why something will happen. In our project, we can predict the dangerous level of animals but can not find out illuminable relationship between sleeping feature and danger level, leaving the model unexplainable.</a:t>
            </a:r>
            <a:endParaRPr lang="zh-CN" altLang="en-US" sz="800" dirty="0"/>
          </a:p>
          <a:p>
            <a:r>
              <a:rPr lang="en-US" altLang="zh-CN" sz="800" dirty="0"/>
              <a:t> </a:t>
            </a:r>
            <a:endParaRPr lang="zh-CN" altLang="en-US" sz="800" dirty="0"/>
          </a:p>
        </p:txBody>
      </p:sp>
      <p:sp>
        <p:nvSpPr>
          <p:cNvPr id="32" name="TextBox 31"/>
          <p:cNvSpPr txBox="1"/>
          <p:nvPr/>
        </p:nvSpPr>
        <p:spPr>
          <a:xfrm>
            <a:off x="17727" y="5925314"/>
            <a:ext cx="3780655" cy="1115690"/>
          </a:xfrm>
          <a:prstGeom prst="rect">
            <a:avLst/>
          </a:prstGeom>
          <a:noFill/>
        </p:spPr>
        <p:txBody>
          <a:bodyPr wrap="square" rtlCol="0">
            <a:spAutoFit/>
          </a:bodyPr>
          <a:lstStyle/>
          <a:p>
            <a:r>
              <a:rPr lang="en-US" altLang="zh-CN" sz="1050" b="1" dirty="0"/>
              <a:t>10. reference</a:t>
            </a:r>
            <a:endParaRPr lang="zh-CN" altLang="en-US" sz="1050" b="1" dirty="0"/>
          </a:p>
          <a:p>
            <a:r>
              <a:rPr lang="en-US" altLang="zh-CN" sz="800" b="1" dirty="0"/>
              <a:t>Sliced Inverse Regression for Dimension Reduction</a:t>
            </a:r>
          </a:p>
          <a:p>
            <a:r>
              <a:rPr lang="en-US" altLang="zh-CN" sz="800" dirty="0"/>
              <a:t>Ker-Chau Li</a:t>
            </a:r>
          </a:p>
          <a:p>
            <a:r>
              <a:rPr lang="en-US" altLang="zh-CN" sz="800" i="1" dirty="0"/>
              <a:t>Journal of the American Statistical Association</a:t>
            </a:r>
            <a:endParaRPr lang="en-US" altLang="zh-CN" sz="800" dirty="0"/>
          </a:p>
          <a:p>
            <a:r>
              <a:rPr lang="en-US" altLang="zh-CN" sz="800" dirty="0"/>
              <a:t>Vol. 86, No. 414 (Jun., 1991), pp. 316-327</a:t>
            </a:r>
          </a:p>
          <a:p>
            <a:r>
              <a:rPr lang="en-US" altLang="zh-CN" sz="800" dirty="0"/>
              <a:t>Fisher Lecture: Dimension Reduction in Regression1, 2 R. Dennis Cook</a:t>
            </a:r>
          </a:p>
          <a:p>
            <a:r>
              <a:rPr lang="en-US" altLang="zh-CN" sz="800" dirty="0"/>
              <a:t>Regression shrinkage and regression on LASSO  R TIBSHIRANI - ‎1996</a:t>
            </a:r>
          </a:p>
          <a:p>
            <a:endParaRPr lang="zh-CN" altLang="en-US" sz="800" dirty="0"/>
          </a:p>
        </p:txBody>
      </p:sp>
      <mc:AlternateContent xmlns:mc="http://schemas.openxmlformats.org/markup-compatibility/2006" xmlns:a14="http://schemas.microsoft.com/office/drawing/2010/main">
        <mc:Choice Requires="a14">
          <p:sp>
            <p:nvSpPr>
              <p:cNvPr id="34" name="TextBox 33"/>
              <p:cNvSpPr txBox="1"/>
              <p:nvPr/>
            </p:nvSpPr>
            <p:spPr>
              <a:xfrm>
                <a:off x="3121137" y="4281443"/>
                <a:ext cx="2602105" cy="2428293"/>
              </a:xfrm>
              <a:prstGeom prst="rect">
                <a:avLst/>
              </a:prstGeom>
              <a:noFill/>
            </p:spPr>
            <p:txBody>
              <a:bodyPr wrap="square" rtlCol="0">
                <a:spAutoFit/>
              </a:bodyPr>
              <a:lstStyle/>
              <a:p>
                <a:pPr algn="ctr"/>
                <a:r>
                  <a:rPr lang="en-US" altLang="zh-CN" sz="1050" b="1" dirty="0">
                    <a:solidFill>
                      <a:schemeClr val="accent1"/>
                    </a:solidFill>
                  </a:rPr>
                  <a:t>6. Supervised PCA Plus</a:t>
                </a:r>
              </a:p>
              <a:p>
                <a:pPr/>
                <a14:m>
                  <m:oMathPara xmlns:m="http://schemas.openxmlformats.org/officeDocument/2006/math">
                    <m:oMathParaPr>
                      <m:jc m:val="centerGroup"/>
                    </m:oMathParaPr>
                    <m:oMath xmlns:m="http://schemas.openxmlformats.org/officeDocument/2006/math">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𝑠</m:t>
                          </m:r>
                        </m:e>
                        <m:sub>
                          <m:r>
                            <a:rPr lang="en-US" altLang="zh-CN" sz="800" b="0" i="1" smtClean="0">
                              <a:solidFill>
                                <a:schemeClr val="accent1"/>
                              </a:solidFill>
                              <a:latin typeface="Cambria Math" panose="02040503050406030204" pitchFamily="18" charset="0"/>
                            </a:rPr>
                            <m:t>𝑗</m:t>
                          </m:r>
                        </m:sub>
                      </m:sSub>
                      <m:r>
                        <a:rPr lang="en-US" altLang="zh-CN" sz="800" b="0" i="1" smtClean="0">
                          <a:solidFill>
                            <a:schemeClr val="accent1"/>
                          </a:solidFill>
                          <a:latin typeface="Cambria Math" panose="02040503050406030204" pitchFamily="18" charset="0"/>
                        </a:rPr>
                        <m:t>=</m:t>
                      </m:r>
                      <m:sSubSup>
                        <m:sSubSupPr>
                          <m:ctrlPr>
                            <a:rPr lang="en-US" altLang="zh-CN" sz="800" b="0" i="1" smtClean="0">
                              <a:solidFill>
                                <a:schemeClr val="accent1"/>
                              </a:solidFill>
                              <a:latin typeface="Cambria Math" panose="02040503050406030204" pitchFamily="18" charset="0"/>
                            </a:rPr>
                          </m:ctrlPr>
                        </m:sSubSupPr>
                        <m:e>
                          <m:r>
                            <a:rPr lang="en-US" altLang="zh-CN" sz="800" b="0" i="1" smtClean="0">
                              <a:solidFill>
                                <a:schemeClr val="accent1"/>
                              </a:solidFill>
                              <a:latin typeface="Cambria Math" panose="02040503050406030204" pitchFamily="18" charset="0"/>
                            </a:rPr>
                            <m:t>𝑥</m:t>
                          </m:r>
                        </m:e>
                        <m:sub>
                          <m:r>
                            <a:rPr lang="en-US" altLang="zh-CN" sz="800" b="0" i="1" smtClean="0">
                              <a:solidFill>
                                <a:schemeClr val="accent1"/>
                              </a:solidFill>
                              <a:latin typeface="Cambria Math" panose="02040503050406030204" pitchFamily="18" charset="0"/>
                            </a:rPr>
                            <m:t>𝑗</m:t>
                          </m:r>
                        </m:sub>
                        <m:sup>
                          <m:r>
                            <a:rPr lang="en-US" altLang="zh-CN" sz="800" b="0" i="1" smtClean="0">
                              <a:solidFill>
                                <a:schemeClr val="accent1"/>
                              </a:solidFill>
                              <a:latin typeface="Cambria Math" panose="02040503050406030204" pitchFamily="18" charset="0"/>
                            </a:rPr>
                            <m:t>𝑇</m:t>
                          </m:r>
                        </m:sup>
                      </m:sSubSup>
                      <m:r>
                        <a:rPr lang="en-US" altLang="zh-CN" sz="800" b="0" i="1" smtClean="0">
                          <a:solidFill>
                            <a:schemeClr val="accent1"/>
                          </a:solidFill>
                          <a:latin typeface="Cambria Math" panose="02040503050406030204" pitchFamily="18" charset="0"/>
                        </a:rPr>
                        <m:t>𝑦</m:t>
                      </m:r>
                      <m:r>
                        <a:rPr lang="en-US" altLang="zh-CN" sz="800" b="0" i="1" smtClean="0">
                          <a:solidFill>
                            <a:schemeClr val="accent1"/>
                          </a:solidFill>
                          <a:latin typeface="Cambria Math" panose="02040503050406030204" pitchFamily="18" charset="0"/>
                        </a:rPr>
                        <m:t>/</m:t>
                      </m:r>
                      <m:d>
                        <m:dPr>
                          <m:begChr m:val="‖"/>
                          <m:endChr m:val="‖"/>
                          <m:ctrlPr>
                            <a:rPr lang="en-US" altLang="zh-CN" sz="800" b="0" i="1" smtClean="0">
                              <a:solidFill>
                                <a:schemeClr val="accent1"/>
                              </a:solidFill>
                              <a:latin typeface="Cambria Math" panose="02040503050406030204" pitchFamily="18" charset="0"/>
                            </a:rPr>
                          </m:ctrlPr>
                        </m:dPr>
                        <m:e>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𝑥</m:t>
                              </m:r>
                            </m:e>
                            <m:sub>
                              <m:r>
                                <a:rPr lang="en-US" altLang="zh-CN" sz="800" b="0" i="1" smtClean="0">
                                  <a:solidFill>
                                    <a:schemeClr val="accent1"/>
                                  </a:solidFill>
                                  <a:latin typeface="Cambria Math" panose="02040503050406030204" pitchFamily="18" charset="0"/>
                                </a:rPr>
                                <m:t>𝑗</m:t>
                              </m:r>
                            </m:sub>
                          </m:sSub>
                        </m:e>
                      </m:d>
                    </m:oMath>
                  </m:oMathPara>
                </a14:m>
                <a:endParaRPr lang="en-US" altLang="zh-CN" sz="800" dirty="0">
                  <a:solidFill>
                    <a:schemeClr val="accent1"/>
                  </a:solidFill>
                </a:endParaRPr>
              </a:p>
              <a:p>
                <a:pPr algn="ctr"/>
                <a:r>
                  <a:rPr lang="en-US" altLang="zh-CN" sz="800" dirty="0">
                    <a:solidFill>
                      <a:schemeClr val="accent1"/>
                    </a:solidFill>
                  </a:rPr>
                  <a:t>Keep back all columns of X such that  </a:t>
                </a:r>
                <a14:m>
                  <m:oMath xmlns:m="http://schemas.openxmlformats.org/officeDocument/2006/math">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𝑠</m:t>
                        </m:r>
                      </m:e>
                      <m:sub>
                        <m:r>
                          <a:rPr lang="en-US" altLang="zh-CN" sz="800" b="0" i="1" smtClean="0">
                            <a:solidFill>
                              <a:schemeClr val="accent1"/>
                            </a:solidFill>
                            <a:latin typeface="Cambria Math" panose="02040503050406030204" pitchFamily="18" charset="0"/>
                          </a:rPr>
                          <m:t>𝑗</m:t>
                        </m:r>
                      </m:sub>
                    </m:sSub>
                    <m:r>
                      <a:rPr lang="en-US" altLang="zh-CN" sz="800" b="0" i="1" smtClean="0">
                        <a:solidFill>
                          <a:schemeClr val="accent1"/>
                        </a:solidFill>
                        <a:latin typeface="Cambria Math" panose="02040503050406030204" pitchFamily="18" charset="0"/>
                      </a:rPr>
                      <m:t>&gt;</m:t>
                    </m:r>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oMath>
                </a14:m>
                <a:endParaRPr lang="en-US" altLang="zh-CN" sz="800" dirty="0">
                  <a:solidFill>
                    <a:schemeClr val="accent1"/>
                  </a:solidFill>
                </a:endParaRPr>
              </a:p>
              <a:p>
                <a:pPr algn="ctr"/>
                <a14:m>
                  <m:oMathPara xmlns:m="http://schemas.openxmlformats.org/officeDocument/2006/math">
                    <m:oMathParaPr>
                      <m:jc m:val="centerGroup"/>
                    </m:oMathParaPr>
                    <m:oMath xmlns:m="http://schemas.openxmlformats.org/officeDocument/2006/math">
                      <m:sSub>
                        <m:sSubPr>
                          <m:ctrlPr>
                            <a:rPr lang="en-US" altLang="zh-CN" sz="800" b="0" i="1" smtClean="0">
                              <a:solidFill>
                                <a:schemeClr val="accent1"/>
                              </a:solidFill>
                              <a:latin typeface="Cambria Math" panose="02040503050406030204" pitchFamily="18" charset="0"/>
                            </a:rPr>
                          </m:ctrlPr>
                        </m:sSubPr>
                        <m:e>
                          <m:r>
                            <a:rPr lang="en-US" altLang="zh-CN" sz="800" b="0" i="1" smtClean="0">
                              <a:solidFill>
                                <a:schemeClr val="accent1"/>
                              </a:solidFill>
                              <a:latin typeface="Cambria Math" panose="02040503050406030204" pitchFamily="18" charset="0"/>
                            </a:rPr>
                            <m:t>𝑋</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r>
                        <a:rPr lang="en-US" altLang="zh-CN" sz="800" b="0" i="1"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a:rPr lang="en-US" altLang="zh-CN" sz="800" b="0" i="1" smtClean="0">
                              <a:solidFill>
                                <a:schemeClr val="accent1"/>
                              </a:solidFill>
                              <a:latin typeface="Cambria Math" panose="02040503050406030204" pitchFamily="18" charset="0"/>
                              <a:ea typeface="Cambria Math" panose="02040503050406030204" pitchFamily="18" charset="0"/>
                            </a:rPr>
                            <m:t>𝑈</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a:rPr lang="en-US" altLang="zh-CN" sz="800" b="0" i="1" smtClean="0">
                              <a:solidFill>
                                <a:schemeClr val="accent1"/>
                              </a:solidFill>
                              <a:latin typeface="Cambria Math" panose="02040503050406030204" pitchFamily="18" charset="0"/>
                              <a:ea typeface="Cambria Math" panose="02040503050406030204" pitchFamily="18" charset="0"/>
                            </a:rPr>
                            <m:t>𝐷</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sSubSup>
                        <m:sSubSupPr>
                          <m:ctrlPr>
                            <a:rPr lang="en-US" altLang="zh-CN" sz="800" b="0" i="1" smtClean="0">
                              <a:solidFill>
                                <a:schemeClr val="accent1"/>
                              </a:solidFill>
                              <a:latin typeface="Cambria Math" panose="02040503050406030204" pitchFamily="18" charset="0"/>
                              <a:ea typeface="Cambria Math" panose="02040503050406030204" pitchFamily="18" charset="0"/>
                            </a:rPr>
                          </m:ctrlPr>
                        </m:sSubSupPr>
                        <m:e>
                          <m:r>
                            <a:rPr lang="en-US" altLang="zh-CN" sz="800" b="0" i="1" smtClean="0">
                              <a:solidFill>
                                <a:schemeClr val="accent1"/>
                              </a:solidFill>
                              <a:latin typeface="Cambria Math" panose="02040503050406030204" pitchFamily="18" charset="0"/>
                              <a:ea typeface="Cambria Math" panose="02040503050406030204" pitchFamily="18" charset="0"/>
                            </a:rPr>
                            <m:t>𝑉</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up>
                          <m:r>
                            <a:rPr lang="en-US" altLang="zh-CN" sz="800" b="0" i="1" smtClean="0">
                              <a:solidFill>
                                <a:schemeClr val="accent1"/>
                              </a:solidFill>
                              <a:latin typeface="Cambria Math" panose="02040503050406030204" pitchFamily="18" charset="0"/>
                              <a:ea typeface="Cambria Math" panose="02040503050406030204" pitchFamily="18" charset="0"/>
                            </a:rPr>
                            <m:t>𝑇</m:t>
                          </m:r>
                        </m:sup>
                      </m:sSubSup>
                    </m:oMath>
                  </m:oMathPara>
                </a14:m>
                <a:endParaRPr lang="en-US" altLang="zh-CN" sz="800" dirty="0">
                  <a:solidFill>
                    <a:schemeClr val="accent1"/>
                  </a:solidFill>
                </a:endParaRPr>
              </a:p>
              <a:p>
                <a:pPr algn="ct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𝑈</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oMath>
                </a14:m>
                <a:r>
                  <a:rPr lang="en-US" altLang="zh-CN" sz="800" dirty="0">
                    <a:solidFill>
                      <a:schemeClr val="accent1"/>
                    </a:solidFill>
                  </a:rPr>
                  <a:t>=</a:t>
                </a:r>
                <a14:m>
                  <m:oMath xmlns:m="http://schemas.openxmlformats.org/officeDocument/2006/math">
                    <m:sSub>
                      <m:sSubPr>
                        <m:ctrlPr>
                          <a:rPr lang="en-US" altLang="zh-CN" sz="800" i="1">
                            <a:solidFill>
                              <a:schemeClr val="accent1"/>
                            </a:solidFill>
                            <a:latin typeface="Cambria Math" panose="02040503050406030204" pitchFamily="18" charset="0"/>
                          </a:rPr>
                        </m:ctrlPr>
                      </m:sSubPr>
                      <m:e>
                        <m:r>
                          <a:rPr lang="en-US" altLang="zh-CN" sz="800" i="1">
                            <a:solidFill>
                              <a:schemeClr val="accent1"/>
                            </a:solidFill>
                            <a:latin typeface="Cambria Math" panose="02040503050406030204" pitchFamily="18" charset="0"/>
                          </a:rPr>
                          <m:t>𝑋</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m:rPr>
                            <m:sty m:val="p"/>
                          </m:rPr>
                          <a:rPr lang="en-US" altLang="zh-CN" sz="800" b="0" i="0" smtClean="0">
                            <a:solidFill>
                              <a:schemeClr val="accent1"/>
                            </a:solidFill>
                            <a:latin typeface="Cambria Math" panose="02040503050406030204" pitchFamily="18" charset="0"/>
                            <a:ea typeface="Cambria Math" panose="02040503050406030204" pitchFamily="18" charset="0"/>
                          </a:rPr>
                          <m:t>V</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sSubSup>
                      <m:sSubSupPr>
                        <m:ctrlPr>
                          <a:rPr lang="en-US" altLang="zh-CN" sz="800" b="0" i="1" smtClean="0">
                            <a:solidFill>
                              <a:schemeClr val="accent1"/>
                            </a:solidFill>
                            <a:latin typeface="Cambria Math" panose="02040503050406030204" pitchFamily="18" charset="0"/>
                            <a:ea typeface="Cambria Math" panose="02040503050406030204" pitchFamily="18" charset="0"/>
                          </a:rPr>
                        </m:ctrlPr>
                      </m:sSubSupPr>
                      <m:e>
                        <m:r>
                          <m:rPr>
                            <m:sty m:val="p"/>
                          </m:rPr>
                          <a:rPr lang="en-US" altLang="zh-CN" sz="800" b="0" i="0" smtClean="0">
                            <a:solidFill>
                              <a:schemeClr val="accent1"/>
                            </a:solidFill>
                            <a:latin typeface="Cambria Math" panose="02040503050406030204" pitchFamily="18" charset="0"/>
                            <a:ea typeface="Cambria Math" panose="02040503050406030204" pitchFamily="18" charset="0"/>
                          </a:rPr>
                          <m:t>D</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up>
                        <m:r>
                          <a:rPr lang="en-US" altLang="zh-CN" sz="800" b="0" i="1" smtClean="0">
                            <a:solidFill>
                              <a:schemeClr val="accent1"/>
                            </a:solidFill>
                            <a:latin typeface="Cambria Math" panose="02040503050406030204" pitchFamily="18" charset="0"/>
                            <a:ea typeface="Cambria Math" panose="02040503050406030204" pitchFamily="18" charset="0"/>
                          </a:rPr>
                          <m:t>𝑇</m:t>
                        </m:r>
                      </m:sup>
                    </m:sSubSup>
                    <m:r>
                      <a:rPr lang="en-US" altLang="zh-CN" sz="800" b="0" i="1"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a:rPr lang="en-US" altLang="zh-CN" sz="800" b="0" i="1" smtClean="0">
                            <a:solidFill>
                              <a:schemeClr val="accent1"/>
                            </a:solidFill>
                            <a:latin typeface="Cambria Math" panose="02040503050406030204" pitchFamily="18" charset="0"/>
                            <a:ea typeface="Cambria Math" panose="02040503050406030204" pitchFamily="18" charset="0"/>
                          </a:rPr>
                          <m:t>𝑋</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a:rPr lang="en-US" altLang="zh-CN" sz="800" b="0" i="1" smtClean="0">
                            <a:solidFill>
                              <a:schemeClr val="accent1"/>
                            </a:solidFill>
                            <a:latin typeface="Cambria Math" panose="02040503050406030204" pitchFamily="18" charset="0"/>
                            <a:ea typeface="Cambria Math" panose="02040503050406030204" pitchFamily="18" charset="0"/>
                          </a:rPr>
                          <m:t>𝑊</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oMath>
                </a14:m>
                <a:endParaRPr lang="en-US" altLang="zh-CN" sz="800" dirty="0">
                  <a:solidFill>
                    <a:schemeClr val="accent1"/>
                  </a:solidFill>
                </a:endParaRPr>
              </a:p>
              <a:p>
                <a:pPr algn="ctr"/>
                <a:r>
                  <a:rPr lang="en-US" altLang="zh-CN" sz="800" dirty="0">
                    <a:solidFill>
                      <a:schemeClr val="accent1"/>
                    </a:solidFill>
                  </a:rPr>
                  <a:t>Let </a:t>
                </a: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𝑈</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oMath>
                </a14:m>
                <a:r>
                  <a:rPr lang="en-US" altLang="zh-CN" sz="800" dirty="0">
                    <a:solidFill>
                      <a:schemeClr val="accent1"/>
                    </a:solidFill>
                  </a:rPr>
                  <a:t>=</a:t>
                </a:r>
                <a14:m>
                  <m:oMath xmlns:m="http://schemas.openxmlformats.org/officeDocument/2006/math">
                    <m:d>
                      <m:dPr>
                        <m:ctrlPr>
                          <a:rPr lang="en-US" altLang="zh-CN" sz="800" b="0" i="1" dirty="0" smtClean="0">
                            <a:solidFill>
                              <a:schemeClr val="accent1"/>
                            </a:solidFill>
                            <a:latin typeface="Cambria Math" panose="02040503050406030204" pitchFamily="18" charset="0"/>
                          </a:rPr>
                        </m:ctrlPr>
                      </m:dPr>
                      <m:e>
                        <m:sSub>
                          <m:sSubPr>
                            <m:ctrlPr>
                              <a:rPr lang="en-US" altLang="zh-CN" sz="800" b="0" i="1" dirty="0" smtClean="0">
                                <a:solidFill>
                                  <a:schemeClr val="accent1"/>
                                </a:solidFill>
                                <a:latin typeface="Cambria Math" panose="02040503050406030204" pitchFamily="18" charset="0"/>
                              </a:rPr>
                            </m:ctrlPr>
                          </m:sSubPr>
                          <m:e>
                            <m:r>
                              <a:rPr lang="en-US" altLang="zh-CN" sz="800" b="0" i="1" dirty="0" smtClean="0">
                                <a:solidFill>
                                  <a:schemeClr val="accent1"/>
                                </a:solidFill>
                                <a:latin typeface="Cambria Math" panose="02040503050406030204" pitchFamily="18" charset="0"/>
                              </a:rPr>
                              <m:t>𝑢</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,1</m:t>
                            </m:r>
                          </m:sub>
                        </m:sSub>
                        <m:r>
                          <a:rPr lang="en-US" altLang="zh-CN" sz="800" b="0" i="1" dirty="0"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dirty="0" smtClean="0">
                                <a:solidFill>
                                  <a:schemeClr val="accent1"/>
                                </a:solidFill>
                                <a:latin typeface="Cambria Math" panose="02040503050406030204" pitchFamily="18" charset="0"/>
                                <a:ea typeface="Cambria Math" panose="02040503050406030204" pitchFamily="18" charset="0"/>
                              </a:rPr>
                            </m:ctrlPr>
                          </m:sSubPr>
                          <m:e>
                            <m:r>
                              <a:rPr lang="en-US" altLang="zh-CN" sz="800" b="0" i="1" dirty="0" smtClean="0">
                                <a:solidFill>
                                  <a:schemeClr val="accent1"/>
                                </a:solidFill>
                                <a:latin typeface="Cambria Math" panose="02040503050406030204" pitchFamily="18" charset="0"/>
                                <a:ea typeface="Cambria Math" panose="02040503050406030204" pitchFamily="18" charset="0"/>
                              </a:rPr>
                              <m:t>𝑢</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,2</m:t>
                            </m:r>
                          </m:sub>
                        </m:sSub>
                        <m:r>
                          <a:rPr lang="en-US" altLang="zh-CN" sz="800" b="0" i="1" dirty="0"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dirty="0" smtClean="0">
                                <a:solidFill>
                                  <a:schemeClr val="accent1"/>
                                </a:solidFill>
                                <a:latin typeface="Cambria Math" panose="02040503050406030204" pitchFamily="18" charset="0"/>
                                <a:ea typeface="Cambria Math" panose="02040503050406030204" pitchFamily="18" charset="0"/>
                              </a:rPr>
                            </m:ctrlPr>
                          </m:sSubPr>
                          <m:e>
                            <m:r>
                              <a:rPr lang="en-US" altLang="zh-CN" sz="800" b="0" i="1" dirty="0" smtClean="0">
                                <a:solidFill>
                                  <a:schemeClr val="accent1"/>
                                </a:solidFill>
                                <a:latin typeface="Cambria Math" panose="02040503050406030204" pitchFamily="18" charset="0"/>
                                <a:ea typeface="Cambria Math" panose="02040503050406030204" pitchFamily="18" charset="0"/>
                              </a:rPr>
                              <m:t>𝑢</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m:t>
                            </m:r>
                            <m:r>
                              <a:rPr lang="en-US" altLang="zh-CN" sz="800" b="0" i="1" dirty="0" smtClean="0">
                                <a:solidFill>
                                  <a:schemeClr val="accent1"/>
                                </a:solidFill>
                                <a:latin typeface="Cambria Math" panose="02040503050406030204" pitchFamily="18" charset="0"/>
                                <a:ea typeface="Cambria Math" panose="02040503050406030204" pitchFamily="18" charset="0"/>
                              </a:rPr>
                              <m:t>𝑚</m:t>
                            </m:r>
                          </m:sub>
                        </m:sSub>
                      </m:e>
                    </m:d>
                    <m:r>
                      <a:rPr lang="en-US" altLang="zh-CN" sz="800" b="0" i="1" dirty="0" smtClean="0">
                        <a:solidFill>
                          <a:schemeClr val="accent1"/>
                        </a:solidFill>
                        <a:latin typeface="Cambria Math" panose="02040503050406030204" pitchFamily="18" charset="0"/>
                        <a:ea typeface="Cambria Math" panose="02040503050406030204" pitchFamily="18" charset="0"/>
                      </a:rPr>
                      <m:t> </m:t>
                    </m:r>
                    <m:r>
                      <a:rPr lang="en-US" altLang="zh-CN" sz="800" b="0" i="1" dirty="0" smtClean="0">
                        <a:solidFill>
                          <a:schemeClr val="accent1"/>
                        </a:solidFill>
                        <a:latin typeface="Cambria Math" panose="02040503050406030204" pitchFamily="18" charset="0"/>
                        <a:ea typeface="Cambria Math" panose="02040503050406030204" pitchFamily="18" charset="0"/>
                      </a:rPr>
                      <m:t>𝑎𝑛𝑑</m:t>
                    </m:r>
                    <m:r>
                      <a:rPr lang="en-US" altLang="zh-CN" sz="800" b="0" i="1" dirty="0" smtClean="0">
                        <a:solidFill>
                          <a:schemeClr val="accent1"/>
                        </a:solidFill>
                        <a:latin typeface="Cambria Math" panose="02040503050406030204" pitchFamily="18" charset="0"/>
                        <a:ea typeface="Cambria Math" panose="02040503050406030204" pitchFamily="18" charset="0"/>
                      </a:rPr>
                      <m:t> </m:t>
                    </m:r>
                  </m:oMath>
                </a14:m>
                <a:endParaRPr lang="en-US" altLang="zh-CN" sz="800" b="0" i="1" dirty="0">
                  <a:solidFill>
                    <a:schemeClr val="accent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altLang="zh-CN" sz="800" b="0" i="1" dirty="0" smtClean="0">
                              <a:solidFill>
                                <a:schemeClr val="accent1"/>
                              </a:solidFill>
                              <a:latin typeface="Cambria Math" panose="02040503050406030204" pitchFamily="18" charset="0"/>
                              <a:ea typeface="Cambria Math" panose="02040503050406030204" pitchFamily="18" charset="0"/>
                            </a:rPr>
                          </m:ctrlPr>
                        </m:sSubPr>
                        <m:e>
                          <m:r>
                            <a:rPr lang="en-US" altLang="zh-CN" sz="800" b="0" i="1" dirty="0" smtClean="0">
                              <a:solidFill>
                                <a:schemeClr val="accent1"/>
                              </a:solidFill>
                              <a:latin typeface="Cambria Math" panose="02040503050406030204" pitchFamily="18" charset="0"/>
                              <a:ea typeface="Cambria Math" panose="02040503050406030204" pitchFamily="18" charset="0"/>
                            </a:rPr>
                            <m:t>𝑊</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sub>
                      </m:sSub>
                      <m:r>
                        <a:rPr lang="en-US" altLang="zh-CN" sz="800" b="0" i="1" dirty="0"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dirty="0" smtClean="0">
                              <a:solidFill>
                                <a:schemeClr val="accent1"/>
                              </a:solidFill>
                              <a:latin typeface="Cambria Math" panose="02040503050406030204" pitchFamily="18" charset="0"/>
                              <a:ea typeface="Cambria Math" panose="02040503050406030204" pitchFamily="18" charset="0"/>
                            </a:rPr>
                          </m:ctrlPr>
                        </m:sSubPr>
                        <m:e>
                          <m:r>
                            <a:rPr lang="en-US" altLang="zh-CN" sz="800" b="0" i="1" dirty="0" smtClean="0">
                              <a:solidFill>
                                <a:schemeClr val="accent1"/>
                              </a:solidFill>
                              <a:latin typeface="Cambria Math" panose="02040503050406030204" pitchFamily="18" charset="0"/>
                              <a:ea typeface="Cambria Math" panose="02040503050406030204" pitchFamily="18" charset="0"/>
                            </a:rPr>
                            <m:t>𝑤</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,1</m:t>
                          </m:r>
                        </m:sub>
                      </m:sSub>
                      <m:r>
                        <a:rPr lang="en-US" altLang="zh-CN" sz="800" b="0" i="1" dirty="0"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dirty="0" smtClean="0">
                              <a:solidFill>
                                <a:schemeClr val="accent1"/>
                              </a:solidFill>
                              <a:latin typeface="Cambria Math" panose="02040503050406030204" pitchFamily="18" charset="0"/>
                              <a:ea typeface="Cambria Math" panose="02040503050406030204" pitchFamily="18" charset="0"/>
                            </a:rPr>
                          </m:ctrlPr>
                        </m:sSubPr>
                        <m:e>
                          <m:r>
                            <a:rPr lang="en-US" altLang="zh-CN" sz="800" b="0" i="1" dirty="0" smtClean="0">
                              <a:solidFill>
                                <a:schemeClr val="accent1"/>
                              </a:solidFill>
                              <a:latin typeface="Cambria Math" panose="02040503050406030204" pitchFamily="18" charset="0"/>
                              <a:ea typeface="Cambria Math" panose="02040503050406030204" pitchFamily="18" charset="0"/>
                            </a:rPr>
                            <m:t>𝑤</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,2</m:t>
                          </m:r>
                        </m:sub>
                      </m:sSub>
                      <m:r>
                        <a:rPr lang="en-US" altLang="zh-CN" sz="800" b="0" i="1" dirty="0" smtClean="0">
                          <a:solidFill>
                            <a:schemeClr val="accent1"/>
                          </a:solidFill>
                          <a:latin typeface="Cambria Math" panose="02040503050406030204" pitchFamily="18" charset="0"/>
                          <a:ea typeface="Cambria Math" panose="02040503050406030204" pitchFamily="18" charset="0"/>
                        </a:rPr>
                        <m:t>,…,</m:t>
                      </m:r>
                      <m:sSub>
                        <m:sSubPr>
                          <m:ctrlPr>
                            <a:rPr lang="en-US" altLang="zh-CN" sz="800" b="0" i="1" dirty="0" smtClean="0">
                              <a:solidFill>
                                <a:schemeClr val="accent1"/>
                              </a:solidFill>
                              <a:latin typeface="Cambria Math" panose="02040503050406030204" pitchFamily="18" charset="0"/>
                              <a:ea typeface="Cambria Math" panose="02040503050406030204" pitchFamily="18" charset="0"/>
                            </a:rPr>
                          </m:ctrlPr>
                        </m:sSubPr>
                        <m:e>
                          <m:r>
                            <a:rPr lang="en-US" altLang="zh-CN" sz="800" b="0" i="1" dirty="0" smtClean="0">
                              <a:solidFill>
                                <a:schemeClr val="accent1"/>
                              </a:solidFill>
                              <a:latin typeface="Cambria Math" panose="02040503050406030204" pitchFamily="18" charset="0"/>
                              <a:ea typeface="Cambria Math" panose="02040503050406030204" pitchFamily="18" charset="0"/>
                            </a:rPr>
                            <m:t>𝑤</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m:t>
                          </m:r>
                          <m:r>
                            <a:rPr lang="en-US" altLang="zh-CN" sz="800" b="0" i="1" dirty="0" smtClean="0">
                              <a:solidFill>
                                <a:schemeClr val="accent1"/>
                              </a:solidFill>
                              <a:latin typeface="Cambria Math" panose="02040503050406030204" pitchFamily="18" charset="0"/>
                              <a:ea typeface="Cambria Math" panose="02040503050406030204" pitchFamily="18" charset="0"/>
                            </a:rPr>
                            <m:t>𝑚</m:t>
                          </m:r>
                        </m:sub>
                      </m:sSub>
                      <m:r>
                        <a:rPr lang="en-US" altLang="zh-CN" sz="800" b="0" i="1" dirty="0" smtClean="0">
                          <a:solidFill>
                            <a:schemeClr val="accent1"/>
                          </a:solidFill>
                          <a:latin typeface="Cambria Math" panose="02040503050406030204" pitchFamily="18" charset="0"/>
                          <a:ea typeface="Cambria Math" panose="02040503050406030204" pitchFamily="18" charset="0"/>
                        </a:rPr>
                        <m:t>)</m:t>
                      </m:r>
                    </m:oMath>
                  </m:oMathPara>
                </a14:m>
                <a:endParaRPr lang="en-US" altLang="zh-CN" sz="800" dirty="0">
                  <a:solidFill>
                    <a:schemeClr val="accent1"/>
                  </a:solidFill>
                </a:endParaRPr>
              </a:p>
              <a:p>
                <a:pPr algn="ctr"/>
                <a14:m>
                  <m:oMath xmlns:m="http://schemas.openxmlformats.org/officeDocument/2006/math">
                    <m:sSup>
                      <m:sSupPr>
                        <m:ctrlPr>
                          <a:rPr lang="en-US" altLang="zh-CN" sz="800" b="0" i="1" dirty="0" smtClean="0">
                            <a:solidFill>
                              <a:schemeClr val="accent1"/>
                            </a:solidFill>
                            <a:latin typeface="Cambria Math" panose="02040503050406030204" pitchFamily="18" charset="0"/>
                          </a:rPr>
                        </m:ctrlPr>
                      </m:sSupPr>
                      <m:e>
                        <m:acc>
                          <m:accPr>
                            <m:chr m:val="̂"/>
                            <m:ctrlPr>
                              <a:rPr lang="en-US" altLang="zh-CN" sz="800" b="0" i="1" smtClean="0">
                                <a:solidFill>
                                  <a:schemeClr val="accent1"/>
                                </a:solidFill>
                                <a:latin typeface="Cambria Math" panose="02040503050406030204" pitchFamily="18" charset="0"/>
                              </a:rPr>
                            </m:ctrlPr>
                          </m:accPr>
                          <m:e>
                            <m:r>
                              <a:rPr lang="en-US" altLang="zh-CN" sz="800" b="0" i="1" smtClean="0">
                                <a:solidFill>
                                  <a:schemeClr val="accent1"/>
                                </a:solidFill>
                                <a:latin typeface="Cambria Math" panose="02040503050406030204" pitchFamily="18" charset="0"/>
                              </a:rPr>
                              <m:t>𝑦</m:t>
                            </m:r>
                          </m:e>
                        </m:acc>
                      </m:e>
                      <m:sup>
                        <m:r>
                          <a:rPr lang="en-US" altLang="zh-CN" sz="800" b="0" i="1" dirty="0" smtClean="0">
                            <a:solidFill>
                              <a:schemeClr val="accent1"/>
                            </a:solidFill>
                            <a:latin typeface="Cambria Math" panose="02040503050406030204" pitchFamily="18" charset="0"/>
                          </a:rPr>
                          <m:t>𝑠𝑝𝑐</m:t>
                        </m:r>
                      </m:sup>
                    </m:sSup>
                    <m:r>
                      <a:rPr lang="en-US" altLang="zh-CN" sz="800" b="0" i="1" dirty="0" smtClean="0">
                        <a:solidFill>
                          <a:schemeClr val="accent1"/>
                        </a:solidFill>
                        <a:latin typeface="Cambria Math" panose="02040503050406030204" pitchFamily="18" charset="0"/>
                      </a:rPr>
                      <m:t>= </m:t>
                    </m:r>
                    <m:acc>
                      <m:accPr>
                        <m:chr m:val="̅"/>
                        <m:ctrlPr>
                          <a:rPr lang="en-US" altLang="zh-CN" sz="800" b="0" i="1" dirty="0" smtClean="0">
                            <a:solidFill>
                              <a:schemeClr val="accent1"/>
                            </a:solidFill>
                            <a:latin typeface="Cambria Math" panose="02040503050406030204" pitchFamily="18" charset="0"/>
                          </a:rPr>
                        </m:ctrlPr>
                      </m:accPr>
                      <m:e>
                        <m:r>
                          <a:rPr lang="en-US" altLang="zh-CN" sz="800" b="0" i="1" dirty="0" smtClean="0">
                            <a:solidFill>
                              <a:schemeClr val="accent1"/>
                            </a:solidFill>
                            <a:latin typeface="Cambria Math" panose="02040503050406030204" pitchFamily="18" charset="0"/>
                          </a:rPr>
                          <m:t>𝑦</m:t>
                        </m:r>
                      </m:e>
                    </m:acc>
                  </m:oMath>
                </a14:m>
                <a:r>
                  <a:rPr lang="en-US" altLang="zh-CN" sz="800" dirty="0">
                    <a:solidFill>
                      <a:schemeClr val="accent1"/>
                    </a:solidFill>
                  </a:rPr>
                  <a:t>+</a:t>
                </a:r>
                <a14:m>
                  <m:oMath xmlns:m="http://schemas.openxmlformats.org/officeDocument/2006/math">
                    <m:acc>
                      <m:accPr>
                        <m:chr m:val="̂"/>
                        <m:ctrlPr>
                          <a:rPr lang="en-US" altLang="zh-CN" sz="800" i="1" dirty="0" smtClean="0">
                            <a:solidFill>
                              <a:schemeClr val="accent1"/>
                            </a:solidFill>
                            <a:latin typeface="Cambria Math" panose="02040503050406030204" pitchFamily="18" charset="0"/>
                          </a:rPr>
                        </m:ctrlPr>
                      </m:accPr>
                      <m:e>
                        <m:r>
                          <a:rPr lang="en-US" altLang="zh-CN" sz="800" b="0" i="1" dirty="0" smtClean="0">
                            <a:solidFill>
                              <a:schemeClr val="accent1"/>
                            </a:solidFill>
                            <a:latin typeface="Cambria Math" panose="02040503050406030204" pitchFamily="18" charset="0"/>
                          </a:rPr>
                          <m:t>𝛼</m:t>
                        </m:r>
                      </m:e>
                    </m:acc>
                    <m:sSub>
                      <m:sSubPr>
                        <m:ctrlPr>
                          <a:rPr lang="en-US" altLang="zh-CN" sz="800" b="0" i="1" dirty="0" smtClean="0">
                            <a:solidFill>
                              <a:schemeClr val="accent1"/>
                            </a:solidFill>
                            <a:latin typeface="Cambria Math" panose="02040503050406030204" pitchFamily="18" charset="0"/>
                          </a:rPr>
                        </m:ctrlPr>
                      </m:sSubPr>
                      <m:e>
                        <m:r>
                          <m:rPr>
                            <m:sty m:val="p"/>
                          </m:rPr>
                          <a:rPr lang="en-US" altLang="zh-CN" sz="800" b="0" i="0" dirty="0" smtClean="0">
                            <a:solidFill>
                              <a:schemeClr val="accent1"/>
                            </a:solidFill>
                            <a:latin typeface="Cambria Math" panose="02040503050406030204" pitchFamily="18" charset="0"/>
                          </a:rPr>
                          <m:t>u</m:t>
                        </m:r>
                      </m:e>
                      <m:sub>
                        <m:r>
                          <m:rPr>
                            <m:sty m:val="p"/>
                          </m:rPr>
                          <a:rPr lang="el-GR" altLang="zh-CN" sz="800" b="0" i="1" dirty="0" smtClean="0">
                            <a:solidFill>
                              <a:schemeClr val="accent1"/>
                            </a:solidFill>
                            <a:latin typeface="Cambria Math" panose="02040503050406030204" pitchFamily="18" charset="0"/>
                            <a:ea typeface="Cambria Math" panose="02040503050406030204" pitchFamily="18" charset="0"/>
                          </a:rPr>
                          <m:t>θ</m:t>
                        </m:r>
                        <m:r>
                          <a:rPr lang="en-US" altLang="zh-CN" sz="800" b="0" i="1" dirty="0" smtClean="0">
                            <a:solidFill>
                              <a:schemeClr val="accent1"/>
                            </a:solidFill>
                            <a:latin typeface="Cambria Math" panose="02040503050406030204" pitchFamily="18" charset="0"/>
                            <a:ea typeface="Cambria Math" panose="02040503050406030204" pitchFamily="18" charset="0"/>
                          </a:rPr>
                          <m:t>,1</m:t>
                        </m:r>
                      </m:sub>
                    </m:sSub>
                  </m:oMath>
                </a14:m>
                <a:r>
                  <a:rPr lang="en-US" altLang="zh-CN" sz="800" dirty="0">
                    <a:solidFill>
                      <a:schemeClr val="accent1"/>
                    </a:solidFill>
                  </a:rPr>
                  <a:t>=</a:t>
                </a:r>
                <a14:m>
                  <m:oMath xmlns:m="http://schemas.openxmlformats.org/officeDocument/2006/math">
                    <m:acc>
                      <m:accPr>
                        <m:chr m:val="̅"/>
                        <m:ctrlPr>
                          <a:rPr lang="en-US" altLang="zh-CN" sz="800" i="1" dirty="0">
                            <a:solidFill>
                              <a:schemeClr val="accent1"/>
                            </a:solidFill>
                            <a:latin typeface="Cambria Math" panose="02040503050406030204" pitchFamily="18" charset="0"/>
                          </a:rPr>
                        </m:ctrlPr>
                      </m:accPr>
                      <m:e>
                        <m:r>
                          <a:rPr lang="en-US" altLang="zh-CN" sz="800" i="1" dirty="0">
                            <a:solidFill>
                              <a:schemeClr val="accent1"/>
                            </a:solidFill>
                            <a:latin typeface="Cambria Math" panose="02040503050406030204" pitchFamily="18" charset="0"/>
                          </a:rPr>
                          <m:t>𝑦</m:t>
                        </m:r>
                      </m:e>
                    </m:acc>
                  </m:oMath>
                </a14:m>
                <a:r>
                  <a:rPr lang="en-US" altLang="zh-CN" sz="800" dirty="0">
                    <a:solidFill>
                      <a:schemeClr val="accent1"/>
                    </a:solidFill>
                  </a:rPr>
                  <a:t>+</a:t>
                </a:r>
                <a14:m>
                  <m:oMath xmlns:m="http://schemas.openxmlformats.org/officeDocument/2006/math">
                    <m:acc>
                      <m:accPr>
                        <m:chr m:val="̂"/>
                        <m:ctrlPr>
                          <a:rPr lang="en-US" altLang="zh-CN" sz="800" i="1" dirty="0">
                            <a:solidFill>
                              <a:schemeClr val="accent1"/>
                            </a:solidFill>
                            <a:latin typeface="Cambria Math" panose="02040503050406030204" pitchFamily="18" charset="0"/>
                          </a:rPr>
                        </m:ctrlPr>
                      </m:accPr>
                      <m:e>
                        <m:r>
                          <a:rPr lang="en-US" altLang="zh-CN" sz="800" i="1" dirty="0">
                            <a:solidFill>
                              <a:schemeClr val="accent1"/>
                            </a:solidFill>
                            <a:latin typeface="Cambria Math" panose="02040503050406030204" pitchFamily="18" charset="0"/>
                          </a:rPr>
                          <m:t>𝛼</m:t>
                        </m:r>
                      </m:e>
                    </m:acc>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𝑋</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sSub>
                      <m:sSubPr>
                        <m:ctrlPr>
                          <a:rPr lang="en-US" altLang="zh-CN" sz="800" i="1" dirty="0">
                            <a:solidFill>
                              <a:schemeClr val="accent1"/>
                            </a:solidFill>
                            <a:latin typeface="Cambria Math" panose="02040503050406030204" pitchFamily="18" charset="0"/>
                            <a:ea typeface="Cambria Math" panose="02040503050406030204" pitchFamily="18" charset="0"/>
                          </a:rPr>
                        </m:ctrlPr>
                      </m:sSubPr>
                      <m:e>
                        <m:r>
                          <a:rPr lang="en-US" altLang="zh-CN" sz="800" i="1" dirty="0">
                            <a:solidFill>
                              <a:schemeClr val="accent1"/>
                            </a:solidFill>
                            <a:latin typeface="Cambria Math" panose="02040503050406030204" pitchFamily="18" charset="0"/>
                            <a:ea typeface="Cambria Math" panose="02040503050406030204" pitchFamily="18" charset="0"/>
                          </a:rPr>
                          <m:t>𝑤</m:t>
                        </m:r>
                      </m:e>
                      <m:sub>
                        <m:r>
                          <m:rPr>
                            <m:sty m:val="p"/>
                          </m:rPr>
                          <a:rPr lang="el-GR" altLang="zh-CN" sz="800" i="1" dirty="0">
                            <a:solidFill>
                              <a:schemeClr val="accent1"/>
                            </a:solidFill>
                            <a:latin typeface="Cambria Math" panose="02040503050406030204" pitchFamily="18" charset="0"/>
                            <a:ea typeface="Cambria Math" panose="02040503050406030204" pitchFamily="18" charset="0"/>
                          </a:rPr>
                          <m:t>θ</m:t>
                        </m:r>
                        <m:r>
                          <a:rPr lang="en-US" altLang="zh-CN" sz="800" i="1" dirty="0">
                            <a:solidFill>
                              <a:schemeClr val="accent1"/>
                            </a:solidFill>
                            <a:latin typeface="Cambria Math" panose="02040503050406030204" pitchFamily="18" charset="0"/>
                            <a:ea typeface="Cambria Math" panose="02040503050406030204" pitchFamily="18" charset="0"/>
                          </a:rPr>
                          <m:t>,1</m:t>
                        </m:r>
                      </m:sub>
                    </m:sSub>
                  </m:oMath>
                </a14:m>
                <a:endParaRPr lang="en-US" altLang="zh-CN" sz="800" dirty="0">
                  <a:solidFill>
                    <a:schemeClr val="accent1"/>
                  </a:solidFill>
                </a:endParaRPr>
              </a:p>
              <a:p>
                <a:pPr algn="ctr"/>
                <a:r>
                  <a:rPr lang="en-US" altLang="zh-CN" sz="800" dirty="0">
                    <a:solidFill>
                      <a:schemeClr val="accent1"/>
                    </a:solidFill>
                  </a:rPr>
                  <a:t>= </a:t>
                </a:r>
                <a14:m>
                  <m:oMath xmlns:m="http://schemas.openxmlformats.org/officeDocument/2006/math">
                    <m:acc>
                      <m:accPr>
                        <m:chr m:val="̅"/>
                        <m:ctrlPr>
                          <a:rPr lang="en-US" altLang="zh-CN" sz="800" i="1" dirty="0">
                            <a:solidFill>
                              <a:schemeClr val="accent1"/>
                            </a:solidFill>
                            <a:latin typeface="Cambria Math" panose="02040503050406030204" pitchFamily="18" charset="0"/>
                          </a:rPr>
                        </m:ctrlPr>
                      </m:accPr>
                      <m:e>
                        <m:r>
                          <a:rPr lang="en-US" altLang="zh-CN" sz="800" i="1" dirty="0">
                            <a:solidFill>
                              <a:schemeClr val="accent1"/>
                            </a:solidFill>
                            <a:latin typeface="Cambria Math" panose="02040503050406030204" pitchFamily="18" charset="0"/>
                          </a:rPr>
                          <m:t>𝑦</m:t>
                        </m:r>
                      </m:e>
                    </m:acc>
                  </m:oMath>
                </a14:m>
                <a:r>
                  <a:rPr lang="en-US" altLang="zh-CN" sz="800" dirty="0">
                    <a:solidFill>
                      <a:schemeClr val="accent1"/>
                    </a:solidFill>
                  </a:rPr>
                  <a:t>+</a:t>
                </a: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𝑋</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sSub>
                      <m:sSubPr>
                        <m:ctrlPr>
                          <a:rPr lang="en-US" altLang="zh-CN" sz="800" b="0" i="1" smtClean="0">
                            <a:solidFill>
                              <a:schemeClr val="accent1"/>
                            </a:solidFill>
                            <a:latin typeface="Cambria Math" panose="02040503050406030204" pitchFamily="18" charset="0"/>
                            <a:ea typeface="Cambria Math" panose="02040503050406030204" pitchFamily="18" charset="0"/>
                          </a:rPr>
                        </m:ctrlPr>
                      </m:sSubPr>
                      <m:e>
                        <m:r>
                          <a:rPr lang="en-US" altLang="zh-CN" sz="800" b="0" i="1" smtClean="0">
                            <a:solidFill>
                              <a:schemeClr val="accent1"/>
                            </a:solidFill>
                            <a:latin typeface="Cambria Math" panose="02040503050406030204" pitchFamily="18" charset="0"/>
                            <a:ea typeface="Cambria Math" panose="02040503050406030204" pitchFamily="18" charset="0"/>
                          </a:rPr>
                          <m:t>𝛽</m:t>
                        </m:r>
                      </m:e>
                      <m:sub>
                        <m:r>
                          <m:rPr>
                            <m:sty m:val="p"/>
                          </m:rPr>
                          <a:rPr lang="el-GR" altLang="zh-CN" sz="800" b="0" i="1" smtClean="0">
                            <a:solidFill>
                              <a:schemeClr val="accent1"/>
                            </a:solidFill>
                            <a:latin typeface="Cambria Math" panose="02040503050406030204" pitchFamily="18" charset="0"/>
                            <a:ea typeface="Cambria Math" panose="02040503050406030204" pitchFamily="18" charset="0"/>
                          </a:rPr>
                          <m:t>θ</m:t>
                        </m:r>
                      </m:sub>
                    </m:sSub>
                  </m:oMath>
                </a14:m>
                <a:r>
                  <a:rPr lang="en-US" altLang="zh-CN" sz="800" dirty="0">
                    <a:solidFill>
                      <a:schemeClr val="accent1"/>
                    </a:solidFill>
                  </a:rPr>
                  <a:t> where </a:t>
                </a: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𝛽</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oMath>
                </a14:m>
                <a:r>
                  <a:rPr lang="en-US" altLang="zh-CN" sz="800" dirty="0">
                    <a:solidFill>
                      <a:schemeClr val="accent1"/>
                    </a:solidFill>
                  </a:rPr>
                  <a:t>=</a:t>
                </a:r>
                <a14:m>
                  <m:oMath xmlns:m="http://schemas.openxmlformats.org/officeDocument/2006/math">
                    <m:acc>
                      <m:accPr>
                        <m:chr m:val="̂"/>
                        <m:ctrlPr>
                          <a:rPr lang="en-US" altLang="zh-CN" sz="800" i="1" dirty="0">
                            <a:solidFill>
                              <a:schemeClr val="accent1"/>
                            </a:solidFill>
                            <a:latin typeface="Cambria Math" panose="02040503050406030204" pitchFamily="18" charset="0"/>
                          </a:rPr>
                        </m:ctrlPr>
                      </m:accPr>
                      <m:e>
                        <m:r>
                          <a:rPr lang="en-US" altLang="zh-CN" sz="800" i="1" dirty="0">
                            <a:solidFill>
                              <a:schemeClr val="accent1"/>
                            </a:solidFill>
                            <a:latin typeface="Cambria Math" panose="02040503050406030204" pitchFamily="18" charset="0"/>
                          </a:rPr>
                          <m:t>𝛼</m:t>
                        </m:r>
                      </m:e>
                    </m:acc>
                    <m:sSub>
                      <m:sSubPr>
                        <m:ctrlPr>
                          <a:rPr lang="en-US" altLang="zh-CN" sz="800" i="1" dirty="0">
                            <a:solidFill>
                              <a:schemeClr val="accent1"/>
                            </a:solidFill>
                            <a:latin typeface="Cambria Math" panose="02040503050406030204" pitchFamily="18" charset="0"/>
                            <a:ea typeface="Cambria Math" panose="02040503050406030204" pitchFamily="18" charset="0"/>
                          </a:rPr>
                        </m:ctrlPr>
                      </m:sSubPr>
                      <m:e>
                        <m:r>
                          <a:rPr lang="en-US" altLang="zh-CN" sz="800" i="1" dirty="0">
                            <a:solidFill>
                              <a:schemeClr val="accent1"/>
                            </a:solidFill>
                            <a:latin typeface="Cambria Math" panose="02040503050406030204" pitchFamily="18" charset="0"/>
                            <a:ea typeface="Cambria Math" panose="02040503050406030204" pitchFamily="18" charset="0"/>
                          </a:rPr>
                          <m:t>𝑤</m:t>
                        </m:r>
                      </m:e>
                      <m:sub>
                        <m:r>
                          <m:rPr>
                            <m:sty m:val="p"/>
                          </m:rPr>
                          <a:rPr lang="el-GR" altLang="zh-CN" sz="800" i="1" dirty="0">
                            <a:solidFill>
                              <a:schemeClr val="accent1"/>
                            </a:solidFill>
                            <a:latin typeface="Cambria Math" panose="02040503050406030204" pitchFamily="18" charset="0"/>
                            <a:ea typeface="Cambria Math" panose="02040503050406030204" pitchFamily="18" charset="0"/>
                          </a:rPr>
                          <m:t>θ</m:t>
                        </m:r>
                        <m:r>
                          <a:rPr lang="en-US" altLang="zh-CN" sz="800" i="1" dirty="0">
                            <a:solidFill>
                              <a:schemeClr val="accent1"/>
                            </a:solidFill>
                            <a:latin typeface="Cambria Math" panose="02040503050406030204" pitchFamily="18" charset="0"/>
                            <a:ea typeface="Cambria Math" panose="02040503050406030204" pitchFamily="18" charset="0"/>
                          </a:rPr>
                          <m:t>,1</m:t>
                        </m:r>
                      </m:sub>
                    </m:sSub>
                  </m:oMath>
                </a14:m>
                <a:endParaRPr lang="en-US" altLang="zh-CN" sz="800" dirty="0">
                  <a:solidFill>
                    <a:schemeClr val="accent1"/>
                  </a:solidFill>
                </a:endParaRPr>
              </a:p>
              <a:p>
                <a:pPr algn="ctr"/>
                <a:r>
                  <a:rPr lang="en-US" altLang="zh-CN" sz="800" dirty="0">
                    <a:solidFill>
                      <a:schemeClr val="accent1"/>
                    </a:solidFill>
                  </a:rPr>
                  <a:t>In this advanced supervised PCA version, we use train set to calibrate </a:t>
                </a: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𝛽</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oMath>
                </a14:m>
                <a:r>
                  <a:rPr lang="en-US" altLang="zh-CN" sz="800" dirty="0">
                    <a:solidFill>
                      <a:schemeClr val="accent1"/>
                    </a:solidFill>
                  </a:rPr>
                  <a:t> and use </a:t>
                </a:r>
                <a14:m>
                  <m:oMath xmlns:m="http://schemas.openxmlformats.org/officeDocument/2006/math">
                    <m:sSub>
                      <m:sSubPr>
                        <m:ctrlPr>
                          <a:rPr lang="en-US" altLang="zh-CN" sz="800" i="1">
                            <a:solidFill>
                              <a:schemeClr val="accent1"/>
                            </a:solidFill>
                            <a:latin typeface="Cambria Math" panose="02040503050406030204" pitchFamily="18" charset="0"/>
                            <a:ea typeface="Cambria Math" panose="02040503050406030204" pitchFamily="18" charset="0"/>
                          </a:rPr>
                        </m:ctrlPr>
                      </m:sSubPr>
                      <m:e>
                        <m:r>
                          <a:rPr lang="en-US" altLang="zh-CN" sz="800" i="1">
                            <a:solidFill>
                              <a:schemeClr val="accent1"/>
                            </a:solidFill>
                            <a:latin typeface="Cambria Math" panose="02040503050406030204" pitchFamily="18" charset="0"/>
                            <a:ea typeface="Cambria Math" panose="02040503050406030204" pitchFamily="18" charset="0"/>
                          </a:rPr>
                          <m:t>𝛽</m:t>
                        </m:r>
                      </m:e>
                      <m:sub>
                        <m:r>
                          <m:rPr>
                            <m:sty m:val="p"/>
                          </m:rPr>
                          <a:rPr lang="el-GR" altLang="zh-CN" sz="800" i="1">
                            <a:solidFill>
                              <a:schemeClr val="accent1"/>
                            </a:solidFill>
                            <a:latin typeface="Cambria Math" panose="02040503050406030204" pitchFamily="18" charset="0"/>
                            <a:ea typeface="Cambria Math" panose="02040503050406030204" pitchFamily="18" charset="0"/>
                          </a:rPr>
                          <m:t>θ</m:t>
                        </m:r>
                      </m:sub>
                    </m:sSub>
                  </m:oMath>
                </a14:m>
                <a:r>
                  <a:rPr lang="en-US" altLang="zh-CN" sz="800" dirty="0">
                    <a:solidFill>
                      <a:schemeClr val="accent1"/>
                    </a:solidFill>
                  </a:rPr>
                  <a:t> to predict y, after which we have y and y-test to calculate MSE and R^2. the result is as graphical which is not so ideal.</a:t>
                </a:r>
              </a:p>
              <a:p>
                <a:pPr algn="ctr"/>
                <a:endParaRPr lang="en-US" altLang="zh-CN" sz="800" dirty="0">
                  <a:solidFill>
                    <a:schemeClr val="accent1"/>
                  </a:solidFill>
                </a:endParaRPr>
              </a:p>
              <a:p>
                <a:endParaRPr lang="en-US" altLang="zh-CN" sz="800" dirty="0"/>
              </a:p>
              <a:p>
                <a:endParaRPr lang="en-US" altLang="zh-CN" sz="800" dirty="0"/>
              </a:p>
              <a:p>
                <a:endParaRPr lang="zh-CN" altLang="en-US" sz="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3121137" y="4281443"/>
                <a:ext cx="2602105" cy="2428293"/>
              </a:xfrm>
              <a:prstGeom prst="rect">
                <a:avLst/>
              </a:prstGeom>
              <a:blipFill>
                <a:blip r:embed="rId18"/>
                <a:stretch>
                  <a:fillRect/>
                </a:stretch>
              </a:blipFill>
            </p:spPr>
            <p:txBody>
              <a:bodyPr/>
              <a:lstStyle/>
              <a:p>
                <a:r>
                  <a:rPr lang="zh-CN" altLang="en-US">
                    <a:noFill/>
                  </a:rPr>
                  <a:t> </a:t>
                </a:r>
              </a:p>
            </p:txBody>
          </p:sp>
        </mc:Fallback>
      </mc:AlternateContent>
      <p:pic>
        <p:nvPicPr>
          <p:cNvPr id="35" name="Picture 34"/>
          <p:cNvPicPr>
            <a:picLocks noChangeAspect="1"/>
          </p:cNvPicPr>
          <p:nvPr/>
        </p:nvPicPr>
        <p:blipFill>
          <a:blip r:embed="rId19"/>
          <a:stretch>
            <a:fillRect/>
          </a:stretch>
        </p:blipFill>
        <p:spPr>
          <a:xfrm>
            <a:off x="4500243" y="6189362"/>
            <a:ext cx="978108" cy="643067"/>
          </a:xfrm>
          <a:prstGeom prst="rect">
            <a:avLst/>
          </a:prstGeom>
        </p:spPr>
      </p:pic>
      <p:sp>
        <p:nvSpPr>
          <p:cNvPr id="38" name="TextBox 37"/>
          <p:cNvSpPr txBox="1"/>
          <p:nvPr/>
        </p:nvSpPr>
        <p:spPr>
          <a:xfrm>
            <a:off x="5556048" y="6004406"/>
            <a:ext cx="307777" cy="1459345"/>
          </a:xfrm>
          <a:prstGeom prst="rect">
            <a:avLst/>
          </a:prstGeom>
          <a:noFill/>
        </p:spPr>
        <p:txBody>
          <a:bodyPr vert="eaVert" wrap="square" rtlCol="0">
            <a:spAutoFit/>
          </a:bodyPr>
          <a:lstStyle/>
          <a:p>
            <a:r>
              <a:rPr lang="en-US" altLang="zh-CN" sz="800" dirty="0">
                <a:solidFill>
                  <a:schemeClr val="accent1"/>
                </a:solidFill>
              </a:rPr>
              <a:t>Supervised PCA+</a:t>
            </a:r>
            <a:endParaRPr lang="zh-CN" altLang="en-US" sz="800" dirty="0">
              <a:solidFill>
                <a:schemeClr val="accent1"/>
              </a:solidFill>
            </a:endParaRPr>
          </a:p>
        </p:txBody>
      </p:sp>
      <p:sp>
        <p:nvSpPr>
          <p:cNvPr id="39" name="Title 1"/>
          <p:cNvSpPr txBox="1">
            <a:spLocks/>
          </p:cNvSpPr>
          <p:nvPr/>
        </p:nvSpPr>
        <p:spPr>
          <a:xfrm>
            <a:off x="5587406" y="4848122"/>
            <a:ext cx="2281382" cy="26260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altLang="zh-CN" sz="800" dirty="0"/>
            </a:br>
            <a:br>
              <a:rPr lang="en-US" altLang="zh-CN" sz="800" dirty="0"/>
            </a:br>
            <a:br>
              <a:rPr lang="en-US" altLang="zh-CN" sz="800" dirty="0"/>
            </a:br>
            <a:br>
              <a:rPr lang="en-US" altLang="zh-CN" sz="800" dirty="0"/>
            </a:br>
            <a:br>
              <a:rPr lang="en-US" altLang="zh-CN" sz="800" dirty="0"/>
            </a:br>
            <a:br>
              <a:rPr lang="zh-CN" altLang="en-US" sz="800" dirty="0"/>
            </a:br>
            <a:endParaRPr lang="zh-CN" altLang="en-US" sz="800" dirty="0"/>
          </a:p>
        </p:txBody>
      </p:sp>
      <p:sp>
        <p:nvSpPr>
          <p:cNvPr id="40" name="TextBox 39"/>
          <p:cNvSpPr txBox="1"/>
          <p:nvPr/>
        </p:nvSpPr>
        <p:spPr>
          <a:xfrm>
            <a:off x="5712527" y="3685615"/>
            <a:ext cx="2731443" cy="577081"/>
          </a:xfrm>
          <a:prstGeom prst="rect">
            <a:avLst/>
          </a:prstGeom>
          <a:noFill/>
        </p:spPr>
        <p:txBody>
          <a:bodyPr wrap="square" rtlCol="0">
            <a:spAutoFit/>
          </a:bodyPr>
          <a:lstStyle/>
          <a:p>
            <a:r>
              <a:rPr lang="en-US" altLang="zh-CN" sz="1050" b="1" dirty="0"/>
              <a:t>7. Sliced Inverse Regression</a:t>
            </a:r>
            <a:br>
              <a:rPr lang="en-US" altLang="zh-CN" sz="1050" b="1" dirty="0"/>
            </a:br>
            <a:br>
              <a:rPr lang="en-US" altLang="zh-CN" sz="1050" b="1" dirty="0"/>
            </a:br>
            <a:endParaRPr lang="zh-CN" altLang="en-US" sz="1050" b="1" dirty="0"/>
          </a:p>
        </p:txBody>
      </p:sp>
      <p:pic>
        <p:nvPicPr>
          <p:cNvPr id="41" name="Picture 40"/>
          <p:cNvPicPr>
            <a:picLocks noChangeAspect="1"/>
          </p:cNvPicPr>
          <p:nvPr/>
        </p:nvPicPr>
        <p:blipFill>
          <a:blip r:embed="rId20"/>
          <a:stretch>
            <a:fillRect/>
          </a:stretch>
        </p:blipFill>
        <p:spPr>
          <a:xfrm>
            <a:off x="5782824" y="3959008"/>
            <a:ext cx="1838365" cy="889113"/>
          </a:xfrm>
          <a:prstGeom prst="rect">
            <a:avLst/>
          </a:prstGeom>
        </p:spPr>
      </p:pic>
      <p:sp>
        <p:nvSpPr>
          <p:cNvPr id="42" name="TextBox 41"/>
          <p:cNvSpPr txBox="1"/>
          <p:nvPr/>
        </p:nvSpPr>
        <p:spPr>
          <a:xfrm>
            <a:off x="5602909" y="4835685"/>
            <a:ext cx="2429164" cy="2185214"/>
          </a:xfrm>
          <a:prstGeom prst="rect">
            <a:avLst/>
          </a:prstGeom>
          <a:noFill/>
        </p:spPr>
        <p:txBody>
          <a:bodyPr wrap="square" rtlCol="0">
            <a:spAutoFit/>
          </a:bodyPr>
          <a:lstStyle/>
          <a:p>
            <a:r>
              <a:rPr lang="en-US" altLang="zh-CN" sz="800" dirty="0">
                <a:solidFill>
                  <a:schemeClr val="accent1"/>
                </a:solidFill>
              </a:rPr>
              <a:t>In SIR, we keep two principal components and from the right graph from which the first PC has high correlation with respondent variable</a:t>
            </a:r>
          </a:p>
          <a:p>
            <a:r>
              <a:rPr lang="en-US" altLang="zh-CN" sz="800" dirty="0">
                <a:solidFill>
                  <a:schemeClr val="accent1"/>
                </a:solidFill>
              </a:rPr>
              <a:t>Relative to low correlation between second PC and y. anyway, the performance of SIR is nice since ,we can see R^2 attains 0.85 and meanwhile, MSE around 0.28 just when we keep three or four PCs. </a:t>
            </a:r>
          </a:p>
          <a:p>
            <a:endParaRPr lang="en-US" altLang="zh-CN" sz="800" dirty="0">
              <a:solidFill>
                <a:schemeClr val="accent1"/>
              </a:solidFill>
            </a:endParaRPr>
          </a:p>
          <a:p>
            <a:endParaRPr lang="en-US" altLang="zh-CN" sz="800" dirty="0">
              <a:solidFill>
                <a:schemeClr val="accent1"/>
              </a:solidFill>
            </a:endParaRPr>
          </a:p>
          <a:p>
            <a:endParaRPr lang="en-US" altLang="zh-CN" sz="800" dirty="0">
              <a:solidFill>
                <a:schemeClr val="accent1"/>
              </a:solidFill>
            </a:endParaRPr>
          </a:p>
          <a:p>
            <a:endParaRPr lang="en-US" altLang="zh-CN" sz="800" dirty="0"/>
          </a:p>
          <a:p>
            <a:endParaRPr lang="en-US" altLang="zh-CN" sz="800" dirty="0"/>
          </a:p>
          <a:p>
            <a:endParaRPr lang="en-US" altLang="zh-CN" sz="800" dirty="0"/>
          </a:p>
          <a:p>
            <a:endParaRPr lang="en-US" altLang="zh-CN" sz="800" dirty="0"/>
          </a:p>
          <a:p>
            <a:endParaRPr lang="en-US" altLang="zh-CN" sz="800" dirty="0"/>
          </a:p>
          <a:p>
            <a:r>
              <a:rPr lang="en-US" altLang="zh-CN" sz="800" dirty="0"/>
              <a:t> </a:t>
            </a:r>
            <a:endParaRPr lang="zh-CN" altLang="en-US" sz="800" dirty="0"/>
          </a:p>
        </p:txBody>
      </p:sp>
      <p:pic>
        <p:nvPicPr>
          <p:cNvPr id="43" name="Picture 42"/>
          <p:cNvPicPr>
            <a:picLocks noChangeAspect="1"/>
          </p:cNvPicPr>
          <p:nvPr/>
        </p:nvPicPr>
        <p:blipFill>
          <a:blip r:embed="rId21"/>
          <a:stretch>
            <a:fillRect/>
          </a:stretch>
        </p:blipFill>
        <p:spPr>
          <a:xfrm>
            <a:off x="6590193" y="5879739"/>
            <a:ext cx="1274757" cy="841903"/>
          </a:xfrm>
          <a:prstGeom prst="rect">
            <a:avLst/>
          </a:prstGeom>
        </p:spPr>
      </p:pic>
      <p:pic>
        <p:nvPicPr>
          <p:cNvPr id="44" name="Picture 43"/>
          <p:cNvPicPr>
            <a:picLocks noChangeAspect="1"/>
          </p:cNvPicPr>
          <p:nvPr/>
        </p:nvPicPr>
        <p:blipFill>
          <a:blip r:embed="rId22"/>
          <a:stretch>
            <a:fillRect/>
          </a:stretch>
        </p:blipFill>
        <p:spPr>
          <a:xfrm>
            <a:off x="7916996" y="5874232"/>
            <a:ext cx="1330777" cy="851874"/>
          </a:xfrm>
          <a:prstGeom prst="rect">
            <a:avLst/>
          </a:prstGeom>
        </p:spPr>
      </p:pic>
      <p:pic>
        <p:nvPicPr>
          <p:cNvPr id="45" name="Picture 44"/>
          <p:cNvPicPr>
            <a:picLocks noChangeAspect="1"/>
          </p:cNvPicPr>
          <p:nvPr/>
        </p:nvPicPr>
        <p:blipFill>
          <a:blip r:embed="rId23"/>
          <a:stretch>
            <a:fillRect/>
          </a:stretch>
        </p:blipFill>
        <p:spPr>
          <a:xfrm>
            <a:off x="9291621" y="5874232"/>
            <a:ext cx="1311282" cy="847410"/>
          </a:xfrm>
          <a:prstGeom prst="rect">
            <a:avLst/>
          </a:prstGeom>
        </p:spPr>
      </p:pic>
      <p:pic>
        <p:nvPicPr>
          <p:cNvPr id="46" name="Picture 45"/>
          <p:cNvPicPr>
            <a:picLocks noChangeAspect="1"/>
          </p:cNvPicPr>
          <p:nvPr/>
        </p:nvPicPr>
        <p:blipFill>
          <a:blip r:embed="rId24"/>
          <a:stretch>
            <a:fillRect/>
          </a:stretch>
        </p:blipFill>
        <p:spPr>
          <a:xfrm>
            <a:off x="10646751" y="5874232"/>
            <a:ext cx="1375787" cy="847410"/>
          </a:xfrm>
          <a:prstGeom prst="rect">
            <a:avLst/>
          </a:prstGeom>
        </p:spPr>
      </p:pic>
      <p:sp>
        <p:nvSpPr>
          <p:cNvPr id="47" name="TextBox 46"/>
          <p:cNvSpPr txBox="1"/>
          <p:nvPr/>
        </p:nvSpPr>
        <p:spPr>
          <a:xfrm>
            <a:off x="8488263" y="5654402"/>
            <a:ext cx="2188753" cy="215444"/>
          </a:xfrm>
          <a:prstGeom prst="rect">
            <a:avLst/>
          </a:prstGeom>
          <a:noFill/>
        </p:spPr>
        <p:txBody>
          <a:bodyPr wrap="square" rtlCol="0">
            <a:spAutoFit/>
          </a:bodyPr>
          <a:lstStyle/>
          <a:p>
            <a:r>
              <a:rPr lang="en-US" altLang="zh-CN" sz="800" dirty="0"/>
              <a:t>Sliced inverse regression</a:t>
            </a:r>
            <a:endParaRPr lang="zh-CN" altLang="en-US" sz="800" dirty="0"/>
          </a:p>
        </p:txBody>
      </p:sp>
      <p:pic>
        <p:nvPicPr>
          <p:cNvPr id="8" name="Picture 7"/>
          <p:cNvPicPr>
            <a:picLocks noChangeAspect="1"/>
          </p:cNvPicPr>
          <p:nvPr/>
        </p:nvPicPr>
        <p:blipFill>
          <a:blip r:embed="rId25"/>
          <a:stretch>
            <a:fillRect/>
          </a:stretch>
        </p:blipFill>
        <p:spPr>
          <a:xfrm>
            <a:off x="3561446" y="6192835"/>
            <a:ext cx="945900" cy="636122"/>
          </a:xfrm>
          <a:prstGeom prst="rect">
            <a:avLst/>
          </a:prstGeom>
        </p:spPr>
      </p:pic>
    </p:spTree>
    <p:extLst>
      <p:ext uri="{BB962C8B-B14F-4D97-AF65-F5344CB8AC3E}">
        <p14:creationId xmlns:p14="http://schemas.microsoft.com/office/powerpoint/2010/main" val="7358785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404</TotalTime>
  <Words>957</Words>
  <Application>Microsoft Office PowerPoint</Application>
  <PresentationFormat>宽屏</PresentationFormat>
  <Paragraphs>78</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华文新魏</vt:lpstr>
      <vt:lpstr>方正姚体</vt:lpstr>
      <vt:lpstr>Arial</vt:lpstr>
      <vt:lpstr>Baskerville Old Face</vt:lpstr>
      <vt:lpstr>Cambria Math</vt:lpstr>
      <vt:lpstr>Trebuchet MS</vt:lpstr>
      <vt:lpstr>Wingdings 3</vt:lpstr>
      <vt:lpstr>Facet</vt:lpstr>
      <vt:lpstr>CSIS5011 Mini-project 2: prediction by supervised learning derived from unsupervised learning  Xu siao(sxuao@connect.ust.hk) ID:20377629   Li Juncheng(jlicv@connect.ust.hk) ID:20377124  Department of Mathematics, HKUST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CSIS5011 Mini-project 2: prediction by supervised learning derived from unsupervised learning   Xu siao(sxuao@connect.ust.hk) ID:20377629</dc:title>
  <dc:creator>playsiao</dc:creator>
  <cp:lastModifiedBy>Jason Li</cp:lastModifiedBy>
  <cp:revision>49</cp:revision>
  <dcterms:created xsi:type="dcterms:W3CDTF">2017-11-11T03:53:43Z</dcterms:created>
  <dcterms:modified xsi:type="dcterms:W3CDTF">2017-11-11T14:30:36Z</dcterms:modified>
</cp:coreProperties>
</file>