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82" r:id="rId18"/>
    <p:sldId id="273" r:id="rId19"/>
    <p:sldId id="283" r:id="rId20"/>
    <p:sldId id="275" r:id="rId21"/>
    <p:sldId id="276" r:id="rId22"/>
    <p:sldId id="277" r:id="rId23"/>
    <p:sldId id="279" r:id="rId24"/>
    <p:sldId id="280" r:id="rId25"/>
    <p:sldId id="281" r:id="rId26"/>
    <p:sldId id="278" r:id="rId27"/>
    <p:sldId id="274" r:id="rId28"/>
    <p:sldId id="284" r:id="rId29"/>
    <p:sldId id="289" r:id="rId30"/>
    <p:sldId id="290" r:id="rId31"/>
    <p:sldId id="285" r:id="rId32"/>
    <p:sldId id="288" r:id="rId33"/>
    <p:sldId id="287" r:id="rId34"/>
    <p:sldId id="286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Quantity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6D-4297-B3EB-4FC8DCEF4B4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6D-4297-B3EB-4FC8DCEF4B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178659</c:v>
                </c:pt>
                <c:pt idx="1">
                  <c:v>120053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6-4262-8222-9FA4ED3A5CA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25-4501-A866-A4ACB6F621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E25-4501-A866-A4ACB6F621F9}"/>
              </c:ext>
            </c:extLst>
          </c:dPt>
          <c:dLbls>
            <c:dLbl>
              <c:idx val="0"/>
              <c:layout>
                <c:manualLayout>
                  <c:x val="0.12094959495949595"/>
                  <c:y val="0.178677242196629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E25-4501-A866-A4ACB6F621F9}"/>
                </c:ext>
              </c:extLst>
            </c:dLbl>
            <c:dLbl>
              <c:idx val="1"/>
              <c:layout>
                <c:manualLayout>
                  <c:x val="-9.563456345634562E-2"/>
                  <c:y val="-0.20320156955695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91966696669669"/>
                      <c:h val="0.113337427158058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BE25-4501-A866-A4ACB6F621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150207136</c:v>
                </c:pt>
                <c:pt idx="1">
                  <c:v>101298658.2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5-4501-A866-A4ACB6F621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18-30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26094</c:v>
                </c:pt>
                <c:pt idx="1">
                  <c:v>11203</c:v>
                </c:pt>
                <c:pt idx="2">
                  <c:v>11051</c:v>
                </c:pt>
                <c:pt idx="3">
                  <c:v>7853</c:v>
                </c:pt>
                <c:pt idx="4">
                  <c:v>7684</c:v>
                </c:pt>
                <c:pt idx="5">
                  <c:v>3839</c:v>
                </c:pt>
                <c:pt idx="6">
                  <c:v>3767</c:v>
                </c:pt>
                <c:pt idx="7">
                  <c:v>3681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F-4D8F-9299-7878C27C3B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31-40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19694</c:v>
                </c:pt>
                <c:pt idx="1">
                  <c:v>8987</c:v>
                </c:pt>
                <c:pt idx="2">
                  <c:v>8864</c:v>
                </c:pt>
                <c:pt idx="3">
                  <c:v>5682</c:v>
                </c:pt>
                <c:pt idx="4">
                  <c:v>5771</c:v>
                </c:pt>
                <c:pt idx="5">
                  <c:v>2881</c:v>
                </c:pt>
                <c:pt idx="6">
                  <c:v>2954</c:v>
                </c:pt>
                <c:pt idx="7">
                  <c:v>3017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9F-4D8F-9299-7878C27C3B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41-50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20083</c:v>
                </c:pt>
                <c:pt idx="1">
                  <c:v>8579</c:v>
                </c:pt>
                <c:pt idx="2">
                  <c:v>8354</c:v>
                </c:pt>
                <c:pt idx="3">
                  <c:v>5791</c:v>
                </c:pt>
                <c:pt idx="4">
                  <c:v>5863</c:v>
                </c:pt>
                <c:pt idx="5">
                  <c:v>2819</c:v>
                </c:pt>
                <c:pt idx="6">
                  <c:v>2754</c:v>
                </c:pt>
                <c:pt idx="7">
                  <c:v>2913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9F-4D8F-9299-7878C27C3B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51-60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19849</c:v>
                </c:pt>
                <c:pt idx="1">
                  <c:v>8829</c:v>
                </c:pt>
                <c:pt idx="2">
                  <c:v>8441</c:v>
                </c:pt>
                <c:pt idx="3">
                  <c:v>5632</c:v>
                </c:pt>
                <c:pt idx="4">
                  <c:v>5665</c:v>
                </c:pt>
                <c:pt idx="5">
                  <c:v>2862</c:v>
                </c:pt>
                <c:pt idx="6">
                  <c:v>2902</c:v>
                </c:pt>
                <c:pt idx="7">
                  <c:v>2817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9F-4D8F-9299-7878C27C3B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61-70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17838</c:v>
                </c:pt>
                <c:pt idx="1">
                  <c:v>7867</c:v>
                </c:pt>
                <c:pt idx="2">
                  <c:v>7567</c:v>
                </c:pt>
                <c:pt idx="3">
                  <c:v>5363</c:v>
                </c:pt>
                <c:pt idx="4">
                  <c:v>5234</c:v>
                </c:pt>
                <c:pt idx="5">
                  <c:v>2581</c:v>
                </c:pt>
                <c:pt idx="6">
                  <c:v>2494</c:v>
                </c:pt>
                <c:pt idx="7">
                  <c:v>2593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9F-4D8F-9299-7878C27C3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560800"/>
        <c:axId val="51807744"/>
      </c:barChart>
      <c:catAx>
        <c:axId val="16356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7744"/>
        <c:crosses val="autoZero"/>
        <c:auto val="1"/>
        <c:lblAlgn val="ctr"/>
        <c:lblOffset val="100"/>
        <c:noMultiLvlLbl val="0"/>
      </c:catAx>
      <c:valAx>
        <c:axId val="5180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6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2690823320726"/>
          <c:y val="6.2808198585502156E-2"/>
          <c:w val="0.84267339029727728"/>
          <c:h val="0.81935419741579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Quantity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18-30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75172</c:v>
                </c:pt>
                <c:pt idx="1">
                  <c:v>57850</c:v>
                </c:pt>
                <c:pt idx="2">
                  <c:v>57156</c:v>
                </c:pt>
                <c:pt idx="3">
                  <c:v>56997</c:v>
                </c:pt>
                <c:pt idx="4">
                  <c:v>51537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3-49CF-B1BA-D3B5DBAED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546656"/>
        <c:axId val="122928432"/>
      </c:barChart>
      <c:catAx>
        <c:axId val="4035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28432"/>
        <c:crosses val="autoZero"/>
        <c:auto val="1"/>
        <c:lblAlgn val="ctr"/>
        <c:lblOffset val="100"/>
        <c:noMultiLvlLbl val="0"/>
      </c:catAx>
      <c:valAx>
        <c:axId val="12292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54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18-30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63047402.109998606</c:v>
                </c:pt>
                <c:pt idx="1">
                  <c:v>48370413.319999412</c:v>
                </c:pt>
                <c:pt idx="2">
                  <c:v>48779846.579999216</c:v>
                </c:pt>
                <c:pt idx="3">
                  <c:v>47788662.57999941</c:v>
                </c:pt>
                <c:pt idx="4">
                  <c:v>43519469.659999862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6-408B-9B75-4E6B71A4E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9185600"/>
        <c:axId val="405431808"/>
      </c:barChart>
      <c:catAx>
        <c:axId val="62918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31808"/>
        <c:crosses val="autoZero"/>
        <c:auto val="1"/>
        <c:lblAlgn val="ctr"/>
        <c:lblOffset val="100"/>
        <c:noMultiLvlLbl val="0"/>
      </c:catAx>
      <c:valAx>
        <c:axId val="40543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18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10613796995512"/>
          <c:y val="4.2262848796552281E-2"/>
          <c:w val="0.86842969820751925"/>
          <c:h val="0.85840377781600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Quantity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18-30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75172</c:v>
                </c:pt>
                <c:pt idx="1">
                  <c:v>57850</c:v>
                </c:pt>
                <c:pt idx="2">
                  <c:v>57156</c:v>
                </c:pt>
                <c:pt idx="3">
                  <c:v>56997</c:v>
                </c:pt>
                <c:pt idx="4">
                  <c:v>51537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33-40A6-9F55-A219BA272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966400"/>
        <c:axId val="523201392"/>
      </c:barChart>
      <c:catAx>
        <c:axId val="25496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201392"/>
        <c:crosses val="autoZero"/>
        <c:auto val="1"/>
        <c:lblAlgn val="ctr"/>
        <c:lblOffset val="100"/>
        <c:noMultiLvlLbl val="0"/>
      </c:catAx>
      <c:valAx>
        <c:axId val="523201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6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18-30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63047402.109998606</c:v>
                </c:pt>
                <c:pt idx="1">
                  <c:v>48370413.319999412</c:v>
                </c:pt>
                <c:pt idx="2">
                  <c:v>48779846.579999216</c:v>
                </c:pt>
                <c:pt idx="3">
                  <c:v>47788662.57999941</c:v>
                </c:pt>
                <c:pt idx="4">
                  <c:v>43519469.659999862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B0-4A54-8CDF-D6C802B43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178736"/>
        <c:axId val="249817344"/>
      </c:barChart>
      <c:catAx>
        <c:axId val="67217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817344"/>
        <c:crosses val="autoZero"/>
        <c:auto val="1"/>
        <c:lblAlgn val="ctr"/>
        <c:lblOffset val="100"/>
        <c:noMultiLvlLbl val="0"/>
      </c:catAx>
      <c:valAx>
        <c:axId val="249817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7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E077C-3211-4805-B4CD-AF13B493680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B3A18-47C9-45B6-AAE3-BBBDA366C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F4B-8B24-4150-BCB1-8980EF2DA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97A91-B534-4F11-BD53-17E5CBCB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9381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344BBE-421A-4228-98C4-856B0C5B1C2C}"/>
              </a:ext>
            </a:extLst>
          </p:cNvPr>
          <p:cNvSpPr/>
          <p:nvPr/>
        </p:nvSpPr>
        <p:spPr>
          <a:xfrm>
            <a:off x="1118687" y="769358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D7F81-CEDE-4E29-9283-B22DEC61E845}"/>
              </a:ext>
            </a:extLst>
          </p:cNvPr>
          <p:cNvSpPr/>
          <p:nvPr/>
        </p:nvSpPr>
        <p:spPr>
          <a:xfrm>
            <a:off x="1474204" y="1138690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Shopping distribution according to age.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EE87A66-2923-4383-9C60-B210023809E9}"/>
              </a:ext>
            </a:extLst>
          </p:cNvPr>
          <p:cNvSpPr/>
          <p:nvPr/>
        </p:nvSpPr>
        <p:spPr>
          <a:xfrm>
            <a:off x="1214632" y="1255513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AA5DF-BAB2-41A1-BC9D-119F4FA16AB4}"/>
              </a:ext>
            </a:extLst>
          </p:cNvPr>
          <p:cNvSpPr/>
          <p:nvPr/>
        </p:nvSpPr>
        <p:spPr>
          <a:xfrm>
            <a:off x="1431725" y="1624845"/>
            <a:ext cx="6955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Age Group Related To The Quantity Sold By The Category.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DE50C0-FAA5-467C-96A5-D1584B0CC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89233"/>
              </p:ext>
            </p:extLst>
          </p:nvPr>
        </p:nvGraphicFramePr>
        <p:xfrm>
          <a:off x="1474204" y="2227823"/>
          <a:ext cx="8128002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97593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04446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311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67902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146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4661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18-30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31-40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41-50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51-60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61-70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433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Clothing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26094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846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Cosmetics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165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&amp; Beverage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11051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333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462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464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41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Souvenir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611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761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75172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57850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57156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56997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51537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21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5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2A8ED8-D40A-4E8D-91D8-3A9FBD0E7ECB}"/>
              </a:ext>
            </a:extLst>
          </p:cNvPr>
          <p:cNvSpPr/>
          <p:nvPr/>
        </p:nvSpPr>
        <p:spPr>
          <a:xfrm>
            <a:off x="1136975" y="799838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6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E20CF19-3EAC-4665-A57E-64F6586F2870}"/>
              </a:ext>
            </a:extLst>
          </p:cNvPr>
          <p:cNvSpPr/>
          <p:nvPr/>
        </p:nvSpPr>
        <p:spPr>
          <a:xfrm>
            <a:off x="1214632" y="1255513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D8F760-E04B-4A41-9A46-CD5BE152696C}"/>
              </a:ext>
            </a:extLst>
          </p:cNvPr>
          <p:cNvSpPr/>
          <p:nvPr/>
        </p:nvSpPr>
        <p:spPr>
          <a:xfrm>
            <a:off x="1474204" y="1138690"/>
            <a:ext cx="6961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age categories did we sell more products to.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F1EFB5-42E2-4D6A-8851-15ECC5213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56184"/>
              </p:ext>
            </p:extLst>
          </p:nvPr>
        </p:nvGraphicFramePr>
        <p:xfrm>
          <a:off x="1474204" y="2261954"/>
          <a:ext cx="40640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16915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8971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73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18-30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75172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593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31-40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842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41-50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57156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03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51-60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56997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42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61-70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51537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308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298712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032606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409CCE-287E-4EE2-8038-945B2EE12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469283"/>
              </p:ext>
            </p:extLst>
          </p:nvPr>
        </p:nvGraphicFramePr>
        <p:xfrm>
          <a:off x="5878576" y="1846874"/>
          <a:ext cx="5953760" cy="3645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FBD498C-7DA0-48F5-9615-EEC24CC29356}"/>
              </a:ext>
            </a:extLst>
          </p:cNvPr>
          <p:cNvSpPr/>
          <p:nvPr/>
        </p:nvSpPr>
        <p:spPr>
          <a:xfrm>
            <a:off x="1423702" y="5129438"/>
            <a:ext cx="4114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we sell more products to </a:t>
            </a:r>
          </a:p>
          <a:p>
            <a:r>
              <a:rPr lang="en-US" b="1" dirty="0">
                <a:latin typeface="Calibri" panose="020F0502020204030204" pitchFamily="34" charset="0"/>
              </a:rPr>
              <a:t>18-30 age category </a:t>
            </a:r>
            <a:endParaRPr lang="en-IN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B4D5D5-D1D5-48A5-8D9B-433E1AE0A2CA}"/>
              </a:ext>
            </a:extLst>
          </p:cNvPr>
          <p:cNvSpPr/>
          <p:nvPr/>
        </p:nvSpPr>
        <p:spPr>
          <a:xfrm>
            <a:off x="1214632" y="5240821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820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CEE5B-8E63-4A78-BD67-4FCFD49EAF32}"/>
              </a:ext>
            </a:extLst>
          </p:cNvPr>
          <p:cNvSpPr/>
          <p:nvPr/>
        </p:nvSpPr>
        <p:spPr>
          <a:xfrm>
            <a:off x="1112591" y="805934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7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CA3C66-8FB9-4788-8FDB-A0FAC8CFDECE}"/>
              </a:ext>
            </a:extLst>
          </p:cNvPr>
          <p:cNvSpPr/>
          <p:nvPr/>
        </p:nvSpPr>
        <p:spPr>
          <a:xfrm>
            <a:off x="1214632" y="1255513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B19A7-4A24-4D02-9A57-531FED9EF9B5}"/>
              </a:ext>
            </a:extLst>
          </p:cNvPr>
          <p:cNvSpPr/>
          <p:nvPr/>
        </p:nvSpPr>
        <p:spPr>
          <a:xfrm>
            <a:off x="1474204" y="1138690"/>
            <a:ext cx="5658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Which age categories generated more revenue.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9511A3-1DC5-4495-9EC2-3D30798C3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35598"/>
              </p:ext>
            </p:extLst>
          </p:nvPr>
        </p:nvGraphicFramePr>
        <p:xfrm>
          <a:off x="1633727" y="1894132"/>
          <a:ext cx="40640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31339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622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20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63047402.11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52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48370413.32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7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48779846.58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040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51-60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47788662.58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93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61-70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43519469.66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58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251505794.2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208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78114D-C88D-4B96-A8A2-B3C01BBCE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764061"/>
              </p:ext>
            </p:extLst>
          </p:nvPr>
        </p:nvGraphicFramePr>
        <p:xfrm>
          <a:off x="6096000" y="1840778"/>
          <a:ext cx="5346192" cy="336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2673DDF-6532-44F5-AEFA-DD4D807B7317}"/>
              </a:ext>
            </a:extLst>
          </p:cNvPr>
          <p:cNvSpPr/>
          <p:nvPr/>
        </p:nvSpPr>
        <p:spPr>
          <a:xfrm>
            <a:off x="1474204" y="4876122"/>
            <a:ext cx="426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18 t0 30 age category generated more revenue other than 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AFB917F-0A60-4465-81C4-77371A15944E}"/>
              </a:ext>
            </a:extLst>
          </p:cNvPr>
          <p:cNvSpPr/>
          <p:nvPr/>
        </p:nvSpPr>
        <p:spPr>
          <a:xfrm>
            <a:off x="1269496" y="5004553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341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F8C3D-FB13-4A9D-9885-5D75A306FEF8}"/>
              </a:ext>
            </a:extLst>
          </p:cNvPr>
          <p:cNvSpPr/>
          <p:nvPr/>
        </p:nvSpPr>
        <p:spPr>
          <a:xfrm>
            <a:off x="1103519" y="799838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8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D742EB5-1717-4A10-8D22-4E0A8991CAF8}"/>
              </a:ext>
            </a:extLst>
          </p:cNvPr>
          <p:cNvSpPr/>
          <p:nvPr/>
        </p:nvSpPr>
        <p:spPr>
          <a:xfrm>
            <a:off x="1214632" y="1255513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64BBD-675E-42AB-97A8-67984BC322DA}"/>
              </a:ext>
            </a:extLst>
          </p:cNvPr>
          <p:cNvSpPr/>
          <p:nvPr/>
        </p:nvSpPr>
        <p:spPr>
          <a:xfrm>
            <a:off x="1474204" y="1138690"/>
            <a:ext cx="769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Distribution of purchase categories relative to other columns.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507AE9-1AA1-4DA2-9963-FFD4523F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90309"/>
              </p:ext>
            </p:extLst>
          </p:nvPr>
        </p:nvGraphicFramePr>
        <p:xfrm>
          <a:off x="1624654" y="1695026"/>
          <a:ext cx="7830240" cy="381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5040">
                  <a:extLst>
                    <a:ext uri="{9D8B030D-6E8A-4147-A177-3AD203B41FA5}">
                      <a16:colId xmlns:a16="http://schemas.microsoft.com/office/drawing/2014/main" val="1772170689"/>
                    </a:ext>
                  </a:extLst>
                </a:gridCol>
                <a:gridCol w="1305040">
                  <a:extLst>
                    <a:ext uri="{9D8B030D-6E8A-4147-A177-3AD203B41FA5}">
                      <a16:colId xmlns:a16="http://schemas.microsoft.com/office/drawing/2014/main" val="2474523299"/>
                    </a:ext>
                  </a:extLst>
                </a:gridCol>
                <a:gridCol w="1305040">
                  <a:extLst>
                    <a:ext uri="{9D8B030D-6E8A-4147-A177-3AD203B41FA5}">
                      <a16:colId xmlns:a16="http://schemas.microsoft.com/office/drawing/2014/main" val="4265131204"/>
                    </a:ext>
                  </a:extLst>
                </a:gridCol>
                <a:gridCol w="1305040">
                  <a:extLst>
                    <a:ext uri="{9D8B030D-6E8A-4147-A177-3AD203B41FA5}">
                      <a16:colId xmlns:a16="http://schemas.microsoft.com/office/drawing/2014/main" val="787314039"/>
                    </a:ext>
                  </a:extLst>
                </a:gridCol>
                <a:gridCol w="1305040">
                  <a:extLst>
                    <a:ext uri="{9D8B030D-6E8A-4147-A177-3AD203B41FA5}">
                      <a16:colId xmlns:a16="http://schemas.microsoft.com/office/drawing/2014/main" val="3148974949"/>
                    </a:ext>
                  </a:extLst>
                </a:gridCol>
                <a:gridCol w="1305040">
                  <a:extLst>
                    <a:ext uri="{9D8B030D-6E8A-4147-A177-3AD203B41FA5}">
                      <a16:colId xmlns:a16="http://schemas.microsoft.com/office/drawing/2014/main" val="4167984081"/>
                    </a:ext>
                  </a:extLst>
                </a:gridCol>
              </a:tblGrid>
              <a:tr h="317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Shopping Mall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18-30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31-40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41-50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51-60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61-70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1905539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Mall of Istanbul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7732941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Kanyon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14923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8907163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Metrocity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11204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893154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Metropol AVM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3448560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Istinye 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6365228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Cevahir AVM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328982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Forum Istanbul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985106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Zorlu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1883655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Viaport Outlet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85308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Emaar Square Mall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3678974"/>
                  </a:ext>
                </a:extLst>
              </a:tr>
              <a:tr h="31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75172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57850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57156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56997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51537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34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9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B0D974-0BA6-4A4D-B0AE-AB8F5FDA4DFB}"/>
              </a:ext>
            </a:extLst>
          </p:cNvPr>
          <p:cNvSpPr/>
          <p:nvPr/>
        </p:nvSpPr>
        <p:spPr>
          <a:xfrm>
            <a:off x="1100399" y="805934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9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0AF4B95-7497-4609-A839-31F8EBD8BB6F}"/>
              </a:ext>
            </a:extLst>
          </p:cNvPr>
          <p:cNvSpPr/>
          <p:nvPr/>
        </p:nvSpPr>
        <p:spPr>
          <a:xfrm>
            <a:off x="1214632" y="1255513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A0A5D-BD4D-4E01-B085-377569B9E44C}"/>
              </a:ext>
            </a:extLst>
          </p:cNvPr>
          <p:cNvSpPr/>
          <p:nvPr/>
        </p:nvSpPr>
        <p:spPr>
          <a:xfrm>
            <a:off x="1474204" y="1138690"/>
            <a:ext cx="8119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Does the payment method have a relation with other columns.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AEB8B1-CD09-45D4-B3BD-20F9FC5CB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37955"/>
              </p:ext>
            </p:extLst>
          </p:nvPr>
        </p:nvGraphicFramePr>
        <p:xfrm>
          <a:off x="1474204" y="2230135"/>
          <a:ext cx="8128000" cy="26428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3470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10405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57489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57221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253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 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Credit Card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Debit Card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53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18-30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8785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034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31-40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8618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1629438"/>
                  </a:ext>
                </a:extLst>
              </a:tr>
              <a:tr h="41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41-50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8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51-60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80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61-70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17169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41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44447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20079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99457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45284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C43E20-53EB-48DB-BD8F-4CB30A3318AA}"/>
              </a:ext>
            </a:extLst>
          </p:cNvPr>
          <p:cNvSpPr/>
          <p:nvPr/>
        </p:nvSpPr>
        <p:spPr>
          <a:xfrm>
            <a:off x="1474204" y="152804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Age Group Wise Total Transaction.</a:t>
            </a:r>
          </a:p>
        </p:txBody>
      </p:sp>
    </p:spTree>
    <p:extLst>
      <p:ext uri="{BB962C8B-B14F-4D97-AF65-F5344CB8AC3E}">
        <p14:creationId xmlns:p14="http://schemas.microsoft.com/office/powerpoint/2010/main" val="259469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28800-176E-4282-A97A-0E1F25D06BBA}"/>
              </a:ext>
            </a:extLst>
          </p:cNvPr>
          <p:cNvSpPr/>
          <p:nvPr/>
        </p:nvSpPr>
        <p:spPr>
          <a:xfrm>
            <a:off x="1143071" y="812030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9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8E58467-29C3-440C-A5C7-CB7089067253}"/>
              </a:ext>
            </a:extLst>
          </p:cNvPr>
          <p:cNvSpPr/>
          <p:nvPr/>
        </p:nvSpPr>
        <p:spPr>
          <a:xfrm>
            <a:off x="1214632" y="1255513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9D667-545B-4A96-8145-AFCCF7A5EF98}"/>
              </a:ext>
            </a:extLst>
          </p:cNvPr>
          <p:cNvSpPr/>
          <p:nvPr/>
        </p:nvSpPr>
        <p:spPr>
          <a:xfrm>
            <a:off x="1426464" y="1138690"/>
            <a:ext cx="782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Does the payment method have a relation with other columns.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A2B6A-F63E-4874-B6B4-65A0D4E36386}"/>
              </a:ext>
            </a:extLst>
          </p:cNvPr>
          <p:cNvSpPr/>
          <p:nvPr/>
        </p:nvSpPr>
        <p:spPr>
          <a:xfrm>
            <a:off x="1426464" y="1582173"/>
            <a:ext cx="6460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Payment Method Related To Category And Revenue.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62F219-7BD2-485F-9852-F0A8BA351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53486"/>
              </p:ext>
            </p:extLst>
          </p:nvPr>
        </p:nvGraphicFramePr>
        <p:xfrm>
          <a:off x="1664207" y="2212202"/>
          <a:ext cx="812800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13944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1113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7714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542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Credit Card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Debit Card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37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51308878.72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39351590.96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23336321.36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63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29782836.08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23560873.69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13209741.7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94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25937100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20493900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11431350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465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Cosmetics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2962690.9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2454603.54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1375568.46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50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1810600.96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1403494.4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766330.88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9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379946.85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280608.3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173997.75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28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&amp; Beverage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375707.51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302942.52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170885.02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9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Souvenir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229110.36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132232.29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228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112832243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88077123.77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50596427.46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49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95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28800-176E-4282-A97A-0E1F25D06BBA}"/>
              </a:ext>
            </a:extLst>
          </p:cNvPr>
          <p:cNvSpPr/>
          <p:nvPr/>
        </p:nvSpPr>
        <p:spPr>
          <a:xfrm>
            <a:off x="1143071" y="81203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10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8E58467-29C3-440C-A5C7-CB7089067253}"/>
              </a:ext>
            </a:extLst>
          </p:cNvPr>
          <p:cNvSpPr/>
          <p:nvPr/>
        </p:nvSpPr>
        <p:spPr>
          <a:xfrm>
            <a:off x="1214632" y="1255513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9D667-545B-4A96-8145-AFCCF7A5EF98}"/>
              </a:ext>
            </a:extLst>
          </p:cNvPr>
          <p:cNvSpPr/>
          <p:nvPr/>
        </p:nvSpPr>
        <p:spPr>
          <a:xfrm>
            <a:off x="1426464" y="1138690"/>
            <a:ext cx="782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is the distribution of the payment method.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E9AFC3-9608-4612-8D7D-9B729193E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88458"/>
              </p:ext>
            </p:extLst>
          </p:nvPr>
        </p:nvGraphicFramePr>
        <p:xfrm>
          <a:off x="1527933" y="1834682"/>
          <a:ext cx="8118823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2823">
                  <a:extLst>
                    <a:ext uri="{9D8B030D-6E8A-4147-A177-3AD203B41FA5}">
                      <a16:colId xmlns:a16="http://schemas.microsoft.com/office/drawing/2014/main" val="3884687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1193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39334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8772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Payment Method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Revenue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Transactio</a:t>
                      </a:r>
                      <a:r>
                        <a:rPr lang="en-US" sz="1100" u="none" strike="noStrike" dirty="0">
                          <a:effectLst/>
                        </a:rPr>
                        <a:t> 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546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133370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112832243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44447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444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Credit Card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105045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88077123.77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14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Debit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60297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50596427.46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78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298712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251505794.2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99457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0045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3EAC389-F27D-4B90-90D6-C70F2AD883F4}"/>
              </a:ext>
            </a:extLst>
          </p:cNvPr>
          <p:cNvSpPr/>
          <p:nvPr/>
        </p:nvSpPr>
        <p:spPr>
          <a:xfrm>
            <a:off x="1474204" y="3813709"/>
            <a:ext cx="81725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Insights:</a:t>
            </a:r>
          </a:p>
          <a:p>
            <a:endParaRPr lang="en-US" b="1" dirty="0"/>
          </a:p>
          <a:p>
            <a:r>
              <a:rPr lang="en-US" b="1" dirty="0"/>
              <a:t>Cash</a:t>
            </a:r>
            <a:r>
              <a:rPr lang="en-US" dirty="0"/>
              <a:t> is the most used payment method in terms of </a:t>
            </a:r>
            <a:r>
              <a:rPr lang="en-US" b="1" dirty="0"/>
              <a:t>quantity sold</a:t>
            </a:r>
            <a:r>
              <a:rPr lang="en-US" dirty="0"/>
              <a:t>, </a:t>
            </a:r>
            <a:r>
              <a:rPr lang="en-US" b="1" dirty="0"/>
              <a:t>revenue</a:t>
            </a:r>
            <a:r>
              <a:rPr lang="en-US" dirty="0"/>
              <a:t>, and </a:t>
            </a:r>
            <a:r>
              <a:rPr lang="en-US" b="1" dirty="0"/>
              <a:t>transactions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Credit Card</a:t>
            </a:r>
            <a:r>
              <a:rPr lang="en-US" dirty="0"/>
              <a:t> ranks second, showing strong usage for higher-value purchases.</a:t>
            </a:r>
          </a:p>
          <a:p>
            <a:endParaRPr lang="en-US" b="1" dirty="0"/>
          </a:p>
          <a:p>
            <a:r>
              <a:rPr lang="en-US" b="1" dirty="0"/>
              <a:t>Debit Card</a:t>
            </a:r>
            <a:r>
              <a:rPr lang="en-US" dirty="0"/>
              <a:t> has the lowest usage in all three metrics.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7ECD84-2D63-4BF6-8891-7E71C4E5505E}"/>
              </a:ext>
            </a:extLst>
          </p:cNvPr>
          <p:cNvSpPr/>
          <p:nvPr/>
        </p:nvSpPr>
        <p:spPr>
          <a:xfrm>
            <a:off x="1214632" y="3943849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22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F4B-8B24-4150-BCB1-8980EF2DA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986" y="2235099"/>
            <a:ext cx="10968219" cy="724524"/>
          </a:xfrm>
        </p:spPr>
        <p:txBody>
          <a:bodyPr/>
          <a:lstStyle/>
          <a:p>
            <a:r>
              <a:rPr lang="en-US" sz="3200" dirty="0"/>
              <a:t>Visualize The Data 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97A91-B534-4F11-BD53-17E5CBCB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9" y="3036958"/>
            <a:ext cx="8825658" cy="86142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02064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CE96A-F4A0-42D2-A4E3-7DE20D9C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2"/>
            <a:ext cx="12192000" cy="68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3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F4B-8B24-4150-BCB1-8980EF2DA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979" y="2312434"/>
            <a:ext cx="7767822" cy="724524"/>
          </a:xfrm>
        </p:spPr>
        <p:txBody>
          <a:bodyPr/>
          <a:lstStyle/>
          <a:p>
            <a:r>
              <a:rPr lang="en-US" sz="3200" dirty="0"/>
              <a:t>Sales Performance Dashboard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97A91-B534-4F11-BD53-17E5CBCB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9" y="3036958"/>
            <a:ext cx="6249918" cy="309746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Comprehensive Analysis Based on Dashboard Visuals</a:t>
            </a:r>
          </a:p>
        </p:txBody>
      </p:sp>
    </p:spTree>
    <p:extLst>
      <p:ext uri="{BB962C8B-B14F-4D97-AF65-F5344CB8AC3E}">
        <p14:creationId xmlns:p14="http://schemas.microsoft.com/office/powerpoint/2010/main" val="88323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9F33C-98FB-46BA-84AA-67E07102B36C}"/>
              </a:ext>
            </a:extLst>
          </p:cNvPr>
          <p:cNvSpPr txBox="1"/>
          <p:nvPr/>
        </p:nvSpPr>
        <p:spPr>
          <a:xfrm>
            <a:off x="1162173" y="702023"/>
            <a:ext cx="13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- 1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C314EB-2C9F-447C-8D1D-0060D6AC087E}"/>
              </a:ext>
            </a:extLst>
          </p:cNvPr>
          <p:cNvSpPr/>
          <p:nvPr/>
        </p:nvSpPr>
        <p:spPr>
          <a:xfrm>
            <a:off x="1118911" y="1247539"/>
            <a:ext cx="6809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The shopping distribution according to gender.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251DE3B-71F9-4F55-B9E0-9AF019932243}"/>
              </a:ext>
            </a:extLst>
          </p:cNvPr>
          <p:cNvSpPr/>
          <p:nvPr/>
        </p:nvSpPr>
        <p:spPr>
          <a:xfrm>
            <a:off x="1291957" y="1362752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4C2DEA-7FAB-4052-AA22-2099272DA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84845"/>
              </p:ext>
            </p:extLst>
          </p:nvPr>
        </p:nvGraphicFramePr>
        <p:xfrm>
          <a:off x="1669515" y="2165465"/>
          <a:ext cx="8128000" cy="13028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0106809"/>
                    </a:ext>
                  </a:extLst>
                </a:gridCol>
                <a:gridCol w="1648543">
                  <a:extLst>
                    <a:ext uri="{9D8B030D-6E8A-4147-A177-3AD203B41FA5}">
                      <a16:colId xmlns:a16="http://schemas.microsoft.com/office/drawing/2014/main" val="1244600227"/>
                    </a:ext>
                  </a:extLst>
                </a:gridCol>
                <a:gridCol w="1616424">
                  <a:extLst>
                    <a:ext uri="{9D8B030D-6E8A-4147-A177-3AD203B41FA5}">
                      <a16:colId xmlns:a16="http://schemas.microsoft.com/office/drawing/2014/main" val="2407698444"/>
                    </a:ext>
                  </a:extLst>
                </a:gridCol>
                <a:gridCol w="1611833">
                  <a:extLst>
                    <a:ext uri="{9D8B030D-6E8A-4147-A177-3AD203B41FA5}">
                      <a16:colId xmlns:a16="http://schemas.microsoft.com/office/drawing/2014/main" val="39080638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859964"/>
                    </a:ext>
                  </a:extLst>
                </a:gridCol>
              </a:tblGrid>
              <a:tr h="324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1" i="0" u="none" strike="noStrike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Revenue</a:t>
                      </a:r>
                      <a:endParaRPr lang="en-US" sz="1100" b="1" i="0" u="none" strike="noStrike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Quantity</a:t>
                      </a:r>
                      <a:endParaRPr lang="en-US" sz="1100" b="1" i="0" u="none" strike="noStrike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 Revenue</a:t>
                      </a:r>
                      <a:endParaRPr lang="en-US" sz="1100" b="1" i="0" u="none" strike="noStrike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No. Of Transaction</a:t>
                      </a:r>
                      <a:endParaRPr lang="en-US" sz="1100" b="1" i="0" u="none" strike="noStrike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549833"/>
                  </a:ext>
                </a:extLst>
              </a:tr>
              <a:tr h="29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150207136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178659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2525.253623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175877"/>
                  </a:ext>
                </a:extLst>
              </a:tr>
              <a:tr h="312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101298658.2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2534.050237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39975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747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251505794.2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298712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2528.789268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99457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450082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3808D2A-47C0-4D56-8241-D807FC2C531E}"/>
              </a:ext>
            </a:extLst>
          </p:cNvPr>
          <p:cNvSpPr/>
          <p:nvPr/>
        </p:nvSpPr>
        <p:spPr>
          <a:xfrm>
            <a:off x="1291957" y="4087271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13AC4-8294-41A0-9F30-6B26F9890D6C}"/>
              </a:ext>
            </a:extLst>
          </p:cNvPr>
          <p:cNvSpPr/>
          <p:nvPr/>
        </p:nvSpPr>
        <p:spPr>
          <a:xfrm>
            <a:off x="1669514" y="3955626"/>
            <a:ext cx="8127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Female customers contributed approximately </a:t>
            </a:r>
            <a:r>
              <a:rPr lang="en-US" altLang="en-US" b="1" dirty="0">
                <a:latin typeface="Arial" panose="020B0604020202020204" pitchFamily="34" charset="0"/>
              </a:rPr>
              <a:t>48% more revenue</a:t>
            </a:r>
            <a:r>
              <a:rPr lang="en-US" altLang="en-US" dirty="0">
                <a:latin typeface="Arial" panose="020B0604020202020204" pitchFamily="34" charset="0"/>
              </a:rPr>
              <a:t> than male customers.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They made </a:t>
            </a:r>
            <a:r>
              <a:rPr lang="en-US" altLang="en-US" b="1" dirty="0">
                <a:latin typeface="Arial" panose="020B0604020202020204" pitchFamily="34" charset="0"/>
              </a:rPr>
              <a:t>about 49% more transactions</a:t>
            </a:r>
            <a:r>
              <a:rPr lang="en-US" altLang="en-US" dirty="0">
                <a:latin typeface="Arial" panose="020B0604020202020204" pitchFamily="34" charset="0"/>
              </a:rPr>
              <a:t> compared to males.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</a:t>
            </a:r>
            <a:r>
              <a:rPr lang="en-US" b="1" dirty="0"/>
              <a:t>average revenue per transaction</a:t>
            </a:r>
            <a:r>
              <a:rPr lang="en-US" dirty="0"/>
              <a:t> is almost identical between genders, indicating similar purchasing power per visit.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6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DF80D9-8E51-42EF-84C3-6370C360F4CE}"/>
              </a:ext>
            </a:extLst>
          </p:cNvPr>
          <p:cNvSpPr/>
          <p:nvPr/>
        </p:nvSpPr>
        <p:spPr>
          <a:xfrm>
            <a:off x="1130076" y="926803"/>
            <a:ext cx="6840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Key Performance Indicators </a:t>
            </a:r>
            <a:r>
              <a:rPr lang="en-US" sz="3200" dirty="0"/>
              <a:t>(KPIs)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9A6C8-4419-46AC-BFC2-89E8EBB778EE}"/>
              </a:ext>
            </a:extLst>
          </p:cNvPr>
          <p:cNvSpPr/>
          <p:nvPr/>
        </p:nvSpPr>
        <p:spPr>
          <a:xfrm>
            <a:off x="1130076" y="21272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• Total Revenue: $251.51M</a:t>
            </a:r>
          </a:p>
          <a:p>
            <a:r>
              <a:rPr lang="en-US" dirty="0"/>
              <a:t>• Average Spent per Order: $2.53K</a:t>
            </a:r>
          </a:p>
          <a:p>
            <a:r>
              <a:rPr lang="en-US" dirty="0"/>
              <a:t>• Total Quantity Sold: 299K</a:t>
            </a:r>
          </a:p>
          <a:p>
            <a:r>
              <a:rPr lang="en-US" dirty="0"/>
              <a:t>• Total Orders: 99.46K</a:t>
            </a:r>
          </a:p>
        </p:txBody>
      </p:sp>
    </p:spTree>
    <p:extLst>
      <p:ext uri="{BB962C8B-B14F-4D97-AF65-F5344CB8AC3E}">
        <p14:creationId xmlns:p14="http://schemas.microsoft.com/office/powerpoint/2010/main" val="244080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C5B73-7DB9-4CAE-A82B-DD455CF59FDA}"/>
              </a:ext>
            </a:extLst>
          </p:cNvPr>
          <p:cNvSpPr/>
          <p:nvPr/>
        </p:nvSpPr>
        <p:spPr>
          <a:xfrm>
            <a:off x="1408386" y="1084405"/>
            <a:ext cx="6096000" cy="30368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Revenue by Gender</a:t>
            </a:r>
            <a:r>
              <a:rPr lang="en-US" sz="3200" dirty="0"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150.21M (60%)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101.30M (40%)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Segoe UI Emoji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are the dominant revenue drivers</a:t>
            </a:r>
            <a:endParaRPr lang="en-US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2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6F133F-68B6-4C15-BD01-5028F8725CA5}"/>
              </a:ext>
            </a:extLst>
          </p:cNvPr>
          <p:cNvSpPr/>
          <p:nvPr/>
        </p:nvSpPr>
        <p:spPr>
          <a:xfrm>
            <a:off x="1329558" y="1109550"/>
            <a:ext cx="7601607" cy="259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Month-wise Total Revenue: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(28.9M)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(26.6M)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 gradual decline.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Revenue significantly drops after Q1. Potential seasonal or promotional effect.</a:t>
            </a:r>
            <a:endParaRPr lang="en-US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357C9-DD4D-4C14-8563-29A92EF9312F}"/>
              </a:ext>
            </a:extLst>
          </p:cNvPr>
          <p:cNvSpPr/>
          <p:nvPr/>
        </p:nvSpPr>
        <p:spPr>
          <a:xfrm>
            <a:off x="1432036" y="1164099"/>
            <a:ext cx="6821212" cy="2303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Mall-wise Revenue: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of Istanbul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Kenyon (51M each)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Focused marketing or traffic could be key contributors.</a:t>
            </a:r>
            <a:endParaRPr lang="en-US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9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501343-7EC0-45F7-B356-329662E42CF3}"/>
              </a:ext>
            </a:extLst>
          </p:cNvPr>
          <p:cNvSpPr/>
          <p:nvPr/>
        </p:nvSpPr>
        <p:spPr>
          <a:xfrm>
            <a:off x="1266495" y="1396974"/>
            <a:ext cx="8113987" cy="2303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Category and Gender-wise Revenue: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with 114M combined (68M Female, 46M Male).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next high-revenue categories.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4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90DBC0-D5AE-45D0-859B-4CA938886AFF}"/>
              </a:ext>
            </a:extLst>
          </p:cNvPr>
          <p:cNvSpPr/>
          <p:nvPr/>
        </p:nvSpPr>
        <p:spPr>
          <a:xfrm>
            <a:off x="1392620" y="1520414"/>
            <a:ext cx="8058808" cy="2303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cs typeface="Times New Roman" panose="02020603050405020304" pitchFamily="18" charset="0"/>
              </a:rPr>
              <a:t>Age Group Revenue: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18–30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profitable segment: 63M (38M Female, 25M Male).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 adults are the most active spenders.</a:t>
            </a:r>
            <a:endParaRPr lang="en-US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3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6363F2-92D8-4E17-87F9-718D1A9F17CD}"/>
              </a:ext>
            </a:extLst>
          </p:cNvPr>
          <p:cNvSpPr/>
          <p:nvPr/>
        </p:nvSpPr>
        <p:spPr>
          <a:xfrm>
            <a:off x="1345324" y="1620238"/>
            <a:ext cx="6972412" cy="175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cs typeface="Times New Roman" panose="02020603050405020304" pitchFamily="18" charset="0"/>
              </a:rPr>
              <a:t>Payment Method Revenue: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112.83M (44.86%)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Cards 88.08M (35.02%) and Debit Card 50.60M (20.12%)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4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63093-A396-4A0E-9910-D2689FD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9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D4555-38B1-4F6E-BF34-9A84BBE11227}"/>
              </a:ext>
            </a:extLst>
          </p:cNvPr>
          <p:cNvSpPr/>
          <p:nvPr/>
        </p:nvSpPr>
        <p:spPr>
          <a:xfrm>
            <a:off x="1258614" y="1169592"/>
            <a:ext cx="9028386" cy="340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Quantity by Gender</a:t>
            </a:r>
            <a:r>
              <a:rPr lang="en-US" sz="3200" dirty="0"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179K (60%)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120K (40%)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Segoe UI Emoji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Female customers purchase more and spend more.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9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DC087-0054-4D64-B20C-42B3BB0A1B45}"/>
              </a:ext>
            </a:extLst>
          </p:cNvPr>
          <p:cNvSpPr/>
          <p:nvPr/>
        </p:nvSpPr>
        <p:spPr>
          <a:xfrm>
            <a:off x="1376854" y="1155688"/>
            <a:ext cx="7577959" cy="2434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Month-wise Quantity</a:t>
            </a:r>
            <a:r>
              <a:rPr lang="en-US" sz="3200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sz="3200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(34.8K)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(31.3K)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Clear seasonality.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in Q2 and slight recovery in Q4.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7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DBA4BD-7C0A-4283-8E89-29EAD592FFB3}"/>
              </a:ext>
            </a:extLst>
          </p:cNvPr>
          <p:cNvSpPr/>
          <p:nvPr/>
        </p:nvSpPr>
        <p:spPr>
          <a:xfrm>
            <a:off x="1165863" y="678115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B3C238A-9FA0-4C7B-8AAA-E7E9F09CB475}"/>
              </a:ext>
            </a:extLst>
          </p:cNvPr>
          <p:cNvSpPr/>
          <p:nvPr/>
        </p:nvSpPr>
        <p:spPr>
          <a:xfrm>
            <a:off x="1291957" y="1368651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CF25F-A318-4105-9487-9B984F63D55B}"/>
              </a:ext>
            </a:extLst>
          </p:cNvPr>
          <p:cNvSpPr/>
          <p:nvPr/>
        </p:nvSpPr>
        <p:spPr>
          <a:xfrm>
            <a:off x="1551529" y="1251828"/>
            <a:ext cx="5136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Which gender did we sell more products to.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0FA8C3-EF73-491F-8FE8-0CCE26492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94767"/>
              </p:ext>
            </p:extLst>
          </p:nvPr>
        </p:nvGraphicFramePr>
        <p:xfrm>
          <a:off x="1686999" y="1929067"/>
          <a:ext cx="460171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0857">
                  <a:extLst>
                    <a:ext uri="{9D8B030D-6E8A-4147-A177-3AD203B41FA5}">
                      <a16:colId xmlns:a16="http://schemas.microsoft.com/office/drawing/2014/main" val="510930901"/>
                    </a:ext>
                  </a:extLst>
                </a:gridCol>
                <a:gridCol w="2300857">
                  <a:extLst>
                    <a:ext uri="{9D8B030D-6E8A-4147-A177-3AD203B41FA5}">
                      <a16:colId xmlns:a16="http://schemas.microsoft.com/office/drawing/2014/main" val="1924958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Product 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35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178659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921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120053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59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298712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5993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6027992-059A-43D4-8C61-9540412FD979}"/>
              </a:ext>
            </a:extLst>
          </p:cNvPr>
          <p:cNvSpPr/>
          <p:nvPr/>
        </p:nvSpPr>
        <p:spPr>
          <a:xfrm>
            <a:off x="1291957" y="3847560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502AF7B-1FF7-40C2-8044-F6E7A6D64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627213"/>
              </p:ext>
            </p:extLst>
          </p:nvPr>
        </p:nvGraphicFramePr>
        <p:xfrm>
          <a:off x="7093188" y="1929067"/>
          <a:ext cx="4278750" cy="3011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E530866-3D93-4B41-861E-CCBA4F2A875E}"/>
              </a:ext>
            </a:extLst>
          </p:cNvPr>
          <p:cNvSpPr/>
          <p:nvPr/>
        </p:nvSpPr>
        <p:spPr>
          <a:xfrm>
            <a:off x="1551529" y="3720334"/>
            <a:ext cx="52820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Female customers contributed approximately </a:t>
            </a:r>
            <a:r>
              <a:rPr lang="en-US" altLang="en-US" b="1" dirty="0">
                <a:latin typeface="Arial" panose="020B0604020202020204" pitchFamily="34" charset="0"/>
              </a:rPr>
              <a:t>48% more revenue</a:t>
            </a:r>
            <a:r>
              <a:rPr lang="en-US" altLang="en-US" dirty="0">
                <a:latin typeface="Arial" panose="020B0604020202020204" pitchFamily="34" charset="0"/>
              </a:rPr>
              <a:t> than male customers.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They made </a:t>
            </a:r>
            <a:r>
              <a:rPr lang="en-US" altLang="en-US" b="1" dirty="0">
                <a:latin typeface="Arial" panose="020B0604020202020204" pitchFamily="34" charset="0"/>
              </a:rPr>
              <a:t>about 49% more transactions</a:t>
            </a:r>
            <a:r>
              <a:rPr lang="en-US" altLang="en-US" dirty="0">
                <a:latin typeface="Arial" panose="020B0604020202020204" pitchFamily="34" charset="0"/>
              </a:rPr>
              <a:t> compared to males.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</a:t>
            </a:r>
            <a:r>
              <a:rPr lang="en-US" b="1" dirty="0"/>
              <a:t>average revenue per transaction</a:t>
            </a:r>
            <a:r>
              <a:rPr lang="en-US" dirty="0"/>
              <a:t> is almost identical between genders, indicating similar purchasing power per visit.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96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245249-0ECE-453E-A6B4-0982A3233C7D}"/>
              </a:ext>
            </a:extLst>
          </p:cNvPr>
          <p:cNvSpPr/>
          <p:nvPr/>
        </p:nvSpPr>
        <p:spPr>
          <a:xfrm>
            <a:off x="1376855" y="1221935"/>
            <a:ext cx="8421414" cy="354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Category and Gender-wise Quantity</a:t>
            </a:r>
            <a:r>
              <a:rPr lang="en-US" sz="3200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sz="3200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&amp; Beverage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 quantity sold.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Clothing: 62K Female vs. 42K Male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Cosmetics:27K Female vs 18K Male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Food &amp; Beverage: 26K Female vs 18K Male. consistent with revenue data.</a:t>
            </a:r>
            <a:endParaRPr lang="en-US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24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E8A5F-EA4A-492C-B1ED-A6BD8F0A6597}"/>
              </a:ext>
            </a:extLst>
          </p:cNvPr>
          <p:cNvSpPr/>
          <p:nvPr/>
        </p:nvSpPr>
        <p:spPr>
          <a:xfrm>
            <a:off x="1558158" y="1234515"/>
            <a:ext cx="6513786" cy="2434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Age Group Quantity</a:t>
            </a:r>
            <a:r>
              <a:rPr lang="en-US" sz="3200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sz="3200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18–30 age 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 dominates — aligns with revenue stats.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age brackets show higher female participation.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6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0EE5E-F7ED-48F8-95C3-CE24F244EFE9}"/>
              </a:ext>
            </a:extLst>
          </p:cNvPr>
          <p:cNvSpPr/>
          <p:nvPr/>
        </p:nvSpPr>
        <p:spPr>
          <a:xfrm>
            <a:off x="1715813" y="1151838"/>
            <a:ext cx="7089227" cy="1980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Payment Method Quantity</a:t>
            </a:r>
            <a:r>
              <a:rPr lang="en-US" sz="3200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sz="3200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133K (44.65%)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used,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105K  (35.17%)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Debit Card 60K (20.19%)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as revenue distribution.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29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BC540-47C3-4161-9BDD-5173C707227C}"/>
              </a:ext>
            </a:extLst>
          </p:cNvPr>
          <p:cNvSpPr/>
          <p:nvPr/>
        </p:nvSpPr>
        <p:spPr>
          <a:xfrm>
            <a:off x="693682" y="533394"/>
            <a:ext cx="10681138" cy="641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cs typeface="Times New Roman" panose="02020603050405020304" pitchFamily="18" charset="0"/>
              </a:rPr>
              <a:t>Business Recommendations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sz="3200" dirty="0"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cs typeface="Times New Roman" panose="02020603050405020304" pitchFamily="18" charset="0"/>
              </a:rPr>
              <a:t>1. Targeted Marketing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campaigns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Customers (18–30 years)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clearly the top spenders and buyers.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 &amp; Shoes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heavily across malls and online platforms.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cs typeface="Times New Roman" panose="02020603050405020304" pitchFamily="18" charset="0"/>
              </a:rPr>
              <a:t>2. Seasonal Promotions</a:t>
            </a:r>
            <a:endParaRPr lang="en-US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Revenue/quantity is strong in Q1 — plan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discounts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end-of-year 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Q2-Q4 to stabilize off-peak sales.</a:t>
            </a: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cs typeface="Times New Roman" panose="02020603050405020304" pitchFamily="18" charset="0"/>
              </a:rPr>
              <a:t>3. Mall Performance Optimization</a:t>
            </a:r>
            <a:endParaRPr lang="en-US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what drives success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of Istanbul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Kenyon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replicate strategies in low-performing locations (e.g., Forum Istanbul, Emaar).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19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F76E7C-E234-41E9-AF0B-B8A811F819FC}"/>
              </a:ext>
            </a:extLst>
          </p:cNvPr>
          <p:cNvSpPr/>
          <p:nvPr/>
        </p:nvSpPr>
        <p:spPr>
          <a:xfrm>
            <a:off x="622738" y="868359"/>
            <a:ext cx="10050517" cy="4363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cs typeface="Times New Roman" panose="02020603050405020304" pitchFamily="18" charset="0"/>
              </a:rPr>
              <a:t>4. Payment Strategy</a:t>
            </a:r>
            <a:endParaRPr lang="en-US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most users prefer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Cash/Credit cards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card-based cashback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 options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bank tie-ups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cs typeface="Times New Roman" panose="02020603050405020304" pitchFamily="18" charset="0"/>
              </a:rPr>
              <a:t>5.  Category Expansion</a:t>
            </a:r>
            <a:endParaRPr lang="en-US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Books, Souvenir  show lower sales volume — explore bundling offers or influencer marketing to boost visibility.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cs typeface="Times New Roman" panose="02020603050405020304" pitchFamily="18" charset="0"/>
              </a:rPr>
              <a:t>6. Customer Experience</a:t>
            </a:r>
            <a:endParaRPr lang="en-US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offers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loyal female buyers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re-engagement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males.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36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0D308-86BC-4A6B-9F66-AF7D40CF830F}"/>
              </a:ext>
            </a:extLst>
          </p:cNvPr>
          <p:cNvSpPr/>
          <p:nvPr/>
        </p:nvSpPr>
        <p:spPr>
          <a:xfrm>
            <a:off x="6337736" y="5088899"/>
            <a:ext cx="6392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FFFF00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110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EED1A-7AE3-484B-A8D9-FF45A50A83A2}"/>
              </a:ext>
            </a:extLst>
          </p:cNvPr>
          <p:cNvSpPr/>
          <p:nvPr/>
        </p:nvSpPr>
        <p:spPr>
          <a:xfrm>
            <a:off x="1120851" y="678114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3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D8604E4-40AA-4D11-91BE-10D0A718CF47}"/>
              </a:ext>
            </a:extLst>
          </p:cNvPr>
          <p:cNvSpPr/>
          <p:nvPr/>
        </p:nvSpPr>
        <p:spPr>
          <a:xfrm>
            <a:off x="1291957" y="1368651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2CCB8-D6B7-42EF-AA39-4CE489F13519}"/>
              </a:ext>
            </a:extLst>
          </p:cNvPr>
          <p:cNvSpPr/>
          <p:nvPr/>
        </p:nvSpPr>
        <p:spPr>
          <a:xfrm>
            <a:off x="1551529" y="1251828"/>
            <a:ext cx="483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Which gender generated more revenue.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DE6F6D-7D68-43AF-8AD1-F58BA6674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73446"/>
              </p:ext>
            </p:extLst>
          </p:nvPr>
        </p:nvGraphicFramePr>
        <p:xfrm>
          <a:off x="1641987" y="2023479"/>
          <a:ext cx="4316362" cy="15634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181">
                  <a:extLst>
                    <a:ext uri="{9D8B030D-6E8A-4147-A177-3AD203B41FA5}">
                      <a16:colId xmlns:a16="http://schemas.microsoft.com/office/drawing/2014/main" val="1055606433"/>
                    </a:ext>
                  </a:extLst>
                </a:gridCol>
                <a:gridCol w="2158181">
                  <a:extLst>
                    <a:ext uri="{9D8B030D-6E8A-4147-A177-3AD203B41FA5}">
                      <a16:colId xmlns:a16="http://schemas.microsoft.com/office/drawing/2014/main" val="3599310479"/>
                    </a:ext>
                  </a:extLst>
                </a:gridCol>
              </a:tblGrid>
              <a:tr h="3834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Revenue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3000748"/>
                  </a:ext>
                </a:extLst>
              </a:tr>
              <a:tr h="358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150207136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1602115"/>
                  </a:ext>
                </a:extLst>
              </a:tr>
              <a:tr h="410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101298658.2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8262974"/>
                  </a:ext>
                </a:extLst>
              </a:tr>
              <a:tr h="410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251505794.2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79125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EC9EE35-9E7C-42D1-8D1B-1F8B601C32FF}"/>
              </a:ext>
            </a:extLst>
          </p:cNvPr>
          <p:cNvSpPr/>
          <p:nvPr/>
        </p:nvSpPr>
        <p:spPr>
          <a:xfrm>
            <a:off x="1291957" y="3981082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C50ACFC-6E40-4E33-B9F2-B6B7D46DD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344994"/>
              </p:ext>
            </p:extLst>
          </p:nvPr>
        </p:nvGraphicFramePr>
        <p:xfrm>
          <a:off x="6801369" y="2023479"/>
          <a:ext cx="4515104" cy="3202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986A9B-F620-4830-BA56-80A3BA926BF0}"/>
              </a:ext>
            </a:extLst>
          </p:cNvPr>
          <p:cNvSpPr/>
          <p:nvPr/>
        </p:nvSpPr>
        <p:spPr>
          <a:xfrm>
            <a:off x="1534030" y="3863447"/>
            <a:ext cx="4424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Explanations:-</a:t>
            </a:r>
          </a:p>
          <a:p>
            <a:endParaRPr lang="en-IN" dirty="0"/>
          </a:p>
          <a:p>
            <a:r>
              <a:rPr lang="en-IN" dirty="0"/>
              <a:t>Female customers generated more revenue. (150 million)</a:t>
            </a:r>
          </a:p>
        </p:txBody>
      </p:sp>
    </p:spTree>
    <p:extLst>
      <p:ext uri="{BB962C8B-B14F-4D97-AF65-F5344CB8AC3E}">
        <p14:creationId xmlns:p14="http://schemas.microsoft.com/office/powerpoint/2010/main" val="111086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0B1E9-73A5-4E8A-922F-3A604220B6EC}"/>
              </a:ext>
            </a:extLst>
          </p:cNvPr>
          <p:cNvSpPr/>
          <p:nvPr/>
        </p:nvSpPr>
        <p:spPr>
          <a:xfrm>
            <a:off x="1091354" y="807900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4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7A3AF0F-5AC7-4226-8750-51CD657A4AD5}"/>
              </a:ext>
            </a:extLst>
          </p:cNvPr>
          <p:cNvSpPr/>
          <p:nvPr/>
        </p:nvSpPr>
        <p:spPr>
          <a:xfrm>
            <a:off x="1256561" y="1368651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EC27D-DED6-4BAB-A65D-C3E2149CF7D9}"/>
              </a:ext>
            </a:extLst>
          </p:cNvPr>
          <p:cNvSpPr/>
          <p:nvPr/>
        </p:nvSpPr>
        <p:spPr>
          <a:xfrm>
            <a:off x="1516133" y="1251828"/>
            <a:ext cx="7216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Distribution of purchase categories relative to other columns.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99B2C7-133B-4E39-B4CB-D4A3DAA4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50542"/>
              </p:ext>
            </p:extLst>
          </p:nvPr>
        </p:nvGraphicFramePr>
        <p:xfrm>
          <a:off x="1789274" y="2341700"/>
          <a:ext cx="627573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0038">
                  <a:extLst>
                    <a:ext uri="{9D8B030D-6E8A-4147-A177-3AD203B41FA5}">
                      <a16:colId xmlns:a16="http://schemas.microsoft.com/office/drawing/2014/main" val="1122324801"/>
                    </a:ext>
                  </a:extLst>
                </a:gridCol>
                <a:gridCol w="2145792">
                  <a:extLst>
                    <a:ext uri="{9D8B030D-6E8A-4147-A177-3AD203B41FA5}">
                      <a16:colId xmlns:a16="http://schemas.microsoft.com/office/drawing/2014/main" val="810288051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80495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72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Clothing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62039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72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Cosmetics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61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Food &amp; Beverage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350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18362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06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12311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89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416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Souvenir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77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8776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94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178659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120053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0331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6C6AA2-FAF1-4999-82E5-8566DFA35F5D}"/>
              </a:ext>
            </a:extLst>
          </p:cNvPr>
          <p:cNvSpPr txBox="1"/>
          <p:nvPr/>
        </p:nvSpPr>
        <p:spPr>
          <a:xfrm>
            <a:off x="1516133" y="1711977"/>
            <a:ext cx="659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Category vs Gender Wise Products Quantity</a:t>
            </a:r>
          </a:p>
        </p:txBody>
      </p:sp>
    </p:spTree>
    <p:extLst>
      <p:ext uri="{BB962C8B-B14F-4D97-AF65-F5344CB8AC3E}">
        <p14:creationId xmlns:p14="http://schemas.microsoft.com/office/powerpoint/2010/main" val="110568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1B4B9E-9E7C-46FE-97D3-97BD3FC215D5}"/>
              </a:ext>
            </a:extLst>
          </p:cNvPr>
          <p:cNvSpPr/>
          <p:nvPr/>
        </p:nvSpPr>
        <p:spPr>
          <a:xfrm>
            <a:off x="1132648" y="824085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E9043-1798-440A-B537-3AB61B49E4B1}"/>
              </a:ext>
            </a:extLst>
          </p:cNvPr>
          <p:cNvSpPr/>
          <p:nvPr/>
        </p:nvSpPr>
        <p:spPr>
          <a:xfrm>
            <a:off x="1506300" y="1251828"/>
            <a:ext cx="7016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Distribution of purchase categories relative to other columns.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CC3F16B-0CD4-44EB-BB15-022228FE2310}"/>
              </a:ext>
            </a:extLst>
          </p:cNvPr>
          <p:cNvSpPr/>
          <p:nvPr/>
        </p:nvSpPr>
        <p:spPr>
          <a:xfrm>
            <a:off x="1256561" y="1368651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89C33-415D-4927-869B-711A9695BC11}"/>
              </a:ext>
            </a:extLst>
          </p:cNvPr>
          <p:cNvSpPr/>
          <p:nvPr/>
        </p:nvSpPr>
        <p:spPr>
          <a:xfrm>
            <a:off x="1516133" y="1737983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Category vs Gender Wise Products Quantity.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1D116-E6F5-4053-AF10-4A5B24928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79042"/>
              </p:ext>
            </p:extLst>
          </p:nvPr>
        </p:nvGraphicFramePr>
        <p:xfrm>
          <a:off x="1813724" y="2430615"/>
          <a:ext cx="3489796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4898">
                  <a:extLst>
                    <a:ext uri="{9D8B030D-6E8A-4147-A177-3AD203B41FA5}">
                      <a16:colId xmlns:a16="http://schemas.microsoft.com/office/drawing/2014/main" val="2415405418"/>
                    </a:ext>
                  </a:extLst>
                </a:gridCol>
                <a:gridCol w="1744898">
                  <a:extLst>
                    <a:ext uri="{9D8B030D-6E8A-4147-A177-3AD203B41FA5}">
                      <a16:colId xmlns:a16="http://schemas.microsoft.com/office/drawing/2014/main" val="1329555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Revenue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6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Clothing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113996791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1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66553451.47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252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Technology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57862350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661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Cosmetics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6792862.9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88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3980426.24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620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&amp; Beverage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849535.05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803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834552.9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1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Souvenir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635824.65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84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251505794.2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264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5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FF2D46-23B5-4B0E-8863-F2C5A8936D7B}"/>
              </a:ext>
            </a:extLst>
          </p:cNvPr>
          <p:cNvSpPr/>
          <p:nvPr/>
        </p:nvSpPr>
        <p:spPr>
          <a:xfrm>
            <a:off x="1126750" y="88249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29090-B9D5-4639-BC6D-4125B78DBDB7}"/>
              </a:ext>
            </a:extLst>
          </p:cNvPr>
          <p:cNvSpPr/>
          <p:nvPr/>
        </p:nvSpPr>
        <p:spPr>
          <a:xfrm>
            <a:off x="1516133" y="1251828"/>
            <a:ext cx="699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Distribution of purchase categories relative to other columns.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83CBA27-4ED3-4CBE-A6A7-866FF59FC155}"/>
              </a:ext>
            </a:extLst>
          </p:cNvPr>
          <p:cNvSpPr/>
          <p:nvPr/>
        </p:nvSpPr>
        <p:spPr>
          <a:xfrm>
            <a:off x="1256561" y="1368651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7212D-5A92-4F95-8047-D80F6872205C}"/>
              </a:ext>
            </a:extLst>
          </p:cNvPr>
          <p:cNvSpPr/>
          <p:nvPr/>
        </p:nvSpPr>
        <p:spPr>
          <a:xfrm>
            <a:off x="1516133" y="1737983"/>
            <a:ext cx="557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Age Group And Category Wise Quantity Sold.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D4679F3-2F0F-4AFF-AFA9-2AD3EA577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914106"/>
              </p:ext>
            </p:extLst>
          </p:nvPr>
        </p:nvGraphicFramePr>
        <p:xfrm>
          <a:off x="1516133" y="2326771"/>
          <a:ext cx="8128000" cy="3961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650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85D9CD-A745-4893-8A8B-FBE33CAD2CCC}"/>
              </a:ext>
            </a:extLst>
          </p:cNvPr>
          <p:cNvSpPr/>
          <p:nvPr/>
        </p:nvSpPr>
        <p:spPr>
          <a:xfrm>
            <a:off x="1173551" y="81812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5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2F9AFB3-C907-4A62-B4F5-F67BEBCE6B51}"/>
              </a:ext>
            </a:extLst>
          </p:cNvPr>
          <p:cNvSpPr/>
          <p:nvPr/>
        </p:nvSpPr>
        <p:spPr>
          <a:xfrm>
            <a:off x="1256561" y="1368651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633F3-BDDE-46B7-B248-DE3E977F5261}"/>
              </a:ext>
            </a:extLst>
          </p:cNvPr>
          <p:cNvSpPr/>
          <p:nvPr/>
        </p:nvSpPr>
        <p:spPr>
          <a:xfrm>
            <a:off x="1516133" y="1251828"/>
            <a:ext cx="4689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Shopping distribution according to age.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06CF8-5828-4DD0-9E40-857F3B0F774E}"/>
              </a:ext>
            </a:extLst>
          </p:cNvPr>
          <p:cNvSpPr/>
          <p:nvPr/>
        </p:nvSpPr>
        <p:spPr>
          <a:xfrm>
            <a:off x="1516133" y="1802353"/>
            <a:ext cx="3073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1.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Age Group Wise Quantity Sold.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7D1C80-1D2C-428F-A20D-69D95960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2584"/>
              </p:ext>
            </p:extLst>
          </p:nvPr>
        </p:nvGraphicFramePr>
        <p:xfrm>
          <a:off x="1623299" y="2481410"/>
          <a:ext cx="3899407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3607">
                  <a:extLst>
                    <a:ext uri="{9D8B030D-6E8A-4147-A177-3AD203B41FA5}">
                      <a16:colId xmlns:a16="http://schemas.microsoft.com/office/drawing/2014/main" val="2106976075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49816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3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18-30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75172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65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31-40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202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41-50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57156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420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51-60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56997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66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61-70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51537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276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298712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0480373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8DE3EC3-2309-46FC-B8AC-63740A939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119459"/>
              </p:ext>
            </p:extLst>
          </p:nvPr>
        </p:nvGraphicFramePr>
        <p:xfrm>
          <a:off x="5929244" y="2350786"/>
          <a:ext cx="5179633" cy="285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109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9BFE92-0973-4104-A0A4-EFF61D087AE4}"/>
              </a:ext>
            </a:extLst>
          </p:cNvPr>
          <p:cNvSpPr/>
          <p:nvPr/>
        </p:nvSpPr>
        <p:spPr>
          <a:xfrm>
            <a:off x="1149167" y="769358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–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33D6C-A1F8-4C45-82C6-AC2274F8E54A}"/>
              </a:ext>
            </a:extLst>
          </p:cNvPr>
          <p:cNvSpPr/>
          <p:nvPr/>
        </p:nvSpPr>
        <p:spPr>
          <a:xfrm>
            <a:off x="1453382" y="1138690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Shopping distribution according to age.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08B8FB8-B93F-4B07-BE8A-77B6EAC9BD7D}"/>
              </a:ext>
            </a:extLst>
          </p:cNvPr>
          <p:cNvSpPr/>
          <p:nvPr/>
        </p:nvSpPr>
        <p:spPr>
          <a:xfrm>
            <a:off x="1214632" y="1255513"/>
            <a:ext cx="259572" cy="13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840AD-5843-4503-87DE-7E3AD44E8593}"/>
              </a:ext>
            </a:extLst>
          </p:cNvPr>
          <p:cNvSpPr/>
          <p:nvPr/>
        </p:nvSpPr>
        <p:spPr>
          <a:xfrm>
            <a:off x="1453382" y="1624845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Age Group Wise Revenue Generated.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FADB86-0134-40C0-B437-13A166C47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97622"/>
              </p:ext>
            </p:extLst>
          </p:nvPr>
        </p:nvGraphicFramePr>
        <p:xfrm>
          <a:off x="1670303" y="2371682"/>
          <a:ext cx="40640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6881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108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Revenue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497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18-30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63047402.11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980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31-40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48370413.32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80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41-50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48779846.58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27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51-60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47788662.58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665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61-70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43519469.66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75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251505794.2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03903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BC5572-9361-43CE-8BDD-BD21E7701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559710"/>
              </p:ext>
            </p:extLst>
          </p:nvPr>
        </p:nvGraphicFramePr>
        <p:xfrm>
          <a:off x="6187370" y="2111000"/>
          <a:ext cx="5295392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4273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427</TotalTime>
  <Words>1364</Words>
  <Application>Microsoft Office PowerPoint</Application>
  <PresentationFormat>Widescreen</PresentationFormat>
  <Paragraphs>522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Segoe UI Emoji</vt:lpstr>
      <vt:lpstr>Symbol</vt:lpstr>
      <vt:lpstr>Times New Roman</vt:lpstr>
      <vt:lpstr>Wingdings 3</vt:lpstr>
      <vt:lpstr>Ion</vt:lpstr>
      <vt:lpstr>Customer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Visualize The Data Using</vt:lpstr>
      <vt:lpstr>PowerPoint Presentation</vt:lpstr>
      <vt:lpstr>Sales Performance Dashboard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Data</dc:title>
  <dc:creator>S04-05</dc:creator>
  <cp:lastModifiedBy>S04-05</cp:lastModifiedBy>
  <cp:revision>34</cp:revision>
  <dcterms:created xsi:type="dcterms:W3CDTF">2025-06-28T17:40:36Z</dcterms:created>
  <dcterms:modified xsi:type="dcterms:W3CDTF">2025-06-30T17:55:48Z</dcterms:modified>
</cp:coreProperties>
</file>