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316" r:id="rId34"/>
    <p:sldId id="288" r:id="rId35"/>
    <p:sldId id="289" r:id="rId36"/>
    <p:sldId id="290" r:id="rId37"/>
    <p:sldId id="291" r:id="rId38"/>
    <p:sldId id="292" r:id="rId39"/>
    <p:sldId id="293" r:id="rId40"/>
    <p:sldId id="294" r:id="rId41"/>
    <p:sldId id="295" r:id="rId42"/>
    <p:sldId id="296" r:id="rId43"/>
    <p:sldId id="317" r:id="rId44"/>
    <p:sldId id="297" r:id="rId45"/>
    <p:sldId id="298" r:id="rId46"/>
    <p:sldId id="300" r:id="rId47"/>
    <p:sldId id="301" r:id="rId48"/>
    <p:sldId id="302" r:id="rId49"/>
    <p:sldId id="303" r:id="rId50"/>
    <p:sldId id="304" r:id="rId51"/>
    <p:sldId id="305" r:id="rId52"/>
    <p:sldId id="306" r:id="rId53"/>
    <p:sldId id="307" r:id="rId54"/>
    <p:sldId id="308" r:id="rId55"/>
    <p:sldId id="309" r:id="rId56"/>
    <p:sldId id="310" r:id="rId57"/>
    <p:sldId id="312" r:id="rId58"/>
    <p:sldId id="320" r:id="rId59"/>
    <p:sldId id="313" r:id="rId60"/>
    <p:sldId id="311" r:id="rId61"/>
    <p:sldId id="314" r:id="rId62"/>
    <p:sldId id="315" r:id="rId63"/>
    <p:sldId id="318" r:id="rId64"/>
    <p:sldId id="319" r:id="rId65"/>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BE76002-7E3E-4EE2-8E81-BCF92B800DD0}">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316"/>
            <p14:sldId id="288"/>
            <p14:sldId id="289"/>
            <p14:sldId id="290"/>
            <p14:sldId id="291"/>
            <p14:sldId id="292"/>
            <p14:sldId id="293"/>
            <p14:sldId id="294"/>
            <p14:sldId id="295"/>
            <p14:sldId id="296"/>
            <p14:sldId id="317"/>
            <p14:sldId id="297"/>
            <p14:sldId id="298"/>
            <p14:sldId id="300"/>
            <p14:sldId id="301"/>
            <p14:sldId id="302"/>
            <p14:sldId id="303"/>
            <p14:sldId id="304"/>
            <p14:sldId id="305"/>
            <p14:sldId id="306"/>
            <p14:sldId id="307"/>
            <p14:sldId id="308"/>
            <p14:sldId id="309"/>
            <p14:sldId id="310"/>
            <p14:sldId id="312"/>
            <p14:sldId id="320"/>
            <p14:sldId id="313"/>
            <p14:sldId id="311"/>
            <p14:sldId id="314"/>
            <p14:sldId id="315"/>
            <p14:sldId id="318"/>
            <p14:sldId id="31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7432" autoAdjust="0"/>
  </p:normalViewPr>
  <p:slideViewPr>
    <p:cSldViewPr snapToGrid="0">
      <p:cViewPr varScale="1">
        <p:scale>
          <a:sx n="161" d="100"/>
          <a:sy n="161" d="100"/>
        </p:scale>
        <p:origin x="15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no of product_id</c:v>
                </c:pt>
              </c:strCache>
            </c:strRef>
          </c:tx>
          <c:spPr>
            <a:solidFill>
              <a:schemeClr val="accent3">
                <a:lumMod val="75000"/>
              </a:schemeClr>
            </a:solidFill>
            <a:ln>
              <a:noFill/>
            </a:ln>
            <a:effectLst/>
          </c:spPr>
          <c:invertIfNegative val="0"/>
          <c:cat>
            <c:strRef>
              <c:f>Sheet1!$A$2:$A$11</c:f>
              <c:strCache>
                <c:ptCount val="10"/>
                <c:pt idx="0">
                  <c:v>missing</c:v>
                </c:pt>
                <c:pt idx="1">
                  <c:v>candy chocolate</c:v>
                </c:pt>
                <c:pt idx="2">
                  <c:v>ice cream ice</c:v>
                </c:pt>
                <c:pt idx="3">
                  <c:v>vitamins supplements</c:v>
                </c:pt>
                <c:pt idx="4">
                  <c:v>yogurt</c:v>
                </c:pt>
                <c:pt idx="5">
                  <c:v>chips pretzels</c:v>
                </c:pt>
                <c:pt idx="6">
                  <c:v>tea</c:v>
                </c:pt>
                <c:pt idx="7">
                  <c:v>packaged cheese</c:v>
                </c:pt>
                <c:pt idx="8">
                  <c:v>frozen meals</c:v>
                </c:pt>
                <c:pt idx="9">
                  <c:v>cookies cakes</c:v>
                </c:pt>
              </c:strCache>
            </c:strRef>
          </c:cat>
          <c:val>
            <c:numRef>
              <c:f>Sheet1!$B$2:$B$11</c:f>
              <c:numCache>
                <c:formatCode>General</c:formatCode>
                <c:ptCount val="10"/>
                <c:pt idx="0">
                  <c:v>1265</c:v>
                </c:pt>
                <c:pt idx="1">
                  <c:v>1246</c:v>
                </c:pt>
                <c:pt idx="2">
                  <c:v>1091</c:v>
                </c:pt>
                <c:pt idx="3">
                  <c:v>1038</c:v>
                </c:pt>
                <c:pt idx="4">
                  <c:v>1026</c:v>
                </c:pt>
                <c:pt idx="5">
                  <c:v>989</c:v>
                </c:pt>
                <c:pt idx="6">
                  <c:v>894</c:v>
                </c:pt>
                <c:pt idx="7">
                  <c:v>891</c:v>
                </c:pt>
                <c:pt idx="8">
                  <c:v>880</c:v>
                </c:pt>
                <c:pt idx="9">
                  <c:v>873</c:v>
                </c:pt>
              </c:numCache>
            </c:numRef>
          </c:val>
          <c:extLst>
            <c:ext xmlns:c16="http://schemas.microsoft.com/office/drawing/2014/chart" uri="{C3380CC4-5D6E-409C-BE32-E72D297353CC}">
              <c16:uniqueId val="{00000000-C81F-4410-B554-D88387AB3DCA}"/>
            </c:ext>
          </c:extLst>
        </c:ser>
        <c:dLbls>
          <c:showLegendKey val="0"/>
          <c:showVal val="0"/>
          <c:showCatName val="0"/>
          <c:showSerName val="0"/>
          <c:showPercent val="0"/>
          <c:showBubbleSize val="0"/>
        </c:dLbls>
        <c:gapWidth val="219"/>
        <c:overlap val="-27"/>
        <c:axId val="2085814944"/>
        <c:axId val="2068081232"/>
      </c:barChart>
      <c:catAx>
        <c:axId val="208581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68081232"/>
        <c:crosses val="autoZero"/>
        <c:auto val="1"/>
        <c:lblAlgn val="ctr"/>
        <c:lblOffset val="100"/>
        <c:noMultiLvlLbl val="0"/>
      </c:catAx>
      <c:valAx>
        <c:axId val="206808123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58149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FF0000"/>
      </a:solid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total_orders</c:v>
                </c:pt>
              </c:strCache>
            </c:strRef>
          </c:tx>
          <c:spPr>
            <a:ln w="28575" cap="rnd">
              <a:solidFill>
                <a:schemeClr val="accent1"/>
              </a:solidFill>
              <a:round/>
            </a:ln>
            <a:effectLst/>
          </c:spPr>
          <c:marker>
            <c:symbol val="circle"/>
            <c:size val="5"/>
            <c:spPr>
              <a:solidFill>
                <a:schemeClr val="tx1"/>
              </a:solidFill>
              <a:ln w="9525">
                <a:solidFill>
                  <a:schemeClr val="accent1"/>
                </a:solidFill>
              </a:ln>
              <a:effectLst/>
            </c:spPr>
          </c:marker>
          <c:dLbls>
            <c:dLbl>
              <c:idx val="7"/>
              <c:layout>
                <c:manualLayout>
                  <c:x val="-4.9195889976776506E-2"/>
                  <c:y val="-3.77949612817423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3D2B-4EBE-9567-9E3ABAE08EC0}"/>
                </c:ext>
              </c:extLst>
            </c:dLbl>
            <c:dLbl>
              <c:idx val="8"/>
              <c:layout>
                <c:manualLayout>
                  <c:x val="-5.0730508740620607E-2"/>
                  <c:y val="-3.77949612817423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3D2B-4EBE-9567-9E3ABAE08EC0}"/>
                </c:ext>
              </c:extLst>
            </c:dLbl>
            <c:dLbl>
              <c:idx val="9"/>
              <c:layout>
                <c:manualLayout>
                  <c:x val="-5.840360255984077E-2"/>
                  <c:y val="-3.473736973937766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3D2B-4EBE-9567-9E3ABAE08EC0}"/>
                </c:ext>
              </c:extLst>
            </c:dLbl>
            <c:dLbl>
              <c:idx val="10"/>
              <c:layout>
                <c:manualLayout>
                  <c:x val="-1.3899658408363503E-2"/>
                  <c:y val="-5.919810207829554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3D2B-4EBE-9567-9E3ABAE08EC0}"/>
                </c:ext>
              </c:extLst>
            </c:dLbl>
            <c:dLbl>
              <c:idx val="11"/>
              <c:layout>
                <c:manualLayout>
                  <c:x val="-1.2365039644519515E-2"/>
                  <c:y val="-5.308291899356606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3D2B-4EBE-9567-9E3ABAE08EC0}"/>
                </c:ext>
              </c:extLst>
            </c:dLbl>
            <c:dLbl>
              <c:idx val="12"/>
              <c:layout>
                <c:manualLayout>
                  <c:x val="-1.8503514699895633E-2"/>
                  <c:y val="-5.919810207829553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3D2B-4EBE-9567-9E3ABAE08EC0}"/>
                </c:ext>
              </c:extLst>
            </c:dLbl>
            <c:dLbl>
              <c:idx val="13"/>
              <c:layout>
                <c:manualLayout>
                  <c:x val="-1.8503514699895748E-2"/>
                  <c:y val="-5.919810207829554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3D2B-4EBE-9567-9E3ABAE08EC0}"/>
                </c:ext>
              </c:extLst>
            </c:dLbl>
            <c:dLbl>
              <c:idx val="14"/>
              <c:layout>
                <c:manualLayout>
                  <c:x val="-1.5434277172207547E-2"/>
                  <c:y val="-6.225569362066028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3D2B-4EBE-9567-9E3ABAE08EC0}"/>
                </c:ext>
              </c:extLst>
            </c:dLbl>
            <c:dLbl>
              <c:idx val="15"/>
              <c:layout>
                <c:manualLayout>
                  <c:x val="-1.3899658408363503E-2"/>
                  <c:y val="-5.002532745120132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3D2B-4EBE-9567-9E3ABAE08EC0}"/>
                </c:ext>
              </c:extLst>
            </c:dLbl>
            <c:dLbl>
              <c:idx val="16"/>
              <c:layout>
                <c:manualLayout>
                  <c:x val="-1.0830420880675417E-2"/>
                  <c:y val="-4.69677359088366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3D2B-4EBE-9567-9E3ABAE08EC0}"/>
                </c:ext>
              </c:extLst>
            </c:dLbl>
            <c:dLbl>
              <c:idx val="17"/>
              <c:layout>
                <c:manualLayout>
                  <c:x val="-1.3899658408363616E-2"/>
                  <c:y val="-5.002532745120132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D2B-4EBE-9567-9E3ABAE08EC0}"/>
                </c:ext>
              </c:extLst>
            </c:dLbl>
            <c:dLbl>
              <c:idx val="18"/>
              <c:layout>
                <c:manualLayout>
                  <c:x val="-1.0830420880675528E-2"/>
                  <c:y val="-4.696773590883658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D2B-4EBE-9567-9E3ABAE08EC0}"/>
                </c:ext>
              </c:extLst>
            </c:dLbl>
            <c:dLbl>
              <c:idx val="19"/>
              <c:layout>
                <c:manualLayout>
                  <c:x val="-9.2958021168313715E-3"/>
                  <c:y val="-4.69677359088365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D2B-4EBE-9567-9E3ABAE08EC0}"/>
                </c:ext>
              </c:extLst>
            </c:dLbl>
            <c:dLbl>
              <c:idx val="20"/>
              <c:layout>
                <c:manualLayout>
                  <c:x val="-1.3899658408363503E-2"/>
                  <c:y val="-5.308291899356605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D2B-4EBE-9567-9E3ABAE08EC0}"/>
                </c:ext>
              </c:extLst>
            </c:dLbl>
            <c:dLbl>
              <c:idx val="21"/>
              <c:layout>
                <c:manualLayout>
                  <c:x val="-1.5434277172207659E-2"/>
                  <c:y val="-5.308291899356605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D2B-4EBE-9567-9E3ABAE08EC0}"/>
                </c:ext>
              </c:extLst>
            </c:dLbl>
            <c:dLbl>
              <c:idx val="22"/>
              <c:layout>
                <c:manualLayout>
                  <c:x val="-1.2365039644519573E-2"/>
                  <c:y val="-5.002532745120132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D2B-4EBE-9567-9E3ABAE08EC0}"/>
                </c:ext>
              </c:extLst>
            </c:dLbl>
            <c:dLbl>
              <c:idx val="23"/>
              <c:layout>
                <c:manualLayout>
                  <c:x val="-2.3938844354735706E-3"/>
                  <c:y val="-4.696773590883658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3D2B-4EBE-9567-9E3ABAE08EC0}"/>
                </c:ext>
              </c:extLst>
            </c:dLbl>
            <c:spPr>
              <a:noFill/>
              <a:ln>
                <a:noFill/>
              </a:ln>
              <a:effectLst/>
            </c:spPr>
            <c:txPr>
              <a:bodyPr rot="-2280000" spcFirstLastPara="1" vertOverflow="ellipsis" wrap="square" lIns="38100" tIns="19050" rIns="38100" bIns="19050" anchor="ctr" anchorCtr="0">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Sheet1!$A$2:$A$25</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cat>
          <c:val>
            <c:numRef>
              <c:f>Sheet1!$B$2:$B$25</c:f>
              <c:numCache>
                <c:formatCode>General</c:formatCode>
                <c:ptCount val="24"/>
                <c:pt idx="0">
                  <c:v>6881</c:v>
                </c:pt>
                <c:pt idx="1">
                  <c:v>3698</c:v>
                </c:pt>
                <c:pt idx="2">
                  <c:v>2312</c:v>
                </c:pt>
                <c:pt idx="3">
                  <c:v>1649</c:v>
                </c:pt>
                <c:pt idx="4">
                  <c:v>1748</c:v>
                </c:pt>
                <c:pt idx="5">
                  <c:v>2882</c:v>
                </c:pt>
                <c:pt idx="6">
                  <c:v>9253</c:v>
                </c:pt>
                <c:pt idx="7">
                  <c:v>28199</c:v>
                </c:pt>
                <c:pt idx="8">
                  <c:v>54868</c:v>
                </c:pt>
                <c:pt idx="9">
                  <c:v>78737</c:v>
                </c:pt>
                <c:pt idx="10">
                  <c:v>88228</c:v>
                </c:pt>
                <c:pt idx="11">
                  <c:v>87087</c:v>
                </c:pt>
                <c:pt idx="12">
                  <c:v>84204</c:v>
                </c:pt>
                <c:pt idx="13">
                  <c:v>85652</c:v>
                </c:pt>
                <c:pt idx="14">
                  <c:v>86905</c:v>
                </c:pt>
                <c:pt idx="15">
                  <c:v>86888</c:v>
                </c:pt>
                <c:pt idx="16">
                  <c:v>83421</c:v>
                </c:pt>
                <c:pt idx="17">
                  <c:v>69960</c:v>
                </c:pt>
                <c:pt idx="18">
                  <c:v>56284</c:v>
                </c:pt>
                <c:pt idx="19">
                  <c:v>43076</c:v>
                </c:pt>
                <c:pt idx="20">
                  <c:v>31735</c:v>
                </c:pt>
                <c:pt idx="21">
                  <c:v>23972</c:v>
                </c:pt>
                <c:pt idx="22">
                  <c:v>18824</c:v>
                </c:pt>
                <c:pt idx="23">
                  <c:v>12112</c:v>
                </c:pt>
              </c:numCache>
            </c:numRef>
          </c:val>
          <c:smooth val="0"/>
          <c:extLst>
            <c:ext xmlns:c16="http://schemas.microsoft.com/office/drawing/2014/chart" uri="{C3380CC4-5D6E-409C-BE32-E72D297353CC}">
              <c16:uniqueId val="{00000000-3D2B-4EBE-9567-9E3ABAE08EC0}"/>
            </c:ext>
          </c:extLst>
        </c:ser>
        <c:dLbls>
          <c:dLblPos val="t"/>
          <c:showLegendKey val="0"/>
          <c:showVal val="1"/>
          <c:showCatName val="0"/>
          <c:showSerName val="0"/>
          <c:showPercent val="0"/>
          <c:showBubbleSize val="0"/>
        </c:dLbls>
        <c:marker val="1"/>
        <c:smooth val="0"/>
        <c:axId val="481187215"/>
        <c:axId val="479514943"/>
      </c:lineChart>
      <c:catAx>
        <c:axId val="481187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79514943"/>
        <c:crosses val="autoZero"/>
        <c:auto val="1"/>
        <c:lblAlgn val="ctr"/>
        <c:lblOffset val="100"/>
        <c:noMultiLvlLbl val="0"/>
      </c:catAx>
      <c:valAx>
        <c:axId val="479514943"/>
        <c:scaling>
          <c:orientation val="minMax"/>
        </c:scaling>
        <c:delete val="1"/>
        <c:axPos val="l"/>
        <c:numFmt formatCode="General" sourceLinked="1"/>
        <c:majorTickMark val="none"/>
        <c:minorTickMark val="none"/>
        <c:tickLblPos val="nextTo"/>
        <c:crossAx val="4811872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3">
          <a:lumMod val="75000"/>
        </a:schemeClr>
      </a:solid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Count of product_id</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Friday</c:v>
                </c:pt>
                <c:pt idx="1">
                  <c:v>Monday</c:v>
                </c:pt>
                <c:pt idx="2">
                  <c:v>Saturday</c:v>
                </c:pt>
                <c:pt idx="3">
                  <c:v>Sunday</c:v>
                </c:pt>
                <c:pt idx="4">
                  <c:v>Thursday</c:v>
                </c:pt>
                <c:pt idx="5">
                  <c:v>Tuesday</c:v>
                </c:pt>
                <c:pt idx="6">
                  <c:v>Wednesday</c:v>
                </c:pt>
              </c:strCache>
            </c:strRef>
          </c:cat>
          <c:val>
            <c:numRef>
              <c:f>Sheet1!$B$2:$B$8</c:f>
              <c:numCache>
                <c:formatCode>General</c:formatCode>
                <c:ptCount val="7"/>
                <c:pt idx="0">
                  <c:v>41303</c:v>
                </c:pt>
                <c:pt idx="1">
                  <c:v>46747</c:v>
                </c:pt>
                <c:pt idx="2">
                  <c:v>48778</c:v>
                </c:pt>
                <c:pt idx="3">
                  <c:v>74310</c:v>
                </c:pt>
                <c:pt idx="4">
                  <c:v>35747</c:v>
                </c:pt>
                <c:pt idx="5">
                  <c:v>36265</c:v>
                </c:pt>
                <c:pt idx="6">
                  <c:v>34901</c:v>
                </c:pt>
              </c:numCache>
            </c:numRef>
          </c:val>
          <c:smooth val="0"/>
          <c:extLst>
            <c:ext xmlns:c16="http://schemas.microsoft.com/office/drawing/2014/chart" uri="{C3380CC4-5D6E-409C-BE32-E72D297353CC}">
              <c16:uniqueId val="{00000000-7786-4996-B7F0-194E0838042D}"/>
            </c:ext>
          </c:extLst>
        </c:ser>
        <c:ser>
          <c:idx val="1"/>
          <c:order val="1"/>
          <c:tx>
            <c:strRef>
              <c:f>Sheet1!$C$1</c:f>
              <c:strCache>
                <c:ptCount val="1"/>
                <c:pt idx="0">
                  <c:v>Distinct Count of order_id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Friday</c:v>
                </c:pt>
                <c:pt idx="1">
                  <c:v>Monday</c:v>
                </c:pt>
                <c:pt idx="2">
                  <c:v>Saturday</c:v>
                </c:pt>
                <c:pt idx="3">
                  <c:v>Sunday</c:v>
                </c:pt>
                <c:pt idx="4">
                  <c:v>Thursday</c:v>
                </c:pt>
                <c:pt idx="5">
                  <c:v>Tuesday</c:v>
                </c:pt>
                <c:pt idx="6">
                  <c:v>Wednesday</c:v>
                </c:pt>
              </c:strCache>
            </c:strRef>
          </c:cat>
          <c:val>
            <c:numRef>
              <c:f>Sheet1!$C$2:$C$8</c:f>
              <c:numCache>
                <c:formatCode>General</c:formatCode>
                <c:ptCount val="7"/>
                <c:pt idx="0">
                  <c:v>4050</c:v>
                </c:pt>
                <c:pt idx="1">
                  <c:v>4542</c:v>
                </c:pt>
                <c:pt idx="2">
                  <c:v>4422</c:v>
                </c:pt>
                <c:pt idx="3">
                  <c:v>6340</c:v>
                </c:pt>
                <c:pt idx="4">
                  <c:v>3628</c:v>
                </c:pt>
                <c:pt idx="5">
                  <c:v>3660</c:v>
                </c:pt>
                <c:pt idx="6">
                  <c:v>3610</c:v>
                </c:pt>
              </c:numCache>
            </c:numRef>
          </c:val>
          <c:smooth val="0"/>
          <c:extLst>
            <c:ext xmlns:c16="http://schemas.microsoft.com/office/drawing/2014/chart" uri="{C3380CC4-5D6E-409C-BE32-E72D297353CC}">
              <c16:uniqueId val="{00000001-7786-4996-B7F0-194E0838042D}"/>
            </c:ext>
          </c:extLst>
        </c:ser>
        <c:ser>
          <c:idx val="2"/>
          <c:order val="2"/>
          <c:tx>
            <c:strRef>
              <c:f>Sheet1!$D$1</c:f>
              <c:strCache>
                <c:ptCount val="1"/>
                <c:pt idx="0">
                  <c:v>avg_order_size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Friday</c:v>
                </c:pt>
                <c:pt idx="1">
                  <c:v>Monday</c:v>
                </c:pt>
                <c:pt idx="2">
                  <c:v>Saturday</c:v>
                </c:pt>
                <c:pt idx="3">
                  <c:v>Sunday</c:v>
                </c:pt>
                <c:pt idx="4">
                  <c:v>Thursday</c:v>
                </c:pt>
                <c:pt idx="5">
                  <c:v>Tuesday</c:v>
                </c:pt>
                <c:pt idx="6">
                  <c:v>Wednesday</c:v>
                </c:pt>
              </c:strCache>
            </c:strRef>
          </c:cat>
          <c:val>
            <c:numRef>
              <c:f>Sheet1!$D$2:$D$8</c:f>
              <c:numCache>
                <c:formatCode>0.00</c:formatCode>
                <c:ptCount val="7"/>
                <c:pt idx="0">
                  <c:v>10.198271604938272</c:v>
                </c:pt>
                <c:pt idx="1">
                  <c:v>10.292162043152796</c:v>
                </c:pt>
                <c:pt idx="2">
                  <c:v>11.030755314337403</c:v>
                </c:pt>
                <c:pt idx="3">
                  <c:v>11.720820189274448</c:v>
                </c:pt>
                <c:pt idx="4">
                  <c:v>9.853087100330761</c:v>
                </c:pt>
                <c:pt idx="5">
                  <c:v>9.9084699453551917</c:v>
                </c:pt>
                <c:pt idx="6">
                  <c:v>9.6678670360110797</c:v>
                </c:pt>
              </c:numCache>
            </c:numRef>
          </c:val>
          <c:smooth val="0"/>
          <c:extLst>
            <c:ext xmlns:c16="http://schemas.microsoft.com/office/drawing/2014/chart" uri="{C3380CC4-5D6E-409C-BE32-E72D297353CC}">
              <c16:uniqueId val="{00000002-7786-4996-B7F0-194E0838042D}"/>
            </c:ext>
          </c:extLst>
        </c:ser>
        <c:dLbls>
          <c:dLblPos val="ctr"/>
          <c:showLegendKey val="0"/>
          <c:showVal val="1"/>
          <c:showCatName val="0"/>
          <c:showSerName val="0"/>
          <c:showPercent val="0"/>
          <c:showBubbleSize val="0"/>
        </c:dLbls>
        <c:marker val="1"/>
        <c:smooth val="0"/>
        <c:axId val="1312755839"/>
        <c:axId val="1035850287"/>
      </c:lineChart>
      <c:catAx>
        <c:axId val="13127558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35850287"/>
        <c:crosses val="autoZero"/>
        <c:auto val="1"/>
        <c:lblAlgn val="ctr"/>
        <c:lblOffset val="100"/>
        <c:noMultiLvlLbl val="0"/>
      </c:catAx>
      <c:valAx>
        <c:axId val="10358502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275583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FF0000"/>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no of product_id</c:v>
                </c:pt>
              </c:strCache>
            </c:strRef>
          </c:tx>
          <c:spPr>
            <a:solidFill>
              <a:schemeClr val="accent3">
                <a:lumMod val="75000"/>
              </a:schemeClr>
            </a:solidFill>
            <a:ln>
              <a:noFill/>
            </a:ln>
            <a:effectLst/>
          </c:spPr>
          <c:invertIfNegative val="0"/>
          <c:cat>
            <c:strRef>
              <c:f>Sheet1!$A$2:$A$22</c:f>
              <c:strCache>
                <c:ptCount val="21"/>
                <c:pt idx="0">
                  <c:v>personal care</c:v>
                </c:pt>
                <c:pt idx="1">
                  <c:v>snacks</c:v>
                </c:pt>
                <c:pt idx="2">
                  <c:v>pantry</c:v>
                </c:pt>
                <c:pt idx="3">
                  <c:v>beverages</c:v>
                </c:pt>
                <c:pt idx="4">
                  <c:v>frozen</c:v>
                </c:pt>
                <c:pt idx="5">
                  <c:v>dairy eggs</c:v>
                </c:pt>
                <c:pt idx="6">
                  <c:v>household</c:v>
                </c:pt>
                <c:pt idx="7">
                  <c:v>canned goods</c:v>
                </c:pt>
                <c:pt idx="8">
                  <c:v>dry goods pasta</c:v>
                </c:pt>
                <c:pt idx="9">
                  <c:v>produce</c:v>
                </c:pt>
                <c:pt idx="10">
                  <c:v>bakery</c:v>
                </c:pt>
                <c:pt idx="11">
                  <c:v>deli</c:v>
                </c:pt>
                <c:pt idx="12">
                  <c:v>missing</c:v>
                </c:pt>
                <c:pt idx="13">
                  <c:v>international</c:v>
                </c:pt>
                <c:pt idx="14">
                  <c:v>breakfast</c:v>
                </c:pt>
                <c:pt idx="15">
                  <c:v>babies</c:v>
                </c:pt>
                <c:pt idx="16">
                  <c:v>alcohol</c:v>
                </c:pt>
                <c:pt idx="17">
                  <c:v>pets</c:v>
                </c:pt>
                <c:pt idx="18">
                  <c:v>meat seafood</c:v>
                </c:pt>
                <c:pt idx="19">
                  <c:v>other</c:v>
                </c:pt>
                <c:pt idx="20">
                  <c:v>bulk</c:v>
                </c:pt>
              </c:strCache>
            </c:strRef>
          </c:cat>
          <c:val>
            <c:numRef>
              <c:f>Sheet1!$B$2:$B$22</c:f>
              <c:numCache>
                <c:formatCode>General</c:formatCode>
                <c:ptCount val="21"/>
                <c:pt idx="0">
                  <c:v>6563</c:v>
                </c:pt>
                <c:pt idx="1">
                  <c:v>6264</c:v>
                </c:pt>
                <c:pt idx="2">
                  <c:v>5371</c:v>
                </c:pt>
                <c:pt idx="3">
                  <c:v>4366</c:v>
                </c:pt>
                <c:pt idx="4">
                  <c:v>4007</c:v>
                </c:pt>
                <c:pt idx="5">
                  <c:v>3449</c:v>
                </c:pt>
                <c:pt idx="6">
                  <c:v>3085</c:v>
                </c:pt>
                <c:pt idx="7">
                  <c:v>2093</c:v>
                </c:pt>
                <c:pt idx="8">
                  <c:v>1858</c:v>
                </c:pt>
                <c:pt idx="9">
                  <c:v>1685</c:v>
                </c:pt>
                <c:pt idx="10">
                  <c:v>1517</c:v>
                </c:pt>
                <c:pt idx="11">
                  <c:v>1320</c:v>
                </c:pt>
                <c:pt idx="12">
                  <c:v>1261</c:v>
                </c:pt>
                <c:pt idx="13">
                  <c:v>1137</c:v>
                </c:pt>
                <c:pt idx="14">
                  <c:v>1114</c:v>
                </c:pt>
                <c:pt idx="15">
                  <c:v>1081</c:v>
                </c:pt>
                <c:pt idx="16">
                  <c:v>1053</c:v>
                </c:pt>
                <c:pt idx="17">
                  <c:v>972</c:v>
                </c:pt>
                <c:pt idx="18">
                  <c:v>907</c:v>
                </c:pt>
                <c:pt idx="19">
                  <c:v>547</c:v>
                </c:pt>
                <c:pt idx="20">
                  <c:v>38</c:v>
                </c:pt>
              </c:numCache>
            </c:numRef>
          </c:val>
          <c:extLst>
            <c:ext xmlns:c16="http://schemas.microsoft.com/office/drawing/2014/chart" uri="{C3380CC4-5D6E-409C-BE32-E72D297353CC}">
              <c16:uniqueId val="{00000000-667C-4840-B974-1AF02B16A71A}"/>
            </c:ext>
          </c:extLst>
        </c:ser>
        <c:dLbls>
          <c:showLegendKey val="0"/>
          <c:showVal val="0"/>
          <c:showCatName val="0"/>
          <c:showSerName val="0"/>
          <c:showPercent val="0"/>
          <c:showBubbleSize val="0"/>
        </c:dLbls>
        <c:gapWidth val="219"/>
        <c:overlap val="-27"/>
        <c:axId val="313446032"/>
        <c:axId val="289766160"/>
      </c:barChart>
      <c:catAx>
        <c:axId val="313446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89766160"/>
        <c:crosses val="autoZero"/>
        <c:auto val="1"/>
        <c:lblAlgn val="ctr"/>
        <c:lblOffset val="100"/>
        <c:noMultiLvlLbl val="0"/>
      </c:catAx>
      <c:valAx>
        <c:axId val="2897661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34460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FF0000"/>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total reordered</c:v>
                </c:pt>
              </c:strCache>
            </c:strRef>
          </c:tx>
          <c:spPr>
            <a:ln w="25400" cap="rnd">
              <a:solidFill>
                <a:srgbClr val="FFC000"/>
              </a:solidFill>
              <a:round/>
            </a:ln>
            <a:effectLst/>
          </c:spPr>
          <c:marker>
            <c:symbol val="circle"/>
            <c:size val="5"/>
            <c:spPr>
              <a:solidFill>
                <a:schemeClr val="tx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Banana</c:v>
                </c:pt>
                <c:pt idx="1">
                  <c:v>Bag of Organic Bananas</c:v>
                </c:pt>
                <c:pt idx="2">
                  <c:v>Organic Strawberries</c:v>
                </c:pt>
                <c:pt idx="3">
                  <c:v>Organic Baby Spinach</c:v>
                </c:pt>
                <c:pt idx="4">
                  <c:v>Organic Avocado</c:v>
                </c:pt>
                <c:pt idx="5">
                  <c:v>Organic Hass Avocado</c:v>
                </c:pt>
                <c:pt idx="6">
                  <c:v>Large Lemon</c:v>
                </c:pt>
                <c:pt idx="7">
                  <c:v>Strawberries</c:v>
                </c:pt>
                <c:pt idx="8">
                  <c:v>Organic Raspberries</c:v>
                </c:pt>
                <c:pt idx="9">
                  <c:v>Limes</c:v>
                </c:pt>
              </c:strCache>
            </c:strRef>
          </c:cat>
          <c:val>
            <c:numRef>
              <c:f>Sheet1!$B$2:$B$11</c:f>
              <c:numCache>
                <c:formatCode>General</c:formatCode>
                <c:ptCount val="10"/>
                <c:pt idx="0">
                  <c:v>12461</c:v>
                </c:pt>
                <c:pt idx="1">
                  <c:v>10053</c:v>
                </c:pt>
                <c:pt idx="2">
                  <c:v>6506</c:v>
                </c:pt>
                <c:pt idx="3">
                  <c:v>6120</c:v>
                </c:pt>
                <c:pt idx="4">
                  <c:v>4705</c:v>
                </c:pt>
                <c:pt idx="5">
                  <c:v>4536</c:v>
                </c:pt>
                <c:pt idx="6">
                  <c:v>4473</c:v>
                </c:pt>
                <c:pt idx="7">
                  <c:v>3635</c:v>
                </c:pt>
                <c:pt idx="8">
                  <c:v>3261</c:v>
                </c:pt>
                <c:pt idx="9">
                  <c:v>3255</c:v>
                </c:pt>
              </c:numCache>
            </c:numRef>
          </c:val>
          <c:smooth val="0"/>
          <c:extLst>
            <c:ext xmlns:c16="http://schemas.microsoft.com/office/drawing/2014/chart" uri="{C3380CC4-5D6E-409C-BE32-E72D297353CC}">
              <c16:uniqueId val="{00000000-3F3D-4546-9E46-5BCD7C09FE08}"/>
            </c:ext>
          </c:extLst>
        </c:ser>
        <c:ser>
          <c:idx val="1"/>
          <c:order val="1"/>
          <c:tx>
            <c:strRef>
              <c:f>Sheet1!$C$1</c:f>
              <c:strCache>
                <c:ptCount val="1"/>
                <c:pt idx="0">
                  <c:v>reorder_rate</c:v>
                </c:pt>
              </c:strCache>
            </c:strRef>
          </c:tx>
          <c:spPr>
            <a:ln w="28575" cap="rnd">
              <a:solidFill>
                <a:srgbClr val="FFC000"/>
              </a:solidFill>
              <a:round/>
            </a:ln>
            <a:effectLst/>
          </c:spPr>
          <c:marker>
            <c:symbol val="circle"/>
            <c:size val="5"/>
            <c:spPr>
              <a:solidFill>
                <a:schemeClr val="tx1"/>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Banana</c:v>
                </c:pt>
                <c:pt idx="1">
                  <c:v>Bag of Organic Bananas</c:v>
                </c:pt>
                <c:pt idx="2">
                  <c:v>Organic Strawberries</c:v>
                </c:pt>
                <c:pt idx="3">
                  <c:v>Organic Baby Spinach</c:v>
                </c:pt>
                <c:pt idx="4">
                  <c:v>Organic Avocado</c:v>
                </c:pt>
                <c:pt idx="5">
                  <c:v>Organic Hass Avocado</c:v>
                </c:pt>
                <c:pt idx="6">
                  <c:v>Large Lemon</c:v>
                </c:pt>
                <c:pt idx="7">
                  <c:v>Strawberries</c:v>
                </c:pt>
                <c:pt idx="8">
                  <c:v>Organic Raspberries</c:v>
                </c:pt>
                <c:pt idx="9">
                  <c:v>Limes</c:v>
                </c:pt>
              </c:strCache>
            </c:strRef>
          </c:cat>
          <c:val>
            <c:numRef>
              <c:f>Sheet1!$C$2:$C$11</c:f>
              <c:numCache>
                <c:formatCode>0.00%</c:formatCode>
                <c:ptCount val="10"/>
                <c:pt idx="0">
                  <c:v>0.19518661198790441</c:v>
                </c:pt>
                <c:pt idx="1">
                  <c:v>0.16070861466661143</c:v>
                </c:pt>
                <c:pt idx="2">
                  <c:v>0.11367935600568881</c:v>
                </c:pt>
                <c:pt idx="3">
                  <c:v>0.10277121908785883</c:v>
                </c:pt>
                <c:pt idx="4">
                  <c:v>7.7406348811841538E-2</c:v>
                </c:pt>
                <c:pt idx="5">
                  <c:v>7.5790839926542675E-2</c:v>
                </c:pt>
                <c:pt idx="6">
                  <c:v>8.4890159203567933E-2</c:v>
                </c:pt>
                <c:pt idx="7">
                  <c:v>6.7934219792055009E-2</c:v>
                </c:pt>
                <c:pt idx="8">
                  <c:v>5.7992626651754274E-2</c:v>
                </c:pt>
                <c:pt idx="9">
                  <c:v>6.3640003866175104E-2</c:v>
                </c:pt>
              </c:numCache>
            </c:numRef>
          </c:val>
          <c:smooth val="0"/>
          <c:extLst>
            <c:ext xmlns:c16="http://schemas.microsoft.com/office/drawing/2014/chart" uri="{C3380CC4-5D6E-409C-BE32-E72D297353CC}">
              <c16:uniqueId val="{00000001-3F3D-4546-9E46-5BCD7C09FE08}"/>
            </c:ext>
          </c:extLst>
        </c:ser>
        <c:dLbls>
          <c:showLegendKey val="0"/>
          <c:showVal val="0"/>
          <c:showCatName val="0"/>
          <c:showSerName val="0"/>
          <c:showPercent val="0"/>
          <c:showBubbleSize val="0"/>
        </c:dLbls>
        <c:marker val="1"/>
        <c:smooth val="0"/>
        <c:axId val="304549872"/>
        <c:axId val="2024145920"/>
      </c:lineChart>
      <c:catAx>
        <c:axId val="30454987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4145920"/>
        <c:crosses val="autoZero"/>
        <c:auto val="1"/>
        <c:lblAlgn val="ctr"/>
        <c:lblOffset val="100"/>
        <c:noMultiLvlLbl val="0"/>
      </c:catAx>
      <c:valAx>
        <c:axId val="2024145920"/>
        <c:scaling>
          <c:orientation val="minMax"/>
        </c:scaling>
        <c:delete val="1"/>
        <c:axPos val="l"/>
        <c:numFmt formatCode="General" sourceLinked="1"/>
        <c:majorTickMark val="out"/>
        <c:minorTickMark val="none"/>
        <c:tickLblPos val="nextTo"/>
        <c:crossAx val="304549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FF0000"/>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no of order_id</c:v>
                </c:pt>
              </c:strCache>
            </c:strRef>
          </c:tx>
          <c:spPr>
            <a:ln w="28575" cap="rnd">
              <a:solidFill>
                <a:srgbClr val="FFC000"/>
              </a:solidFill>
              <a:round/>
            </a:ln>
            <a:effectLst/>
          </c:spPr>
          <c:marker>
            <c:symbol val="circle"/>
            <c:size val="5"/>
            <c:spPr>
              <a:solidFill>
                <a:schemeClr val="tx1"/>
              </a:solidFill>
              <a:ln w="9525">
                <a:solidFill>
                  <a:schemeClr val="accent1"/>
                </a:solidFill>
              </a:ln>
              <a:effectLst/>
            </c:spPr>
          </c:marker>
          <c:cat>
            <c:numRef>
              <c:f>Sheet1!$A$2:$A$25</c:f>
              <c:numCache>
                <c:formatCode>General</c:formatCode>
                <c:ptCount val="24"/>
                <c:pt idx="0">
                  <c:v>10</c:v>
                </c:pt>
                <c:pt idx="1">
                  <c:v>11</c:v>
                </c:pt>
                <c:pt idx="2">
                  <c:v>14</c:v>
                </c:pt>
                <c:pt idx="3">
                  <c:v>15</c:v>
                </c:pt>
                <c:pt idx="4">
                  <c:v>13</c:v>
                </c:pt>
                <c:pt idx="5">
                  <c:v>12</c:v>
                </c:pt>
                <c:pt idx="6">
                  <c:v>16</c:v>
                </c:pt>
                <c:pt idx="7">
                  <c:v>9</c:v>
                </c:pt>
                <c:pt idx="8">
                  <c:v>17</c:v>
                </c:pt>
                <c:pt idx="9">
                  <c:v>18</c:v>
                </c:pt>
                <c:pt idx="10">
                  <c:v>8</c:v>
                </c:pt>
                <c:pt idx="11">
                  <c:v>19</c:v>
                </c:pt>
                <c:pt idx="12">
                  <c:v>20</c:v>
                </c:pt>
                <c:pt idx="13">
                  <c:v>7</c:v>
                </c:pt>
                <c:pt idx="14">
                  <c:v>21</c:v>
                </c:pt>
                <c:pt idx="15">
                  <c:v>22</c:v>
                </c:pt>
                <c:pt idx="16">
                  <c:v>23</c:v>
                </c:pt>
                <c:pt idx="17">
                  <c:v>6</c:v>
                </c:pt>
                <c:pt idx="18">
                  <c:v>0</c:v>
                </c:pt>
                <c:pt idx="19">
                  <c:v>1</c:v>
                </c:pt>
                <c:pt idx="20">
                  <c:v>5</c:v>
                </c:pt>
                <c:pt idx="21">
                  <c:v>2</c:v>
                </c:pt>
                <c:pt idx="22">
                  <c:v>4</c:v>
                </c:pt>
                <c:pt idx="23">
                  <c:v>3</c:v>
                </c:pt>
              </c:numCache>
            </c:numRef>
          </c:cat>
          <c:val>
            <c:numRef>
              <c:f>Sheet1!$B$2:$B$25</c:f>
              <c:numCache>
                <c:formatCode>General</c:formatCode>
                <c:ptCount val="24"/>
                <c:pt idx="0">
                  <c:v>88228</c:v>
                </c:pt>
                <c:pt idx="1">
                  <c:v>87087</c:v>
                </c:pt>
                <c:pt idx="2">
                  <c:v>86905</c:v>
                </c:pt>
                <c:pt idx="3">
                  <c:v>86888</c:v>
                </c:pt>
                <c:pt idx="4">
                  <c:v>85652</c:v>
                </c:pt>
                <c:pt idx="5">
                  <c:v>84204</c:v>
                </c:pt>
                <c:pt idx="6">
                  <c:v>83421</c:v>
                </c:pt>
                <c:pt idx="7">
                  <c:v>78737</c:v>
                </c:pt>
                <c:pt idx="8">
                  <c:v>69960</c:v>
                </c:pt>
                <c:pt idx="9">
                  <c:v>56284</c:v>
                </c:pt>
                <c:pt idx="10">
                  <c:v>54868</c:v>
                </c:pt>
                <c:pt idx="11">
                  <c:v>43076</c:v>
                </c:pt>
                <c:pt idx="12">
                  <c:v>31735</c:v>
                </c:pt>
                <c:pt idx="13">
                  <c:v>28199</c:v>
                </c:pt>
                <c:pt idx="14">
                  <c:v>23972</c:v>
                </c:pt>
                <c:pt idx="15">
                  <c:v>18824</c:v>
                </c:pt>
                <c:pt idx="16">
                  <c:v>12112</c:v>
                </c:pt>
                <c:pt idx="17">
                  <c:v>9253</c:v>
                </c:pt>
                <c:pt idx="18">
                  <c:v>6881</c:v>
                </c:pt>
                <c:pt idx="19">
                  <c:v>3698</c:v>
                </c:pt>
                <c:pt idx="20">
                  <c:v>2882</c:v>
                </c:pt>
                <c:pt idx="21">
                  <c:v>2312</c:v>
                </c:pt>
                <c:pt idx="22">
                  <c:v>1748</c:v>
                </c:pt>
                <c:pt idx="23">
                  <c:v>1649</c:v>
                </c:pt>
              </c:numCache>
            </c:numRef>
          </c:val>
          <c:smooth val="0"/>
          <c:extLst>
            <c:ext xmlns:c16="http://schemas.microsoft.com/office/drawing/2014/chart" uri="{C3380CC4-5D6E-409C-BE32-E72D297353CC}">
              <c16:uniqueId val="{00000000-AEFA-45D8-B55C-354E79EC68FB}"/>
            </c:ext>
          </c:extLst>
        </c:ser>
        <c:ser>
          <c:idx val="1"/>
          <c:order val="1"/>
          <c:tx>
            <c:strRef>
              <c:f>Sheet1!$C$1</c:f>
              <c:strCache>
                <c:ptCount val="1"/>
                <c:pt idx="0">
                  <c:v>Ranking</c:v>
                </c:pt>
              </c:strCache>
            </c:strRef>
          </c:tx>
          <c:spPr>
            <a:ln w="28575" cap="rnd">
              <a:solidFill>
                <a:schemeClr val="accent2"/>
              </a:solidFill>
              <a:round/>
            </a:ln>
            <a:effectLst/>
          </c:spPr>
          <c:marker>
            <c:symbol val="circle"/>
            <c:size val="5"/>
            <c:spPr>
              <a:solidFill>
                <a:schemeClr val="tx1"/>
              </a:solidFill>
              <a:ln w="9525">
                <a:solidFill>
                  <a:schemeClr val="accent2"/>
                </a:solidFill>
              </a:ln>
              <a:effectLst/>
            </c:spPr>
          </c:marker>
          <c:cat>
            <c:numRef>
              <c:f>Sheet1!$A$2:$A$25</c:f>
              <c:numCache>
                <c:formatCode>General</c:formatCode>
                <c:ptCount val="24"/>
                <c:pt idx="0">
                  <c:v>10</c:v>
                </c:pt>
                <c:pt idx="1">
                  <c:v>11</c:v>
                </c:pt>
                <c:pt idx="2">
                  <c:v>14</c:v>
                </c:pt>
                <c:pt idx="3">
                  <c:v>15</c:v>
                </c:pt>
                <c:pt idx="4">
                  <c:v>13</c:v>
                </c:pt>
                <c:pt idx="5">
                  <c:v>12</c:v>
                </c:pt>
                <c:pt idx="6">
                  <c:v>16</c:v>
                </c:pt>
                <c:pt idx="7">
                  <c:v>9</c:v>
                </c:pt>
                <c:pt idx="8">
                  <c:v>17</c:v>
                </c:pt>
                <c:pt idx="9">
                  <c:v>18</c:v>
                </c:pt>
                <c:pt idx="10">
                  <c:v>8</c:v>
                </c:pt>
                <c:pt idx="11">
                  <c:v>19</c:v>
                </c:pt>
                <c:pt idx="12">
                  <c:v>20</c:v>
                </c:pt>
                <c:pt idx="13">
                  <c:v>7</c:v>
                </c:pt>
                <c:pt idx="14">
                  <c:v>21</c:v>
                </c:pt>
                <c:pt idx="15">
                  <c:v>22</c:v>
                </c:pt>
                <c:pt idx="16">
                  <c:v>23</c:v>
                </c:pt>
                <c:pt idx="17">
                  <c:v>6</c:v>
                </c:pt>
                <c:pt idx="18">
                  <c:v>0</c:v>
                </c:pt>
                <c:pt idx="19">
                  <c:v>1</c:v>
                </c:pt>
                <c:pt idx="20">
                  <c:v>5</c:v>
                </c:pt>
                <c:pt idx="21">
                  <c:v>2</c:v>
                </c:pt>
                <c:pt idx="22">
                  <c:v>4</c:v>
                </c:pt>
                <c:pt idx="23">
                  <c:v>3</c:v>
                </c:pt>
              </c:numCache>
            </c:numRef>
          </c:cat>
          <c:val>
            <c:numRef>
              <c:f>Sheet1!$C$2:$C$25</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val>
          <c:smooth val="0"/>
          <c:extLst>
            <c:ext xmlns:c16="http://schemas.microsoft.com/office/drawing/2014/chart" uri="{C3380CC4-5D6E-409C-BE32-E72D297353CC}">
              <c16:uniqueId val="{00000001-AEFA-45D8-B55C-354E79EC68FB}"/>
            </c:ext>
          </c:extLst>
        </c:ser>
        <c:dLbls>
          <c:showLegendKey val="0"/>
          <c:showVal val="0"/>
          <c:showCatName val="0"/>
          <c:showSerName val="0"/>
          <c:showPercent val="0"/>
          <c:showBubbleSize val="0"/>
        </c:dLbls>
        <c:marker val="1"/>
        <c:smooth val="0"/>
        <c:axId val="54472224"/>
        <c:axId val="88236672"/>
      </c:lineChart>
      <c:catAx>
        <c:axId val="54472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8236672"/>
        <c:crosses val="autoZero"/>
        <c:auto val="1"/>
        <c:lblAlgn val="ctr"/>
        <c:lblOffset val="100"/>
        <c:noMultiLvlLbl val="0"/>
      </c:catAx>
      <c:valAx>
        <c:axId val="882366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47222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FF0000"/>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order_id</c:v>
                </c:pt>
              </c:strCache>
            </c:strRef>
          </c:tx>
          <c:spPr>
            <a:solidFill>
              <a:schemeClr val="accent1"/>
            </a:solidFill>
            <a:ln>
              <a:noFill/>
            </a:ln>
            <a:effectLst/>
          </c:spPr>
          <c:invertIfNegative val="0"/>
          <c:cat>
            <c:strRef>
              <c:f>Sheet1!$A$2:$A$15</c:f>
              <c:strCache>
                <c:ptCount val="14"/>
                <c:pt idx="0">
                  <c:v>0</c:v>
                </c:pt>
                <c:pt idx="1">
                  <c:v>Sunday</c:v>
                </c:pt>
                <c:pt idx="2">
                  <c:v>1</c:v>
                </c:pt>
                <c:pt idx="3">
                  <c:v>Monday</c:v>
                </c:pt>
                <c:pt idx="4">
                  <c:v>2</c:v>
                </c:pt>
                <c:pt idx="5">
                  <c:v>Tuesday</c:v>
                </c:pt>
                <c:pt idx="6">
                  <c:v>3</c:v>
                </c:pt>
                <c:pt idx="7">
                  <c:v>Wednesday</c:v>
                </c:pt>
                <c:pt idx="8">
                  <c:v>4</c:v>
                </c:pt>
                <c:pt idx="9">
                  <c:v>Thursday</c:v>
                </c:pt>
                <c:pt idx="10">
                  <c:v>5</c:v>
                </c:pt>
                <c:pt idx="11">
                  <c:v>Friday</c:v>
                </c:pt>
                <c:pt idx="12">
                  <c:v>6</c:v>
                </c:pt>
                <c:pt idx="13">
                  <c:v>Saturday</c:v>
                </c:pt>
              </c:strCache>
            </c:strRef>
          </c:cat>
          <c:val>
            <c:numRef>
              <c:f>Sheet1!$B$2:$B$15</c:f>
              <c:numCache>
                <c:formatCode>General</c:formatCode>
                <c:ptCount val="14"/>
                <c:pt idx="1">
                  <c:v>183939</c:v>
                </c:pt>
                <c:pt idx="3">
                  <c:v>180025</c:v>
                </c:pt>
                <c:pt idx="5">
                  <c:v>143162</c:v>
                </c:pt>
                <c:pt idx="7">
                  <c:v>133839</c:v>
                </c:pt>
                <c:pt idx="9">
                  <c:v>130367</c:v>
                </c:pt>
                <c:pt idx="11">
                  <c:v>139183</c:v>
                </c:pt>
                <c:pt idx="13">
                  <c:v>138060</c:v>
                </c:pt>
              </c:numCache>
            </c:numRef>
          </c:val>
          <c:extLst>
            <c:ext xmlns:c16="http://schemas.microsoft.com/office/drawing/2014/chart" uri="{C3380CC4-5D6E-409C-BE32-E72D297353CC}">
              <c16:uniqueId val="{00000000-667F-4B5B-AE3F-DC2D5F9C5604}"/>
            </c:ext>
          </c:extLst>
        </c:ser>
        <c:dLbls>
          <c:showLegendKey val="0"/>
          <c:showVal val="0"/>
          <c:showCatName val="0"/>
          <c:showSerName val="0"/>
          <c:showPercent val="0"/>
          <c:showBubbleSize val="0"/>
        </c:dLbls>
        <c:gapWidth val="0"/>
        <c:axId val="261726671"/>
        <c:axId val="2075582143"/>
      </c:barChart>
      <c:lineChart>
        <c:grouping val="standard"/>
        <c:varyColors val="0"/>
        <c:ser>
          <c:idx val="1"/>
          <c:order val="1"/>
          <c:tx>
            <c:strRef>
              <c:f>Sheet1!$C$1</c:f>
              <c:strCache>
                <c:ptCount val="1"/>
                <c:pt idx="0">
                  <c:v>% of total_order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Sheet1!$A$2:$A$15</c:f>
              <c:strCache>
                <c:ptCount val="14"/>
                <c:pt idx="0">
                  <c:v>0</c:v>
                </c:pt>
                <c:pt idx="1">
                  <c:v>Sunday</c:v>
                </c:pt>
                <c:pt idx="2">
                  <c:v>1</c:v>
                </c:pt>
                <c:pt idx="3">
                  <c:v>Monday</c:v>
                </c:pt>
                <c:pt idx="4">
                  <c:v>2</c:v>
                </c:pt>
                <c:pt idx="5">
                  <c:v>Tuesday</c:v>
                </c:pt>
                <c:pt idx="6">
                  <c:v>3</c:v>
                </c:pt>
                <c:pt idx="7">
                  <c:v>Wednesday</c:v>
                </c:pt>
                <c:pt idx="8">
                  <c:v>4</c:v>
                </c:pt>
                <c:pt idx="9">
                  <c:v>Thursday</c:v>
                </c:pt>
                <c:pt idx="10">
                  <c:v>5</c:v>
                </c:pt>
                <c:pt idx="11">
                  <c:v>Friday</c:v>
                </c:pt>
                <c:pt idx="12">
                  <c:v>6</c:v>
                </c:pt>
                <c:pt idx="13">
                  <c:v>Saturday</c:v>
                </c:pt>
              </c:strCache>
            </c:strRef>
          </c:cat>
          <c:val>
            <c:numRef>
              <c:f>Sheet1!$C$2:$C$15</c:f>
              <c:numCache>
                <c:formatCode>0.00%</c:formatCode>
                <c:ptCount val="14"/>
                <c:pt idx="1">
                  <c:v>0.16215360160156203</c:v>
                </c:pt>
                <c:pt idx="3">
                  <c:v>0.1730074694508163</c:v>
                </c:pt>
                <c:pt idx="5">
                  <c:v>0.13875737786865133</c:v>
                </c:pt>
                <c:pt idx="7">
                  <c:v>0.13235498352187386</c:v>
                </c:pt>
                <c:pt idx="9">
                  <c:v>0.13005178300216139</c:v>
                </c:pt>
                <c:pt idx="11">
                  <c:v>0.13857257541597628</c:v>
                </c:pt>
                <c:pt idx="13">
                  <c:v>0.12510220913895884</c:v>
                </c:pt>
              </c:numCache>
            </c:numRef>
          </c:val>
          <c:smooth val="0"/>
          <c:extLst>
            <c:ext xmlns:c16="http://schemas.microsoft.com/office/drawing/2014/chart" uri="{C3380CC4-5D6E-409C-BE32-E72D297353CC}">
              <c16:uniqueId val="{00000001-667F-4B5B-AE3F-DC2D5F9C5604}"/>
            </c:ext>
          </c:extLst>
        </c:ser>
        <c:dLbls>
          <c:showLegendKey val="0"/>
          <c:showVal val="0"/>
          <c:showCatName val="0"/>
          <c:showSerName val="0"/>
          <c:showPercent val="0"/>
          <c:showBubbleSize val="0"/>
        </c:dLbls>
        <c:marker val="1"/>
        <c:smooth val="0"/>
        <c:axId val="273836543"/>
        <c:axId val="318309327"/>
      </c:lineChart>
      <c:catAx>
        <c:axId val="261726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5582143"/>
        <c:crosses val="autoZero"/>
        <c:auto val="1"/>
        <c:lblAlgn val="ctr"/>
        <c:lblOffset val="100"/>
        <c:noMultiLvlLbl val="0"/>
      </c:catAx>
      <c:valAx>
        <c:axId val="207558214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1726671"/>
        <c:crosses val="autoZero"/>
        <c:crossBetween val="between"/>
      </c:valAx>
      <c:valAx>
        <c:axId val="318309327"/>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3836543"/>
        <c:crosses val="max"/>
        <c:crossBetween val="between"/>
      </c:valAx>
      <c:catAx>
        <c:axId val="273836543"/>
        <c:scaling>
          <c:orientation val="minMax"/>
        </c:scaling>
        <c:delete val="1"/>
        <c:axPos val="b"/>
        <c:numFmt formatCode="General" sourceLinked="1"/>
        <c:majorTickMark val="out"/>
        <c:minorTickMark val="none"/>
        <c:tickLblPos val="nextTo"/>
        <c:crossAx val="318309327"/>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FF0000"/>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no of order_id</c:v>
                </c:pt>
              </c:strCache>
            </c:strRef>
          </c:tx>
          <c:spPr>
            <a:gradFill flip="none" rotWithShape="1">
              <a:gsLst>
                <a:gs pos="0">
                  <a:srgbClr val="92D050"/>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Bag of Organic Bananas</c:v>
                </c:pt>
                <c:pt idx="1">
                  <c:v>Banana</c:v>
                </c:pt>
                <c:pt idx="2">
                  <c:v>Large Lemon</c:v>
                </c:pt>
                <c:pt idx="3">
                  <c:v>Limes</c:v>
                </c:pt>
                <c:pt idx="4">
                  <c:v>Organic Avocado</c:v>
                </c:pt>
                <c:pt idx="5">
                  <c:v>Organic Baby Spinach</c:v>
                </c:pt>
                <c:pt idx="6">
                  <c:v>Organic Hass Avocado</c:v>
                </c:pt>
                <c:pt idx="7">
                  <c:v>Organic Raspberries</c:v>
                </c:pt>
                <c:pt idx="8">
                  <c:v>Organic Strawberries</c:v>
                </c:pt>
                <c:pt idx="9">
                  <c:v>Strawberries</c:v>
                </c:pt>
              </c:strCache>
            </c:strRef>
          </c:cat>
          <c:val>
            <c:numRef>
              <c:f>Sheet1!$B$2:$B$11</c:f>
              <c:numCache>
                <c:formatCode>General</c:formatCode>
                <c:ptCount val="10"/>
                <c:pt idx="0">
                  <c:v>11639</c:v>
                </c:pt>
                <c:pt idx="1">
                  <c:v>14136</c:v>
                </c:pt>
                <c:pt idx="2">
                  <c:v>6148</c:v>
                </c:pt>
                <c:pt idx="3">
                  <c:v>4609</c:v>
                </c:pt>
                <c:pt idx="4">
                  <c:v>5606</c:v>
                </c:pt>
                <c:pt idx="5">
                  <c:v>7443</c:v>
                </c:pt>
                <c:pt idx="6">
                  <c:v>5489</c:v>
                </c:pt>
                <c:pt idx="7">
                  <c:v>4200</c:v>
                </c:pt>
                <c:pt idx="8">
                  <c:v>8233</c:v>
                </c:pt>
                <c:pt idx="9">
                  <c:v>4920</c:v>
                </c:pt>
              </c:numCache>
            </c:numRef>
          </c:val>
          <c:extLst>
            <c:ext xmlns:c16="http://schemas.microsoft.com/office/drawing/2014/chart" uri="{C3380CC4-5D6E-409C-BE32-E72D297353CC}">
              <c16:uniqueId val="{00000000-4DC6-43A6-A33F-5E9748B77FFD}"/>
            </c:ext>
          </c:extLst>
        </c:ser>
        <c:dLbls>
          <c:dLblPos val="outEnd"/>
          <c:showLegendKey val="0"/>
          <c:showVal val="1"/>
          <c:showCatName val="0"/>
          <c:showSerName val="0"/>
          <c:showPercent val="0"/>
          <c:showBubbleSize val="0"/>
        </c:dLbls>
        <c:gapWidth val="50"/>
        <c:axId val="259450191"/>
        <c:axId val="2075635007"/>
      </c:barChart>
      <c:catAx>
        <c:axId val="259450191"/>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5635007"/>
        <c:crosses val="autoZero"/>
        <c:auto val="1"/>
        <c:lblAlgn val="ctr"/>
        <c:lblOffset val="100"/>
        <c:noMultiLvlLbl val="0"/>
      </c:catAx>
      <c:valAx>
        <c:axId val="2075635007"/>
        <c:scaling>
          <c:orientation val="minMax"/>
        </c:scaling>
        <c:delete val="1"/>
        <c:axPos val="b"/>
        <c:numFmt formatCode="General" sourceLinked="1"/>
        <c:majorTickMark val="out"/>
        <c:minorTickMark val="none"/>
        <c:tickLblPos val="nextTo"/>
        <c:crossAx val="2594501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3">
          <a:lumMod val="75000"/>
        </a:schemeClr>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Count of order_id</c:v>
                </c:pt>
              </c:strCache>
            </c:strRef>
          </c:tx>
          <c:spPr>
            <a:solidFill>
              <a:schemeClr val="accent1"/>
            </a:solidFill>
            <a:ln>
              <a:noFill/>
            </a:ln>
            <a:effectLst/>
          </c:spPr>
          <c:invertIfNegative val="0"/>
          <c:cat>
            <c:strRef>
              <c:f>Sheet1!$A$2:$A$22</c:f>
              <c:strCache>
                <c:ptCount val="21"/>
                <c:pt idx="0">
                  <c:v>produce</c:v>
                </c:pt>
                <c:pt idx="1">
                  <c:v>dairy eggs</c:v>
                </c:pt>
                <c:pt idx="2">
                  <c:v>snacks</c:v>
                </c:pt>
                <c:pt idx="3">
                  <c:v>beverages</c:v>
                </c:pt>
                <c:pt idx="4">
                  <c:v>frozen</c:v>
                </c:pt>
                <c:pt idx="5">
                  <c:v>pantry</c:v>
                </c:pt>
                <c:pt idx="6">
                  <c:v>bakery</c:v>
                </c:pt>
                <c:pt idx="7">
                  <c:v>canned goods</c:v>
                </c:pt>
                <c:pt idx="8">
                  <c:v>deli</c:v>
                </c:pt>
                <c:pt idx="9">
                  <c:v>dry goods pasta</c:v>
                </c:pt>
                <c:pt idx="10">
                  <c:v>household</c:v>
                </c:pt>
                <c:pt idx="11">
                  <c:v>meat seafood</c:v>
                </c:pt>
                <c:pt idx="12">
                  <c:v>breakfast</c:v>
                </c:pt>
                <c:pt idx="13">
                  <c:v>personal care</c:v>
                </c:pt>
                <c:pt idx="14">
                  <c:v>babies</c:v>
                </c:pt>
                <c:pt idx="15">
                  <c:v>international</c:v>
                </c:pt>
                <c:pt idx="16">
                  <c:v>missing</c:v>
                </c:pt>
                <c:pt idx="17">
                  <c:v>alcohol</c:v>
                </c:pt>
                <c:pt idx="18">
                  <c:v>pets</c:v>
                </c:pt>
                <c:pt idx="19">
                  <c:v>other</c:v>
                </c:pt>
                <c:pt idx="20">
                  <c:v>bulk</c:v>
                </c:pt>
              </c:strCache>
            </c:strRef>
          </c:cat>
          <c:val>
            <c:numRef>
              <c:f>Sheet1!$B$2:$B$22</c:f>
              <c:numCache>
                <c:formatCode>General</c:formatCode>
                <c:ptCount val="21"/>
                <c:pt idx="0">
                  <c:v>309971</c:v>
                </c:pt>
                <c:pt idx="1">
                  <c:v>164061</c:v>
                </c:pt>
                <c:pt idx="2">
                  <c:v>89867</c:v>
                </c:pt>
                <c:pt idx="3">
                  <c:v>86497</c:v>
                </c:pt>
                <c:pt idx="4">
                  <c:v>76365</c:v>
                </c:pt>
                <c:pt idx="5">
                  <c:v>61650</c:v>
                </c:pt>
                <c:pt idx="6">
                  <c:v>36579</c:v>
                </c:pt>
                <c:pt idx="7">
                  <c:v>35445</c:v>
                </c:pt>
                <c:pt idx="8">
                  <c:v>33465</c:v>
                </c:pt>
                <c:pt idx="9">
                  <c:v>29325</c:v>
                </c:pt>
                <c:pt idx="10">
                  <c:v>27177</c:v>
                </c:pt>
                <c:pt idx="11">
                  <c:v>22949</c:v>
                </c:pt>
                <c:pt idx="12">
                  <c:v>22395</c:v>
                </c:pt>
                <c:pt idx="13">
                  <c:v>16173</c:v>
                </c:pt>
                <c:pt idx="14">
                  <c:v>11364</c:v>
                </c:pt>
                <c:pt idx="15">
                  <c:v>8975</c:v>
                </c:pt>
                <c:pt idx="16">
                  <c:v>6244</c:v>
                </c:pt>
                <c:pt idx="17">
                  <c:v>4268</c:v>
                </c:pt>
                <c:pt idx="18">
                  <c:v>3412</c:v>
                </c:pt>
                <c:pt idx="19">
                  <c:v>1358</c:v>
                </c:pt>
                <c:pt idx="20">
                  <c:v>1035</c:v>
                </c:pt>
              </c:numCache>
            </c:numRef>
          </c:val>
          <c:extLst>
            <c:ext xmlns:c16="http://schemas.microsoft.com/office/drawing/2014/chart" uri="{C3380CC4-5D6E-409C-BE32-E72D297353CC}">
              <c16:uniqueId val="{00000000-02D1-4AD6-AC58-087E0BF0FF0F}"/>
            </c:ext>
          </c:extLst>
        </c:ser>
        <c:ser>
          <c:idx val="1"/>
          <c:order val="1"/>
          <c:tx>
            <c:strRef>
              <c:f>Sheet1!$C$1</c:f>
              <c:strCache>
                <c:ptCount val="1"/>
                <c:pt idx="0">
                  <c:v>% of total_order</c:v>
                </c:pt>
              </c:strCache>
            </c:strRef>
          </c:tx>
          <c:spPr>
            <a:solidFill>
              <a:schemeClr val="accent2"/>
            </a:solidFill>
            <a:ln>
              <a:noFill/>
            </a:ln>
            <a:effectLst/>
          </c:spPr>
          <c:invertIfNegative val="0"/>
          <c:cat>
            <c:strRef>
              <c:f>Sheet1!$A$2:$A$22</c:f>
              <c:strCache>
                <c:ptCount val="21"/>
                <c:pt idx="0">
                  <c:v>produce</c:v>
                </c:pt>
                <c:pt idx="1">
                  <c:v>dairy eggs</c:v>
                </c:pt>
                <c:pt idx="2">
                  <c:v>snacks</c:v>
                </c:pt>
                <c:pt idx="3">
                  <c:v>beverages</c:v>
                </c:pt>
                <c:pt idx="4">
                  <c:v>frozen</c:v>
                </c:pt>
                <c:pt idx="5">
                  <c:v>pantry</c:v>
                </c:pt>
                <c:pt idx="6">
                  <c:v>bakery</c:v>
                </c:pt>
                <c:pt idx="7">
                  <c:v>canned goods</c:v>
                </c:pt>
                <c:pt idx="8">
                  <c:v>deli</c:v>
                </c:pt>
                <c:pt idx="9">
                  <c:v>dry goods pasta</c:v>
                </c:pt>
                <c:pt idx="10">
                  <c:v>household</c:v>
                </c:pt>
                <c:pt idx="11">
                  <c:v>meat seafood</c:v>
                </c:pt>
                <c:pt idx="12">
                  <c:v>breakfast</c:v>
                </c:pt>
                <c:pt idx="13">
                  <c:v>personal care</c:v>
                </c:pt>
                <c:pt idx="14">
                  <c:v>babies</c:v>
                </c:pt>
                <c:pt idx="15">
                  <c:v>international</c:v>
                </c:pt>
                <c:pt idx="16">
                  <c:v>missing</c:v>
                </c:pt>
                <c:pt idx="17">
                  <c:v>alcohol</c:v>
                </c:pt>
                <c:pt idx="18">
                  <c:v>pets</c:v>
                </c:pt>
                <c:pt idx="19">
                  <c:v>other</c:v>
                </c:pt>
                <c:pt idx="20">
                  <c:v>bulk</c:v>
                </c:pt>
              </c:strCache>
            </c:strRef>
          </c:cat>
          <c:val>
            <c:numRef>
              <c:f>Sheet1!$C$2:$C$22</c:f>
              <c:numCache>
                <c:formatCode>0.00%</c:formatCode>
                <c:ptCount val="21"/>
                <c:pt idx="0">
                  <c:v>0.2950511559538545</c:v>
                </c:pt>
                <c:pt idx="1">
                  <c:v>0.15630082537266254</c:v>
                </c:pt>
                <c:pt idx="2">
                  <c:v>8.6031941159728578E-2</c:v>
                </c:pt>
                <c:pt idx="3">
                  <c:v>8.2646046367277487E-2</c:v>
                </c:pt>
                <c:pt idx="4">
                  <c:v>7.2576597920970848E-2</c:v>
                </c:pt>
                <c:pt idx="5">
                  <c:v>5.8938934265565304E-2</c:v>
                </c:pt>
                <c:pt idx="6">
                  <c:v>3.500174046315279E-2</c:v>
                </c:pt>
                <c:pt idx="7">
                  <c:v>3.3776718379038104E-2</c:v>
                </c:pt>
                <c:pt idx="8">
                  <c:v>3.2072216662105309E-2</c:v>
                </c:pt>
                <c:pt idx="9">
                  <c:v>2.7999797850269501E-2</c:v>
                </c:pt>
                <c:pt idx="10">
                  <c:v>2.5884786894574355E-2</c:v>
                </c:pt>
                <c:pt idx="11">
                  <c:v>2.1920184023040634E-2</c:v>
                </c:pt>
                <c:pt idx="12">
                  <c:v>2.1539897592853866E-2</c:v>
                </c:pt>
                <c:pt idx="13">
                  <c:v>1.5504159713824689E-2</c:v>
                </c:pt>
                <c:pt idx="14">
                  <c:v>1.070415992075455E-2</c:v>
                </c:pt>
                <c:pt idx="15">
                  <c:v>8.5031108452275888E-3</c:v>
                </c:pt>
                <c:pt idx="16">
                  <c:v>5.919055401659875E-3</c:v>
                </c:pt>
                <c:pt idx="17">
                  <c:v>4.0364755568203254E-3</c:v>
                </c:pt>
                <c:pt idx="18">
                  <c:v>3.2824077451936531E-3</c:v>
                </c:pt>
                <c:pt idx="19">
                  <c:v>1.3223648170572677E-3</c:v>
                </c:pt>
                <c:pt idx="20">
                  <c:v>9.8742309436825959E-4</c:v>
                </c:pt>
              </c:numCache>
            </c:numRef>
          </c:val>
          <c:extLst>
            <c:ext xmlns:c16="http://schemas.microsoft.com/office/drawing/2014/chart" uri="{C3380CC4-5D6E-409C-BE32-E72D297353CC}">
              <c16:uniqueId val="{00000001-02D1-4AD6-AC58-087E0BF0FF0F}"/>
            </c:ext>
          </c:extLst>
        </c:ser>
        <c:dLbls>
          <c:showLegendKey val="0"/>
          <c:showVal val="0"/>
          <c:showCatName val="0"/>
          <c:showSerName val="0"/>
          <c:showPercent val="0"/>
          <c:showBubbleSize val="0"/>
        </c:dLbls>
        <c:gapWidth val="0"/>
        <c:overlap val="59"/>
        <c:axId val="2117148656"/>
        <c:axId val="58672912"/>
      </c:barChart>
      <c:catAx>
        <c:axId val="2117148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672912"/>
        <c:crosses val="autoZero"/>
        <c:auto val="1"/>
        <c:lblAlgn val="ctr"/>
        <c:lblOffset val="100"/>
        <c:noMultiLvlLbl val="0"/>
      </c:catAx>
      <c:valAx>
        <c:axId val="586729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1714865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FF0000"/>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total_reordered</c:v>
                </c:pt>
              </c:strCache>
            </c:strRef>
          </c:tx>
          <c:spPr>
            <a:ln w="28575" cap="rnd">
              <a:solidFill>
                <a:srgbClr val="92D050"/>
              </a:solidFill>
              <a:round/>
            </a:ln>
            <a:effectLst/>
          </c:spPr>
          <c:marker>
            <c:symbol val="circle"/>
            <c:size val="5"/>
            <c:spPr>
              <a:solidFill>
                <a:schemeClr val="tx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Sheet1!$A$2:$A$21</c:f>
              <c:numCache>
                <c:formatCode>General</c:formatCode>
                <c:ptCount val="20"/>
                <c:pt idx="0">
                  <c:v>24852</c:v>
                </c:pt>
                <c:pt idx="1">
                  <c:v>13176</c:v>
                </c:pt>
                <c:pt idx="2">
                  <c:v>21137</c:v>
                </c:pt>
                <c:pt idx="3">
                  <c:v>21903</c:v>
                </c:pt>
                <c:pt idx="4">
                  <c:v>47766</c:v>
                </c:pt>
                <c:pt idx="5">
                  <c:v>47209</c:v>
                </c:pt>
                <c:pt idx="6">
                  <c:v>47626</c:v>
                </c:pt>
                <c:pt idx="7">
                  <c:v>16797</c:v>
                </c:pt>
                <c:pt idx="8">
                  <c:v>27966</c:v>
                </c:pt>
                <c:pt idx="9">
                  <c:v>26209</c:v>
                </c:pt>
                <c:pt idx="10">
                  <c:v>27845</c:v>
                </c:pt>
                <c:pt idx="11">
                  <c:v>39275</c:v>
                </c:pt>
                <c:pt idx="12">
                  <c:v>45007</c:v>
                </c:pt>
                <c:pt idx="13">
                  <c:v>22935</c:v>
                </c:pt>
                <c:pt idx="14">
                  <c:v>24964</c:v>
                </c:pt>
                <c:pt idx="15">
                  <c:v>30391</c:v>
                </c:pt>
                <c:pt idx="16">
                  <c:v>4920</c:v>
                </c:pt>
                <c:pt idx="17">
                  <c:v>40706</c:v>
                </c:pt>
                <c:pt idx="18">
                  <c:v>44632</c:v>
                </c:pt>
                <c:pt idx="19">
                  <c:v>45066</c:v>
                </c:pt>
              </c:numCache>
            </c:numRef>
          </c:cat>
          <c:val>
            <c:numRef>
              <c:f>Sheet1!$B$2:$B$21</c:f>
              <c:numCache>
                <c:formatCode>General</c:formatCode>
                <c:ptCount val="20"/>
                <c:pt idx="0">
                  <c:v>12461</c:v>
                </c:pt>
                <c:pt idx="1">
                  <c:v>10053</c:v>
                </c:pt>
                <c:pt idx="2">
                  <c:v>6506</c:v>
                </c:pt>
                <c:pt idx="3">
                  <c:v>6120</c:v>
                </c:pt>
                <c:pt idx="4">
                  <c:v>4705</c:v>
                </c:pt>
                <c:pt idx="5">
                  <c:v>4536</c:v>
                </c:pt>
                <c:pt idx="6">
                  <c:v>4473</c:v>
                </c:pt>
                <c:pt idx="7">
                  <c:v>3635</c:v>
                </c:pt>
                <c:pt idx="8">
                  <c:v>3261</c:v>
                </c:pt>
                <c:pt idx="9">
                  <c:v>3255</c:v>
                </c:pt>
                <c:pt idx="10">
                  <c:v>3154</c:v>
                </c:pt>
                <c:pt idx="11">
                  <c:v>2533</c:v>
                </c:pt>
                <c:pt idx="12">
                  <c:v>2489</c:v>
                </c:pt>
                <c:pt idx="13">
                  <c:v>2343</c:v>
                </c:pt>
                <c:pt idx="14">
                  <c:v>2296</c:v>
                </c:pt>
                <c:pt idx="15">
                  <c:v>2261</c:v>
                </c:pt>
                <c:pt idx="16">
                  <c:v>2151</c:v>
                </c:pt>
                <c:pt idx="17">
                  <c:v>2138</c:v>
                </c:pt>
                <c:pt idx="18">
                  <c:v>2027</c:v>
                </c:pt>
                <c:pt idx="19">
                  <c:v>2005</c:v>
                </c:pt>
              </c:numCache>
            </c:numRef>
          </c:val>
          <c:smooth val="0"/>
          <c:extLst>
            <c:ext xmlns:c16="http://schemas.microsoft.com/office/drawing/2014/chart" uri="{C3380CC4-5D6E-409C-BE32-E72D297353CC}">
              <c16:uniqueId val="{00000000-EDD6-4571-B6F2-BFAEE8BFAD62}"/>
            </c:ext>
          </c:extLst>
        </c:ser>
        <c:dLbls>
          <c:dLblPos val="t"/>
          <c:showLegendKey val="0"/>
          <c:showVal val="1"/>
          <c:showCatName val="0"/>
          <c:showSerName val="0"/>
          <c:showPercent val="0"/>
          <c:showBubbleSize val="0"/>
        </c:dLbls>
        <c:marker val="1"/>
        <c:smooth val="0"/>
        <c:axId val="226811103"/>
        <c:axId val="139405551"/>
      </c:lineChart>
      <c:catAx>
        <c:axId val="226811103"/>
        <c:scaling>
          <c:orientation val="minMax"/>
        </c:scaling>
        <c:delete val="1"/>
        <c:axPos val="b"/>
        <c:numFmt formatCode="General" sourceLinked="1"/>
        <c:majorTickMark val="none"/>
        <c:minorTickMark val="none"/>
        <c:tickLblPos val="nextTo"/>
        <c:crossAx val="139405551"/>
        <c:crosses val="autoZero"/>
        <c:auto val="1"/>
        <c:lblAlgn val="ctr"/>
        <c:lblOffset val="100"/>
        <c:noMultiLvlLbl val="0"/>
      </c:catAx>
      <c:valAx>
        <c:axId val="139405551"/>
        <c:scaling>
          <c:orientation val="minMax"/>
        </c:scaling>
        <c:delete val="1"/>
        <c:axPos val="l"/>
        <c:numFmt formatCode="General" sourceLinked="1"/>
        <c:majorTickMark val="none"/>
        <c:minorTickMark val="none"/>
        <c:tickLblPos val="nextTo"/>
        <c:crossAx val="22681110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2">
          <a:lumMod val="75000"/>
        </a:schemeClr>
      </a:solid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no of product_id</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1020000" spcFirstLastPara="1" vertOverflow="overflow" horzOverflow="overflow"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eparator>, </c:separator>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numRef>
              <c:f>Sheet1!$A$2:$A$21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Sheet1!$B$2:$B$21</c:f>
              <c:numCache>
                <c:formatCode>General</c:formatCode>
                <c:ptCount val="20"/>
                <c:pt idx="0">
                  <c:v>99574</c:v>
                </c:pt>
                <c:pt idx="1">
                  <c:v>94363</c:v>
                </c:pt>
                <c:pt idx="2">
                  <c:v>88772</c:v>
                </c:pt>
                <c:pt idx="3">
                  <c:v>82658</c:v>
                </c:pt>
                <c:pt idx="4">
                  <c:v>76409</c:v>
                </c:pt>
                <c:pt idx="5">
                  <c:v>69618</c:v>
                </c:pt>
                <c:pt idx="6">
                  <c:v>62986</c:v>
                </c:pt>
                <c:pt idx="7">
                  <c:v>56535</c:v>
                </c:pt>
                <c:pt idx="8">
                  <c:v>50461</c:v>
                </c:pt>
                <c:pt idx="9">
                  <c:v>44942</c:v>
                </c:pt>
                <c:pt idx="10">
                  <c:v>39983</c:v>
                </c:pt>
                <c:pt idx="11">
                  <c:v>35369</c:v>
                </c:pt>
                <c:pt idx="12">
                  <c:v>31307</c:v>
                </c:pt>
                <c:pt idx="13">
                  <c:v>27621</c:v>
                </c:pt>
                <c:pt idx="14">
                  <c:v>24319</c:v>
                </c:pt>
                <c:pt idx="15">
                  <c:v>21417</c:v>
                </c:pt>
                <c:pt idx="16">
                  <c:v>18745</c:v>
                </c:pt>
                <c:pt idx="17">
                  <c:v>16424</c:v>
                </c:pt>
                <c:pt idx="18">
                  <c:v>14397</c:v>
                </c:pt>
                <c:pt idx="19">
                  <c:v>12516</c:v>
                </c:pt>
              </c:numCache>
            </c:numRef>
          </c:val>
          <c:smooth val="0"/>
          <c:extLst>
            <c:ext xmlns:c16="http://schemas.microsoft.com/office/drawing/2014/chart" uri="{C3380CC4-5D6E-409C-BE32-E72D297353CC}">
              <c16:uniqueId val="{00000000-D070-4CFD-BA16-7DEDC66294B1}"/>
            </c:ext>
          </c:extLst>
        </c:ser>
        <c:dLbls>
          <c:dLblPos val="t"/>
          <c:showLegendKey val="0"/>
          <c:showVal val="1"/>
          <c:showCatName val="0"/>
          <c:showSerName val="0"/>
          <c:showPercent val="0"/>
          <c:showBubbleSize val="0"/>
        </c:dLbls>
        <c:marker val="1"/>
        <c:smooth val="0"/>
        <c:axId val="261675167"/>
        <c:axId val="207569631"/>
      </c:lineChart>
      <c:catAx>
        <c:axId val="261675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569631"/>
        <c:crosses val="autoZero"/>
        <c:auto val="1"/>
        <c:lblAlgn val="ctr"/>
        <c:lblOffset val="100"/>
        <c:noMultiLvlLbl val="0"/>
      </c:catAx>
      <c:valAx>
        <c:axId val="207569631"/>
        <c:scaling>
          <c:orientation val="minMax"/>
        </c:scaling>
        <c:delete val="1"/>
        <c:axPos val="l"/>
        <c:numFmt formatCode="General" sourceLinked="1"/>
        <c:majorTickMark val="none"/>
        <c:minorTickMark val="none"/>
        <c:tickLblPos val="nextTo"/>
        <c:crossAx val="261675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FF0000"/>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BAB496-3193-49ED-A6A8-D3D6B62F322B}"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37401-AA9B-4F1F-B12F-13DB9B085C61}" type="slidenum">
              <a:rPr lang="en-US" smtClean="0"/>
              <a:t>‹#›</a:t>
            </a:fld>
            <a:endParaRPr lang="en-US"/>
          </a:p>
        </p:txBody>
      </p:sp>
    </p:spTree>
    <p:extLst>
      <p:ext uri="{BB962C8B-B14F-4D97-AF65-F5344CB8AC3E}">
        <p14:creationId xmlns:p14="http://schemas.microsoft.com/office/powerpoint/2010/main" val="3277614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BAB496-3193-49ED-A6A8-D3D6B62F322B}" type="datetimeFigureOut">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37401-AA9B-4F1F-B12F-13DB9B085C61}" type="slidenum">
              <a:rPr lang="en-US" smtClean="0"/>
              <a:t>‹#›</a:t>
            </a:fld>
            <a:endParaRPr lang="en-US"/>
          </a:p>
        </p:txBody>
      </p:sp>
    </p:spTree>
    <p:extLst>
      <p:ext uri="{BB962C8B-B14F-4D97-AF65-F5344CB8AC3E}">
        <p14:creationId xmlns:p14="http://schemas.microsoft.com/office/powerpoint/2010/main" val="883253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BAB496-3193-49ED-A6A8-D3D6B62F322B}" type="datetimeFigureOut">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37401-AA9B-4F1F-B12F-13DB9B085C61}" type="slidenum">
              <a:rPr lang="en-US" smtClean="0"/>
              <a:t>‹#›</a:t>
            </a:fld>
            <a:endParaRPr lang="en-US"/>
          </a:p>
        </p:txBody>
      </p:sp>
    </p:spTree>
    <p:extLst>
      <p:ext uri="{BB962C8B-B14F-4D97-AF65-F5344CB8AC3E}">
        <p14:creationId xmlns:p14="http://schemas.microsoft.com/office/powerpoint/2010/main" val="3154835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BAB496-3193-49ED-A6A8-D3D6B62F322B}" type="datetimeFigureOut">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37401-AA9B-4F1F-B12F-13DB9B085C6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39776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BAB496-3193-49ED-A6A8-D3D6B62F322B}" type="datetimeFigureOut">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37401-AA9B-4F1F-B12F-13DB9B085C61}" type="slidenum">
              <a:rPr lang="en-US" smtClean="0"/>
              <a:t>‹#›</a:t>
            </a:fld>
            <a:endParaRPr lang="en-US"/>
          </a:p>
        </p:txBody>
      </p:sp>
    </p:spTree>
    <p:extLst>
      <p:ext uri="{BB962C8B-B14F-4D97-AF65-F5344CB8AC3E}">
        <p14:creationId xmlns:p14="http://schemas.microsoft.com/office/powerpoint/2010/main" val="1293562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2BAB496-3193-49ED-A6A8-D3D6B62F322B}" type="datetimeFigureOut">
              <a:rPr lang="en-US" smtClean="0"/>
              <a:t>7/13/2025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C37401-AA9B-4F1F-B12F-13DB9B085C61}" type="slidenum">
              <a:rPr lang="en-US" smtClean="0"/>
              <a:t>‹#›</a:t>
            </a:fld>
            <a:endParaRPr lang="en-US"/>
          </a:p>
        </p:txBody>
      </p:sp>
    </p:spTree>
    <p:extLst>
      <p:ext uri="{BB962C8B-B14F-4D97-AF65-F5344CB8AC3E}">
        <p14:creationId xmlns:p14="http://schemas.microsoft.com/office/powerpoint/2010/main" val="1038343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2BAB496-3193-49ED-A6A8-D3D6B62F322B}" type="datetimeFigureOut">
              <a:rPr lang="en-US" smtClean="0"/>
              <a:t>7/13/2025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C37401-AA9B-4F1F-B12F-13DB9B085C61}" type="slidenum">
              <a:rPr lang="en-US" smtClean="0"/>
              <a:t>‹#›</a:t>
            </a:fld>
            <a:endParaRPr lang="en-US"/>
          </a:p>
        </p:txBody>
      </p:sp>
    </p:spTree>
    <p:extLst>
      <p:ext uri="{BB962C8B-B14F-4D97-AF65-F5344CB8AC3E}">
        <p14:creationId xmlns:p14="http://schemas.microsoft.com/office/powerpoint/2010/main" val="3776714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AB496-3193-49ED-A6A8-D3D6B62F322B}"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37401-AA9B-4F1F-B12F-13DB9B085C61}" type="slidenum">
              <a:rPr lang="en-US" smtClean="0"/>
              <a:t>‹#›</a:t>
            </a:fld>
            <a:endParaRPr lang="en-US"/>
          </a:p>
        </p:txBody>
      </p:sp>
    </p:spTree>
    <p:extLst>
      <p:ext uri="{BB962C8B-B14F-4D97-AF65-F5344CB8AC3E}">
        <p14:creationId xmlns:p14="http://schemas.microsoft.com/office/powerpoint/2010/main" val="3534166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AB496-3193-49ED-A6A8-D3D6B62F322B}"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37401-AA9B-4F1F-B12F-13DB9B085C61}" type="slidenum">
              <a:rPr lang="en-US" smtClean="0"/>
              <a:t>‹#›</a:t>
            </a:fld>
            <a:endParaRPr lang="en-US"/>
          </a:p>
        </p:txBody>
      </p:sp>
    </p:spTree>
    <p:extLst>
      <p:ext uri="{BB962C8B-B14F-4D97-AF65-F5344CB8AC3E}">
        <p14:creationId xmlns:p14="http://schemas.microsoft.com/office/powerpoint/2010/main" val="59525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AB496-3193-49ED-A6A8-D3D6B62F322B}"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37401-AA9B-4F1F-B12F-13DB9B085C61}" type="slidenum">
              <a:rPr lang="en-US" smtClean="0"/>
              <a:t>‹#›</a:t>
            </a:fld>
            <a:endParaRPr lang="en-US"/>
          </a:p>
        </p:txBody>
      </p:sp>
    </p:spTree>
    <p:extLst>
      <p:ext uri="{BB962C8B-B14F-4D97-AF65-F5344CB8AC3E}">
        <p14:creationId xmlns:p14="http://schemas.microsoft.com/office/powerpoint/2010/main" val="2756828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BAB496-3193-49ED-A6A8-D3D6B62F322B}"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37401-AA9B-4F1F-B12F-13DB9B085C61}" type="slidenum">
              <a:rPr lang="en-US" smtClean="0"/>
              <a:t>‹#›</a:t>
            </a:fld>
            <a:endParaRPr lang="en-US"/>
          </a:p>
        </p:txBody>
      </p:sp>
    </p:spTree>
    <p:extLst>
      <p:ext uri="{BB962C8B-B14F-4D97-AF65-F5344CB8AC3E}">
        <p14:creationId xmlns:p14="http://schemas.microsoft.com/office/powerpoint/2010/main" val="2197071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BAB496-3193-49ED-A6A8-D3D6B62F322B}" type="datetimeFigureOut">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37401-AA9B-4F1F-B12F-13DB9B085C61}" type="slidenum">
              <a:rPr lang="en-US" smtClean="0"/>
              <a:t>‹#›</a:t>
            </a:fld>
            <a:endParaRPr lang="en-US"/>
          </a:p>
        </p:txBody>
      </p:sp>
    </p:spTree>
    <p:extLst>
      <p:ext uri="{BB962C8B-B14F-4D97-AF65-F5344CB8AC3E}">
        <p14:creationId xmlns:p14="http://schemas.microsoft.com/office/powerpoint/2010/main" val="2014174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BAB496-3193-49ED-A6A8-D3D6B62F322B}" type="datetimeFigureOut">
              <a:rPr lang="en-US" smtClean="0"/>
              <a:t>7/13/2025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C37401-AA9B-4F1F-B12F-13DB9B085C61}" type="slidenum">
              <a:rPr lang="en-US" smtClean="0"/>
              <a:t>‹#›</a:t>
            </a:fld>
            <a:endParaRPr lang="en-US"/>
          </a:p>
        </p:txBody>
      </p:sp>
    </p:spTree>
    <p:extLst>
      <p:ext uri="{BB962C8B-B14F-4D97-AF65-F5344CB8AC3E}">
        <p14:creationId xmlns:p14="http://schemas.microsoft.com/office/powerpoint/2010/main" val="631434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BAB496-3193-49ED-A6A8-D3D6B62F322B}" type="datetimeFigureOut">
              <a:rPr lang="en-US" smtClean="0"/>
              <a:t>7/13/2025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C37401-AA9B-4F1F-B12F-13DB9B085C61}" type="slidenum">
              <a:rPr lang="en-US" smtClean="0"/>
              <a:t>‹#›</a:t>
            </a:fld>
            <a:endParaRPr lang="en-US"/>
          </a:p>
        </p:txBody>
      </p:sp>
    </p:spTree>
    <p:extLst>
      <p:ext uri="{BB962C8B-B14F-4D97-AF65-F5344CB8AC3E}">
        <p14:creationId xmlns:p14="http://schemas.microsoft.com/office/powerpoint/2010/main" val="4006986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AB496-3193-49ED-A6A8-D3D6B62F322B}" type="datetimeFigureOut">
              <a:rPr lang="en-US" smtClean="0"/>
              <a:t>7/13/2025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C37401-AA9B-4F1F-B12F-13DB9B085C61}" type="slidenum">
              <a:rPr lang="en-US" smtClean="0"/>
              <a:t>‹#›</a:t>
            </a:fld>
            <a:endParaRPr lang="en-US"/>
          </a:p>
        </p:txBody>
      </p:sp>
    </p:spTree>
    <p:extLst>
      <p:ext uri="{BB962C8B-B14F-4D97-AF65-F5344CB8AC3E}">
        <p14:creationId xmlns:p14="http://schemas.microsoft.com/office/powerpoint/2010/main" val="3847285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BAB496-3193-49ED-A6A8-D3D6B62F322B}" type="datetimeFigureOut">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37401-AA9B-4F1F-B12F-13DB9B085C61}" type="slidenum">
              <a:rPr lang="en-US" smtClean="0"/>
              <a:t>‹#›</a:t>
            </a:fld>
            <a:endParaRPr lang="en-US"/>
          </a:p>
        </p:txBody>
      </p:sp>
    </p:spTree>
    <p:extLst>
      <p:ext uri="{BB962C8B-B14F-4D97-AF65-F5344CB8AC3E}">
        <p14:creationId xmlns:p14="http://schemas.microsoft.com/office/powerpoint/2010/main" val="2653524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BAB496-3193-49ED-A6A8-D3D6B62F322B}" type="datetimeFigureOut">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37401-AA9B-4F1F-B12F-13DB9B085C61}" type="slidenum">
              <a:rPr lang="en-US" smtClean="0"/>
              <a:t>‹#›</a:t>
            </a:fld>
            <a:endParaRPr lang="en-US"/>
          </a:p>
        </p:txBody>
      </p:sp>
    </p:spTree>
    <p:extLst>
      <p:ext uri="{BB962C8B-B14F-4D97-AF65-F5344CB8AC3E}">
        <p14:creationId xmlns:p14="http://schemas.microsoft.com/office/powerpoint/2010/main" val="1047606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2BAB496-3193-49ED-A6A8-D3D6B62F322B}" type="datetimeFigureOut">
              <a:rPr lang="en-US" smtClean="0"/>
              <a:t>7/13/2025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4C37401-AA9B-4F1F-B12F-13DB9B085C61}" type="slidenum">
              <a:rPr lang="en-US" smtClean="0"/>
              <a:t>‹#›</a:t>
            </a:fld>
            <a:endParaRPr lang="en-US"/>
          </a:p>
        </p:txBody>
      </p:sp>
    </p:spTree>
    <p:extLst>
      <p:ext uri="{BB962C8B-B14F-4D97-AF65-F5344CB8AC3E}">
        <p14:creationId xmlns:p14="http://schemas.microsoft.com/office/powerpoint/2010/main" val="4045630269"/>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E318B-6F26-46B7-AEB4-AC8A0469F732}"/>
              </a:ext>
            </a:extLst>
          </p:cNvPr>
          <p:cNvSpPr>
            <a:spLocks noGrp="1"/>
          </p:cNvSpPr>
          <p:nvPr>
            <p:ph type="ctrTitle"/>
          </p:nvPr>
        </p:nvSpPr>
        <p:spPr>
          <a:xfrm>
            <a:off x="611578" y="2072244"/>
            <a:ext cx="3348243" cy="1356756"/>
          </a:xfrm>
        </p:spPr>
        <p:txBody>
          <a:bodyPr>
            <a:noAutofit/>
          </a:bodyPr>
          <a:lstStyle/>
          <a:p>
            <a:r>
              <a:rPr lang="en-US" sz="7200" dirty="0">
                <a:solidFill>
                  <a:srgbClr val="FFFF00"/>
                </a:solidFill>
              </a:rPr>
              <a:t>Market</a:t>
            </a:r>
          </a:p>
        </p:txBody>
      </p:sp>
      <p:sp>
        <p:nvSpPr>
          <p:cNvPr id="3" name="Subtitle 2">
            <a:extLst>
              <a:ext uri="{FF2B5EF4-FFF2-40B4-BE49-F238E27FC236}">
                <a16:creationId xmlns:a16="http://schemas.microsoft.com/office/drawing/2014/main" id="{E05592CF-4ACA-40F4-80B6-50AE6E9B5604}"/>
              </a:ext>
            </a:extLst>
          </p:cNvPr>
          <p:cNvSpPr>
            <a:spLocks noGrp="1"/>
          </p:cNvSpPr>
          <p:nvPr>
            <p:ph type="subTitle" idx="1"/>
          </p:nvPr>
        </p:nvSpPr>
        <p:spPr>
          <a:xfrm>
            <a:off x="314697" y="3360717"/>
            <a:ext cx="3033548" cy="861420"/>
          </a:xfrm>
        </p:spPr>
        <p:txBody>
          <a:bodyPr>
            <a:normAutofit/>
          </a:bodyPr>
          <a:lstStyle/>
          <a:p>
            <a:r>
              <a:rPr lang="en-US" sz="4000" dirty="0"/>
              <a:t>Analysis</a:t>
            </a:r>
          </a:p>
        </p:txBody>
      </p:sp>
    </p:spTree>
    <p:extLst>
      <p:ext uri="{BB962C8B-B14F-4D97-AF65-F5344CB8AC3E}">
        <p14:creationId xmlns:p14="http://schemas.microsoft.com/office/powerpoint/2010/main" val="1699542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63B2B9-A580-4AC5-9AE2-60EFB68883C3}"/>
              </a:ext>
            </a:extLst>
          </p:cNvPr>
          <p:cNvSpPr/>
          <p:nvPr/>
        </p:nvSpPr>
        <p:spPr>
          <a:xfrm>
            <a:off x="527280" y="520511"/>
            <a:ext cx="10078425" cy="5816977"/>
          </a:xfrm>
          <a:prstGeom prst="rect">
            <a:avLst/>
          </a:prstGeom>
        </p:spPr>
        <p:txBody>
          <a:bodyPr wrap="square">
            <a:spAutoFit/>
          </a:bodyPr>
          <a:lstStyle/>
          <a:p>
            <a:r>
              <a:rPr lang="en-US" b="1" dirty="0">
                <a:solidFill>
                  <a:schemeClr val="accent3">
                    <a:lumMod val="75000"/>
                  </a:schemeClr>
                </a:solidFill>
              </a:rPr>
              <a:t>     Insights &amp; Analysis:</a:t>
            </a:r>
          </a:p>
          <a:p>
            <a:endParaRPr lang="en-US" b="1" dirty="0"/>
          </a:p>
          <a:p>
            <a:r>
              <a:rPr lang="en-US" sz="1400" b="1" dirty="0"/>
              <a:t>1. Bananas Dominate Reorders:</a:t>
            </a:r>
          </a:p>
          <a:p>
            <a:pPr>
              <a:buFont typeface="Arial" panose="020B0604020202020204" pitchFamily="34" charset="0"/>
              <a:buChar char="•"/>
            </a:pPr>
            <a:r>
              <a:rPr lang="en-US" sz="1400" dirty="0"/>
              <a:t> Highest total reorders: 12,461 (19.52%)</a:t>
            </a:r>
          </a:p>
          <a:p>
            <a:pPr>
              <a:buFont typeface="Arial" panose="020B0604020202020204" pitchFamily="34" charset="0"/>
              <a:buChar char="•"/>
            </a:pPr>
            <a:r>
              <a:rPr lang="en-US" sz="1400" dirty="0"/>
              <a:t> Insight: Bananas are a frequently consumed, staple product, indicating strong customer loyalty and repeat need.</a:t>
            </a:r>
          </a:p>
          <a:p>
            <a:pPr>
              <a:buFont typeface="Arial" panose="020B0604020202020204" pitchFamily="34" charset="0"/>
              <a:buChar char="•"/>
            </a:pPr>
            <a:r>
              <a:rPr lang="en-US" sz="1400" dirty="0"/>
              <a:t> Action: Ensure constant stock and competitive pricing to retain buyers.</a:t>
            </a:r>
          </a:p>
          <a:p>
            <a:pPr>
              <a:buFont typeface="Arial" panose="020B0604020202020204" pitchFamily="34" charset="0"/>
              <a:buChar char="•"/>
            </a:pPr>
            <a:endParaRPr lang="en-US" sz="1400" dirty="0"/>
          </a:p>
          <a:p>
            <a:r>
              <a:rPr lang="en-US" sz="1400" b="1" dirty="0"/>
              <a:t>2. Organic Produce is a Reorder Favorite:</a:t>
            </a:r>
          </a:p>
          <a:p>
            <a:pPr>
              <a:buFont typeface="Arial" panose="020B0604020202020204" pitchFamily="34" charset="0"/>
              <a:buChar char="•"/>
            </a:pPr>
            <a:r>
              <a:rPr lang="en-US" sz="1400" dirty="0"/>
              <a:t> 7 out of 10 top products have "Organic" in their name:</a:t>
            </a:r>
          </a:p>
          <a:p>
            <a:pPr marL="742950" lvl="1" indent="-285750">
              <a:buFont typeface="Arial" panose="020B0604020202020204" pitchFamily="34" charset="0"/>
              <a:buChar char="•"/>
            </a:pPr>
            <a:r>
              <a:rPr lang="en-US" sz="1400" dirty="0"/>
              <a:t>Organic Bananas, Strawberries, Spinach, Avocado, Raspberries, etc.</a:t>
            </a:r>
          </a:p>
          <a:p>
            <a:pPr>
              <a:buFont typeface="Arial" panose="020B0604020202020204" pitchFamily="34" charset="0"/>
              <a:buChar char="•"/>
            </a:pPr>
            <a:r>
              <a:rPr lang="en-US" sz="1400" b="1" dirty="0"/>
              <a:t> Insight</a:t>
            </a:r>
            <a:r>
              <a:rPr lang="en-US" sz="1400" dirty="0"/>
              <a:t>: Consumers show a </a:t>
            </a:r>
            <a:r>
              <a:rPr lang="en-US" sz="1400" b="1" dirty="0"/>
              <a:t>clear preference for organic products</a:t>
            </a:r>
            <a:r>
              <a:rPr lang="en-US" sz="1400" dirty="0"/>
              <a:t>.</a:t>
            </a:r>
          </a:p>
          <a:p>
            <a:pPr>
              <a:buFont typeface="Arial" panose="020B0604020202020204" pitchFamily="34" charset="0"/>
              <a:buChar char="•"/>
            </a:pPr>
            <a:r>
              <a:rPr lang="en-US" sz="1400" b="1" dirty="0"/>
              <a:t> Opportunity</a:t>
            </a:r>
            <a:r>
              <a:rPr lang="en-US" sz="1400" dirty="0"/>
              <a:t>: Increase assortment, visibility, and promotions of </a:t>
            </a:r>
            <a:r>
              <a:rPr lang="en-US" sz="1400" b="1" dirty="0"/>
              <a:t>organic items</a:t>
            </a:r>
            <a:r>
              <a:rPr lang="en-US" sz="1400" dirty="0"/>
              <a:t>.</a:t>
            </a:r>
          </a:p>
          <a:p>
            <a:pPr>
              <a:buFont typeface="Arial" panose="020B0604020202020204" pitchFamily="34" charset="0"/>
              <a:buChar char="•"/>
            </a:pPr>
            <a:endParaRPr lang="en-US" sz="1400" dirty="0"/>
          </a:p>
          <a:p>
            <a:r>
              <a:rPr lang="en-US" sz="1400" b="1" dirty="0"/>
              <a:t>3. Top 4 Products = 57% of Reorders:</a:t>
            </a:r>
          </a:p>
          <a:p>
            <a:pPr>
              <a:buFont typeface="Arial" panose="020B0604020202020204" pitchFamily="34" charset="0"/>
              <a:buChar char="•"/>
            </a:pPr>
            <a:r>
              <a:rPr lang="en-US" sz="1400" dirty="0"/>
              <a:t> Bananas, Organic Bananas, Organic Strawberries, and Organic Spinach together account for ~</a:t>
            </a:r>
            <a:r>
              <a:rPr lang="en-US" sz="1400" b="1" dirty="0"/>
              <a:t>57%</a:t>
            </a:r>
            <a:r>
              <a:rPr lang="en-US" sz="1400" dirty="0"/>
              <a:t> of total reorder volume from this list.</a:t>
            </a:r>
          </a:p>
          <a:p>
            <a:pPr>
              <a:buFont typeface="Arial" panose="020B0604020202020204" pitchFamily="34" charset="0"/>
              <a:buChar char="•"/>
            </a:pPr>
            <a:r>
              <a:rPr lang="en-US" sz="1400" b="1" dirty="0"/>
              <a:t> Insight</a:t>
            </a:r>
            <a:r>
              <a:rPr lang="en-US" sz="1400" dirty="0"/>
              <a:t>: These core items drive </a:t>
            </a:r>
            <a:r>
              <a:rPr lang="en-US" sz="1400" b="1" dirty="0"/>
              <a:t>repeat basket additions</a:t>
            </a:r>
            <a:r>
              <a:rPr lang="en-US" sz="1400" dirty="0"/>
              <a:t> and are vital to </a:t>
            </a:r>
            <a:r>
              <a:rPr lang="en-US" sz="1400" b="1" dirty="0"/>
              <a:t>retention and cart-building</a:t>
            </a:r>
            <a:r>
              <a:rPr lang="en-US" sz="1400" dirty="0"/>
              <a:t>.</a:t>
            </a:r>
          </a:p>
          <a:p>
            <a:pPr>
              <a:buFont typeface="Arial" panose="020B0604020202020204" pitchFamily="34" charset="0"/>
              <a:buChar char="•"/>
            </a:pPr>
            <a:endParaRPr lang="en-US" sz="1400" dirty="0"/>
          </a:p>
          <a:p>
            <a:r>
              <a:rPr lang="en-US" sz="1400" b="1" dirty="0"/>
              <a:t>4. Citrus Fruits Perform Well:</a:t>
            </a:r>
          </a:p>
          <a:p>
            <a:pPr>
              <a:buFont typeface="Arial" panose="020B0604020202020204" pitchFamily="34" charset="0"/>
              <a:buChar char="•"/>
            </a:pPr>
            <a:r>
              <a:rPr lang="en-US" sz="1400" dirty="0"/>
              <a:t> Large Lemons and Limes appear in the top 10.</a:t>
            </a:r>
          </a:p>
          <a:p>
            <a:pPr>
              <a:buFont typeface="Arial" panose="020B0604020202020204" pitchFamily="34" charset="0"/>
              <a:buChar char="•"/>
            </a:pPr>
            <a:r>
              <a:rPr lang="en-US" sz="1400" b="1" dirty="0"/>
              <a:t> Insight</a:t>
            </a:r>
            <a:r>
              <a:rPr lang="en-US" sz="1400" dirty="0"/>
              <a:t>: These could be </a:t>
            </a:r>
            <a:r>
              <a:rPr lang="en-US" sz="1400" b="1" dirty="0"/>
              <a:t>essentials for cooking</a:t>
            </a:r>
            <a:r>
              <a:rPr lang="en-US" sz="1400" dirty="0"/>
              <a:t> or frequently consumed beverages.</a:t>
            </a:r>
          </a:p>
          <a:p>
            <a:pPr>
              <a:buFont typeface="Arial" panose="020B0604020202020204" pitchFamily="34" charset="0"/>
              <a:buChar char="•"/>
            </a:pPr>
            <a:r>
              <a:rPr lang="en-US" sz="1400" b="1" dirty="0"/>
              <a:t> Tactic</a:t>
            </a:r>
            <a:r>
              <a:rPr lang="en-US" sz="1400" dirty="0"/>
              <a:t>: Bundle with complementary items (e.g., drinks, salad kits).</a:t>
            </a:r>
          </a:p>
          <a:p>
            <a:pPr>
              <a:buFont typeface="Arial" panose="020B0604020202020204" pitchFamily="34" charset="0"/>
              <a:buChar char="•"/>
            </a:pPr>
            <a:endParaRPr lang="en-US" sz="1400" dirty="0"/>
          </a:p>
          <a:p>
            <a:r>
              <a:rPr lang="en-US" sz="1400" b="1" dirty="0"/>
              <a:t>5.  Reorder Rate Distribution Shows Loyalty Pattern:</a:t>
            </a:r>
          </a:p>
          <a:p>
            <a:pPr>
              <a:buFont typeface="Arial" panose="020B0604020202020204" pitchFamily="34" charset="0"/>
              <a:buChar char="•"/>
            </a:pPr>
            <a:r>
              <a:rPr lang="en-US" sz="1400" dirty="0"/>
              <a:t> Top reorder rates (above 10%) are mostly </a:t>
            </a:r>
            <a:r>
              <a:rPr lang="en-US" sz="1400" b="1" dirty="0"/>
              <a:t>perishables</a:t>
            </a:r>
            <a:r>
              <a:rPr lang="en-US" sz="1400" dirty="0"/>
              <a:t> and </a:t>
            </a:r>
            <a:r>
              <a:rPr lang="en-US" sz="1400" b="1" dirty="0"/>
              <a:t>daily-use produce</a:t>
            </a:r>
            <a:r>
              <a:rPr lang="en-US" sz="1400" dirty="0"/>
              <a:t>.</a:t>
            </a:r>
          </a:p>
          <a:p>
            <a:pPr>
              <a:buFont typeface="Arial" panose="020B0604020202020204" pitchFamily="34" charset="0"/>
              <a:buChar char="•"/>
            </a:pPr>
            <a:r>
              <a:rPr lang="en-US" sz="1400" b="1" dirty="0"/>
              <a:t> Insight</a:t>
            </a:r>
            <a:r>
              <a:rPr lang="en-US" sz="1400" dirty="0"/>
              <a:t>: Suggests high turnover and repeat buying behavior in </a:t>
            </a:r>
            <a:r>
              <a:rPr lang="en-US" sz="1400" b="1" dirty="0"/>
              <a:t>fresh produce</a:t>
            </a:r>
            <a:r>
              <a:rPr lang="en-US" sz="1400" dirty="0"/>
              <a:t>.</a:t>
            </a:r>
          </a:p>
        </p:txBody>
      </p:sp>
      <p:sp>
        <p:nvSpPr>
          <p:cNvPr id="3" name="Arrow: Right 2">
            <a:extLst>
              <a:ext uri="{FF2B5EF4-FFF2-40B4-BE49-F238E27FC236}">
                <a16:creationId xmlns:a16="http://schemas.microsoft.com/office/drawing/2014/main" id="{D553B5DC-1043-466E-BC8C-ACF30667D911}"/>
              </a:ext>
            </a:extLst>
          </p:cNvPr>
          <p:cNvSpPr/>
          <p:nvPr/>
        </p:nvSpPr>
        <p:spPr>
          <a:xfrm>
            <a:off x="641692" y="656351"/>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0412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4F941A-50AD-49C1-A40D-831AE3430C81}"/>
              </a:ext>
            </a:extLst>
          </p:cNvPr>
          <p:cNvSpPr/>
          <p:nvPr/>
        </p:nvSpPr>
        <p:spPr>
          <a:xfrm>
            <a:off x="1150415" y="661321"/>
            <a:ext cx="2135456" cy="369332"/>
          </a:xfrm>
          <a:prstGeom prst="rect">
            <a:avLst/>
          </a:prstGeom>
        </p:spPr>
        <p:txBody>
          <a:bodyPr wrap="none">
            <a:spAutoFit/>
          </a:bodyPr>
          <a:lstStyle/>
          <a:p>
            <a:r>
              <a:rPr lang="en-US" b="1" dirty="0">
                <a:solidFill>
                  <a:schemeClr val="accent2">
                    <a:lumMod val="75000"/>
                  </a:schemeClr>
                </a:solidFill>
              </a:rPr>
              <a:t>Recommendations:</a:t>
            </a:r>
          </a:p>
        </p:txBody>
      </p:sp>
      <p:sp>
        <p:nvSpPr>
          <p:cNvPr id="3" name="Arrow: Right 2">
            <a:extLst>
              <a:ext uri="{FF2B5EF4-FFF2-40B4-BE49-F238E27FC236}">
                <a16:creationId xmlns:a16="http://schemas.microsoft.com/office/drawing/2014/main" id="{BB4AFA88-3F34-496B-9433-6C4C66D53BEA}"/>
              </a:ext>
            </a:extLst>
          </p:cNvPr>
          <p:cNvSpPr/>
          <p:nvPr/>
        </p:nvSpPr>
        <p:spPr>
          <a:xfrm>
            <a:off x="935366" y="799269"/>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EE0A8D51-1048-4BDE-8157-B82C0D9A166C}"/>
              </a:ext>
            </a:extLst>
          </p:cNvPr>
          <p:cNvGraphicFramePr>
            <a:graphicFrameLocks noGrp="1"/>
          </p:cNvGraphicFramePr>
          <p:nvPr>
            <p:extLst>
              <p:ext uri="{D42A27DB-BD31-4B8C-83A1-F6EECF244321}">
                <p14:modId xmlns:p14="http://schemas.microsoft.com/office/powerpoint/2010/main" val="391570509"/>
              </p:ext>
            </p:extLst>
          </p:nvPr>
        </p:nvGraphicFramePr>
        <p:xfrm>
          <a:off x="1119433" y="1181248"/>
          <a:ext cx="10353674" cy="3784935"/>
        </p:xfrm>
        <a:graphic>
          <a:graphicData uri="http://schemas.openxmlformats.org/drawingml/2006/table">
            <a:tbl>
              <a:tblPr/>
              <a:tblGrid>
                <a:gridCol w="2745985">
                  <a:extLst>
                    <a:ext uri="{9D8B030D-6E8A-4147-A177-3AD203B41FA5}">
                      <a16:colId xmlns:a16="http://schemas.microsoft.com/office/drawing/2014/main" val="3426945130"/>
                    </a:ext>
                  </a:extLst>
                </a:gridCol>
                <a:gridCol w="7607689">
                  <a:extLst>
                    <a:ext uri="{9D8B030D-6E8A-4147-A177-3AD203B41FA5}">
                      <a16:colId xmlns:a16="http://schemas.microsoft.com/office/drawing/2014/main" val="2480298452"/>
                    </a:ext>
                  </a:extLst>
                </a:gridCol>
              </a:tblGrid>
              <a:tr h="509484">
                <a:tc>
                  <a:txBody>
                    <a:bodyPr/>
                    <a:lstStyle/>
                    <a:p>
                      <a:r>
                        <a:rPr lang="en-US" sz="1800" b="1" u="none" dirty="0"/>
                        <a:t>Strategy</a:t>
                      </a:r>
                    </a:p>
                  </a:txBody>
                  <a:tcPr anchor="ctr">
                    <a:lnL>
                      <a:noFill/>
                    </a:lnL>
                    <a:lnR>
                      <a:noFill/>
                    </a:lnR>
                    <a:lnT>
                      <a:noFill/>
                    </a:lnT>
                    <a:lnB>
                      <a:noFill/>
                    </a:lnB>
                  </a:tcPr>
                </a:tc>
                <a:tc>
                  <a:txBody>
                    <a:bodyPr/>
                    <a:lstStyle/>
                    <a:p>
                      <a:r>
                        <a:rPr lang="en-US" sz="1800" b="1" u="none" dirty="0"/>
                        <a:t>Action</a:t>
                      </a:r>
                    </a:p>
                  </a:txBody>
                  <a:tcPr anchor="ctr">
                    <a:lnL>
                      <a:noFill/>
                    </a:lnL>
                    <a:lnR>
                      <a:noFill/>
                    </a:lnR>
                    <a:lnT>
                      <a:noFill/>
                    </a:lnT>
                    <a:lnB>
                      <a:noFill/>
                    </a:lnB>
                  </a:tcPr>
                </a:tc>
                <a:extLst>
                  <a:ext uri="{0D108BD9-81ED-4DB2-BD59-A6C34878D82A}">
                    <a16:rowId xmlns:a16="http://schemas.microsoft.com/office/drawing/2014/main" val="1273218726"/>
                  </a:ext>
                </a:extLst>
              </a:tr>
              <a:tr h="509484">
                <a:tc>
                  <a:txBody>
                    <a:bodyPr/>
                    <a:lstStyle/>
                    <a:p>
                      <a:r>
                        <a:rPr lang="en-US" sz="1800" b="0" dirty="0"/>
                        <a:t>Inventory Prioritization</a:t>
                      </a:r>
                    </a:p>
                  </a:txBody>
                  <a:tcPr anchor="ctr">
                    <a:lnL>
                      <a:noFill/>
                    </a:lnL>
                    <a:lnR>
                      <a:noFill/>
                    </a:lnR>
                    <a:lnT>
                      <a:noFill/>
                    </a:lnT>
                    <a:lnB>
                      <a:noFill/>
                    </a:lnB>
                  </a:tcPr>
                </a:tc>
                <a:tc>
                  <a:txBody>
                    <a:bodyPr/>
                    <a:lstStyle/>
                    <a:p>
                      <a:r>
                        <a:rPr lang="en-US" sz="1800" b="0" dirty="0"/>
                        <a:t>Keep high-demand reorder items well-stocked</a:t>
                      </a:r>
                    </a:p>
                  </a:txBody>
                  <a:tcPr anchor="ctr">
                    <a:lnL>
                      <a:noFill/>
                    </a:lnL>
                    <a:lnR>
                      <a:noFill/>
                    </a:lnR>
                    <a:lnT>
                      <a:noFill/>
                    </a:lnT>
                    <a:lnB>
                      <a:noFill/>
                    </a:lnB>
                  </a:tcPr>
                </a:tc>
                <a:extLst>
                  <a:ext uri="{0D108BD9-81ED-4DB2-BD59-A6C34878D82A}">
                    <a16:rowId xmlns:a16="http://schemas.microsoft.com/office/drawing/2014/main" val="781781267"/>
                  </a:ext>
                </a:extLst>
              </a:tr>
              <a:tr h="691426">
                <a:tc>
                  <a:txBody>
                    <a:bodyPr/>
                    <a:lstStyle/>
                    <a:p>
                      <a:r>
                        <a:rPr lang="en-US" sz="1800" b="0" dirty="0"/>
                        <a:t>Promotional Focus</a:t>
                      </a:r>
                    </a:p>
                  </a:txBody>
                  <a:tcPr anchor="ctr">
                    <a:lnL>
                      <a:noFill/>
                    </a:lnL>
                    <a:lnR>
                      <a:noFill/>
                    </a:lnR>
                    <a:lnT>
                      <a:noFill/>
                    </a:lnT>
                    <a:lnB>
                      <a:noFill/>
                    </a:lnB>
                  </a:tcPr>
                </a:tc>
                <a:tc>
                  <a:txBody>
                    <a:bodyPr/>
                    <a:lstStyle/>
                    <a:p>
                      <a:r>
                        <a:rPr lang="en-US" sz="1800" b="0" dirty="0"/>
                        <a:t>Offer discounts or loyalty rewards on top reordered organic products</a:t>
                      </a:r>
                    </a:p>
                  </a:txBody>
                  <a:tcPr anchor="ctr">
                    <a:lnL>
                      <a:noFill/>
                    </a:lnL>
                    <a:lnR>
                      <a:noFill/>
                    </a:lnR>
                    <a:lnT>
                      <a:noFill/>
                    </a:lnT>
                    <a:lnB>
                      <a:noFill/>
                    </a:lnB>
                  </a:tcPr>
                </a:tc>
                <a:extLst>
                  <a:ext uri="{0D108BD9-81ED-4DB2-BD59-A6C34878D82A}">
                    <a16:rowId xmlns:a16="http://schemas.microsoft.com/office/drawing/2014/main" val="1345551342"/>
                  </a:ext>
                </a:extLst>
              </a:tr>
              <a:tr h="743919">
                <a:tc>
                  <a:txBody>
                    <a:bodyPr/>
                    <a:lstStyle/>
                    <a:p>
                      <a:r>
                        <a:rPr lang="en-US" sz="1800" b="0" dirty="0"/>
                        <a:t>Basket Building</a:t>
                      </a:r>
                    </a:p>
                  </a:txBody>
                  <a:tcPr anchor="ctr">
                    <a:lnL>
                      <a:noFill/>
                    </a:lnL>
                    <a:lnR>
                      <a:noFill/>
                    </a:lnR>
                    <a:lnT>
                      <a:noFill/>
                    </a:lnT>
                    <a:lnB>
                      <a:noFill/>
                    </a:lnB>
                  </a:tcPr>
                </a:tc>
                <a:tc>
                  <a:txBody>
                    <a:bodyPr/>
                    <a:lstStyle/>
                    <a:p>
                      <a:r>
                        <a:rPr lang="en-US" sz="1800" b="0" dirty="0"/>
                        <a:t>Suggest these items during checkout or through “frequently bought again” prompts</a:t>
                      </a:r>
                    </a:p>
                  </a:txBody>
                  <a:tcPr anchor="ctr">
                    <a:lnL>
                      <a:noFill/>
                    </a:lnL>
                    <a:lnR>
                      <a:noFill/>
                    </a:lnR>
                    <a:lnT>
                      <a:noFill/>
                    </a:lnT>
                    <a:lnB>
                      <a:noFill/>
                    </a:lnB>
                  </a:tcPr>
                </a:tc>
                <a:extLst>
                  <a:ext uri="{0D108BD9-81ED-4DB2-BD59-A6C34878D82A}">
                    <a16:rowId xmlns:a16="http://schemas.microsoft.com/office/drawing/2014/main" val="2024922326"/>
                  </a:ext>
                </a:extLst>
              </a:tr>
              <a:tr h="701410">
                <a:tc>
                  <a:txBody>
                    <a:bodyPr/>
                    <a:lstStyle/>
                    <a:p>
                      <a:r>
                        <a:rPr lang="en-US" sz="1800" b="0" dirty="0"/>
                        <a:t>Customer Segmentation</a:t>
                      </a:r>
                    </a:p>
                  </a:txBody>
                  <a:tcPr anchor="ctr">
                    <a:lnL>
                      <a:noFill/>
                    </a:lnL>
                    <a:lnR>
                      <a:noFill/>
                    </a:lnR>
                    <a:lnT>
                      <a:noFill/>
                    </a:lnT>
                    <a:lnB>
                      <a:noFill/>
                    </a:lnB>
                  </a:tcPr>
                </a:tc>
                <a:tc>
                  <a:txBody>
                    <a:bodyPr/>
                    <a:lstStyle/>
                    <a:p>
                      <a:r>
                        <a:rPr lang="en-US" sz="1800" b="0" dirty="0"/>
                        <a:t>Identify and retarget health-conscious buyers (organic focus)</a:t>
                      </a:r>
                    </a:p>
                  </a:txBody>
                  <a:tcPr anchor="ctr">
                    <a:lnL>
                      <a:noFill/>
                    </a:lnL>
                    <a:lnR>
                      <a:noFill/>
                    </a:lnR>
                    <a:lnT>
                      <a:noFill/>
                    </a:lnT>
                    <a:lnB>
                      <a:noFill/>
                    </a:lnB>
                  </a:tcPr>
                </a:tc>
                <a:extLst>
                  <a:ext uri="{0D108BD9-81ED-4DB2-BD59-A6C34878D82A}">
                    <a16:rowId xmlns:a16="http://schemas.microsoft.com/office/drawing/2014/main" val="3489752131"/>
                  </a:ext>
                </a:extLst>
              </a:tr>
              <a:tr h="629212">
                <a:tc>
                  <a:txBody>
                    <a:bodyPr/>
                    <a:lstStyle/>
                    <a:p>
                      <a:r>
                        <a:rPr lang="en-US" sz="1800" b="0" dirty="0"/>
                        <a:t>Clean Data</a:t>
                      </a:r>
                    </a:p>
                  </a:txBody>
                  <a:tcPr anchor="ctr">
                    <a:lnL>
                      <a:noFill/>
                    </a:lnL>
                    <a:lnR>
                      <a:noFill/>
                    </a:lnR>
                    <a:lnT>
                      <a:noFill/>
                    </a:lnT>
                    <a:lnB>
                      <a:noFill/>
                    </a:lnB>
                  </a:tcPr>
                </a:tc>
                <a:tc>
                  <a:txBody>
                    <a:bodyPr/>
                    <a:lstStyle/>
                    <a:p>
                      <a:r>
                        <a:rPr lang="en-US" sz="1800" b="0" dirty="0"/>
                        <a:t>Ensure consistent naming (e.g., Organic vs Non-organic versions)</a:t>
                      </a:r>
                    </a:p>
                  </a:txBody>
                  <a:tcPr anchor="ctr">
                    <a:lnL>
                      <a:noFill/>
                    </a:lnL>
                    <a:lnR>
                      <a:noFill/>
                    </a:lnR>
                    <a:lnT>
                      <a:noFill/>
                    </a:lnT>
                    <a:lnB>
                      <a:noFill/>
                    </a:lnB>
                  </a:tcPr>
                </a:tc>
                <a:extLst>
                  <a:ext uri="{0D108BD9-81ED-4DB2-BD59-A6C34878D82A}">
                    <a16:rowId xmlns:a16="http://schemas.microsoft.com/office/drawing/2014/main" val="1450670525"/>
                  </a:ext>
                </a:extLst>
              </a:tr>
            </a:tbl>
          </a:graphicData>
        </a:graphic>
      </p:graphicFrame>
    </p:spTree>
    <p:extLst>
      <p:ext uri="{BB962C8B-B14F-4D97-AF65-F5344CB8AC3E}">
        <p14:creationId xmlns:p14="http://schemas.microsoft.com/office/powerpoint/2010/main" val="1208405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8345A0-B59A-4D1A-9D6E-C5874BF820CA}"/>
              </a:ext>
            </a:extLst>
          </p:cNvPr>
          <p:cNvSpPr txBox="1"/>
          <p:nvPr/>
        </p:nvSpPr>
        <p:spPr>
          <a:xfrm>
            <a:off x="1045029" y="634185"/>
            <a:ext cx="2090057" cy="369332"/>
          </a:xfrm>
          <a:prstGeom prst="rect">
            <a:avLst/>
          </a:prstGeom>
          <a:noFill/>
        </p:spPr>
        <p:txBody>
          <a:bodyPr wrap="square" rtlCol="0">
            <a:spAutoFit/>
          </a:bodyPr>
          <a:lstStyle/>
          <a:p>
            <a:r>
              <a:rPr lang="en-US" dirty="0"/>
              <a:t>Task – 5</a:t>
            </a:r>
          </a:p>
        </p:txBody>
      </p:sp>
      <p:sp>
        <p:nvSpPr>
          <p:cNvPr id="3" name="Arrow: Right 2">
            <a:extLst>
              <a:ext uri="{FF2B5EF4-FFF2-40B4-BE49-F238E27FC236}">
                <a16:creationId xmlns:a16="http://schemas.microsoft.com/office/drawing/2014/main" id="{A4111774-095E-4C44-A816-294F0765CB6B}"/>
              </a:ext>
            </a:extLst>
          </p:cNvPr>
          <p:cNvSpPr/>
          <p:nvPr/>
        </p:nvSpPr>
        <p:spPr>
          <a:xfrm>
            <a:off x="958933" y="1260631"/>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E860B37-436F-4609-AF77-DD32F9EA7EF9}"/>
              </a:ext>
            </a:extLst>
          </p:cNvPr>
          <p:cNvSpPr/>
          <p:nvPr/>
        </p:nvSpPr>
        <p:spPr>
          <a:xfrm>
            <a:off x="1137062" y="1138311"/>
            <a:ext cx="7057901" cy="369332"/>
          </a:xfrm>
          <a:prstGeom prst="rect">
            <a:avLst/>
          </a:prstGeom>
        </p:spPr>
        <p:txBody>
          <a:bodyPr wrap="square">
            <a:spAutoFit/>
          </a:bodyPr>
          <a:lstStyle/>
          <a:p>
            <a:r>
              <a:rPr lang="en-IN" dirty="0">
                <a:latin typeface="Book Antiqua" panose="02040602050305030304" pitchFamily="18" charset="0"/>
                <a:ea typeface="Book Antiqua" panose="02040602050305030304" pitchFamily="18" charset="0"/>
                <a:cs typeface="Book Antiqua" panose="02040602050305030304" pitchFamily="18" charset="0"/>
              </a:rPr>
              <a:t>How many unique users have placed orders in the dataset?</a:t>
            </a:r>
            <a:endParaRPr lang="en-US" dirty="0"/>
          </a:p>
        </p:txBody>
      </p:sp>
      <p:graphicFrame>
        <p:nvGraphicFramePr>
          <p:cNvPr id="5" name="Table 4">
            <a:extLst>
              <a:ext uri="{FF2B5EF4-FFF2-40B4-BE49-F238E27FC236}">
                <a16:creationId xmlns:a16="http://schemas.microsoft.com/office/drawing/2014/main" id="{E083073F-7D1D-483C-9BC2-196F2F560619}"/>
              </a:ext>
            </a:extLst>
          </p:cNvPr>
          <p:cNvGraphicFramePr>
            <a:graphicFrameLocks noGrp="1"/>
          </p:cNvGraphicFramePr>
          <p:nvPr>
            <p:extLst>
              <p:ext uri="{D42A27DB-BD31-4B8C-83A1-F6EECF244321}">
                <p14:modId xmlns:p14="http://schemas.microsoft.com/office/powerpoint/2010/main" val="2024665026"/>
              </p:ext>
            </p:extLst>
          </p:nvPr>
        </p:nvGraphicFramePr>
        <p:xfrm>
          <a:off x="1137062" y="1966575"/>
          <a:ext cx="2443348" cy="741680"/>
        </p:xfrm>
        <a:graphic>
          <a:graphicData uri="http://schemas.openxmlformats.org/drawingml/2006/table">
            <a:tbl>
              <a:tblPr firstRow="1" bandRow="1">
                <a:tableStyleId>{8799B23B-EC83-4686-B30A-512413B5E67A}</a:tableStyleId>
              </a:tblPr>
              <a:tblGrid>
                <a:gridCol w="2443348">
                  <a:extLst>
                    <a:ext uri="{9D8B030D-6E8A-4147-A177-3AD203B41FA5}">
                      <a16:colId xmlns:a16="http://schemas.microsoft.com/office/drawing/2014/main" val="2559028989"/>
                    </a:ext>
                  </a:extLst>
                </a:gridCol>
              </a:tblGrid>
              <a:tr h="370840">
                <a:tc>
                  <a:txBody>
                    <a:bodyPr/>
                    <a:lstStyle/>
                    <a:p>
                      <a:pPr algn="ctr" fontAlgn="b"/>
                      <a:r>
                        <a:rPr lang="en-US" sz="1100" b="1" i="0" u="none" strike="noStrike" dirty="0">
                          <a:solidFill>
                            <a:schemeClr val="tx1"/>
                          </a:solidFill>
                          <a:effectLst/>
                          <a:latin typeface="Calibri" panose="020F0502020204030204" pitchFamily="34" charset="0"/>
                        </a:rPr>
                        <a:t>unique_users</a:t>
                      </a:r>
                    </a:p>
                  </a:txBody>
                  <a:tcPr marL="9525" marR="9525" marT="9525" marB="0" anchor="ctr"/>
                </a:tc>
                <a:extLst>
                  <a:ext uri="{0D108BD9-81ED-4DB2-BD59-A6C34878D82A}">
                    <a16:rowId xmlns:a16="http://schemas.microsoft.com/office/drawing/2014/main" val="2460660690"/>
                  </a:ext>
                </a:extLst>
              </a:tr>
              <a:tr h="370840">
                <a:tc>
                  <a:txBody>
                    <a:bodyPr/>
                    <a:lstStyle/>
                    <a:p>
                      <a:pPr algn="r" fontAlgn="b"/>
                      <a:r>
                        <a:rPr lang="en-US" sz="1100" b="0" i="0" u="none" strike="noStrike" dirty="0">
                          <a:solidFill>
                            <a:schemeClr val="tx1"/>
                          </a:solidFill>
                          <a:effectLst/>
                          <a:latin typeface="Calibri" panose="020F0502020204030204" pitchFamily="34" charset="0"/>
                        </a:rPr>
                        <a:t>63100</a:t>
                      </a:r>
                    </a:p>
                  </a:txBody>
                  <a:tcPr marL="9525" marR="9525" marT="9525" marB="0" anchor="ctr"/>
                </a:tc>
                <a:extLst>
                  <a:ext uri="{0D108BD9-81ED-4DB2-BD59-A6C34878D82A}">
                    <a16:rowId xmlns:a16="http://schemas.microsoft.com/office/drawing/2014/main" val="1392819652"/>
                  </a:ext>
                </a:extLst>
              </a:tr>
            </a:tbl>
          </a:graphicData>
        </a:graphic>
      </p:graphicFrame>
      <p:graphicFrame>
        <p:nvGraphicFramePr>
          <p:cNvPr id="6" name="Table 5">
            <a:extLst>
              <a:ext uri="{FF2B5EF4-FFF2-40B4-BE49-F238E27FC236}">
                <a16:creationId xmlns:a16="http://schemas.microsoft.com/office/drawing/2014/main" id="{EA5055CF-6F46-4F92-9DAC-D9AC8C64B0E3}"/>
              </a:ext>
            </a:extLst>
          </p:cNvPr>
          <p:cNvGraphicFramePr>
            <a:graphicFrameLocks noGrp="1"/>
          </p:cNvGraphicFramePr>
          <p:nvPr>
            <p:extLst>
              <p:ext uri="{D42A27DB-BD31-4B8C-83A1-F6EECF244321}">
                <p14:modId xmlns:p14="http://schemas.microsoft.com/office/powerpoint/2010/main" val="492006526"/>
              </p:ext>
            </p:extLst>
          </p:nvPr>
        </p:nvGraphicFramePr>
        <p:xfrm>
          <a:off x="1137062" y="3637312"/>
          <a:ext cx="6246422" cy="1615440"/>
        </p:xfrm>
        <a:graphic>
          <a:graphicData uri="http://schemas.openxmlformats.org/drawingml/2006/table">
            <a:tbl>
              <a:tblPr/>
              <a:tblGrid>
                <a:gridCol w="3123211">
                  <a:extLst>
                    <a:ext uri="{9D8B030D-6E8A-4147-A177-3AD203B41FA5}">
                      <a16:colId xmlns:a16="http://schemas.microsoft.com/office/drawing/2014/main" val="913302867"/>
                    </a:ext>
                  </a:extLst>
                </a:gridCol>
                <a:gridCol w="3123211">
                  <a:extLst>
                    <a:ext uri="{9D8B030D-6E8A-4147-A177-3AD203B41FA5}">
                      <a16:colId xmlns:a16="http://schemas.microsoft.com/office/drawing/2014/main" val="448726046"/>
                    </a:ext>
                  </a:extLst>
                </a:gridCol>
              </a:tblGrid>
              <a:tr h="365760">
                <a:tc>
                  <a:txBody>
                    <a:bodyPr/>
                    <a:lstStyle/>
                    <a:p>
                      <a:r>
                        <a:rPr lang="en-US" sz="1400" dirty="0"/>
                        <a:t>Metric</a:t>
                      </a:r>
                    </a:p>
                  </a:txBody>
                  <a:tcPr anchor="ctr">
                    <a:lnL>
                      <a:noFill/>
                    </a:lnL>
                    <a:lnR>
                      <a:noFill/>
                    </a:lnR>
                    <a:lnT>
                      <a:noFill/>
                    </a:lnT>
                    <a:lnB>
                      <a:noFill/>
                    </a:lnB>
                  </a:tcPr>
                </a:tc>
                <a:tc>
                  <a:txBody>
                    <a:bodyPr/>
                    <a:lstStyle/>
                    <a:p>
                      <a:r>
                        <a:rPr lang="en-US" sz="1400"/>
                        <a:t>Value</a:t>
                      </a:r>
                    </a:p>
                  </a:txBody>
                  <a:tcPr anchor="ctr">
                    <a:lnL>
                      <a:noFill/>
                    </a:lnL>
                    <a:lnR>
                      <a:noFill/>
                    </a:lnR>
                    <a:lnT>
                      <a:noFill/>
                    </a:lnT>
                    <a:lnB>
                      <a:noFill/>
                    </a:lnB>
                  </a:tcPr>
                </a:tc>
                <a:extLst>
                  <a:ext uri="{0D108BD9-81ED-4DB2-BD59-A6C34878D82A}">
                    <a16:rowId xmlns:a16="http://schemas.microsoft.com/office/drawing/2014/main" val="2548091563"/>
                  </a:ext>
                </a:extLst>
              </a:tr>
              <a:tr h="365760">
                <a:tc>
                  <a:txBody>
                    <a:bodyPr/>
                    <a:lstStyle/>
                    <a:p>
                      <a:r>
                        <a:rPr lang="en-US" sz="1400" dirty="0"/>
                        <a:t>Unique Users</a:t>
                      </a:r>
                    </a:p>
                  </a:txBody>
                  <a:tcPr anchor="ctr">
                    <a:lnL>
                      <a:noFill/>
                    </a:lnL>
                    <a:lnR>
                      <a:noFill/>
                    </a:lnR>
                    <a:lnT>
                      <a:noFill/>
                    </a:lnT>
                    <a:lnB>
                      <a:noFill/>
                    </a:lnB>
                  </a:tcPr>
                </a:tc>
                <a:tc>
                  <a:txBody>
                    <a:bodyPr/>
                    <a:lstStyle/>
                    <a:p>
                      <a:r>
                        <a:rPr lang="en-US" sz="1400" dirty="0"/>
                        <a:t>63,100</a:t>
                      </a:r>
                    </a:p>
                  </a:txBody>
                  <a:tcPr anchor="ctr">
                    <a:lnL>
                      <a:noFill/>
                    </a:lnL>
                    <a:lnR>
                      <a:noFill/>
                    </a:lnR>
                    <a:lnT>
                      <a:noFill/>
                    </a:lnT>
                    <a:lnB>
                      <a:noFill/>
                    </a:lnB>
                  </a:tcPr>
                </a:tc>
                <a:extLst>
                  <a:ext uri="{0D108BD9-81ED-4DB2-BD59-A6C34878D82A}">
                    <a16:rowId xmlns:a16="http://schemas.microsoft.com/office/drawing/2014/main" val="3814794637"/>
                  </a:ext>
                </a:extLst>
              </a:tr>
              <a:tr h="365760">
                <a:tc>
                  <a:txBody>
                    <a:bodyPr/>
                    <a:lstStyle/>
                    <a:p>
                      <a:r>
                        <a:rPr lang="en-US" sz="1400" dirty="0"/>
                        <a:t>Potential User Segments</a:t>
                      </a:r>
                    </a:p>
                  </a:txBody>
                  <a:tcPr anchor="ctr">
                    <a:lnL>
                      <a:noFill/>
                    </a:lnL>
                    <a:lnR>
                      <a:noFill/>
                    </a:lnR>
                    <a:lnT>
                      <a:noFill/>
                    </a:lnT>
                    <a:lnB>
                      <a:noFill/>
                    </a:lnB>
                  </a:tcPr>
                </a:tc>
                <a:tc>
                  <a:txBody>
                    <a:bodyPr/>
                    <a:lstStyle/>
                    <a:p>
                      <a:r>
                        <a:rPr lang="en-US" sz="1400" dirty="0"/>
                        <a:t>New, Loyal, Lapsed, High Value</a:t>
                      </a:r>
                    </a:p>
                  </a:txBody>
                  <a:tcPr anchor="ctr">
                    <a:lnL>
                      <a:noFill/>
                    </a:lnL>
                    <a:lnR>
                      <a:noFill/>
                    </a:lnR>
                    <a:lnT>
                      <a:noFill/>
                    </a:lnT>
                    <a:lnB>
                      <a:noFill/>
                    </a:lnB>
                  </a:tcPr>
                </a:tc>
                <a:extLst>
                  <a:ext uri="{0D108BD9-81ED-4DB2-BD59-A6C34878D82A}">
                    <a16:rowId xmlns:a16="http://schemas.microsoft.com/office/drawing/2014/main" val="3576338393"/>
                  </a:ext>
                </a:extLst>
              </a:tr>
              <a:tr h="365760">
                <a:tc>
                  <a:txBody>
                    <a:bodyPr/>
                    <a:lstStyle/>
                    <a:p>
                      <a:r>
                        <a:rPr lang="en-US" sz="1400"/>
                        <a:t>Opportunity</a:t>
                      </a:r>
                    </a:p>
                  </a:txBody>
                  <a:tcPr anchor="ctr">
                    <a:lnL>
                      <a:noFill/>
                    </a:lnL>
                    <a:lnR>
                      <a:noFill/>
                    </a:lnR>
                    <a:lnT>
                      <a:noFill/>
                    </a:lnT>
                    <a:lnB>
                      <a:noFill/>
                    </a:lnB>
                  </a:tcPr>
                </a:tc>
                <a:tc>
                  <a:txBody>
                    <a:bodyPr/>
                    <a:lstStyle/>
                    <a:p>
                      <a:r>
                        <a:rPr lang="en-US" sz="1400" dirty="0"/>
                        <a:t>Personalization, Retention, Loyalty Campaigns</a:t>
                      </a:r>
                    </a:p>
                  </a:txBody>
                  <a:tcPr anchor="ctr">
                    <a:lnL>
                      <a:noFill/>
                    </a:lnL>
                    <a:lnR>
                      <a:noFill/>
                    </a:lnR>
                    <a:lnT>
                      <a:noFill/>
                    </a:lnT>
                    <a:lnB>
                      <a:noFill/>
                    </a:lnB>
                  </a:tcPr>
                </a:tc>
                <a:extLst>
                  <a:ext uri="{0D108BD9-81ED-4DB2-BD59-A6C34878D82A}">
                    <a16:rowId xmlns:a16="http://schemas.microsoft.com/office/drawing/2014/main" val="3039108353"/>
                  </a:ext>
                </a:extLst>
              </a:tr>
            </a:tbl>
          </a:graphicData>
        </a:graphic>
      </p:graphicFrame>
      <p:sp>
        <p:nvSpPr>
          <p:cNvPr id="7" name="Rectangle 6">
            <a:extLst>
              <a:ext uri="{FF2B5EF4-FFF2-40B4-BE49-F238E27FC236}">
                <a16:creationId xmlns:a16="http://schemas.microsoft.com/office/drawing/2014/main" id="{4360E86E-8835-4F18-94F5-2CBC909DA1AE}"/>
              </a:ext>
            </a:extLst>
          </p:cNvPr>
          <p:cNvSpPr/>
          <p:nvPr/>
        </p:nvSpPr>
        <p:spPr>
          <a:xfrm>
            <a:off x="1146545" y="2982521"/>
            <a:ext cx="1212191" cy="369332"/>
          </a:xfrm>
          <a:prstGeom prst="rect">
            <a:avLst/>
          </a:prstGeom>
        </p:spPr>
        <p:txBody>
          <a:bodyPr wrap="none">
            <a:spAutoFit/>
          </a:bodyPr>
          <a:lstStyle/>
          <a:p>
            <a:r>
              <a:rPr lang="en-US" dirty="0"/>
              <a:t>Summary:</a:t>
            </a:r>
          </a:p>
        </p:txBody>
      </p:sp>
      <p:sp>
        <p:nvSpPr>
          <p:cNvPr id="8" name="Arrow: Right 7">
            <a:extLst>
              <a:ext uri="{FF2B5EF4-FFF2-40B4-BE49-F238E27FC236}">
                <a16:creationId xmlns:a16="http://schemas.microsoft.com/office/drawing/2014/main" id="{9B8091B7-497F-4699-B865-EE24CDEFAC9E}"/>
              </a:ext>
            </a:extLst>
          </p:cNvPr>
          <p:cNvSpPr/>
          <p:nvPr/>
        </p:nvSpPr>
        <p:spPr>
          <a:xfrm>
            <a:off x="958933" y="3109540"/>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744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E198EF-63D5-4BFD-A6FE-A4DEFB61B098}"/>
              </a:ext>
            </a:extLst>
          </p:cNvPr>
          <p:cNvSpPr/>
          <p:nvPr/>
        </p:nvSpPr>
        <p:spPr>
          <a:xfrm>
            <a:off x="543295" y="646145"/>
            <a:ext cx="9007434" cy="5724644"/>
          </a:xfrm>
          <a:prstGeom prst="rect">
            <a:avLst/>
          </a:prstGeom>
        </p:spPr>
        <p:txBody>
          <a:bodyPr wrap="square">
            <a:spAutoFit/>
          </a:bodyPr>
          <a:lstStyle/>
          <a:p>
            <a:r>
              <a:rPr lang="en-US" b="1" dirty="0"/>
              <a:t>     </a:t>
            </a:r>
            <a:r>
              <a:rPr lang="en-US" b="1" dirty="0">
                <a:solidFill>
                  <a:schemeClr val="accent3">
                    <a:lumMod val="75000"/>
                  </a:schemeClr>
                </a:solidFill>
              </a:rPr>
              <a:t>Insights &amp; Analysis:</a:t>
            </a:r>
          </a:p>
          <a:p>
            <a:endParaRPr lang="en-US" b="1" dirty="0"/>
          </a:p>
          <a:p>
            <a:r>
              <a:rPr lang="en-US" sz="1100" b="1" dirty="0"/>
              <a:t>1. Large and Diverse Customer Base:</a:t>
            </a:r>
          </a:p>
          <a:p>
            <a:pPr>
              <a:buFont typeface="Arial" panose="020B0604020202020204" pitchFamily="34" charset="0"/>
              <a:buChar char="•"/>
            </a:pPr>
            <a:r>
              <a:rPr lang="en-US" sz="1100" dirty="0"/>
              <a:t> A total of </a:t>
            </a:r>
            <a:r>
              <a:rPr lang="en-US" sz="1100" b="1" dirty="0"/>
              <a:t>63,100 distinct users</a:t>
            </a:r>
            <a:r>
              <a:rPr lang="en-US" sz="1100" dirty="0"/>
              <a:t> have placed at least one order.</a:t>
            </a:r>
          </a:p>
          <a:p>
            <a:pPr>
              <a:buFont typeface="Arial" panose="020B0604020202020204" pitchFamily="34" charset="0"/>
              <a:buChar char="•"/>
            </a:pPr>
            <a:endParaRPr lang="en-US" sz="1100" dirty="0"/>
          </a:p>
          <a:p>
            <a:pPr>
              <a:buFont typeface="Arial" panose="020B0604020202020204" pitchFamily="34" charset="0"/>
              <a:buChar char="•"/>
            </a:pPr>
            <a:r>
              <a:rPr lang="en-US" sz="1100" b="1" dirty="0"/>
              <a:t> Insight:</a:t>
            </a:r>
            <a:r>
              <a:rPr lang="en-US" sz="1100" dirty="0"/>
              <a:t> This is a </a:t>
            </a:r>
            <a:r>
              <a:rPr lang="en-US" sz="1100" b="1" dirty="0"/>
              <a:t>robust dataset</a:t>
            </a:r>
            <a:r>
              <a:rPr lang="en-US" sz="1100" dirty="0"/>
              <a:t> size that likely includes a mix of:</a:t>
            </a:r>
          </a:p>
          <a:p>
            <a:pPr marL="742950" lvl="1" indent="-285750">
              <a:buFont typeface="Arial" panose="020B0604020202020204" pitchFamily="34" charset="0"/>
              <a:buChar char="•"/>
            </a:pPr>
            <a:r>
              <a:rPr lang="en-US" sz="1100" b="1" dirty="0"/>
              <a:t>One-time buyers</a:t>
            </a:r>
            <a:endParaRPr lang="en-US" sz="1100" dirty="0"/>
          </a:p>
          <a:p>
            <a:pPr marL="742950" lvl="1" indent="-285750">
              <a:buFont typeface="Arial" panose="020B0604020202020204" pitchFamily="34" charset="0"/>
              <a:buChar char="•"/>
            </a:pPr>
            <a:r>
              <a:rPr lang="en-US" sz="1100" b="1" dirty="0"/>
              <a:t>Repeat customers</a:t>
            </a:r>
            <a:endParaRPr lang="en-US" sz="1100" dirty="0"/>
          </a:p>
          <a:p>
            <a:pPr marL="742950" lvl="1" indent="-285750">
              <a:buFont typeface="Arial" panose="020B0604020202020204" pitchFamily="34" charset="0"/>
              <a:buChar char="•"/>
            </a:pPr>
            <a:r>
              <a:rPr lang="en-US" sz="1100" b="1" dirty="0"/>
              <a:t>High-frequency loyal users</a:t>
            </a:r>
          </a:p>
          <a:p>
            <a:pPr marL="742950" lvl="1" indent="-285750">
              <a:buFont typeface="Arial" panose="020B0604020202020204" pitchFamily="34" charset="0"/>
              <a:buChar char="•"/>
            </a:pPr>
            <a:endParaRPr lang="en-US" sz="1100" dirty="0"/>
          </a:p>
          <a:p>
            <a:r>
              <a:rPr lang="en-US" sz="1100" b="1" dirty="0"/>
              <a:t>2. Potential for User Segmentation:</a:t>
            </a:r>
          </a:p>
          <a:p>
            <a:pPr>
              <a:buFont typeface="Arial" panose="020B0604020202020204" pitchFamily="34" charset="0"/>
              <a:buChar char="•"/>
            </a:pPr>
            <a:r>
              <a:rPr lang="en-US" sz="1100" dirty="0"/>
              <a:t> You can segment users based on:</a:t>
            </a:r>
          </a:p>
          <a:p>
            <a:pPr marL="742950" lvl="1" indent="-285750">
              <a:buFont typeface="Arial" panose="020B0604020202020204" pitchFamily="34" charset="0"/>
              <a:buChar char="•"/>
            </a:pPr>
            <a:r>
              <a:rPr lang="en-US" sz="1100" b="1" dirty="0"/>
              <a:t>Order frequency</a:t>
            </a:r>
            <a:r>
              <a:rPr lang="en-US" sz="1100" dirty="0"/>
              <a:t> (e.g., power users vs. casual users)</a:t>
            </a:r>
          </a:p>
          <a:p>
            <a:pPr marL="742950" lvl="1" indent="-285750">
              <a:buFont typeface="Arial" panose="020B0604020202020204" pitchFamily="34" charset="0"/>
              <a:buChar char="•"/>
            </a:pPr>
            <a:r>
              <a:rPr lang="en-US" sz="1100" b="1" dirty="0"/>
              <a:t>Product preferences</a:t>
            </a:r>
            <a:r>
              <a:rPr lang="en-US" sz="1100" dirty="0"/>
              <a:t> (e.g., organic, frozen, personal care)</a:t>
            </a:r>
          </a:p>
          <a:p>
            <a:pPr marL="742950" lvl="1" indent="-285750">
              <a:buFont typeface="Arial" panose="020B0604020202020204" pitchFamily="34" charset="0"/>
              <a:buChar char="•"/>
            </a:pPr>
            <a:r>
              <a:rPr lang="en-US" sz="1100" b="1" dirty="0"/>
              <a:t>Reorder rate behavior</a:t>
            </a:r>
          </a:p>
          <a:p>
            <a:pPr marL="742950" lvl="1" indent="-285750">
              <a:buFont typeface="Arial" panose="020B0604020202020204" pitchFamily="34" charset="0"/>
              <a:buChar char="•"/>
            </a:pPr>
            <a:endParaRPr lang="en-US" sz="1100" dirty="0"/>
          </a:p>
          <a:p>
            <a:pPr>
              <a:buFont typeface="Arial" panose="020B0604020202020204" pitchFamily="34" charset="0"/>
              <a:buChar char="•"/>
            </a:pPr>
            <a:r>
              <a:rPr lang="en-US" sz="1100" b="1" dirty="0"/>
              <a:t> Recommendation:</a:t>
            </a:r>
            <a:r>
              <a:rPr lang="en-US" sz="1100" dirty="0"/>
              <a:t> Use these segments for </a:t>
            </a:r>
            <a:r>
              <a:rPr lang="en-US" sz="1100" b="1" dirty="0"/>
              <a:t>personalized marketing</a:t>
            </a:r>
            <a:r>
              <a:rPr lang="en-US" sz="1100" dirty="0"/>
              <a:t>, product recommendations, and retention strategies. </a:t>
            </a:r>
          </a:p>
          <a:p>
            <a:pPr>
              <a:buFont typeface="Arial" panose="020B0604020202020204" pitchFamily="34" charset="0"/>
              <a:buChar char="•"/>
            </a:pPr>
            <a:endParaRPr lang="en-US" sz="1100" dirty="0"/>
          </a:p>
          <a:p>
            <a:r>
              <a:rPr lang="en-US" sz="1100" b="1" dirty="0"/>
              <a:t>3. Customer Retention Opportunity:</a:t>
            </a:r>
          </a:p>
          <a:p>
            <a:pPr>
              <a:buFont typeface="Arial" panose="020B0604020202020204" pitchFamily="34" charset="0"/>
              <a:buChar char="•"/>
            </a:pPr>
            <a:r>
              <a:rPr lang="en-US" sz="1100" dirty="0"/>
              <a:t> With this base, you can analyze:</a:t>
            </a:r>
          </a:p>
          <a:p>
            <a:pPr marL="742950" lvl="1" indent="-285750">
              <a:buFont typeface="Arial" panose="020B0604020202020204" pitchFamily="34" charset="0"/>
              <a:buChar char="•"/>
            </a:pPr>
            <a:r>
              <a:rPr lang="en-US" sz="1100" b="1" dirty="0"/>
              <a:t>Churn rate</a:t>
            </a:r>
            <a:r>
              <a:rPr lang="en-US" sz="1100" dirty="0"/>
              <a:t> (who didn’t reorder?)</a:t>
            </a:r>
          </a:p>
          <a:p>
            <a:pPr marL="742950" lvl="1" indent="-285750">
              <a:buFont typeface="Arial" panose="020B0604020202020204" pitchFamily="34" charset="0"/>
              <a:buChar char="•"/>
            </a:pPr>
            <a:r>
              <a:rPr lang="en-US" sz="1100" b="1" dirty="0"/>
              <a:t>Repeat order intervals</a:t>
            </a:r>
            <a:endParaRPr lang="en-US" sz="1100" dirty="0"/>
          </a:p>
          <a:p>
            <a:pPr marL="742950" lvl="1" indent="-285750">
              <a:buFont typeface="Arial" panose="020B0604020202020204" pitchFamily="34" charset="0"/>
              <a:buChar char="•"/>
            </a:pPr>
            <a:r>
              <a:rPr lang="en-US" sz="1100" b="1" dirty="0"/>
              <a:t>Average basket size per user</a:t>
            </a:r>
          </a:p>
          <a:p>
            <a:pPr marL="742950" lvl="1" indent="-285750">
              <a:buFont typeface="Arial" panose="020B0604020202020204" pitchFamily="34" charset="0"/>
              <a:buChar char="•"/>
            </a:pPr>
            <a:endParaRPr lang="en-US" sz="1100" dirty="0"/>
          </a:p>
          <a:p>
            <a:pPr>
              <a:buFont typeface="Arial" panose="020B0604020202020204" pitchFamily="34" charset="0"/>
              <a:buChar char="•"/>
            </a:pPr>
            <a:r>
              <a:rPr lang="en-US" sz="1100" b="1" dirty="0"/>
              <a:t> Goal:</a:t>
            </a:r>
            <a:r>
              <a:rPr lang="en-US" sz="1100" dirty="0"/>
              <a:t> Improve </a:t>
            </a:r>
            <a:r>
              <a:rPr lang="en-US" sz="1100" b="1" dirty="0"/>
              <a:t>lifetime value (LTV)</a:t>
            </a:r>
            <a:r>
              <a:rPr lang="en-US" sz="1100" dirty="0"/>
              <a:t> by identifying and nurturing repeat buyers.</a:t>
            </a:r>
          </a:p>
          <a:p>
            <a:pPr>
              <a:buFont typeface="Arial" panose="020B0604020202020204" pitchFamily="34" charset="0"/>
              <a:buChar char="•"/>
            </a:pPr>
            <a:endParaRPr lang="en-US" sz="1100" dirty="0"/>
          </a:p>
          <a:p>
            <a:r>
              <a:rPr lang="en-US" sz="1100" b="1" dirty="0"/>
              <a:t>4. Growth and Loyalty Metrics:</a:t>
            </a:r>
          </a:p>
          <a:p>
            <a:pPr>
              <a:buFont typeface="Arial" panose="020B0604020202020204" pitchFamily="34" charset="0"/>
              <a:buChar char="•"/>
            </a:pPr>
            <a:r>
              <a:rPr lang="en-US" sz="1100" dirty="0"/>
              <a:t> With the earlier reorder data (Question 4), there is clear </a:t>
            </a:r>
            <a:r>
              <a:rPr lang="en-US" sz="1100" b="1" dirty="0"/>
              <a:t>repeat purchasing behavior</a:t>
            </a:r>
            <a:r>
              <a:rPr lang="en-US" sz="1100" dirty="0"/>
              <a:t>.</a:t>
            </a:r>
          </a:p>
          <a:p>
            <a:pPr>
              <a:buFont typeface="Arial" panose="020B0604020202020204" pitchFamily="34" charset="0"/>
              <a:buChar char="•"/>
            </a:pPr>
            <a:r>
              <a:rPr lang="en-US" sz="1100" dirty="0"/>
              <a:t> Combine this with user data to:</a:t>
            </a:r>
          </a:p>
          <a:p>
            <a:pPr marL="742950" lvl="1" indent="-285750">
              <a:buFont typeface="Arial" panose="020B0604020202020204" pitchFamily="34" charset="0"/>
              <a:buChar char="•"/>
            </a:pPr>
            <a:r>
              <a:rPr lang="en-US" sz="1100" dirty="0"/>
              <a:t>Identify </a:t>
            </a:r>
            <a:r>
              <a:rPr lang="en-US" sz="1100" b="1" dirty="0"/>
              <a:t>loyal customers</a:t>
            </a:r>
            <a:r>
              <a:rPr lang="en-US" sz="1100" dirty="0"/>
              <a:t> contributing to most sales.</a:t>
            </a:r>
          </a:p>
          <a:p>
            <a:pPr marL="742950" lvl="1" indent="-285750">
              <a:buFont typeface="Arial" panose="020B0604020202020204" pitchFamily="34" charset="0"/>
              <a:buChar char="•"/>
            </a:pPr>
            <a:r>
              <a:rPr lang="en-US" sz="1100" dirty="0"/>
              <a:t>Launch </a:t>
            </a:r>
            <a:r>
              <a:rPr lang="en-US" sz="1100" b="1" dirty="0"/>
              <a:t>loyalty or referral programs</a:t>
            </a:r>
            <a:r>
              <a:rPr lang="en-US" sz="1100" dirty="0"/>
              <a:t> for retention and acquisition.</a:t>
            </a:r>
          </a:p>
          <a:p>
            <a:pPr marL="742950" lvl="1" indent="-285750">
              <a:buFont typeface="Arial" panose="020B0604020202020204" pitchFamily="34" charset="0"/>
              <a:buChar char="•"/>
            </a:pPr>
            <a:endParaRPr lang="en-US" sz="1100" dirty="0"/>
          </a:p>
        </p:txBody>
      </p:sp>
      <p:sp>
        <p:nvSpPr>
          <p:cNvPr id="3" name="Arrow: Right 2">
            <a:extLst>
              <a:ext uri="{FF2B5EF4-FFF2-40B4-BE49-F238E27FC236}">
                <a16:creationId xmlns:a16="http://schemas.microsoft.com/office/drawing/2014/main" id="{ABCE2DBA-DEE7-4C6A-963F-3F08EDCC9098}"/>
              </a:ext>
            </a:extLst>
          </p:cNvPr>
          <p:cNvSpPr/>
          <p:nvPr/>
        </p:nvSpPr>
        <p:spPr>
          <a:xfrm>
            <a:off x="650172" y="770099"/>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2705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7A9C01-336C-44EE-89B1-A7F4EF66429D}"/>
              </a:ext>
            </a:extLst>
          </p:cNvPr>
          <p:cNvSpPr txBox="1"/>
          <p:nvPr/>
        </p:nvSpPr>
        <p:spPr>
          <a:xfrm>
            <a:off x="1045029" y="634185"/>
            <a:ext cx="2090057" cy="369332"/>
          </a:xfrm>
          <a:prstGeom prst="rect">
            <a:avLst/>
          </a:prstGeom>
          <a:noFill/>
        </p:spPr>
        <p:txBody>
          <a:bodyPr wrap="square" rtlCol="0">
            <a:spAutoFit/>
          </a:bodyPr>
          <a:lstStyle/>
          <a:p>
            <a:r>
              <a:rPr lang="en-US" dirty="0"/>
              <a:t>Task – 6</a:t>
            </a:r>
          </a:p>
        </p:txBody>
      </p:sp>
      <p:sp>
        <p:nvSpPr>
          <p:cNvPr id="3" name="Arrow: Right 2">
            <a:extLst>
              <a:ext uri="{FF2B5EF4-FFF2-40B4-BE49-F238E27FC236}">
                <a16:creationId xmlns:a16="http://schemas.microsoft.com/office/drawing/2014/main" id="{AF1C1BF8-5CC9-4FDC-ADEE-338EB2DE80BB}"/>
              </a:ext>
            </a:extLst>
          </p:cNvPr>
          <p:cNvSpPr/>
          <p:nvPr/>
        </p:nvSpPr>
        <p:spPr>
          <a:xfrm>
            <a:off x="958933" y="1260631"/>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138800F-8074-4510-A83E-059AF0D1EBEA}"/>
              </a:ext>
            </a:extLst>
          </p:cNvPr>
          <p:cNvSpPr/>
          <p:nvPr/>
        </p:nvSpPr>
        <p:spPr>
          <a:xfrm>
            <a:off x="1143000" y="1138310"/>
            <a:ext cx="7457704" cy="369332"/>
          </a:xfrm>
          <a:prstGeom prst="rect">
            <a:avLst/>
          </a:prstGeom>
        </p:spPr>
        <p:txBody>
          <a:bodyPr wrap="square">
            <a:spAutoFit/>
          </a:bodyPr>
          <a:lstStyle/>
          <a:p>
            <a:r>
              <a:rPr lang="en-IN" dirty="0">
                <a:latin typeface="Book Antiqua" panose="02040602050305030304" pitchFamily="18" charset="0"/>
                <a:ea typeface="Book Antiqua" panose="02040602050305030304" pitchFamily="18" charset="0"/>
                <a:cs typeface="Book Antiqua" panose="02040602050305030304" pitchFamily="18" charset="0"/>
              </a:rPr>
              <a:t>What is the average number of days between orders for each user?</a:t>
            </a:r>
            <a:endParaRPr lang="en-US" dirty="0"/>
          </a:p>
        </p:txBody>
      </p:sp>
      <p:sp>
        <p:nvSpPr>
          <p:cNvPr id="5" name="Rectangle 4">
            <a:extLst>
              <a:ext uri="{FF2B5EF4-FFF2-40B4-BE49-F238E27FC236}">
                <a16:creationId xmlns:a16="http://schemas.microsoft.com/office/drawing/2014/main" id="{0498D457-1C21-4CD2-9AC3-692A649C7EBB}"/>
              </a:ext>
            </a:extLst>
          </p:cNvPr>
          <p:cNvSpPr/>
          <p:nvPr/>
        </p:nvSpPr>
        <p:spPr>
          <a:xfrm>
            <a:off x="958933" y="1764756"/>
            <a:ext cx="10224420" cy="4524315"/>
          </a:xfrm>
          <a:prstGeom prst="rect">
            <a:avLst/>
          </a:prstGeom>
        </p:spPr>
        <p:txBody>
          <a:bodyPr wrap="square">
            <a:spAutoFit/>
          </a:bodyPr>
          <a:lstStyle/>
          <a:p>
            <a:r>
              <a:rPr lang="en-US" b="1" dirty="0"/>
              <a:t>   </a:t>
            </a:r>
            <a:r>
              <a:rPr lang="en-US" b="1" dirty="0">
                <a:solidFill>
                  <a:schemeClr val="accent2">
                    <a:lumMod val="75000"/>
                  </a:schemeClr>
                </a:solidFill>
              </a:rPr>
              <a:t>Insights &amp; Analysis</a:t>
            </a:r>
          </a:p>
          <a:p>
            <a:endParaRPr lang="en-US" b="1" dirty="0"/>
          </a:p>
          <a:p>
            <a:pPr marL="342900" indent="-342900">
              <a:buAutoNum type="arabicPeriod"/>
            </a:pPr>
            <a:r>
              <a:rPr lang="en-US" b="1" dirty="0"/>
              <a:t>Wide Variation in Order Frequency:</a:t>
            </a:r>
          </a:p>
          <a:p>
            <a:pPr marL="342900" indent="-342900">
              <a:buAutoNum type="arabicPeriod"/>
            </a:pPr>
            <a:endParaRPr lang="en-US" b="1" dirty="0"/>
          </a:p>
          <a:p>
            <a:pPr>
              <a:buFont typeface="Arial" panose="020B0604020202020204" pitchFamily="34" charset="0"/>
              <a:buChar char="•"/>
            </a:pPr>
            <a:r>
              <a:rPr lang="en-US" dirty="0"/>
              <a:t>Shortest average interval: 4.43 days (User 27)</a:t>
            </a:r>
          </a:p>
          <a:p>
            <a:pPr>
              <a:buFont typeface="Arial" panose="020B0604020202020204" pitchFamily="34" charset="0"/>
              <a:buChar char="•"/>
            </a:pPr>
            <a:r>
              <a:rPr lang="en-US" dirty="0"/>
              <a:t>Longest average interval: 30 days (Users 25 and 44)</a:t>
            </a:r>
          </a:p>
          <a:p>
            <a:pPr>
              <a:buFont typeface="Arial" panose="020B0604020202020204" pitchFamily="34" charset="0"/>
              <a:buChar char="•"/>
            </a:pPr>
            <a:r>
              <a:rPr lang="en-US" dirty="0"/>
              <a:t>Insight: This indicates diverse shopping behaviors:</a:t>
            </a:r>
          </a:p>
          <a:p>
            <a:pPr marL="742950" lvl="1" indent="-285750">
              <a:buFont typeface="Arial" panose="020B0604020202020204" pitchFamily="34" charset="0"/>
              <a:buChar char="•"/>
            </a:pPr>
            <a:r>
              <a:rPr lang="en-US" dirty="0"/>
              <a:t>Frequent buyers (every 4–7 days)</a:t>
            </a:r>
          </a:p>
          <a:p>
            <a:pPr marL="742950" lvl="1" indent="-285750">
              <a:buFont typeface="Arial" panose="020B0604020202020204" pitchFamily="34" charset="0"/>
              <a:buChar char="•"/>
            </a:pPr>
            <a:r>
              <a:rPr lang="en-US" dirty="0"/>
              <a:t>Moderate buyers (10–20 days)</a:t>
            </a:r>
          </a:p>
          <a:p>
            <a:pPr marL="742950" lvl="1" indent="-285750">
              <a:buFont typeface="Arial" panose="020B0604020202020204" pitchFamily="34" charset="0"/>
              <a:buChar char="•"/>
            </a:pPr>
            <a:r>
              <a:rPr lang="en-US" dirty="0"/>
              <a:t>Infrequent buyers (25–30 days)</a:t>
            </a:r>
          </a:p>
          <a:p>
            <a:pPr marL="742950" lvl="1" indent="-285750">
              <a:buFont typeface="Arial" panose="020B0604020202020204" pitchFamily="34" charset="0"/>
              <a:buChar char="•"/>
            </a:pPr>
            <a:endParaRPr lang="en-US" dirty="0"/>
          </a:p>
          <a:p>
            <a:r>
              <a:rPr lang="en-US" b="1" dirty="0"/>
              <a:t>2. Most Users Fall in the 10–22 Day Range:</a:t>
            </a:r>
          </a:p>
          <a:p>
            <a:endParaRPr lang="en-US" b="1" dirty="0"/>
          </a:p>
          <a:p>
            <a:pPr>
              <a:buFont typeface="Arial" panose="020B0604020202020204" pitchFamily="34" charset="0"/>
              <a:buChar char="•"/>
            </a:pPr>
            <a:r>
              <a:rPr lang="en-US" dirty="0"/>
              <a:t>A majority of users have reorder intervals between 10 to 22 days.</a:t>
            </a:r>
          </a:p>
          <a:p>
            <a:pPr>
              <a:buFont typeface="Arial" panose="020B0604020202020204" pitchFamily="34" charset="0"/>
              <a:buChar char="•"/>
            </a:pPr>
            <a:r>
              <a:rPr lang="en-US" dirty="0"/>
              <a:t>Implication: This could suggest a biweekly or monthly shopping pattern, typical of households or planned shoppers.</a:t>
            </a:r>
          </a:p>
        </p:txBody>
      </p:sp>
      <p:sp>
        <p:nvSpPr>
          <p:cNvPr id="6" name="Arrow: Right 5">
            <a:extLst>
              <a:ext uri="{FF2B5EF4-FFF2-40B4-BE49-F238E27FC236}">
                <a16:creationId xmlns:a16="http://schemas.microsoft.com/office/drawing/2014/main" id="{D227F69A-129C-47B7-833B-368B194FC519}"/>
              </a:ext>
            </a:extLst>
          </p:cNvPr>
          <p:cNvSpPr/>
          <p:nvPr/>
        </p:nvSpPr>
        <p:spPr>
          <a:xfrm>
            <a:off x="952995" y="1887076"/>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942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39ADC8-98EF-4350-BE28-09F578CB176D}"/>
              </a:ext>
            </a:extLst>
          </p:cNvPr>
          <p:cNvSpPr/>
          <p:nvPr/>
        </p:nvSpPr>
        <p:spPr>
          <a:xfrm>
            <a:off x="697832" y="595615"/>
            <a:ext cx="10383252" cy="3693319"/>
          </a:xfrm>
          <a:prstGeom prst="rect">
            <a:avLst/>
          </a:prstGeom>
        </p:spPr>
        <p:txBody>
          <a:bodyPr wrap="square">
            <a:spAutoFit/>
          </a:bodyPr>
          <a:lstStyle/>
          <a:p>
            <a:pPr marL="342900" indent="-342900">
              <a:buAutoNum type="arabicPeriod" startAt="3"/>
            </a:pPr>
            <a:r>
              <a:rPr lang="en-US" b="1" dirty="0"/>
              <a:t>High-Engagement Users Exist:</a:t>
            </a:r>
          </a:p>
          <a:p>
            <a:pPr marL="342900" indent="-342900">
              <a:buAutoNum type="arabicPeriod" startAt="3"/>
            </a:pPr>
            <a:endParaRPr lang="en-US" b="1" dirty="0"/>
          </a:p>
          <a:p>
            <a:pPr>
              <a:buFont typeface="Arial" panose="020B0604020202020204" pitchFamily="34" charset="0"/>
              <a:buChar char="•"/>
            </a:pPr>
            <a:r>
              <a:rPr lang="en-US" dirty="0"/>
              <a:t> Users with reorder gaps &lt;10 days (e.g., Users 31, 27, 40, etc.)</a:t>
            </a:r>
          </a:p>
          <a:p>
            <a:pPr>
              <a:buFont typeface="Arial" panose="020B0604020202020204" pitchFamily="34" charset="0"/>
              <a:buChar char="•"/>
            </a:pPr>
            <a:r>
              <a:rPr lang="en-US" dirty="0"/>
              <a:t> Insight: These users are highly engaged—likely to reorder perishables or daily-use items.</a:t>
            </a:r>
          </a:p>
          <a:p>
            <a:pPr>
              <a:buFont typeface="Arial" panose="020B0604020202020204" pitchFamily="34" charset="0"/>
              <a:buChar char="•"/>
            </a:pPr>
            <a:r>
              <a:rPr lang="en-US" dirty="0"/>
              <a:t> Opportunity:</a:t>
            </a:r>
          </a:p>
          <a:p>
            <a:pPr marL="742950" lvl="1" indent="-285750">
              <a:buFont typeface="Arial" panose="020B0604020202020204" pitchFamily="34" charset="0"/>
              <a:buChar char="•"/>
            </a:pPr>
            <a:r>
              <a:rPr lang="en-US" dirty="0"/>
              <a:t>Target with auto-reorder suggestions</a:t>
            </a:r>
          </a:p>
          <a:p>
            <a:pPr marL="742950" lvl="1" indent="-285750">
              <a:buFont typeface="Arial" panose="020B0604020202020204" pitchFamily="34" charset="0"/>
              <a:buChar char="•"/>
            </a:pPr>
            <a:r>
              <a:rPr lang="en-US" dirty="0"/>
              <a:t>Offer subscription models (e.g., for milk, eggs, snacks)</a:t>
            </a:r>
          </a:p>
          <a:p>
            <a:pPr marL="742950" lvl="1" indent="-285750">
              <a:buFont typeface="Arial" panose="020B0604020202020204" pitchFamily="34" charset="0"/>
              <a:buChar char="•"/>
            </a:pPr>
            <a:endParaRPr lang="en-US" dirty="0"/>
          </a:p>
          <a:p>
            <a:r>
              <a:rPr lang="en-US" b="1" dirty="0"/>
              <a:t>4. Infrequent Buyers (30-day avg):</a:t>
            </a:r>
          </a:p>
          <a:p>
            <a:endParaRPr lang="en-US" b="1" dirty="0"/>
          </a:p>
          <a:p>
            <a:pPr>
              <a:buFont typeface="Arial" panose="020B0604020202020204" pitchFamily="34" charset="0"/>
              <a:buChar char="•"/>
            </a:pPr>
            <a:r>
              <a:rPr lang="en-US" dirty="0"/>
              <a:t> Users 25 and 44 show monthly ordering behavior.</a:t>
            </a:r>
          </a:p>
          <a:p>
            <a:pPr>
              <a:buFont typeface="Arial" panose="020B0604020202020204" pitchFamily="34" charset="0"/>
              <a:buChar char="•"/>
            </a:pPr>
            <a:r>
              <a:rPr lang="en-US" dirty="0"/>
              <a:t> Insight: These may be bulk buyers or customers with low engagement.</a:t>
            </a:r>
          </a:p>
          <a:p>
            <a:pPr>
              <a:buFont typeface="Arial" panose="020B0604020202020204" pitchFamily="34" charset="0"/>
              <a:buChar char="•"/>
            </a:pPr>
            <a:r>
              <a:rPr lang="en-US" dirty="0"/>
              <a:t> Strategy: Trigger win-back offers or reminder emails.</a:t>
            </a:r>
          </a:p>
        </p:txBody>
      </p:sp>
      <p:graphicFrame>
        <p:nvGraphicFramePr>
          <p:cNvPr id="3" name="Table 2">
            <a:extLst>
              <a:ext uri="{FF2B5EF4-FFF2-40B4-BE49-F238E27FC236}">
                <a16:creationId xmlns:a16="http://schemas.microsoft.com/office/drawing/2014/main" id="{BC8AE984-B22F-4A83-BAB7-F33D563C7875}"/>
              </a:ext>
            </a:extLst>
          </p:cNvPr>
          <p:cNvGraphicFramePr>
            <a:graphicFrameLocks noGrp="1"/>
          </p:cNvGraphicFramePr>
          <p:nvPr>
            <p:extLst>
              <p:ext uri="{D42A27DB-BD31-4B8C-83A1-F6EECF244321}">
                <p14:modId xmlns:p14="http://schemas.microsoft.com/office/powerpoint/2010/main" val="293944757"/>
              </p:ext>
            </p:extLst>
          </p:nvPr>
        </p:nvGraphicFramePr>
        <p:xfrm>
          <a:off x="727409" y="5100118"/>
          <a:ext cx="10353675" cy="1280160"/>
        </p:xfrm>
        <a:graphic>
          <a:graphicData uri="http://schemas.openxmlformats.org/drawingml/2006/table">
            <a:tbl>
              <a:tblPr/>
              <a:tblGrid>
                <a:gridCol w="3451225">
                  <a:extLst>
                    <a:ext uri="{9D8B030D-6E8A-4147-A177-3AD203B41FA5}">
                      <a16:colId xmlns:a16="http://schemas.microsoft.com/office/drawing/2014/main" val="759156557"/>
                    </a:ext>
                  </a:extLst>
                </a:gridCol>
                <a:gridCol w="3451225">
                  <a:extLst>
                    <a:ext uri="{9D8B030D-6E8A-4147-A177-3AD203B41FA5}">
                      <a16:colId xmlns:a16="http://schemas.microsoft.com/office/drawing/2014/main" val="738567264"/>
                    </a:ext>
                  </a:extLst>
                </a:gridCol>
                <a:gridCol w="3451225">
                  <a:extLst>
                    <a:ext uri="{9D8B030D-6E8A-4147-A177-3AD203B41FA5}">
                      <a16:colId xmlns:a16="http://schemas.microsoft.com/office/drawing/2014/main" val="881250329"/>
                    </a:ext>
                  </a:extLst>
                </a:gridCol>
              </a:tblGrid>
              <a:tr h="0">
                <a:tc>
                  <a:txBody>
                    <a:bodyPr/>
                    <a:lstStyle/>
                    <a:p>
                      <a:r>
                        <a:rPr lang="en-US" b="1" dirty="0"/>
                        <a:t>Segment Type</a:t>
                      </a:r>
                    </a:p>
                  </a:txBody>
                  <a:tcPr anchor="ctr">
                    <a:lnL>
                      <a:noFill/>
                    </a:lnL>
                    <a:lnR>
                      <a:noFill/>
                    </a:lnR>
                    <a:lnT>
                      <a:noFill/>
                    </a:lnT>
                    <a:lnB>
                      <a:noFill/>
                    </a:lnB>
                  </a:tcPr>
                </a:tc>
                <a:tc>
                  <a:txBody>
                    <a:bodyPr/>
                    <a:lstStyle/>
                    <a:p>
                      <a:r>
                        <a:rPr lang="en-US" b="1"/>
                        <a:t>Avg Days Between Orders</a:t>
                      </a:r>
                    </a:p>
                  </a:txBody>
                  <a:tcPr anchor="ctr">
                    <a:lnL>
                      <a:noFill/>
                    </a:lnL>
                    <a:lnR>
                      <a:noFill/>
                    </a:lnR>
                    <a:lnT>
                      <a:noFill/>
                    </a:lnT>
                    <a:lnB>
                      <a:noFill/>
                    </a:lnB>
                  </a:tcPr>
                </a:tc>
                <a:tc>
                  <a:txBody>
                    <a:bodyPr/>
                    <a:lstStyle/>
                    <a:p>
                      <a:r>
                        <a:rPr lang="en-US" b="1" dirty="0"/>
                        <a:t>Characteristics</a:t>
                      </a:r>
                    </a:p>
                  </a:txBody>
                  <a:tcPr anchor="ctr">
                    <a:lnL>
                      <a:noFill/>
                    </a:lnL>
                    <a:lnR>
                      <a:noFill/>
                    </a:lnR>
                    <a:lnT>
                      <a:noFill/>
                    </a:lnT>
                    <a:lnB>
                      <a:noFill/>
                    </a:lnB>
                  </a:tcPr>
                </a:tc>
                <a:extLst>
                  <a:ext uri="{0D108BD9-81ED-4DB2-BD59-A6C34878D82A}">
                    <a16:rowId xmlns:a16="http://schemas.microsoft.com/office/drawing/2014/main" val="1671439722"/>
                  </a:ext>
                </a:extLst>
              </a:tr>
              <a:tr h="0">
                <a:tc>
                  <a:txBody>
                    <a:bodyPr/>
                    <a:lstStyle/>
                    <a:p>
                      <a:r>
                        <a:rPr lang="en-US" sz="1400" dirty="0"/>
                        <a:t>Frequent Buyers</a:t>
                      </a:r>
                    </a:p>
                  </a:txBody>
                  <a:tcPr anchor="ctr">
                    <a:lnL>
                      <a:noFill/>
                    </a:lnL>
                    <a:lnR>
                      <a:noFill/>
                    </a:lnR>
                    <a:lnT>
                      <a:noFill/>
                    </a:lnT>
                    <a:lnB>
                      <a:noFill/>
                    </a:lnB>
                  </a:tcPr>
                </a:tc>
                <a:tc>
                  <a:txBody>
                    <a:bodyPr/>
                    <a:lstStyle/>
                    <a:p>
                      <a:r>
                        <a:rPr lang="en-US" sz="1400" dirty="0"/>
                        <a:t>1–10 days</a:t>
                      </a:r>
                    </a:p>
                  </a:txBody>
                  <a:tcPr anchor="ctr">
                    <a:lnL>
                      <a:noFill/>
                    </a:lnL>
                    <a:lnR>
                      <a:noFill/>
                    </a:lnR>
                    <a:lnT>
                      <a:noFill/>
                    </a:lnT>
                    <a:lnB>
                      <a:noFill/>
                    </a:lnB>
                  </a:tcPr>
                </a:tc>
                <a:tc>
                  <a:txBody>
                    <a:bodyPr/>
                    <a:lstStyle/>
                    <a:p>
                      <a:r>
                        <a:rPr lang="en-US" sz="1400" dirty="0"/>
                        <a:t>Daily/Weekly shoppers</a:t>
                      </a:r>
                    </a:p>
                  </a:txBody>
                  <a:tcPr anchor="ctr">
                    <a:lnL>
                      <a:noFill/>
                    </a:lnL>
                    <a:lnR>
                      <a:noFill/>
                    </a:lnR>
                    <a:lnT>
                      <a:noFill/>
                    </a:lnT>
                    <a:lnB>
                      <a:noFill/>
                    </a:lnB>
                  </a:tcPr>
                </a:tc>
                <a:extLst>
                  <a:ext uri="{0D108BD9-81ED-4DB2-BD59-A6C34878D82A}">
                    <a16:rowId xmlns:a16="http://schemas.microsoft.com/office/drawing/2014/main" val="4238797830"/>
                  </a:ext>
                </a:extLst>
              </a:tr>
              <a:tr h="0">
                <a:tc>
                  <a:txBody>
                    <a:bodyPr/>
                    <a:lstStyle/>
                    <a:p>
                      <a:r>
                        <a:rPr lang="en-US" sz="1400" dirty="0"/>
                        <a:t>Moderate Buyers</a:t>
                      </a:r>
                    </a:p>
                  </a:txBody>
                  <a:tcPr anchor="ctr">
                    <a:lnL>
                      <a:noFill/>
                    </a:lnL>
                    <a:lnR>
                      <a:noFill/>
                    </a:lnR>
                    <a:lnT>
                      <a:noFill/>
                    </a:lnT>
                    <a:lnB>
                      <a:noFill/>
                    </a:lnB>
                  </a:tcPr>
                </a:tc>
                <a:tc>
                  <a:txBody>
                    <a:bodyPr/>
                    <a:lstStyle/>
                    <a:p>
                      <a:r>
                        <a:rPr lang="en-US" sz="1400" dirty="0"/>
                        <a:t>11–20 days</a:t>
                      </a:r>
                    </a:p>
                  </a:txBody>
                  <a:tcPr anchor="ctr">
                    <a:lnL>
                      <a:noFill/>
                    </a:lnL>
                    <a:lnR>
                      <a:noFill/>
                    </a:lnR>
                    <a:lnT>
                      <a:noFill/>
                    </a:lnT>
                    <a:lnB>
                      <a:noFill/>
                    </a:lnB>
                  </a:tcPr>
                </a:tc>
                <a:tc>
                  <a:txBody>
                    <a:bodyPr/>
                    <a:lstStyle/>
                    <a:p>
                      <a:r>
                        <a:rPr lang="en-US" sz="1400" dirty="0"/>
                        <a:t>Biweekly/planned purchasers</a:t>
                      </a:r>
                    </a:p>
                  </a:txBody>
                  <a:tcPr anchor="ctr">
                    <a:lnL>
                      <a:noFill/>
                    </a:lnL>
                    <a:lnR>
                      <a:noFill/>
                    </a:lnR>
                    <a:lnT>
                      <a:noFill/>
                    </a:lnT>
                    <a:lnB>
                      <a:noFill/>
                    </a:lnB>
                  </a:tcPr>
                </a:tc>
                <a:extLst>
                  <a:ext uri="{0D108BD9-81ED-4DB2-BD59-A6C34878D82A}">
                    <a16:rowId xmlns:a16="http://schemas.microsoft.com/office/drawing/2014/main" val="2206276007"/>
                  </a:ext>
                </a:extLst>
              </a:tr>
              <a:tr h="0">
                <a:tc>
                  <a:txBody>
                    <a:bodyPr/>
                    <a:lstStyle/>
                    <a:p>
                      <a:r>
                        <a:rPr lang="en-US" sz="1400" dirty="0"/>
                        <a:t>Casual Buyers</a:t>
                      </a:r>
                    </a:p>
                  </a:txBody>
                  <a:tcPr anchor="ctr">
                    <a:lnL>
                      <a:noFill/>
                    </a:lnL>
                    <a:lnR>
                      <a:noFill/>
                    </a:lnR>
                    <a:lnT>
                      <a:noFill/>
                    </a:lnT>
                    <a:lnB>
                      <a:noFill/>
                    </a:lnB>
                  </a:tcPr>
                </a:tc>
                <a:tc>
                  <a:txBody>
                    <a:bodyPr/>
                    <a:lstStyle/>
                    <a:p>
                      <a:r>
                        <a:rPr lang="en-US" sz="1400" dirty="0"/>
                        <a:t>21–30 days</a:t>
                      </a:r>
                    </a:p>
                  </a:txBody>
                  <a:tcPr anchor="ctr">
                    <a:lnL>
                      <a:noFill/>
                    </a:lnL>
                    <a:lnR>
                      <a:noFill/>
                    </a:lnR>
                    <a:lnT>
                      <a:noFill/>
                    </a:lnT>
                    <a:lnB>
                      <a:noFill/>
                    </a:lnB>
                  </a:tcPr>
                </a:tc>
                <a:tc>
                  <a:txBody>
                    <a:bodyPr/>
                    <a:lstStyle/>
                    <a:p>
                      <a:r>
                        <a:rPr lang="en-US" sz="1400" dirty="0"/>
                        <a:t>Monthly/low-engagement users</a:t>
                      </a:r>
                    </a:p>
                  </a:txBody>
                  <a:tcPr anchor="ctr">
                    <a:lnL>
                      <a:noFill/>
                    </a:lnL>
                    <a:lnR>
                      <a:noFill/>
                    </a:lnR>
                    <a:lnT>
                      <a:noFill/>
                    </a:lnT>
                    <a:lnB>
                      <a:noFill/>
                    </a:lnB>
                  </a:tcPr>
                </a:tc>
                <a:extLst>
                  <a:ext uri="{0D108BD9-81ED-4DB2-BD59-A6C34878D82A}">
                    <a16:rowId xmlns:a16="http://schemas.microsoft.com/office/drawing/2014/main" val="2287613023"/>
                  </a:ext>
                </a:extLst>
              </a:tr>
            </a:tbl>
          </a:graphicData>
        </a:graphic>
      </p:graphicFrame>
      <p:sp>
        <p:nvSpPr>
          <p:cNvPr id="4" name="Rectangle 3">
            <a:extLst>
              <a:ext uri="{FF2B5EF4-FFF2-40B4-BE49-F238E27FC236}">
                <a16:creationId xmlns:a16="http://schemas.microsoft.com/office/drawing/2014/main" id="{8A909E59-E6FC-42CB-965C-E6E21AB25BD9}"/>
              </a:ext>
            </a:extLst>
          </p:cNvPr>
          <p:cNvSpPr/>
          <p:nvPr/>
        </p:nvSpPr>
        <p:spPr>
          <a:xfrm>
            <a:off x="1036166" y="4509860"/>
            <a:ext cx="2730171" cy="369332"/>
          </a:xfrm>
          <a:prstGeom prst="rect">
            <a:avLst/>
          </a:prstGeom>
        </p:spPr>
        <p:txBody>
          <a:bodyPr wrap="none">
            <a:spAutoFit/>
          </a:bodyPr>
          <a:lstStyle/>
          <a:p>
            <a:r>
              <a:rPr lang="en-US" dirty="0">
                <a:solidFill>
                  <a:schemeClr val="accent2">
                    <a:lumMod val="75000"/>
                  </a:schemeClr>
                </a:solidFill>
              </a:rPr>
              <a:t>Suggested User Segments:</a:t>
            </a:r>
          </a:p>
        </p:txBody>
      </p:sp>
      <p:sp>
        <p:nvSpPr>
          <p:cNvPr id="5" name="Arrow: Right 4">
            <a:extLst>
              <a:ext uri="{FF2B5EF4-FFF2-40B4-BE49-F238E27FC236}">
                <a16:creationId xmlns:a16="http://schemas.microsoft.com/office/drawing/2014/main" id="{00B3C130-6AAF-4A36-8439-3930DE0ACD1D}"/>
              </a:ext>
            </a:extLst>
          </p:cNvPr>
          <p:cNvSpPr/>
          <p:nvPr/>
        </p:nvSpPr>
        <p:spPr>
          <a:xfrm>
            <a:off x="852099" y="4632180"/>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9107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3B0D2D-F4D8-49E2-AD6B-3234BFAFE206}"/>
              </a:ext>
            </a:extLst>
          </p:cNvPr>
          <p:cNvSpPr txBox="1"/>
          <p:nvPr/>
        </p:nvSpPr>
        <p:spPr>
          <a:xfrm>
            <a:off x="1045029" y="634185"/>
            <a:ext cx="2090057" cy="369332"/>
          </a:xfrm>
          <a:prstGeom prst="rect">
            <a:avLst/>
          </a:prstGeom>
          <a:noFill/>
        </p:spPr>
        <p:txBody>
          <a:bodyPr wrap="square" rtlCol="0">
            <a:spAutoFit/>
          </a:bodyPr>
          <a:lstStyle/>
          <a:p>
            <a:r>
              <a:rPr lang="en-US" dirty="0"/>
              <a:t>Task – 7</a:t>
            </a:r>
          </a:p>
        </p:txBody>
      </p:sp>
      <p:sp>
        <p:nvSpPr>
          <p:cNvPr id="3" name="Arrow: Right 2">
            <a:extLst>
              <a:ext uri="{FF2B5EF4-FFF2-40B4-BE49-F238E27FC236}">
                <a16:creationId xmlns:a16="http://schemas.microsoft.com/office/drawing/2014/main" id="{136A13E6-8E3B-4099-9385-82D18AEE511D}"/>
              </a:ext>
            </a:extLst>
          </p:cNvPr>
          <p:cNvSpPr/>
          <p:nvPr/>
        </p:nvSpPr>
        <p:spPr>
          <a:xfrm>
            <a:off x="952995" y="1242818"/>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3C66FDE-CC6F-40FB-8708-1646D953962E}"/>
              </a:ext>
            </a:extLst>
          </p:cNvPr>
          <p:cNvSpPr/>
          <p:nvPr/>
        </p:nvSpPr>
        <p:spPr>
          <a:xfrm>
            <a:off x="1137062" y="1120497"/>
            <a:ext cx="6511636" cy="369332"/>
          </a:xfrm>
          <a:prstGeom prst="rect">
            <a:avLst/>
          </a:prstGeom>
        </p:spPr>
        <p:txBody>
          <a:bodyPr wrap="square">
            <a:spAutoFit/>
          </a:bodyPr>
          <a:lstStyle/>
          <a:p>
            <a:r>
              <a:rPr lang="en-IN" dirty="0">
                <a:latin typeface="Book Antiqua" panose="02040602050305030304" pitchFamily="18" charset="0"/>
                <a:ea typeface="Book Antiqua" panose="02040602050305030304" pitchFamily="18" charset="0"/>
                <a:cs typeface="Book Antiqua" panose="02040602050305030304" pitchFamily="18" charset="0"/>
              </a:rPr>
              <a:t>What are the peak hours of order placement during the day?</a:t>
            </a:r>
            <a:endParaRPr lang="en-US" dirty="0"/>
          </a:p>
        </p:txBody>
      </p:sp>
      <p:graphicFrame>
        <p:nvGraphicFramePr>
          <p:cNvPr id="6" name="Table 5">
            <a:extLst>
              <a:ext uri="{FF2B5EF4-FFF2-40B4-BE49-F238E27FC236}">
                <a16:creationId xmlns:a16="http://schemas.microsoft.com/office/drawing/2014/main" id="{94C05A8A-10B8-46DB-B3E5-1506B25C5649}"/>
              </a:ext>
            </a:extLst>
          </p:cNvPr>
          <p:cNvGraphicFramePr>
            <a:graphicFrameLocks noGrp="1"/>
          </p:cNvGraphicFramePr>
          <p:nvPr>
            <p:extLst>
              <p:ext uri="{D42A27DB-BD31-4B8C-83A1-F6EECF244321}">
                <p14:modId xmlns:p14="http://schemas.microsoft.com/office/powerpoint/2010/main" val="2811557337"/>
              </p:ext>
            </p:extLst>
          </p:nvPr>
        </p:nvGraphicFramePr>
        <p:xfrm>
          <a:off x="1300348" y="1678253"/>
          <a:ext cx="3152900" cy="4211896"/>
        </p:xfrm>
        <a:graphic>
          <a:graphicData uri="http://schemas.openxmlformats.org/drawingml/2006/table">
            <a:tbl>
              <a:tblPr>
                <a:tableStyleId>{BC89EF96-8CEA-46FF-86C4-4CE0E7609802}</a:tableStyleId>
              </a:tblPr>
              <a:tblGrid>
                <a:gridCol w="1419632">
                  <a:extLst>
                    <a:ext uri="{9D8B030D-6E8A-4147-A177-3AD203B41FA5}">
                      <a16:colId xmlns:a16="http://schemas.microsoft.com/office/drawing/2014/main" val="3959292387"/>
                    </a:ext>
                  </a:extLst>
                </a:gridCol>
                <a:gridCol w="945419">
                  <a:extLst>
                    <a:ext uri="{9D8B030D-6E8A-4147-A177-3AD203B41FA5}">
                      <a16:colId xmlns:a16="http://schemas.microsoft.com/office/drawing/2014/main" val="2853788672"/>
                    </a:ext>
                  </a:extLst>
                </a:gridCol>
                <a:gridCol w="787849">
                  <a:extLst>
                    <a:ext uri="{9D8B030D-6E8A-4147-A177-3AD203B41FA5}">
                      <a16:colId xmlns:a16="http://schemas.microsoft.com/office/drawing/2014/main" val="3454618871"/>
                    </a:ext>
                  </a:extLst>
                </a:gridCol>
              </a:tblGrid>
              <a:tr h="161996">
                <a:tc>
                  <a:txBody>
                    <a:bodyPr/>
                    <a:lstStyle/>
                    <a:p>
                      <a:pPr algn="l" fontAlgn="b"/>
                      <a:r>
                        <a:rPr lang="en-US" sz="900" u="none" strike="noStrike" dirty="0">
                          <a:effectLst/>
                        </a:rPr>
                        <a:t>order_hour_of_day</a:t>
                      </a:r>
                      <a:endParaRPr lang="en-US" sz="900" b="1" i="0" u="none" strike="noStrike" dirty="0">
                        <a:solidFill>
                          <a:srgbClr val="000000"/>
                        </a:solidFill>
                        <a:effectLst/>
                        <a:latin typeface="Calibri" panose="020F0502020204030204" pitchFamily="34" charset="0"/>
                      </a:endParaRPr>
                    </a:p>
                  </a:txBody>
                  <a:tcPr marL="7806" marR="7806" marT="7806" marB="0" anchor="ctr"/>
                </a:tc>
                <a:tc>
                  <a:txBody>
                    <a:bodyPr/>
                    <a:lstStyle/>
                    <a:p>
                      <a:pPr algn="l" fontAlgn="b"/>
                      <a:r>
                        <a:rPr lang="en-US" sz="900" u="none" strike="noStrike">
                          <a:effectLst/>
                        </a:rPr>
                        <a:t>no of order_id</a:t>
                      </a:r>
                      <a:endParaRPr lang="en-US" sz="900" b="1" i="0" u="none" strike="noStrike">
                        <a:solidFill>
                          <a:srgbClr val="000000"/>
                        </a:solidFill>
                        <a:effectLst/>
                        <a:latin typeface="Calibri" panose="020F0502020204030204" pitchFamily="34" charset="0"/>
                      </a:endParaRPr>
                    </a:p>
                  </a:txBody>
                  <a:tcPr marL="7806" marR="7806" marT="7806" marB="0" anchor="ctr"/>
                </a:tc>
                <a:tc>
                  <a:txBody>
                    <a:bodyPr/>
                    <a:lstStyle/>
                    <a:p>
                      <a:pPr algn="l" fontAlgn="b"/>
                      <a:r>
                        <a:rPr lang="en-US" sz="900" u="none" strike="noStrike" dirty="0">
                          <a:effectLst/>
                        </a:rPr>
                        <a:t>ranking</a:t>
                      </a:r>
                      <a:endParaRPr lang="en-US" sz="900" b="1" i="0" u="none" strike="noStrike" dirty="0">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1132632593"/>
                  </a:ext>
                </a:extLst>
              </a:tr>
              <a:tr h="161996">
                <a:tc>
                  <a:txBody>
                    <a:bodyPr/>
                    <a:lstStyle/>
                    <a:p>
                      <a:pPr algn="l"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88228</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7806" marR="7806" marT="7806" marB="0" anchor="b"/>
                </a:tc>
                <a:extLst>
                  <a:ext uri="{0D108BD9-81ED-4DB2-BD59-A6C34878D82A}">
                    <a16:rowId xmlns:a16="http://schemas.microsoft.com/office/drawing/2014/main" val="759688114"/>
                  </a:ext>
                </a:extLst>
              </a:tr>
              <a:tr h="161996">
                <a:tc>
                  <a:txBody>
                    <a:bodyPr/>
                    <a:lstStyle/>
                    <a:p>
                      <a:pPr algn="l"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87087</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06" marR="7806" marT="7806" marB="0" anchor="b"/>
                </a:tc>
                <a:extLst>
                  <a:ext uri="{0D108BD9-81ED-4DB2-BD59-A6C34878D82A}">
                    <a16:rowId xmlns:a16="http://schemas.microsoft.com/office/drawing/2014/main" val="3862979508"/>
                  </a:ext>
                </a:extLst>
              </a:tr>
              <a:tr h="161996">
                <a:tc>
                  <a:txBody>
                    <a:bodyPr/>
                    <a:lstStyle/>
                    <a:p>
                      <a:pPr algn="l" fontAlgn="b"/>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86905</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806" marR="7806" marT="7806" marB="0" anchor="b"/>
                </a:tc>
                <a:extLst>
                  <a:ext uri="{0D108BD9-81ED-4DB2-BD59-A6C34878D82A}">
                    <a16:rowId xmlns:a16="http://schemas.microsoft.com/office/drawing/2014/main" val="3551588301"/>
                  </a:ext>
                </a:extLst>
              </a:tr>
              <a:tr h="161996">
                <a:tc>
                  <a:txBody>
                    <a:bodyPr/>
                    <a:lstStyle/>
                    <a:p>
                      <a:pPr algn="l" fontAlgn="b"/>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86888</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7806" marR="7806" marT="7806" marB="0" anchor="b"/>
                </a:tc>
                <a:extLst>
                  <a:ext uri="{0D108BD9-81ED-4DB2-BD59-A6C34878D82A}">
                    <a16:rowId xmlns:a16="http://schemas.microsoft.com/office/drawing/2014/main" val="2812423347"/>
                  </a:ext>
                </a:extLst>
              </a:tr>
              <a:tr h="161996">
                <a:tc>
                  <a:txBody>
                    <a:bodyPr/>
                    <a:lstStyle/>
                    <a:p>
                      <a:pPr algn="l" fontAlgn="b"/>
                      <a:r>
                        <a:rPr lang="en-US" sz="900" u="none" strike="noStrike">
                          <a:effectLst/>
                        </a:rPr>
                        <a:t>13</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85652</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7806" marR="7806" marT="7806" marB="0" anchor="b"/>
                </a:tc>
                <a:extLst>
                  <a:ext uri="{0D108BD9-81ED-4DB2-BD59-A6C34878D82A}">
                    <a16:rowId xmlns:a16="http://schemas.microsoft.com/office/drawing/2014/main" val="1800173398"/>
                  </a:ext>
                </a:extLst>
              </a:tr>
              <a:tr h="161996">
                <a:tc>
                  <a:txBody>
                    <a:bodyPr/>
                    <a:lstStyle/>
                    <a:p>
                      <a:pPr algn="l" fontAlgn="b"/>
                      <a:r>
                        <a:rPr lang="en-US" sz="900" u="none" strike="noStrike">
                          <a:effectLst/>
                        </a:rPr>
                        <a:t>12</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84204</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7806" marR="7806" marT="7806" marB="0" anchor="b"/>
                </a:tc>
                <a:extLst>
                  <a:ext uri="{0D108BD9-81ED-4DB2-BD59-A6C34878D82A}">
                    <a16:rowId xmlns:a16="http://schemas.microsoft.com/office/drawing/2014/main" val="3146542556"/>
                  </a:ext>
                </a:extLst>
              </a:tr>
              <a:tr h="161996">
                <a:tc>
                  <a:txBody>
                    <a:bodyPr/>
                    <a:lstStyle/>
                    <a:p>
                      <a:pPr algn="l" fontAlgn="b"/>
                      <a:r>
                        <a:rPr lang="en-US" sz="900" u="none" strike="noStrike">
                          <a:effectLst/>
                        </a:rPr>
                        <a:t>16</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83421</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7806" marR="7806" marT="7806" marB="0" anchor="b"/>
                </a:tc>
                <a:extLst>
                  <a:ext uri="{0D108BD9-81ED-4DB2-BD59-A6C34878D82A}">
                    <a16:rowId xmlns:a16="http://schemas.microsoft.com/office/drawing/2014/main" val="2438417721"/>
                  </a:ext>
                </a:extLst>
              </a:tr>
              <a:tr h="161996">
                <a:tc>
                  <a:txBody>
                    <a:bodyPr/>
                    <a:lstStyle/>
                    <a:p>
                      <a:pPr algn="l" fontAlgn="b"/>
                      <a:r>
                        <a:rPr lang="en-US" sz="900" u="none" strike="noStrike" dirty="0">
                          <a:effectLst/>
                        </a:rPr>
                        <a:t>9</a:t>
                      </a:r>
                      <a:endParaRPr lang="en-US" sz="900" b="0" i="0" u="none" strike="noStrike" dirty="0">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78737</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806" marR="7806" marT="7806" marB="0" anchor="b"/>
                </a:tc>
                <a:extLst>
                  <a:ext uri="{0D108BD9-81ED-4DB2-BD59-A6C34878D82A}">
                    <a16:rowId xmlns:a16="http://schemas.microsoft.com/office/drawing/2014/main" val="2254107264"/>
                  </a:ext>
                </a:extLst>
              </a:tr>
              <a:tr h="161996">
                <a:tc>
                  <a:txBody>
                    <a:bodyPr/>
                    <a:lstStyle/>
                    <a:p>
                      <a:pPr algn="l" fontAlgn="b"/>
                      <a:r>
                        <a:rPr lang="en-US" sz="900" u="none" strike="noStrike">
                          <a:effectLst/>
                        </a:rPr>
                        <a:t>17</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69960</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7806" marR="7806" marT="7806" marB="0" anchor="b"/>
                </a:tc>
                <a:extLst>
                  <a:ext uri="{0D108BD9-81ED-4DB2-BD59-A6C34878D82A}">
                    <a16:rowId xmlns:a16="http://schemas.microsoft.com/office/drawing/2014/main" val="3057852564"/>
                  </a:ext>
                </a:extLst>
              </a:tr>
              <a:tr h="161996">
                <a:tc>
                  <a:txBody>
                    <a:bodyPr/>
                    <a:lstStyle/>
                    <a:p>
                      <a:pPr algn="l" fontAlgn="b"/>
                      <a:r>
                        <a:rPr lang="en-US" sz="900" u="none" strike="noStrike">
                          <a:effectLst/>
                        </a:rPr>
                        <a:t>18</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56284</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7806" marR="7806" marT="7806" marB="0" anchor="b"/>
                </a:tc>
                <a:extLst>
                  <a:ext uri="{0D108BD9-81ED-4DB2-BD59-A6C34878D82A}">
                    <a16:rowId xmlns:a16="http://schemas.microsoft.com/office/drawing/2014/main" val="3022507417"/>
                  </a:ext>
                </a:extLst>
              </a:tr>
              <a:tr h="161996">
                <a:tc>
                  <a:txBody>
                    <a:bodyPr/>
                    <a:lstStyle/>
                    <a:p>
                      <a:pPr algn="l"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54868</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7806" marR="7806" marT="7806" marB="0" anchor="b"/>
                </a:tc>
                <a:extLst>
                  <a:ext uri="{0D108BD9-81ED-4DB2-BD59-A6C34878D82A}">
                    <a16:rowId xmlns:a16="http://schemas.microsoft.com/office/drawing/2014/main" val="2864972324"/>
                  </a:ext>
                </a:extLst>
              </a:tr>
              <a:tr h="161996">
                <a:tc>
                  <a:txBody>
                    <a:bodyPr/>
                    <a:lstStyle/>
                    <a:p>
                      <a:pPr algn="l"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43076</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12</a:t>
                      </a:r>
                      <a:endParaRPr lang="en-US" sz="900" b="0" i="0" u="none" strike="noStrike">
                        <a:solidFill>
                          <a:srgbClr val="000000"/>
                        </a:solidFill>
                        <a:effectLst/>
                        <a:latin typeface="Calibri" panose="020F0502020204030204" pitchFamily="34" charset="0"/>
                      </a:endParaRPr>
                    </a:p>
                  </a:txBody>
                  <a:tcPr marL="7806" marR="7806" marT="7806" marB="0" anchor="b"/>
                </a:tc>
                <a:extLst>
                  <a:ext uri="{0D108BD9-81ED-4DB2-BD59-A6C34878D82A}">
                    <a16:rowId xmlns:a16="http://schemas.microsoft.com/office/drawing/2014/main" val="2545492671"/>
                  </a:ext>
                </a:extLst>
              </a:tr>
              <a:tr h="161996">
                <a:tc>
                  <a:txBody>
                    <a:bodyPr/>
                    <a:lstStyle/>
                    <a:p>
                      <a:pPr algn="l" fontAlgn="b"/>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31735</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13</a:t>
                      </a:r>
                      <a:endParaRPr lang="en-US" sz="900" b="0" i="0" u="none" strike="noStrike">
                        <a:solidFill>
                          <a:srgbClr val="000000"/>
                        </a:solidFill>
                        <a:effectLst/>
                        <a:latin typeface="Calibri" panose="020F0502020204030204" pitchFamily="34" charset="0"/>
                      </a:endParaRPr>
                    </a:p>
                  </a:txBody>
                  <a:tcPr marL="7806" marR="7806" marT="7806" marB="0" anchor="b"/>
                </a:tc>
                <a:extLst>
                  <a:ext uri="{0D108BD9-81ED-4DB2-BD59-A6C34878D82A}">
                    <a16:rowId xmlns:a16="http://schemas.microsoft.com/office/drawing/2014/main" val="2178183997"/>
                  </a:ext>
                </a:extLst>
              </a:tr>
              <a:tr h="161996">
                <a:tc>
                  <a:txBody>
                    <a:bodyPr/>
                    <a:lstStyle/>
                    <a:p>
                      <a:pPr algn="l"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28199</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7806" marR="7806" marT="7806" marB="0" anchor="b"/>
                </a:tc>
                <a:extLst>
                  <a:ext uri="{0D108BD9-81ED-4DB2-BD59-A6C34878D82A}">
                    <a16:rowId xmlns:a16="http://schemas.microsoft.com/office/drawing/2014/main" val="445687838"/>
                  </a:ext>
                </a:extLst>
              </a:tr>
              <a:tr h="161996">
                <a:tc>
                  <a:txBody>
                    <a:bodyPr/>
                    <a:lstStyle/>
                    <a:p>
                      <a:pPr algn="l" fontAlgn="b"/>
                      <a:r>
                        <a:rPr lang="en-US" sz="900" u="none" strike="noStrike">
                          <a:effectLst/>
                        </a:rPr>
                        <a:t>21</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23972</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7806" marR="7806" marT="7806" marB="0" anchor="b"/>
                </a:tc>
                <a:extLst>
                  <a:ext uri="{0D108BD9-81ED-4DB2-BD59-A6C34878D82A}">
                    <a16:rowId xmlns:a16="http://schemas.microsoft.com/office/drawing/2014/main" val="2118248324"/>
                  </a:ext>
                </a:extLst>
              </a:tr>
              <a:tr h="161996">
                <a:tc>
                  <a:txBody>
                    <a:bodyPr/>
                    <a:lstStyle/>
                    <a:p>
                      <a:pPr algn="l" fontAlgn="b"/>
                      <a:r>
                        <a:rPr lang="en-US" sz="900" u="none" strike="noStrike">
                          <a:effectLst/>
                        </a:rPr>
                        <a:t>22</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18824</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16</a:t>
                      </a:r>
                      <a:endParaRPr lang="en-US" sz="900" b="0" i="0" u="none" strike="noStrike">
                        <a:solidFill>
                          <a:srgbClr val="000000"/>
                        </a:solidFill>
                        <a:effectLst/>
                        <a:latin typeface="Calibri" panose="020F0502020204030204" pitchFamily="34" charset="0"/>
                      </a:endParaRPr>
                    </a:p>
                  </a:txBody>
                  <a:tcPr marL="7806" marR="7806" marT="7806" marB="0" anchor="b"/>
                </a:tc>
                <a:extLst>
                  <a:ext uri="{0D108BD9-81ED-4DB2-BD59-A6C34878D82A}">
                    <a16:rowId xmlns:a16="http://schemas.microsoft.com/office/drawing/2014/main" val="1249387691"/>
                  </a:ext>
                </a:extLst>
              </a:tr>
              <a:tr h="161996">
                <a:tc>
                  <a:txBody>
                    <a:bodyPr/>
                    <a:lstStyle/>
                    <a:p>
                      <a:pPr algn="l" fontAlgn="b"/>
                      <a:r>
                        <a:rPr lang="en-US" sz="900" u="none" strike="noStrike">
                          <a:effectLst/>
                        </a:rPr>
                        <a:t>23</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12112</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17</a:t>
                      </a:r>
                      <a:endParaRPr lang="en-US" sz="900" b="0" i="0" u="none" strike="noStrike">
                        <a:solidFill>
                          <a:srgbClr val="000000"/>
                        </a:solidFill>
                        <a:effectLst/>
                        <a:latin typeface="Calibri" panose="020F0502020204030204" pitchFamily="34" charset="0"/>
                      </a:endParaRPr>
                    </a:p>
                  </a:txBody>
                  <a:tcPr marL="7806" marR="7806" marT="7806" marB="0" anchor="b"/>
                </a:tc>
                <a:extLst>
                  <a:ext uri="{0D108BD9-81ED-4DB2-BD59-A6C34878D82A}">
                    <a16:rowId xmlns:a16="http://schemas.microsoft.com/office/drawing/2014/main" val="4237511227"/>
                  </a:ext>
                </a:extLst>
              </a:tr>
              <a:tr h="161996">
                <a:tc>
                  <a:txBody>
                    <a:bodyPr/>
                    <a:lstStyle/>
                    <a:p>
                      <a:pPr algn="l"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9253</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18</a:t>
                      </a:r>
                      <a:endParaRPr lang="en-US" sz="900" b="0" i="0" u="none" strike="noStrike">
                        <a:solidFill>
                          <a:srgbClr val="000000"/>
                        </a:solidFill>
                        <a:effectLst/>
                        <a:latin typeface="Calibri" panose="020F0502020204030204" pitchFamily="34" charset="0"/>
                      </a:endParaRPr>
                    </a:p>
                  </a:txBody>
                  <a:tcPr marL="7806" marR="7806" marT="7806" marB="0" anchor="b"/>
                </a:tc>
                <a:extLst>
                  <a:ext uri="{0D108BD9-81ED-4DB2-BD59-A6C34878D82A}">
                    <a16:rowId xmlns:a16="http://schemas.microsoft.com/office/drawing/2014/main" val="3122684444"/>
                  </a:ext>
                </a:extLst>
              </a:tr>
              <a:tr h="161996">
                <a:tc>
                  <a:txBody>
                    <a:bodyPr/>
                    <a:lstStyle/>
                    <a:p>
                      <a:pPr algn="l"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6881</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7806" marR="7806" marT="7806" marB="0" anchor="b"/>
                </a:tc>
                <a:extLst>
                  <a:ext uri="{0D108BD9-81ED-4DB2-BD59-A6C34878D82A}">
                    <a16:rowId xmlns:a16="http://schemas.microsoft.com/office/drawing/2014/main" val="1112265927"/>
                  </a:ext>
                </a:extLst>
              </a:tr>
              <a:tr h="161996">
                <a:tc>
                  <a:txBody>
                    <a:bodyPr/>
                    <a:lstStyle/>
                    <a:p>
                      <a:pPr algn="l"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3698</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7806" marR="7806" marT="7806" marB="0" anchor="b"/>
                </a:tc>
                <a:extLst>
                  <a:ext uri="{0D108BD9-81ED-4DB2-BD59-A6C34878D82A}">
                    <a16:rowId xmlns:a16="http://schemas.microsoft.com/office/drawing/2014/main" val="3905029842"/>
                  </a:ext>
                </a:extLst>
              </a:tr>
              <a:tr h="161996">
                <a:tc>
                  <a:txBody>
                    <a:bodyPr/>
                    <a:lstStyle/>
                    <a:p>
                      <a:pPr algn="l" fontAlgn="b"/>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2882</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21</a:t>
                      </a:r>
                      <a:endParaRPr lang="en-US" sz="900" b="0" i="0" u="none" strike="noStrike">
                        <a:solidFill>
                          <a:srgbClr val="000000"/>
                        </a:solidFill>
                        <a:effectLst/>
                        <a:latin typeface="Calibri" panose="020F0502020204030204" pitchFamily="34" charset="0"/>
                      </a:endParaRPr>
                    </a:p>
                  </a:txBody>
                  <a:tcPr marL="7806" marR="7806" marT="7806" marB="0" anchor="b"/>
                </a:tc>
                <a:extLst>
                  <a:ext uri="{0D108BD9-81ED-4DB2-BD59-A6C34878D82A}">
                    <a16:rowId xmlns:a16="http://schemas.microsoft.com/office/drawing/2014/main" val="4007117978"/>
                  </a:ext>
                </a:extLst>
              </a:tr>
              <a:tr h="161996">
                <a:tc>
                  <a:txBody>
                    <a:bodyPr/>
                    <a:lstStyle/>
                    <a:p>
                      <a:pPr algn="l"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2312</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22</a:t>
                      </a:r>
                      <a:endParaRPr lang="en-US" sz="900" b="0" i="0" u="none" strike="noStrike">
                        <a:solidFill>
                          <a:srgbClr val="000000"/>
                        </a:solidFill>
                        <a:effectLst/>
                        <a:latin typeface="Calibri" panose="020F0502020204030204" pitchFamily="34" charset="0"/>
                      </a:endParaRPr>
                    </a:p>
                  </a:txBody>
                  <a:tcPr marL="7806" marR="7806" marT="7806" marB="0" anchor="b"/>
                </a:tc>
                <a:extLst>
                  <a:ext uri="{0D108BD9-81ED-4DB2-BD59-A6C34878D82A}">
                    <a16:rowId xmlns:a16="http://schemas.microsoft.com/office/drawing/2014/main" val="989798785"/>
                  </a:ext>
                </a:extLst>
              </a:tr>
              <a:tr h="161996">
                <a:tc>
                  <a:txBody>
                    <a:bodyPr/>
                    <a:lstStyle/>
                    <a:p>
                      <a:pPr algn="l"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1748</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23</a:t>
                      </a:r>
                      <a:endParaRPr lang="en-US" sz="900" b="0" i="0" u="none" strike="noStrike">
                        <a:solidFill>
                          <a:srgbClr val="000000"/>
                        </a:solidFill>
                        <a:effectLst/>
                        <a:latin typeface="Calibri" panose="020F0502020204030204" pitchFamily="34" charset="0"/>
                      </a:endParaRPr>
                    </a:p>
                  </a:txBody>
                  <a:tcPr marL="7806" marR="7806" marT="7806" marB="0" anchor="b"/>
                </a:tc>
                <a:extLst>
                  <a:ext uri="{0D108BD9-81ED-4DB2-BD59-A6C34878D82A}">
                    <a16:rowId xmlns:a16="http://schemas.microsoft.com/office/drawing/2014/main" val="529517731"/>
                  </a:ext>
                </a:extLst>
              </a:tr>
              <a:tr h="161996">
                <a:tc>
                  <a:txBody>
                    <a:bodyPr/>
                    <a:lstStyle/>
                    <a:p>
                      <a:pPr algn="l"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1649</a:t>
                      </a:r>
                      <a:endParaRPr lang="en-US" sz="900" b="0"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24</a:t>
                      </a:r>
                      <a:endParaRPr lang="en-US" sz="900" b="0" i="0" u="none" strike="noStrike">
                        <a:solidFill>
                          <a:srgbClr val="000000"/>
                        </a:solidFill>
                        <a:effectLst/>
                        <a:latin typeface="Calibri" panose="020F0502020204030204" pitchFamily="34" charset="0"/>
                      </a:endParaRPr>
                    </a:p>
                  </a:txBody>
                  <a:tcPr marL="7806" marR="7806" marT="7806" marB="0" anchor="b"/>
                </a:tc>
                <a:extLst>
                  <a:ext uri="{0D108BD9-81ED-4DB2-BD59-A6C34878D82A}">
                    <a16:rowId xmlns:a16="http://schemas.microsoft.com/office/drawing/2014/main" val="2178780607"/>
                  </a:ext>
                </a:extLst>
              </a:tr>
              <a:tr h="161996">
                <a:tc>
                  <a:txBody>
                    <a:bodyPr/>
                    <a:lstStyle/>
                    <a:p>
                      <a:pPr algn="l" fontAlgn="b"/>
                      <a:r>
                        <a:rPr lang="en-US" sz="900" u="none" strike="noStrike">
                          <a:effectLst/>
                        </a:rPr>
                        <a:t>Grand Total</a:t>
                      </a:r>
                      <a:endParaRPr lang="en-US" sz="900" b="1" i="0" u="none" strike="noStrike">
                        <a:solidFill>
                          <a:srgbClr val="000000"/>
                        </a:solidFill>
                        <a:effectLst/>
                        <a:latin typeface="Calibri" panose="020F0502020204030204" pitchFamily="34" charset="0"/>
                      </a:endParaRPr>
                    </a:p>
                  </a:txBody>
                  <a:tcPr marL="7806" marR="7806" marT="7806" marB="0" anchor="b"/>
                </a:tc>
                <a:tc>
                  <a:txBody>
                    <a:bodyPr/>
                    <a:lstStyle/>
                    <a:p>
                      <a:pPr algn="r" fontAlgn="b"/>
                      <a:r>
                        <a:rPr lang="en-US" sz="900" u="none" strike="noStrike">
                          <a:effectLst/>
                        </a:rPr>
                        <a:t>1048575</a:t>
                      </a:r>
                      <a:endParaRPr lang="en-US" sz="900" b="1" i="0" u="none" strike="noStrike">
                        <a:solidFill>
                          <a:srgbClr val="000000"/>
                        </a:solidFill>
                        <a:effectLst/>
                        <a:latin typeface="Calibri" panose="020F0502020204030204" pitchFamily="34" charset="0"/>
                      </a:endParaRPr>
                    </a:p>
                  </a:txBody>
                  <a:tcPr marL="7806" marR="7806" marT="7806" marB="0" anchor="b"/>
                </a:tc>
                <a:tc>
                  <a:txBody>
                    <a:bodyPr/>
                    <a:lstStyle/>
                    <a:p>
                      <a:pPr algn="l" fontAlgn="b"/>
                      <a:endParaRPr lang="en-US" sz="900" b="1" i="0" u="none" strike="noStrike" dirty="0">
                        <a:solidFill>
                          <a:srgbClr val="000000"/>
                        </a:solidFill>
                        <a:effectLst/>
                        <a:latin typeface="Calibri" panose="020F0502020204030204" pitchFamily="34" charset="0"/>
                      </a:endParaRPr>
                    </a:p>
                  </a:txBody>
                  <a:tcPr marL="7806" marR="7806" marT="7806" marB="0" anchor="b"/>
                </a:tc>
                <a:extLst>
                  <a:ext uri="{0D108BD9-81ED-4DB2-BD59-A6C34878D82A}">
                    <a16:rowId xmlns:a16="http://schemas.microsoft.com/office/drawing/2014/main" val="3707252583"/>
                  </a:ext>
                </a:extLst>
              </a:tr>
            </a:tbl>
          </a:graphicData>
        </a:graphic>
      </p:graphicFrame>
      <p:graphicFrame>
        <p:nvGraphicFramePr>
          <p:cNvPr id="9" name="Chart 8">
            <a:extLst>
              <a:ext uri="{FF2B5EF4-FFF2-40B4-BE49-F238E27FC236}">
                <a16:creationId xmlns:a16="http://schemas.microsoft.com/office/drawing/2014/main" id="{54B05F24-78D2-4D2B-BF9C-956221A500BF}"/>
              </a:ext>
            </a:extLst>
          </p:cNvPr>
          <p:cNvGraphicFramePr/>
          <p:nvPr>
            <p:extLst>
              <p:ext uri="{D42A27DB-BD31-4B8C-83A1-F6EECF244321}">
                <p14:modId xmlns:p14="http://schemas.microsoft.com/office/powerpoint/2010/main" val="3777070142"/>
              </p:ext>
            </p:extLst>
          </p:nvPr>
        </p:nvGraphicFramePr>
        <p:xfrm>
          <a:off x="4607625" y="1678253"/>
          <a:ext cx="7404265" cy="4211896"/>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555F6181-EB5C-47C5-AF94-E9AE5FFB644D}"/>
              </a:ext>
            </a:extLst>
          </p:cNvPr>
          <p:cNvSpPr/>
          <p:nvPr/>
        </p:nvSpPr>
        <p:spPr>
          <a:xfrm>
            <a:off x="1137061" y="6078573"/>
            <a:ext cx="8565547" cy="338554"/>
          </a:xfrm>
          <a:prstGeom prst="rect">
            <a:avLst/>
          </a:prstGeom>
        </p:spPr>
        <p:txBody>
          <a:bodyPr wrap="square">
            <a:spAutoFit/>
          </a:bodyPr>
          <a:lstStyle/>
          <a:p>
            <a:r>
              <a:rPr lang="en-US" sz="1600" dirty="0"/>
              <a:t>These 5 hours alone account for 41.5% of all orders (434,760 out of 1,048,575)</a:t>
            </a:r>
          </a:p>
        </p:txBody>
      </p:sp>
      <p:sp>
        <p:nvSpPr>
          <p:cNvPr id="11" name="Arrow: Right 10">
            <a:extLst>
              <a:ext uri="{FF2B5EF4-FFF2-40B4-BE49-F238E27FC236}">
                <a16:creationId xmlns:a16="http://schemas.microsoft.com/office/drawing/2014/main" id="{CB8A4D65-E215-4C0F-B1A7-B379D9FF2323}"/>
              </a:ext>
            </a:extLst>
          </p:cNvPr>
          <p:cNvSpPr/>
          <p:nvPr/>
        </p:nvSpPr>
        <p:spPr>
          <a:xfrm>
            <a:off x="952994" y="6223815"/>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2671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215B88-B565-4D37-83E7-319062FBDE44}"/>
              </a:ext>
            </a:extLst>
          </p:cNvPr>
          <p:cNvSpPr/>
          <p:nvPr/>
        </p:nvSpPr>
        <p:spPr>
          <a:xfrm>
            <a:off x="522515" y="670288"/>
            <a:ext cx="11049990" cy="5355312"/>
          </a:xfrm>
          <a:prstGeom prst="rect">
            <a:avLst/>
          </a:prstGeom>
        </p:spPr>
        <p:txBody>
          <a:bodyPr wrap="square">
            <a:spAutoFit/>
          </a:bodyPr>
          <a:lstStyle/>
          <a:p>
            <a:r>
              <a:rPr lang="en-US" b="1" dirty="0">
                <a:solidFill>
                  <a:srgbClr val="FF0000"/>
                </a:solidFill>
              </a:rPr>
              <a:t>     Time-Based Insights:</a:t>
            </a:r>
          </a:p>
          <a:p>
            <a:endParaRPr lang="en-US" b="1" dirty="0"/>
          </a:p>
          <a:p>
            <a:r>
              <a:rPr lang="en-US" b="1" dirty="0"/>
              <a:t>1. Morning to Afternoon (10 AM–4 PM) = Peak Zone</a:t>
            </a:r>
          </a:p>
          <a:p>
            <a:pPr>
              <a:buFont typeface="Arial" panose="020B0604020202020204" pitchFamily="34" charset="0"/>
              <a:buChar char="•"/>
            </a:pPr>
            <a:r>
              <a:rPr lang="en-US" dirty="0"/>
              <a:t> Hours 10 to 16 (10 AM to 4 PM) are the busiest order times, with each hour logging ~84k to 88k orders.</a:t>
            </a:r>
          </a:p>
          <a:p>
            <a:pPr>
              <a:buFont typeface="Arial" panose="020B0604020202020204" pitchFamily="34" charset="0"/>
              <a:buChar char="•"/>
            </a:pPr>
            <a:r>
              <a:rPr lang="en-US" dirty="0"/>
              <a:t> Reasoning:</a:t>
            </a:r>
          </a:p>
          <a:p>
            <a:pPr marL="742950" lvl="1" indent="-285750">
              <a:buFont typeface="Arial" panose="020B0604020202020204" pitchFamily="34" charset="0"/>
              <a:buChar char="•"/>
            </a:pPr>
            <a:r>
              <a:rPr lang="en-US" dirty="0"/>
              <a:t>This timeframe likely aligns with:</a:t>
            </a:r>
          </a:p>
          <a:p>
            <a:pPr marL="1143000" lvl="2" indent="-228600">
              <a:buFont typeface="Arial" panose="020B0604020202020204" pitchFamily="34" charset="0"/>
              <a:buChar char="•"/>
            </a:pPr>
            <a:r>
              <a:rPr lang="en-US" dirty="0"/>
              <a:t>Breaks during work-from-home</a:t>
            </a:r>
          </a:p>
          <a:p>
            <a:pPr marL="1143000" lvl="2" indent="-228600">
              <a:buFont typeface="Arial" panose="020B0604020202020204" pitchFamily="34" charset="0"/>
              <a:buChar char="•"/>
            </a:pPr>
            <a:r>
              <a:rPr lang="en-US" dirty="0"/>
              <a:t>After breakfast/before lunch household planning</a:t>
            </a:r>
          </a:p>
          <a:p>
            <a:pPr marL="1143000" lvl="2" indent="-228600">
              <a:buFont typeface="Arial" panose="020B0604020202020204" pitchFamily="34" charset="0"/>
              <a:buChar char="•"/>
            </a:pPr>
            <a:r>
              <a:rPr lang="en-US" dirty="0"/>
              <a:t>Mobile accessibility in office/home settings</a:t>
            </a:r>
          </a:p>
          <a:p>
            <a:pPr marL="1143000" lvl="2" indent="-228600">
              <a:buFont typeface="Arial" panose="020B0604020202020204" pitchFamily="34" charset="0"/>
              <a:buChar char="•"/>
            </a:pPr>
            <a:endParaRPr lang="en-US" dirty="0"/>
          </a:p>
          <a:p>
            <a:r>
              <a:rPr lang="en-US" b="1" dirty="0"/>
              <a:t>2. Late Night and Early Morning Are Least Active:</a:t>
            </a:r>
          </a:p>
          <a:p>
            <a:pPr>
              <a:buFont typeface="Arial" panose="020B0604020202020204" pitchFamily="34" charset="0"/>
              <a:buChar char="•"/>
            </a:pPr>
            <a:r>
              <a:rPr lang="en-US" dirty="0"/>
              <a:t> Hours 0 to 5 AM see extremely low activity (e.g., Hour 3 has only 1,649 orders).</a:t>
            </a:r>
          </a:p>
          <a:p>
            <a:pPr>
              <a:buFont typeface="Arial" panose="020B0604020202020204" pitchFamily="34" charset="0"/>
              <a:buChar char="•"/>
            </a:pPr>
            <a:r>
              <a:rPr lang="en-US" dirty="0"/>
              <a:t> Suggests that very few users order between midnight and dawn.</a:t>
            </a:r>
          </a:p>
          <a:p>
            <a:pPr>
              <a:buFont typeface="Arial" panose="020B0604020202020204" pitchFamily="34" charset="0"/>
              <a:buChar char="•"/>
            </a:pPr>
            <a:r>
              <a:rPr lang="en-US" dirty="0"/>
              <a:t> Use this for server maintenance or app updates during non-peak hours.</a:t>
            </a:r>
          </a:p>
          <a:p>
            <a:pPr>
              <a:buFont typeface="Arial" panose="020B0604020202020204" pitchFamily="34" charset="0"/>
              <a:buChar char="•"/>
            </a:pPr>
            <a:endParaRPr lang="en-US" dirty="0"/>
          </a:p>
          <a:p>
            <a:r>
              <a:rPr lang="en-US" b="1" dirty="0"/>
              <a:t>3. Order Volume Declines After 6 PM:</a:t>
            </a:r>
          </a:p>
          <a:p>
            <a:pPr>
              <a:buFont typeface="Arial" panose="020B0604020202020204" pitchFamily="34" charset="0"/>
              <a:buChar char="•"/>
            </a:pPr>
            <a:r>
              <a:rPr lang="en-US" dirty="0"/>
              <a:t> Sharp decline post 6 PM (Hour 18 = 56,284 orders).</a:t>
            </a:r>
          </a:p>
          <a:p>
            <a:pPr>
              <a:buFont typeface="Arial" panose="020B0604020202020204" pitchFamily="34" charset="0"/>
              <a:buChar char="•"/>
            </a:pPr>
            <a:r>
              <a:rPr lang="en-US" dirty="0"/>
              <a:t> By 9 PM (Hour 21), orders drop to 31,735.</a:t>
            </a:r>
          </a:p>
          <a:p>
            <a:pPr>
              <a:buFont typeface="Arial" panose="020B0604020202020204" pitchFamily="34" charset="0"/>
              <a:buChar char="•"/>
            </a:pPr>
            <a:r>
              <a:rPr lang="en-US" dirty="0"/>
              <a:t> Reflects user fatigue or shift of attention to offline activities (e.g., dinner, rest).</a:t>
            </a:r>
          </a:p>
        </p:txBody>
      </p:sp>
      <p:sp>
        <p:nvSpPr>
          <p:cNvPr id="3" name="Arrow: Right 2">
            <a:extLst>
              <a:ext uri="{FF2B5EF4-FFF2-40B4-BE49-F238E27FC236}">
                <a16:creationId xmlns:a16="http://schemas.microsoft.com/office/drawing/2014/main" id="{F7ABCAB3-6C92-45AE-A720-523C62C481FD}"/>
              </a:ext>
            </a:extLst>
          </p:cNvPr>
          <p:cNvSpPr/>
          <p:nvPr/>
        </p:nvSpPr>
        <p:spPr>
          <a:xfrm>
            <a:off x="619495" y="814604"/>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9320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5BC9C91-41F8-40F0-A742-580D89E89686}"/>
              </a:ext>
            </a:extLst>
          </p:cNvPr>
          <p:cNvGraphicFramePr>
            <a:graphicFrameLocks noGrp="1"/>
          </p:cNvGraphicFramePr>
          <p:nvPr>
            <p:extLst>
              <p:ext uri="{D42A27DB-BD31-4B8C-83A1-F6EECF244321}">
                <p14:modId xmlns:p14="http://schemas.microsoft.com/office/powerpoint/2010/main" val="1306593913"/>
              </p:ext>
            </p:extLst>
          </p:nvPr>
        </p:nvGraphicFramePr>
        <p:xfrm>
          <a:off x="653143" y="1212520"/>
          <a:ext cx="11370624" cy="1898815"/>
        </p:xfrm>
        <a:graphic>
          <a:graphicData uri="http://schemas.openxmlformats.org/drawingml/2006/table">
            <a:tbl>
              <a:tblPr/>
              <a:tblGrid>
                <a:gridCol w="3790208">
                  <a:extLst>
                    <a:ext uri="{9D8B030D-6E8A-4147-A177-3AD203B41FA5}">
                      <a16:colId xmlns:a16="http://schemas.microsoft.com/office/drawing/2014/main" val="1272102532"/>
                    </a:ext>
                  </a:extLst>
                </a:gridCol>
                <a:gridCol w="3790208">
                  <a:extLst>
                    <a:ext uri="{9D8B030D-6E8A-4147-A177-3AD203B41FA5}">
                      <a16:colId xmlns:a16="http://schemas.microsoft.com/office/drawing/2014/main" val="290357068"/>
                    </a:ext>
                  </a:extLst>
                </a:gridCol>
                <a:gridCol w="3790208">
                  <a:extLst>
                    <a:ext uri="{9D8B030D-6E8A-4147-A177-3AD203B41FA5}">
                      <a16:colId xmlns:a16="http://schemas.microsoft.com/office/drawing/2014/main" val="652701030"/>
                    </a:ext>
                  </a:extLst>
                </a:gridCol>
              </a:tblGrid>
              <a:tr h="348613">
                <a:tc>
                  <a:txBody>
                    <a:bodyPr/>
                    <a:lstStyle/>
                    <a:p>
                      <a:r>
                        <a:rPr lang="en-US"/>
                        <a:t>Time Window</a:t>
                      </a:r>
                    </a:p>
                  </a:txBody>
                  <a:tcPr anchor="ctr">
                    <a:lnL>
                      <a:noFill/>
                    </a:lnL>
                    <a:lnR>
                      <a:noFill/>
                    </a:lnR>
                    <a:lnT>
                      <a:noFill/>
                    </a:lnT>
                    <a:lnB>
                      <a:noFill/>
                    </a:lnB>
                  </a:tcPr>
                </a:tc>
                <a:tc>
                  <a:txBody>
                    <a:bodyPr/>
                    <a:lstStyle/>
                    <a:p>
                      <a:r>
                        <a:rPr lang="en-US"/>
                        <a:t>Behavior Type</a:t>
                      </a:r>
                    </a:p>
                  </a:txBody>
                  <a:tcPr anchor="ctr">
                    <a:lnL>
                      <a:noFill/>
                    </a:lnL>
                    <a:lnR>
                      <a:noFill/>
                    </a:lnR>
                    <a:lnT>
                      <a:noFill/>
                    </a:lnT>
                    <a:lnB>
                      <a:noFill/>
                    </a:lnB>
                  </a:tcPr>
                </a:tc>
                <a:tc>
                  <a:txBody>
                    <a:bodyPr/>
                    <a:lstStyle/>
                    <a:p>
                      <a:r>
                        <a:rPr lang="en-US"/>
                        <a:t>Actionable Strategy</a:t>
                      </a:r>
                    </a:p>
                  </a:txBody>
                  <a:tcPr anchor="ctr">
                    <a:lnL>
                      <a:noFill/>
                    </a:lnL>
                    <a:lnR>
                      <a:noFill/>
                    </a:lnR>
                    <a:lnT>
                      <a:noFill/>
                    </a:lnT>
                    <a:lnB>
                      <a:noFill/>
                    </a:lnB>
                  </a:tcPr>
                </a:tc>
                <a:extLst>
                  <a:ext uri="{0D108BD9-81ED-4DB2-BD59-A6C34878D82A}">
                    <a16:rowId xmlns:a16="http://schemas.microsoft.com/office/drawing/2014/main" val="870324527"/>
                  </a:ext>
                </a:extLst>
              </a:tr>
              <a:tr h="406137">
                <a:tc>
                  <a:txBody>
                    <a:bodyPr/>
                    <a:lstStyle/>
                    <a:p>
                      <a:r>
                        <a:rPr lang="en-US" sz="1200" b="0" dirty="0"/>
                        <a:t>10 AM – 4 PM</a:t>
                      </a:r>
                    </a:p>
                  </a:txBody>
                  <a:tcPr anchor="ctr">
                    <a:lnL>
                      <a:noFill/>
                    </a:lnL>
                    <a:lnR>
                      <a:noFill/>
                    </a:lnR>
                    <a:lnT>
                      <a:noFill/>
                    </a:lnT>
                    <a:lnB>
                      <a:noFill/>
                    </a:lnB>
                  </a:tcPr>
                </a:tc>
                <a:tc>
                  <a:txBody>
                    <a:bodyPr/>
                    <a:lstStyle/>
                    <a:p>
                      <a:r>
                        <a:rPr lang="en-US" sz="1200" b="0"/>
                        <a:t>Peak Ordering Hours</a:t>
                      </a:r>
                    </a:p>
                  </a:txBody>
                  <a:tcPr anchor="ctr">
                    <a:lnL>
                      <a:noFill/>
                    </a:lnL>
                    <a:lnR>
                      <a:noFill/>
                    </a:lnR>
                    <a:lnT>
                      <a:noFill/>
                    </a:lnT>
                    <a:lnB>
                      <a:noFill/>
                    </a:lnB>
                  </a:tcPr>
                </a:tc>
                <a:tc>
                  <a:txBody>
                    <a:bodyPr/>
                    <a:lstStyle/>
                    <a:p>
                      <a:r>
                        <a:rPr lang="en-US" sz="1200" b="0"/>
                        <a:t>Run flash deals, email push, and in-app promos here.</a:t>
                      </a:r>
                    </a:p>
                  </a:txBody>
                  <a:tcPr anchor="ctr">
                    <a:lnL>
                      <a:noFill/>
                    </a:lnL>
                    <a:lnR>
                      <a:noFill/>
                    </a:lnR>
                    <a:lnT>
                      <a:noFill/>
                    </a:lnT>
                    <a:lnB>
                      <a:noFill/>
                    </a:lnB>
                  </a:tcPr>
                </a:tc>
                <a:extLst>
                  <a:ext uri="{0D108BD9-81ED-4DB2-BD59-A6C34878D82A}">
                    <a16:rowId xmlns:a16="http://schemas.microsoft.com/office/drawing/2014/main" val="3360005774"/>
                  </a:ext>
                </a:extLst>
              </a:tr>
              <a:tr h="374073">
                <a:tc>
                  <a:txBody>
                    <a:bodyPr/>
                    <a:lstStyle/>
                    <a:p>
                      <a:r>
                        <a:rPr lang="en-US" sz="1200" b="0" dirty="0"/>
                        <a:t>6 AM – 9 AM</a:t>
                      </a:r>
                    </a:p>
                  </a:txBody>
                  <a:tcPr anchor="ctr">
                    <a:lnL>
                      <a:noFill/>
                    </a:lnL>
                    <a:lnR>
                      <a:noFill/>
                    </a:lnR>
                    <a:lnT>
                      <a:noFill/>
                    </a:lnT>
                    <a:lnB>
                      <a:noFill/>
                    </a:lnB>
                  </a:tcPr>
                </a:tc>
                <a:tc>
                  <a:txBody>
                    <a:bodyPr/>
                    <a:lstStyle/>
                    <a:p>
                      <a:r>
                        <a:rPr lang="en-US" sz="1200" b="0"/>
                        <a:t>Low–Medium Engagement</a:t>
                      </a:r>
                    </a:p>
                  </a:txBody>
                  <a:tcPr anchor="ctr">
                    <a:lnL>
                      <a:noFill/>
                    </a:lnL>
                    <a:lnR>
                      <a:noFill/>
                    </a:lnR>
                    <a:lnT>
                      <a:noFill/>
                    </a:lnT>
                    <a:lnB>
                      <a:noFill/>
                    </a:lnB>
                  </a:tcPr>
                </a:tc>
                <a:tc>
                  <a:txBody>
                    <a:bodyPr/>
                    <a:lstStyle/>
                    <a:p>
                      <a:r>
                        <a:rPr lang="en-US" sz="1200" b="0"/>
                        <a:t>Ideal for targeted breakfast/snack deals</a:t>
                      </a:r>
                    </a:p>
                  </a:txBody>
                  <a:tcPr anchor="ctr">
                    <a:lnL>
                      <a:noFill/>
                    </a:lnL>
                    <a:lnR>
                      <a:noFill/>
                    </a:lnR>
                    <a:lnT>
                      <a:noFill/>
                    </a:lnT>
                    <a:lnB>
                      <a:noFill/>
                    </a:lnB>
                  </a:tcPr>
                </a:tc>
                <a:extLst>
                  <a:ext uri="{0D108BD9-81ED-4DB2-BD59-A6C34878D82A}">
                    <a16:rowId xmlns:a16="http://schemas.microsoft.com/office/drawing/2014/main" val="4196717112"/>
                  </a:ext>
                </a:extLst>
              </a:tr>
              <a:tr h="374072">
                <a:tc>
                  <a:txBody>
                    <a:bodyPr/>
                    <a:lstStyle/>
                    <a:p>
                      <a:r>
                        <a:rPr lang="en-US" sz="1200" b="0" dirty="0"/>
                        <a:t>6 PM – 9 PM</a:t>
                      </a:r>
                    </a:p>
                  </a:txBody>
                  <a:tcPr anchor="ctr">
                    <a:lnL>
                      <a:noFill/>
                    </a:lnL>
                    <a:lnR>
                      <a:noFill/>
                    </a:lnR>
                    <a:lnT>
                      <a:noFill/>
                    </a:lnT>
                    <a:lnB>
                      <a:noFill/>
                    </a:lnB>
                  </a:tcPr>
                </a:tc>
                <a:tc>
                  <a:txBody>
                    <a:bodyPr/>
                    <a:lstStyle/>
                    <a:p>
                      <a:r>
                        <a:rPr lang="en-US" sz="1200" b="0" dirty="0"/>
                        <a:t>Declining Activity</a:t>
                      </a:r>
                    </a:p>
                  </a:txBody>
                  <a:tcPr anchor="ctr">
                    <a:lnL>
                      <a:noFill/>
                    </a:lnL>
                    <a:lnR>
                      <a:noFill/>
                    </a:lnR>
                    <a:lnT>
                      <a:noFill/>
                    </a:lnT>
                    <a:lnB>
                      <a:noFill/>
                    </a:lnB>
                  </a:tcPr>
                </a:tc>
                <a:tc>
                  <a:txBody>
                    <a:bodyPr/>
                    <a:lstStyle/>
                    <a:p>
                      <a:r>
                        <a:rPr lang="en-US" sz="1200" b="0"/>
                        <a:t>Use reminders or retargeting banners</a:t>
                      </a:r>
                    </a:p>
                  </a:txBody>
                  <a:tcPr anchor="ctr">
                    <a:lnL>
                      <a:noFill/>
                    </a:lnL>
                    <a:lnR>
                      <a:noFill/>
                    </a:lnR>
                    <a:lnT>
                      <a:noFill/>
                    </a:lnT>
                    <a:lnB>
                      <a:noFill/>
                    </a:lnB>
                  </a:tcPr>
                </a:tc>
                <a:extLst>
                  <a:ext uri="{0D108BD9-81ED-4DB2-BD59-A6C34878D82A}">
                    <a16:rowId xmlns:a16="http://schemas.microsoft.com/office/drawing/2014/main" val="2690597558"/>
                  </a:ext>
                </a:extLst>
              </a:tr>
              <a:tr h="378773">
                <a:tc>
                  <a:txBody>
                    <a:bodyPr/>
                    <a:lstStyle/>
                    <a:p>
                      <a:r>
                        <a:rPr lang="en-US" sz="1200" b="0"/>
                        <a:t>12 AM – 6 AM</a:t>
                      </a:r>
                    </a:p>
                  </a:txBody>
                  <a:tcPr anchor="ctr">
                    <a:lnL>
                      <a:noFill/>
                    </a:lnL>
                    <a:lnR>
                      <a:noFill/>
                    </a:lnR>
                    <a:lnT>
                      <a:noFill/>
                    </a:lnT>
                    <a:lnB>
                      <a:noFill/>
                    </a:lnB>
                  </a:tcPr>
                </a:tc>
                <a:tc>
                  <a:txBody>
                    <a:bodyPr/>
                    <a:lstStyle/>
                    <a:p>
                      <a:r>
                        <a:rPr lang="en-US" sz="1200" b="0" dirty="0"/>
                        <a:t>Minimal Engagement</a:t>
                      </a:r>
                    </a:p>
                  </a:txBody>
                  <a:tcPr anchor="ctr">
                    <a:lnL>
                      <a:noFill/>
                    </a:lnL>
                    <a:lnR>
                      <a:noFill/>
                    </a:lnR>
                    <a:lnT>
                      <a:noFill/>
                    </a:lnT>
                    <a:lnB>
                      <a:noFill/>
                    </a:lnB>
                  </a:tcPr>
                </a:tc>
                <a:tc>
                  <a:txBody>
                    <a:bodyPr/>
                    <a:lstStyle/>
                    <a:p>
                      <a:r>
                        <a:rPr lang="en-US" sz="1200" b="0" dirty="0"/>
                        <a:t>Good time for backend updates or low-load promos</a:t>
                      </a:r>
                    </a:p>
                  </a:txBody>
                  <a:tcPr anchor="ctr">
                    <a:lnL>
                      <a:noFill/>
                    </a:lnL>
                    <a:lnR>
                      <a:noFill/>
                    </a:lnR>
                    <a:lnT>
                      <a:noFill/>
                    </a:lnT>
                    <a:lnB>
                      <a:noFill/>
                    </a:lnB>
                  </a:tcPr>
                </a:tc>
                <a:extLst>
                  <a:ext uri="{0D108BD9-81ED-4DB2-BD59-A6C34878D82A}">
                    <a16:rowId xmlns:a16="http://schemas.microsoft.com/office/drawing/2014/main" val="593492820"/>
                  </a:ext>
                </a:extLst>
              </a:tr>
            </a:tbl>
          </a:graphicData>
        </a:graphic>
      </p:graphicFrame>
      <p:sp>
        <p:nvSpPr>
          <p:cNvPr id="3" name="Rectangle 2">
            <a:extLst>
              <a:ext uri="{FF2B5EF4-FFF2-40B4-BE49-F238E27FC236}">
                <a16:creationId xmlns:a16="http://schemas.microsoft.com/office/drawing/2014/main" id="{94CD65B4-97F1-49EE-B9E9-CAB30F1BDC1C}"/>
              </a:ext>
            </a:extLst>
          </p:cNvPr>
          <p:cNvSpPr/>
          <p:nvPr/>
        </p:nvSpPr>
        <p:spPr>
          <a:xfrm>
            <a:off x="560223" y="643639"/>
            <a:ext cx="4219425" cy="369332"/>
          </a:xfrm>
          <a:prstGeom prst="rect">
            <a:avLst/>
          </a:prstGeom>
        </p:spPr>
        <p:txBody>
          <a:bodyPr wrap="none">
            <a:spAutoFit/>
          </a:bodyPr>
          <a:lstStyle/>
          <a:p>
            <a:r>
              <a:rPr lang="en-US" dirty="0">
                <a:solidFill>
                  <a:schemeClr val="accent2">
                    <a:lumMod val="75000"/>
                  </a:schemeClr>
                </a:solidFill>
              </a:rPr>
              <a:t>      </a:t>
            </a:r>
            <a:r>
              <a:rPr lang="en-US" b="1" dirty="0">
                <a:solidFill>
                  <a:schemeClr val="accent2">
                    <a:lumMod val="75000"/>
                  </a:schemeClr>
                </a:solidFill>
              </a:rPr>
              <a:t>Order Timing Distribution Strategy:</a:t>
            </a:r>
            <a:endParaRPr lang="en-US" dirty="0">
              <a:solidFill>
                <a:schemeClr val="accent2">
                  <a:lumMod val="75000"/>
                </a:schemeClr>
              </a:solidFill>
            </a:endParaRPr>
          </a:p>
        </p:txBody>
      </p:sp>
      <p:sp>
        <p:nvSpPr>
          <p:cNvPr id="4" name="Arrow: Right 3">
            <a:extLst>
              <a:ext uri="{FF2B5EF4-FFF2-40B4-BE49-F238E27FC236}">
                <a16:creationId xmlns:a16="http://schemas.microsoft.com/office/drawing/2014/main" id="{6EA410BF-40D2-4FCD-9031-2AAF81F7D464}"/>
              </a:ext>
            </a:extLst>
          </p:cNvPr>
          <p:cNvSpPr/>
          <p:nvPr/>
        </p:nvSpPr>
        <p:spPr>
          <a:xfrm>
            <a:off x="738255" y="778976"/>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168FF07B-818C-44A9-8A3A-AE224EAABA68}"/>
              </a:ext>
            </a:extLst>
          </p:cNvPr>
          <p:cNvSpPr/>
          <p:nvPr/>
        </p:nvSpPr>
        <p:spPr>
          <a:xfrm>
            <a:off x="737270" y="3433204"/>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64EB469-BBB1-45D9-B943-D02BFC0CBFC2}"/>
              </a:ext>
            </a:extLst>
          </p:cNvPr>
          <p:cNvSpPr/>
          <p:nvPr/>
        </p:nvSpPr>
        <p:spPr>
          <a:xfrm>
            <a:off x="829303" y="3310883"/>
            <a:ext cx="2177263" cy="369332"/>
          </a:xfrm>
          <a:prstGeom prst="rect">
            <a:avLst/>
          </a:prstGeom>
        </p:spPr>
        <p:txBody>
          <a:bodyPr wrap="none">
            <a:spAutoFit/>
          </a:bodyPr>
          <a:lstStyle/>
          <a:p>
            <a:r>
              <a:rPr lang="en-US" b="1" dirty="0">
                <a:solidFill>
                  <a:schemeClr val="accent2">
                    <a:lumMod val="75000"/>
                  </a:schemeClr>
                </a:solidFill>
              </a:rPr>
              <a:t>  Summary Metrics:</a:t>
            </a:r>
          </a:p>
        </p:txBody>
      </p:sp>
      <p:sp>
        <p:nvSpPr>
          <p:cNvPr id="8" name="Rectangle 2">
            <a:extLst>
              <a:ext uri="{FF2B5EF4-FFF2-40B4-BE49-F238E27FC236}">
                <a16:creationId xmlns:a16="http://schemas.microsoft.com/office/drawing/2014/main" id="{DE8DDE9E-2AC0-4146-9D04-709D470DF52A}"/>
              </a:ext>
            </a:extLst>
          </p:cNvPr>
          <p:cNvSpPr>
            <a:spLocks noChangeArrowheads="1"/>
          </p:cNvSpPr>
          <p:nvPr/>
        </p:nvSpPr>
        <p:spPr bwMode="auto">
          <a:xfrm>
            <a:off x="653143" y="4003380"/>
            <a:ext cx="752301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Most Active Hour</a:t>
            </a:r>
            <a:r>
              <a:rPr kumimoji="0" lang="en-US" altLang="en-US" sz="1200" b="0" i="0" u="none" strike="noStrike" cap="none" normalizeH="0" baseline="0" dirty="0">
                <a:ln>
                  <a:noFill/>
                </a:ln>
                <a:solidFill>
                  <a:schemeClr val="tx1"/>
                </a:solidFill>
                <a:effectLst/>
                <a:latin typeface="Arial" panose="020B0604020202020204" pitchFamily="34" charset="0"/>
              </a:rPr>
              <a:t>: 10 AM (88,228 orders)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Least Active Hour</a:t>
            </a:r>
            <a:r>
              <a:rPr kumimoji="0" lang="en-US" altLang="en-US" sz="1200" b="0" i="0" u="none" strike="noStrike" cap="none" normalizeH="0" baseline="0" dirty="0">
                <a:ln>
                  <a:noFill/>
                </a:ln>
                <a:solidFill>
                  <a:schemeClr val="tx1"/>
                </a:solidFill>
                <a:effectLst/>
                <a:latin typeface="Arial" panose="020B0604020202020204" pitchFamily="34" charset="0"/>
              </a:rPr>
              <a:t>: 3 AM (1,649 orders)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 of Orders in Peak (10 AM–4 PM)</a:t>
            </a:r>
            <a:r>
              <a:rPr kumimoji="0" lang="en-US" altLang="en-US" sz="1200" b="0" i="0" u="none" strike="noStrike" cap="none" normalizeH="0" baseline="0" dirty="0">
                <a:ln>
                  <a:noFill/>
                </a:ln>
                <a:solidFill>
                  <a:schemeClr val="tx1"/>
                </a:solidFill>
                <a:effectLst/>
                <a:latin typeface="Arial" panose="020B0604020202020204" pitchFamily="34" charset="0"/>
              </a:rPr>
              <a:t>: 57%</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 of Orders in Off-peak (12 AM–6 AM)</a:t>
            </a:r>
            <a:r>
              <a:rPr kumimoji="0" lang="en-US" altLang="en-US" sz="1200" b="0" i="0" u="none" strike="noStrike" cap="none" normalizeH="0" baseline="0" dirty="0">
                <a:ln>
                  <a:noFill/>
                </a:ln>
                <a:solidFill>
                  <a:schemeClr val="tx1"/>
                </a:solidFill>
                <a:effectLst/>
                <a:latin typeface="Arial" panose="020B0604020202020204" pitchFamily="34" charset="0"/>
              </a:rPr>
              <a:t>: &lt; 3%</a:t>
            </a:r>
          </a:p>
        </p:txBody>
      </p:sp>
    </p:spTree>
    <p:extLst>
      <p:ext uri="{BB962C8B-B14F-4D97-AF65-F5344CB8AC3E}">
        <p14:creationId xmlns:p14="http://schemas.microsoft.com/office/powerpoint/2010/main" val="713267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3EC960-8E31-4D46-97AB-A05F8B9FC799}"/>
              </a:ext>
            </a:extLst>
          </p:cNvPr>
          <p:cNvSpPr txBox="1"/>
          <p:nvPr/>
        </p:nvSpPr>
        <p:spPr>
          <a:xfrm>
            <a:off x="1045029" y="634185"/>
            <a:ext cx="2090057" cy="369332"/>
          </a:xfrm>
          <a:prstGeom prst="rect">
            <a:avLst/>
          </a:prstGeom>
          <a:noFill/>
        </p:spPr>
        <p:txBody>
          <a:bodyPr wrap="square" rtlCol="0">
            <a:spAutoFit/>
          </a:bodyPr>
          <a:lstStyle/>
          <a:p>
            <a:r>
              <a:rPr lang="en-US" dirty="0"/>
              <a:t>Task – 8</a:t>
            </a:r>
          </a:p>
        </p:txBody>
      </p:sp>
      <p:sp>
        <p:nvSpPr>
          <p:cNvPr id="3" name="Arrow: Right 2">
            <a:extLst>
              <a:ext uri="{FF2B5EF4-FFF2-40B4-BE49-F238E27FC236}">
                <a16:creationId xmlns:a16="http://schemas.microsoft.com/office/drawing/2014/main" id="{C46C238D-51C1-4FBA-8C78-A39940581236}"/>
              </a:ext>
            </a:extLst>
          </p:cNvPr>
          <p:cNvSpPr/>
          <p:nvPr/>
        </p:nvSpPr>
        <p:spPr>
          <a:xfrm>
            <a:off x="952995" y="1242818"/>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EFE8FE7-9E34-4445-B952-521B8157818F}"/>
              </a:ext>
            </a:extLst>
          </p:cNvPr>
          <p:cNvSpPr/>
          <p:nvPr/>
        </p:nvSpPr>
        <p:spPr>
          <a:xfrm>
            <a:off x="1137062" y="1120497"/>
            <a:ext cx="5304657" cy="369332"/>
          </a:xfrm>
          <a:prstGeom prst="rect">
            <a:avLst/>
          </a:prstGeom>
        </p:spPr>
        <p:txBody>
          <a:bodyPr wrap="none">
            <a:spAutoFit/>
          </a:bodyPr>
          <a:lstStyle/>
          <a:p>
            <a:r>
              <a:rPr lang="en-IN" dirty="0">
                <a:latin typeface="Book Antiqua" panose="02040602050305030304" pitchFamily="18" charset="0"/>
                <a:ea typeface="Book Antiqua" panose="02040602050305030304" pitchFamily="18" charset="0"/>
                <a:cs typeface="Book Antiqua" panose="02040602050305030304" pitchFamily="18" charset="0"/>
              </a:rPr>
              <a:t>How does order volume vary by day of the week?</a:t>
            </a:r>
            <a:endParaRPr lang="en-US" dirty="0"/>
          </a:p>
        </p:txBody>
      </p:sp>
      <p:graphicFrame>
        <p:nvGraphicFramePr>
          <p:cNvPr id="5" name="Table 4">
            <a:extLst>
              <a:ext uri="{FF2B5EF4-FFF2-40B4-BE49-F238E27FC236}">
                <a16:creationId xmlns:a16="http://schemas.microsoft.com/office/drawing/2014/main" id="{AA364DFC-49A7-42EF-8FDF-46976D2A5862}"/>
              </a:ext>
            </a:extLst>
          </p:cNvPr>
          <p:cNvGraphicFramePr>
            <a:graphicFrameLocks noGrp="1"/>
          </p:cNvGraphicFramePr>
          <p:nvPr>
            <p:extLst>
              <p:ext uri="{D42A27DB-BD31-4B8C-83A1-F6EECF244321}">
                <p14:modId xmlns:p14="http://schemas.microsoft.com/office/powerpoint/2010/main" val="3552774412"/>
              </p:ext>
            </p:extLst>
          </p:nvPr>
        </p:nvGraphicFramePr>
        <p:xfrm>
          <a:off x="1206666" y="1606808"/>
          <a:ext cx="4570680" cy="4402112"/>
        </p:xfrm>
        <a:graphic>
          <a:graphicData uri="http://schemas.openxmlformats.org/drawingml/2006/table">
            <a:tbl>
              <a:tblPr firstRow="1" bandRow="1">
                <a:tableStyleId>{8799B23B-EC83-4686-B30A-512413B5E67A}</a:tableStyleId>
              </a:tblPr>
              <a:tblGrid>
                <a:gridCol w="1523560">
                  <a:extLst>
                    <a:ext uri="{9D8B030D-6E8A-4147-A177-3AD203B41FA5}">
                      <a16:colId xmlns:a16="http://schemas.microsoft.com/office/drawing/2014/main" val="1206226417"/>
                    </a:ext>
                  </a:extLst>
                </a:gridCol>
                <a:gridCol w="1523560">
                  <a:extLst>
                    <a:ext uri="{9D8B030D-6E8A-4147-A177-3AD203B41FA5}">
                      <a16:colId xmlns:a16="http://schemas.microsoft.com/office/drawing/2014/main" val="3195145107"/>
                    </a:ext>
                  </a:extLst>
                </a:gridCol>
                <a:gridCol w="1523560">
                  <a:extLst>
                    <a:ext uri="{9D8B030D-6E8A-4147-A177-3AD203B41FA5}">
                      <a16:colId xmlns:a16="http://schemas.microsoft.com/office/drawing/2014/main" val="2444209923"/>
                    </a:ext>
                  </a:extLst>
                </a:gridCol>
              </a:tblGrid>
              <a:tr h="275132">
                <a:tc>
                  <a:txBody>
                    <a:bodyPr/>
                    <a:lstStyle/>
                    <a:p>
                      <a:pPr algn="l" fontAlgn="b"/>
                      <a:r>
                        <a:rPr lang="en-US" sz="1100" u="none" strike="noStrike" dirty="0">
                          <a:effectLst/>
                        </a:rPr>
                        <a:t>order_dow</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order_id</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 of total_order</a:t>
                      </a:r>
                      <a:endParaRPr lang="en-US"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70985526"/>
                  </a:ext>
                </a:extLst>
              </a:tr>
              <a:tr h="275132">
                <a:tc>
                  <a:txBody>
                    <a:bodyPr/>
                    <a:lstStyle/>
                    <a:p>
                      <a:pPr algn="l" fontAlgn="b"/>
                      <a:r>
                        <a:rPr lang="en-US" sz="1100" u="none" strike="noStrike" dirty="0">
                          <a:effectLst/>
                        </a:rPr>
                        <a:t>0</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98794463"/>
                  </a:ext>
                </a:extLst>
              </a:tr>
              <a:tr h="275132">
                <a:tc>
                  <a:txBody>
                    <a:bodyPr/>
                    <a:lstStyle/>
                    <a:p>
                      <a:pPr algn="l" fontAlgn="b"/>
                      <a:r>
                        <a:rPr lang="en-US" sz="1100" u="none" strike="noStrike" dirty="0">
                          <a:effectLst/>
                        </a:rPr>
                        <a:t>Sunday</a:t>
                      </a:r>
                      <a:endParaRPr lang="en-US" sz="1100" b="0" i="0" u="none" strike="noStrike" dirty="0">
                        <a:solidFill>
                          <a:srgbClr val="000000"/>
                        </a:solidFill>
                        <a:effectLst/>
                        <a:latin typeface="Calibri" panose="020F0502020204030204" pitchFamily="34" charset="0"/>
                      </a:endParaRPr>
                    </a:p>
                  </a:txBody>
                  <a:tcPr marL="85725" marR="9525" marT="9525" marB="0" anchor="ctr"/>
                </a:tc>
                <a:tc>
                  <a:txBody>
                    <a:bodyPr/>
                    <a:lstStyle/>
                    <a:p>
                      <a:pPr algn="r" fontAlgn="b"/>
                      <a:r>
                        <a:rPr lang="en-US" sz="1100" u="none" strike="noStrike">
                          <a:effectLst/>
                        </a:rPr>
                        <a:t>183939</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16.22%</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65301000"/>
                  </a:ext>
                </a:extLst>
              </a:tr>
              <a:tr h="275132">
                <a:tc>
                  <a:txBody>
                    <a:bodyPr/>
                    <a:lstStyle/>
                    <a:p>
                      <a:pPr algn="l" fontAlgn="b"/>
                      <a:r>
                        <a:rPr lang="en-US" sz="1100" u="none" strike="noStrike" dirty="0">
                          <a:effectLst/>
                        </a:rPr>
                        <a:t>1</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24899998"/>
                  </a:ext>
                </a:extLst>
              </a:tr>
              <a:tr h="275132">
                <a:tc>
                  <a:txBody>
                    <a:bodyPr/>
                    <a:lstStyle/>
                    <a:p>
                      <a:pPr algn="l" fontAlgn="b"/>
                      <a:r>
                        <a:rPr lang="en-US" sz="1100" u="none" strike="noStrike" dirty="0">
                          <a:effectLst/>
                        </a:rPr>
                        <a:t>Monday</a:t>
                      </a:r>
                      <a:endParaRPr lang="en-US" sz="1100" b="0" i="0" u="none" strike="noStrike" dirty="0">
                        <a:solidFill>
                          <a:srgbClr val="000000"/>
                        </a:solidFill>
                        <a:effectLst/>
                        <a:latin typeface="Calibri" panose="020F0502020204030204" pitchFamily="34" charset="0"/>
                      </a:endParaRPr>
                    </a:p>
                  </a:txBody>
                  <a:tcPr marL="85725" marR="9525" marT="9525" marB="0" anchor="ctr"/>
                </a:tc>
                <a:tc>
                  <a:txBody>
                    <a:bodyPr/>
                    <a:lstStyle/>
                    <a:p>
                      <a:pPr algn="r" fontAlgn="b"/>
                      <a:r>
                        <a:rPr lang="en-US" sz="1100" u="none" strike="noStrike">
                          <a:effectLst/>
                        </a:rPr>
                        <a:t>180025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17.30%</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30054958"/>
                  </a:ext>
                </a:extLst>
              </a:tr>
              <a:tr h="275132">
                <a:tc>
                  <a:txBody>
                    <a:bodyPr/>
                    <a:lstStyle/>
                    <a:p>
                      <a:pPr algn="l" fontAlgn="b"/>
                      <a:r>
                        <a:rPr lang="en-US" sz="1100" u="none" strike="noStrike" dirty="0">
                          <a:effectLst/>
                        </a:rPr>
                        <a:t>2</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12241621"/>
                  </a:ext>
                </a:extLst>
              </a:tr>
              <a:tr h="275132">
                <a:tc>
                  <a:txBody>
                    <a:bodyPr/>
                    <a:lstStyle/>
                    <a:p>
                      <a:pPr algn="l" fontAlgn="b"/>
                      <a:r>
                        <a:rPr lang="en-US" sz="1100" u="none" strike="noStrike">
                          <a:effectLst/>
                        </a:rPr>
                        <a:t>Tuesday</a:t>
                      </a:r>
                      <a:endParaRPr lang="en-US" sz="1100" b="0" i="0" u="none" strike="noStrike">
                        <a:solidFill>
                          <a:srgbClr val="000000"/>
                        </a:solidFill>
                        <a:effectLst/>
                        <a:latin typeface="Calibri" panose="020F0502020204030204" pitchFamily="34" charset="0"/>
                      </a:endParaRPr>
                    </a:p>
                  </a:txBody>
                  <a:tcPr marL="85725" marR="9525" marT="9525" marB="0" anchor="ctr"/>
                </a:tc>
                <a:tc>
                  <a:txBody>
                    <a:bodyPr/>
                    <a:lstStyle/>
                    <a:p>
                      <a:pPr algn="r" fontAlgn="b"/>
                      <a:r>
                        <a:rPr lang="en-US" sz="1100" u="none" strike="noStrike" dirty="0">
                          <a:effectLst/>
                        </a:rPr>
                        <a:t>143162</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13.88%</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11211499"/>
                  </a:ext>
                </a:extLst>
              </a:tr>
              <a:tr h="275132">
                <a:tc>
                  <a:txBody>
                    <a:bodyPr/>
                    <a:lstStyle/>
                    <a:p>
                      <a:pPr algn="l" fontAlgn="b"/>
                      <a:r>
                        <a:rPr lang="en-US" sz="1100" u="none" strike="noStrike">
                          <a:effectLst/>
                        </a:rPr>
                        <a:t>3</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54905456"/>
                  </a:ext>
                </a:extLst>
              </a:tr>
              <a:tr h="275132">
                <a:tc>
                  <a:txBody>
                    <a:bodyPr/>
                    <a:lstStyle/>
                    <a:p>
                      <a:pPr algn="l" fontAlgn="b"/>
                      <a:r>
                        <a:rPr lang="en-US" sz="1100" u="none" strike="noStrike">
                          <a:effectLst/>
                        </a:rPr>
                        <a:t>Wednesday</a:t>
                      </a:r>
                      <a:endParaRPr lang="en-US" sz="1100" b="0" i="0" u="none" strike="noStrike">
                        <a:solidFill>
                          <a:srgbClr val="000000"/>
                        </a:solidFill>
                        <a:effectLst/>
                        <a:latin typeface="Calibri" panose="020F0502020204030204" pitchFamily="34" charset="0"/>
                      </a:endParaRPr>
                    </a:p>
                  </a:txBody>
                  <a:tcPr marL="85725" marR="9525" marT="9525" marB="0" anchor="ctr"/>
                </a:tc>
                <a:tc>
                  <a:txBody>
                    <a:bodyPr/>
                    <a:lstStyle/>
                    <a:p>
                      <a:pPr algn="r" fontAlgn="b"/>
                      <a:r>
                        <a:rPr lang="en-US" sz="1100" u="none" strike="noStrike" dirty="0">
                          <a:effectLst/>
                        </a:rPr>
                        <a:t>133839</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13.24%</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36897612"/>
                  </a:ext>
                </a:extLst>
              </a:tr>
              <a:tr h="275132">
                <a:tc>
                  <a:txBody>
                    <a:bodyPr/>
                    <a:lstStyle/>
                    <a:p>
                      <a:pPr algn="l" fontAlgn="b"/>
                      <a:r>
                        <a:rPr lang="en-US" sz="1100" u="none" strike="noStrike">
                          <a:effectLst/>
                        </a:rPr>
                        <a:t>4</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36686281"/>
                  </a:ext>
                </a:extLst>
              </a:tr>
              <a:tr h="275132">
                <a:tc>
                  <a:txBody>
                    <a:bodyPr/>
                    <a:lstStyle/>
                    <a:p>
                      <a:pPr algn="l" fontAlgn="b"/>
                      <a:r>
                        <a:rPr lang="en-US" sz="1100" u="none" strike="noStrike">
                          <a:effectLst/>
                        </a:rPr>
                        <a:t>Thursday</a:t>
                      </a:r>
                      <a:endParaRPr lang="en-US" sz="1100" b="0" i="0" u="none" strike="noStrike">
                        <a:solidFill>
                          <a:srgbClr val="000000"/>
                        </a:solidFill>
                        <a:effectLst/>
                        <a:latin typeface="Calibri" panose="020F0502020204030204" pitchFamily="34" charset="0"/>
                      </a:endParaRPr>
                    </a:p>
                  </a:txBody>
                  <a:tcPr marL="85725" marR="9525" marT="9525" marB="0" anchor="ctr"/>
                </a:tc>
                <a:tc>
                  <a:txBody>
                    <a:bodyPr/>
                    <a:lstStyle/>
                    <a:p>
                      <a:pPr algn="r" fontAlgn="b"/>
                      <a:r>
                        <a:rPr lang="en-US" sz="1100" u="none" strike="noStrike" dirty="0">
                          <a:effectLst/>
                        </a:rPr>
                        <a:t>130367</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13.01%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66164349"/>
                  </a:ext>
                </a:extLst>
              </a:tr>
              <a:tr h="275132">
                <a:tc>
                  <a:txBody>
                    <a:bodyPr/>
                    <a:lstStyle/>
                    <a:p>
                      <a:pPr algn="l" fontAlgn="b"/>
                      <a:r>
                        <a:rPr lang="en-US" sz="1100" u="none" strike="noStrike">
                          <a:effectLst/>
                        </a:rPr>
                        <a:t>5</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64451776"/>
                  </a:ext>
                </a:extLst>
              </a:tr>
              <a:tr h="275132">
                <a:tc>
                  <a:txBody>
                    <a:bodyPr/>
                    <a:lstStyle/>
                    <a:p>
                      <a:pPr algn="l" fontAlgn="b"/>
                      <a:r>
                        <a:rPr lang="en-US" sz="1100" u="none" strike="noStrike">
                          <a:effectLst/>
                        </a:rPr>
                        <a:t>Friday</a:t>
                      </a:r>
                      <a:endParaRPr lang="en-US" sz="1100" b="0" i="0" u="none" strike="noStrike">
                        <a:solidFill>
                          <a:srgbClr val="000000"/>
                        </a:solidFill>
                        <a:effectLst/>
                        <a:latin typeface="Calibri" panose="020F0502020204030204" pitchFamily="34" charset="0"/>
                      </a:endParaRPr>
                    </a:p>
                  </a:txBody>
                  <a:tcPr marL="85725" marR="9525" marT="9525" marB="0" anchor="ctr"/>
                </a:tc>
                <a:tc>
                  <a:txBody>
                    <a:bodyPr/>
                    <a:lstStyle/>
                    <a:p>
                      <a:pPr algn="r" fontAlgn="b"/>
                      <a:r>
                        <a:rPr lang="en-US" sz="1100" u="none" strike="noStrike" dirty="0">
                          <a:effectLst/>
                        </a:rPr>
                        <a:t>139183</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13.86%</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01876829"/>
                  </a:ext>
                </a:extLst>
              </a:tr>
              <a:tr h="275132">
                <a:tc>
                  <a:txBody>
                    <a:bodyPr/>
                    <a:lstStyle/>
                    <a:p>
                      <a:pPr algn="l" fontAlgn="b"/>
                      <a:r>
                        <a:rPr lang="en-US" sz="1100" u="none" strike="noStrike">
                          <a:effectLst/>
                        </a:rPr>
                        <a:t>6</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39265439"/>
                  </a:ext>
                </a:extLst>
              </a:tr>
              <a:tr h="275132">
                <a:tc>
                  <a:txBody>
                    <a:bodyPr/>
                    <a:lstStyle/>
                    <a:p>
                      <a:pPr algn="l" fontAlgn="b"/>
                      <a:r>
                        <a:rPr lang="en-US" sz="1100" u="none" strike="noStrike">
                          <a:effectLst/>
                        </a:rPr>
                        <a:t>Saturday</a:t>
                      </a:r>
                      <a:endParaRPr lang="en-US" sz="1100" b="0" i="0" u="none" strike="noStrike">
                        <a:solidFill>
                          <a:srgbClr val="000000"/>
                        </a:solidFill>
                        <a:effectLst/>
                        <a:latin typeface="Calibri" panose="020F0502020204030204" pitchFamily="34" charset="0"/>
                      </a:endParaRPr>
                    </a:p>
                  </a:txBody>
                  <a:tcPr marL="85725" marR="9525" marT="9525" marB="0" anchor="ctr"/>
                </a:tc>
                <a:tc>
                  <a:txBody>
                    <a:bodyPr/>
                    <a:lstStyle/>
                    <a:p>
                      <a:pPr algn="r" fontAlgn="b"/>
                      <a:r>
                        <a:rPr lang="en-US" sz="1100" u="none" strike="noStrike">
                          <a:effectLst/>
                        </a:rPr>
                        <a:t>138060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12.51%</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95742166"/>
                  </a:ext>
                </a:extLst>
              </a:tr>
              <a:tr h="275132">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1048575</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100.00%</a:t>
                      </a:r>
                      <a:endParaRPr lang="en-US"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15279745"/>
                  </a:ext>
                </a:extLst>
              </a:tr>
            </a:tbl>
          </a:graphicData>
        </a:graphic>
      </p:graphicFrame>
      <p:graphicFrame>
        <p:nvGraphicFramePr>
          <p:cNvPr id="9" name="Chart 8">
            <a:extLst>
              <a:ext uri="{FF2B5EF4-FFF2-40B4-BE49-F238E27FC236}">
                <a16:creationId xmlns:a16="http://schemas.microsoft.com/office/drawing/2014/main" id="{6510FE48-BE31-4005-8536-CC323C7FFAAF}"/>
              </a:ext>
            </a:extLst>
          </p:cNvPr>
          <p:cNvGraphicFramePr/>
          <p:nvPr>
            <p:extLst>
              <p:ext uri="{D42A27DB-BD31-4B8C-83A1-F6EECF244321}">
                <p14:modId xmlns:p14="http://schemas.microsoft.com/office/powerpoint/2010/main" val="333014193"/>
              </p:ext>
            </p:extLst>
          </p:nvPr>
        </p:nvGraphicFramePr>
        <p:xfrm>
          <a:off x="5907973" y="1606809"/>
          <a:ext cx="6109855" cy="44021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2828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FD6C91-7194-4A67-A259-633B0F3E466D}"/>
              </a:ext>
            </a:extLst>
          </p:cNvPr>
          <p:cNvSpPr/>
          <p:nvPr/>
        </p:nvSpPr>
        <p:spPr>
          <a:xfrm>
            <a:off x="1276597" y="1115032"/>
            <a:ext cx="8277101" cy="377091"/>
          </a:xfrm>
          <a:prstGeom prst="rect">
            <a:avLst/>
          </a:prstGeom>
        </p:spPr>
        <p:txBody>
          <a:bodyPr wrap="square">
            <a:spAutoFit/>
          </a:bodyPr>
          <a:lstStyle/>
          <a:p>
            <a:pPr>
              <a:lnSpc>
                <a:spcPct val="107000"/>
              </a:lnSpc>
              <a:spcAft>
                <a:spcPts val="800"/>
              </a:spcAft>
            </a:pPr>
            <a:r>
              <a:rPr lang="en-IN" dirty="0">
                <a:latin typeface="Book Antiqua" panose="02040602050305030304" pitchFamily="18" charset="0"/>
                <a:ea typeface="Book Antiqua" panose="02040602050305030304" pitchFamily="18" charset="0"/>
                <a:cs typeface="Book Antiqua" panose="02040602050305030304" pitchFamily="18" charset="0"/>
              </a:rPr>
              <a:t>What are the top 10 aisles with the highest number of products?</a:t>
            </a:r>
            <a:endParaRPr lang="en-US" sz="1400" dirty="0">
              <a:effectLst/>
              <a:latin typeface="Calibri" panose="020F0502020204030204" pitchFamily="34" charset="0"/>
              <a:ea typeface="Calibri" panose="020F0502020204030204" pitchFamily="34" charset="0"/>
            </a:endParaRPr>
          </a:p>
        </p:txBody>
      </p:sp>
      <p:sp>
        <p:nvSpPr>
          <p:cNvPr id="3" name="TextBox 2">
            <a:extLst>
              <a:ext uri="{FF2B5EF4-FFF2-40B4-BE49-F238E27FC236}">
                <a16:creationId xmlns:a16="http://schemas.microsoft.com/office/drawing/2014/main" id="{3AD34B18-DE6C-42AB-A9AD-614D2B5127AD}"/>
              </a:ext>
            </a:extLst>
          </p:cNvPr>
          <p:cNvSpPr txBox="1"/>
          <p:nvPr/>
        </p:nvSpPr>
        <p:spPr>
          <a:xfrm>
            <a:off x="1045029" y="617517"/>
            <a:ext cx="2090057" cy="369332"/>
          </a:xfrm>
          <a:prstGeom prst="rect">
            <a:avLst/>
          </a:prstGeom>
          <a:noFill/>
        </p:spPr>
        <p:txBody>
          <a:bodyPr wrap="square" rtlCol="0">
            <a:spAutoFit/>
          </a:bodyPr>
          <a:lstStyle/>
          <a:p>
            <a:r>
              <a:rPr lang="en-US" dirty="0"/>
              <a:t>Task - 1</a:t>
            </a:r>
          </a:p>
        </p:txBody>
      </p:sp>
      <p:sp>
        <p:nvSpPr>
          <p:cNvPr id="4" name="Arrow: Right 3">
            <a:extLst>
              <a:ext uri="{FF2B5EF4-FFF2-40B4-BE49-F238E27FC236}">
                <a16:creationId xmlns:a16="http://schemas.microsoft.com/office/drawing/2014/main" id="{93DC9E48-781E-43D4-996D-31B43B28C58F}"/>
              </a:ext>
            </a:extLst>
          </p:cNvPr>
          <p:cNvSpPr/>
          <p:nvPr/>
        </p:nvSpPr>
        <p:spPr>
          <a:xfrm>
            <a:off x="1045029" y="1235034"/>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9B09428A-9C51-4B58-BD31-DDB3990F621B}"/>
              </a:ext>
            </a:extLst>
          </p:cNvPr>
          <p:cNvGraphicFramePr>
            <a:graphicFrameLocks noGrp="1"/>
          </p:cNvGraphicFramePr>
          <p:nvPr>
            <p:extLst>
              <p:ext uri="{D42A27DB-BD31-4B8C-83A1-F6EECF244321}">
                <p14:modId xmlns:p14="http://schemas.microsoft.com/office/powerpoint/2010/main" val="3334817101"/>
              </p:ext>
            </p:extLst>
          </p:nvPr>
        </p:nvGraphicFramePr>
        <p:xfrm>
          <a:off x="1264722" y="1901828"/>
          <a:ext cx="4067299" cy="3841140"/>
        </p:xfrm>
        <a:graphic>
          <a:graphicData uri="http://schemas.openxmlformats.org/drawingml/2006/table">
            <a:tbl>
              <a:tblPr firstRow="1" bandRow="1">
                <a:tableStyleId>{8799B23B-EC83-4686-B30A-512413B5E67A}</a:tableStyleId>
              </a:tblPr>
              <a:tblGrid>
                <a:gridCol w="2039587">
                  <a:extLst>
                    <a:ext uri="{9D8B030D-6E8A-4147-A177-3AD203B41FA5}">
                      <a16:colId xmlns:a16="http://schemas.microsoft.com/office/drawing/2014/main" val="364391591"/>
                    </a:ext>
                  </a:extLst>
                </a:gridCol>
                <a:gridCol w="2027712">
                  <a:extLst>
                    <a:ext uri="{9D8B030D-6E8A-4147-A177-3AD203B41FA5}">
                      <a16:colId xmlns:a16="http://schemas.microsoft.com/office/drawing/2014/main" val="3592677169"/>
                    </a:ext>
                  </a:extLst>
                </a:gridCol>
              </a:tblGrid>
              <a:tr h="320095">
                <a:tc>
                  <a:txBody>
                    <a:bodyPr/>
                    <a:lstStyle/>
                    <a:p>
                      <a:pPr algn="l" fontAlgn="b"/>
                      <a:r>
                        <a:rPr lang="en-US" sz="1100" u="none" strike="noStrike" dirty="0">
                          <a:effectLst/>
                        </a:rPr>
                        <a:t>aisle</a:t>
                      </a:r>
                      <a:endParaRPr lang="en-US" sz="1100" b="1" i="0" u="none" strike="noStrike" dirty="0">
                        <a:solidFill>
                          <a:schemeClr val="tx1"/>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no of product_id</a:t>
                      </a:r>
                      <a:endParaRPr lang="en-US" sz="1100" b="1" i="0" u="none" strike="noStrike" dirty="0">
                        <a:solidFill>
                          <a:schemeClr val="tx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01315450"/>
                  </a:ext>
                </a:extLst>
              </a:tr>
              <a:tr h="320095">
                <a:tc>
                  <a:txBody>
                    <a:bodyPr/>
                    <a:lstStyle/>
                    <a:p>
                      <a:pPr algn="l" fontAlgn="b"/>
                      <a:r>
                        <a:rPr lang="en-US" sz="1100" u="none" strike="noStrike" dirty="0">
                          <a:effectLst/>
                        </a:rPr>
                        <a:t>missing</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1265</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54912290"/>
                  </a:ext>
                </a:extLst>
              </a:tr>
              <a:tr h="320095">
                <a:tc>
                  <a:txBody>
                    <a:bodyPr/>
                    <a:lstStyle/>
                    <a:p>
                      <a:pPr algn="l" fontAlgn="b"/>
                      <a:r>
                        <a:rPr lang="en-US" sz="1100" u="none" strike="noStrike" dirty="0">
                          <a:effectLst/>
                        </a:rPr>
                        <a:t>candy chocolate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1246</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85753299"/>
                  </a:ext>
                </a:extLst>
              </a:tr>
              <a:tr h="320095">
                <a:tc>
                  <a:txBody>
                    <a:bodyPr/>
                    <a:lstStyle/>
                    <a:p>
                      <a:pPr algn="l" fontAlgn="b"/>
                      <a:r>
                        <a:rPr lang="en-US" sz="1100" u="none" strike="noStrike" dirty="0">
                          <a:effectLst/>
                        </a:rPr>
                        <a:t>ice cream ice</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1091</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01621465"/>
                  </a:ext>
                </a:extLst>
              </a:tr>
              <a:tr h="320095">
                <a:tc>
                  <a:txBody>
                    <a:bodyPr/>
                    <a:lstStyle/>
                    <a:p>
                      <a:pPr algn="l" fontAlgn="b"/>
                      <a:r>
                        <a:rPr lang="en-US" sz="1100" u="none" strike="noStrike" dirty="0">
                          <a:effectLst/>
                        </a:rPr>
                        <a:t>vitamins supplements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1038</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23618882"/>
                  </a:ext>
                </a:extLst>
              </a:tr>
              <a:tr h="320095">
                <a:tc>
                  <a:txBody>
                    <a:bodyPr/>
                    <a:lstStyle/>
                    <a:p>
                      <a:pPr algn="l" fontAlgn="b"/>
                      <a:r>
                        <a:rPr lang="en-US" sz="1100" u="none" strike="noStrike">
                          <a:effectLst/>
                        </a:rPr>
                        <a:t>yogurt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1026</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1995508"/>
                  </a:ext>
                </a:extLst>
              </a:tr>
              <a:tr h="320095">
                <a:tc>
                  <a:txBody>
                    <a:bodyPr/>
                    <a:lstStyle/>
                    <a:p>
                      <a:pPr algn="l" fontAlgn="b"/>
                      <a:r>
                        <a:rPr lang="en-US" sz="1100" u="none" strike="noStrike">
                          <a:effectLst/>
                        </a:rPr>
                        <a:t>chips pretzels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989</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18502698"/>
                  </a:ext>
                </a:extLst>
              </a:tr>
              <a:tr h="320095">
                <a:tc>
                  <a:txBody>
                    <a:bodyPr/>
                    <a:lstStyle/>
                    <a:p>
                      <a:pPr algn="l" fontAlgn="b"/>
                      <a:r>
                        <a:rPr lang="en-US" sz="1100" u="none" strike="noStrike">
                          <a:effectLst/>
                        </a:rPr>
                        <a:t>tea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894</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16970526"/>
                  </a:ext>
                </a:extLst>
              </a:tr>
              <a:tr h="320095">
                <a:tc>
                  <a:txBody>
                    <a:bodyPr/>
                    <a:lstStyle/>
                    <a:p>
                      <a:pPr algn="l" fontAlgn="b"/>
                      <a:r>
                        <a:rPr lang="en-US" sz="1100" u="none" strike="noStrike">
                          <a:effectLst/>
                        </a:rPr>
                        <a:t>packaged cheese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891</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20124092"/>
                  </a:ext>
                </a:extLst>
              </a:tr>
              <a:tr h="320095">
                <a:tc>
                  <a:txBody>
                    <a:bodyPr/>
                    <a:lstStyle/>
                    <a:p>
                      <a:pPr algn="l" fontAlgn="b"/>
                      <a:r>
                        <a:rPr lang="en-US" sz="1100" u="none" strike="noStrike">
                          <a:effectLst/>
                        </a:rPr>
                        <a:t>frozen meals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880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66819595"/>
                  </a:ext>
                </a:extLst>
              </a:tr>
              <a:tr h="320095">
                <a:tc>
                  <a:txBody>
                    <a:bodyPr/>
                    <a:lstStyle/>
                    <a:p>
                      <a:pPr algn="l" fontAlgn="b"/>
                      <a:r>
                        <a:rPr lang="en-US" sz="1100" u="none" strike="noStrike">
                          <a:effectLst/>
                        </a:rPr>
                        <a:t>cookies cakes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873</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22494263"/>
                  </a:ext>
                </a:extLst>
              </a:tr>
              <a:tr h="320095">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10193</a:t>
                      </a:r>
                      <a:endParaRPr lang="en-US"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20842186"/>
                  </a:ext>
                </a:extLst>
              </a:tr>
            </a:tbl>
          </a:graphicData>
        </a:graphic>
      </p:graphicFrame>
      <p:graphicFrame>
        <p:nvGraphicFramePr>
          <p:cNvPr id="8" name="Chart 7">
            <a:extLst>
              <a:ext uri="{FF2B5EF4-FFF2-40B4-BE49-F238E27FC236}">
                <a16:creationId xmlns:a16="http://schemas.microsoft.com/office/drawing/2014/main" id="{114C4255-0A34-4733-82D4-E718C9371BF1}"/>
              </a:ext>
            </a:extLst>
          </p:cNvPr>
          <p:cNvGraphicFramePr/>
          <p:nvPr>
            <p:extLst>
              <p:ext uri="{D42A27DB-BD31-4B8C-83A1-F6EECF244321}">
                <p14:modId xmlns:p14="http://schemas.microsoft.com/office/powerpoint/2010/main" val="1296147931"/>
              </p:ext>
            </p:extLst>
          </p:nvPr>
        </p:nvGraphicFramePr>
        <p:xfrm>
          <a:off x="5587340" y="1834739"/>
          <a:ext cx="6377050" cy="39082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89317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9AA125-C375-4529-911C-5DB548DD7513}"/>
              </a:ext>
            </a:extLst>
          </p:cNvPr>
          <p:cNvSpPr/>
          <p:nvPr/>
        </p:nvSpPr>
        <p:spPr>
          <a:xfrm>
            <a:off x="659080" y="810995"/>
            <a:ext cx="11661569" cy="4585871"/>
          </a:xfrm>
          <a:prstGeom prst="rect">
            <a:avLst/>
          </a:prstGeom>
        </p:spPr>
        <p:txBody>
          <a:bodyPr wrap="square">
            <a:spAutoFit/>
          </a:bodyPr>
          <a:lstStyle/>
          <a:p>
            <a:r>
              <a:rPr lang="en-US" b="1" dirty="0"/>
              <a:t>     </a:t>
            </a:r>
            <a:r>
              <a:rPr lang="en-US" b="1" dirty="0">
                <a:solidFill>
                  <a:schemeClr val="accent2">
                    <a:lumMod val="75000"/>
                  </a:schemeClr>
                </a:solidFill>
              </a:rPr>
              <a:t>Insights &amp; Interpretation:</a:t>
            </a:r>
          </a:p>
          <a:p>
            <a:endParaRPr lang="en-US" b="1" dirty="0"/>
          </a:p>
          <a:p>
            <a:r>
              <a:rPr lang="en-US" b="1" dirty="0"/>
              <a:t>1. Sunday &amp; Monday Are Peak Days:</a:t>
            </a:r>
          </a:p>
          <a:p>
            <a:pPr>
              <a:buFont typeface="Arial" panose="020B0604020202020204" pitchFamily="34" charset="0"/>
              <a:buChar char="•"/>
            </a:pPr>
            <a:r>
              <a:rPr lang="en-US" sz="1600" dirty="0"/>
              <a:t> Sunday: Highest order volume (183,939)</a:t>
            </a:r>
          </a:p>
          <a:p>
            <a:pPr>
              <a:buFont typeface="Arial" panose="020B0604020202020204" pitchFamily="34" charset="0"/>
              <a:buChar char="•"/>
            </a:pPr>
            <a:r>
              <a:rPr lang="en-US" sz="1600" dirty="0"/>
              <a:t> Monday: Very close (180,025)</a:t>
            </a:r>
          </a:p>
          <a:p>
            <a:pPr>
              <a:buFont typeface="Arial" panose="020B0604020202020204" pitchFamily="34" charset="0"/>
              <a:buChar char="•"/>
            </a:pPr>
            <a:r>
              <a:rPr lang="en-US" sz="1600" dirty="0"/>
              <a:t> Combined, these two days account for 34.7% of all orders.</a:t>
            </a:r>
          </a:p>
          <a:p>
            <a:pPr>
              <a:buFont typeface="Arial" panose="020B0604020202020204" pitchFamily="34" charset="0"/>
              <a:buChar char="•"/>
            </a:pPr>
            <a:r>
              <a:rPr lang="en-US" sz="1600" dirty="0"/>
              <a:t> Explanation:</a:t>
            </a:r>
          </a:p>
          <a:p>
            <a:pPr marL="742950" lvl="1" indent="-285750">
              <a:buFont typeface="Arial" panose="020B0604020202020204" pitchFamily="34" charset="0"/>
              <a:buChar char="•"/>
            </a:pPr>
            <a:r>
              <a:rPr lang="en-US" sz="1600" dirty="0"/>
              <a:t>Weekend grocery planning</a:t>
            </a:r>
          </a:p>
          <a:p>
            <a:pPr marL="742950" lvl="1" indent="-285750">
              <a:buFont typeface="Arial" panose="020B0604020202020204" pitchFamily="34" charset="0"/>
              <a:buChar char="•"/>
            </a:pPr>
            <a:r>
              <a:rPr lang="en-US" sz="1600" dirty="0"/>
              <a:t>Restocking after the weekend</a:t>
            </a:r>
          </a:p>
          <a:p>
            <a:pPr marL="742950" lvl="1" indent="-285750">
              <a:buFont typeface="Arial" panose="020B0604020202020204" pitchFamily="34" charset="0"/>
              <a:buChar char="•"/>
            </a:pPr>
            <a:r>
              <a:rPr lang="en-US" sz="1600" dirty="0"/>
              <a:t>Promotional campaigns or offers running at the start of the week</a:t>
            </a:r>
          </a:p>
          <a:p>
            <a:pPr marL="742950" lvl="1" indent="-285750">
              <a:buFont typeface="Arial" panose="020B0604020202020204" pitchFamily="34" charset="0"/>
              <a:buChar char="•"/>
            </a:pPr>
            <a:endParaRPr lang="en-US" dirty="0"/>
          </a:p>
          <a:p>
            <a:r>
              <a:rPr lang="en-US" b="1" dirty="0"/>
              <a:t>2. Midweek &amp; Thursday See Dip:</a:t>
            </a:r>
          </a:p>
          <a:p>
            <a:pPr>
              <a:buFont typeface="Arial" panose="020B0604020202020204" pitchFamily="34" charset="0"/>
              <a:buChar char="•"/>
            </a:pPr>
            <a:r>
              <a:rPr lang="en-US" dirty="0"/>
              <a:t> </a:t>
            </a:r>
            <a:r>
              <a:rPr lang="en-US" sz="1600" dirty="0"/>
              <a:t>Lowest order volume: Thursday (12.43%)</a:t>
            </a:r>
          </a:p>
          <a:p>
            <a:pPr>
              <a:buFont typeface="Arial" panose="020B0604020202020204" pitchFamily="34" charset="0"/>
              <a:buChar char="•"/>
            </a:pPr>
            <a:r>
              <a:rPr lang="en-US" sz="1600" dirty="0"/>
              <a:t> Wednesday also has comparatively low traffic</a:t>
            </a:r>
          </a:p>
          <a:p>
            <a:pPr>
              <a:buFont typeface="Arial" panose="020B0604020202020204" pitchFamily="34" charset="0"/>
              <a:buChar char="•"/>
            </a:pPr>
            <a:r>
              <a:rPr lang="en-US" sz="1600" dirty="0"/>
              <a:t> Implication: Mid-week may not be a shopping priority for most users.</a:t>
            </a:r>
          </a:p>
          <a:p>
            <a:pPr>
              <a:buFont typeface="Arial" panose="020B0604020202020204" pitchFamily="34" charset="0"/>
              <a:buChar char="•"/>
            </a:pPr>
            <a:r>
              <a:rPr lang="en-US" sz="1600" dirty="0"/>
              <a:t> Opportunity: Launch midweek flash sales to boost activity</a:t>
            </a:r>
          </a:p>
          <a:p>
            <a:pPr>
              <a:buFont typeface="Arial" panose="020B0604020202020204" pitchFamily="34" charset="0"/>
              <a:buChar char="•"/>
            </a:pPr>
            <a:endParaRPr lang="en-US" dirty="0"/>
          </a:p>
        </p:txBody>
      </p:sp>
      <p:sp>
        <p:nvSpPr>
          <p:cNvPr id="3" name="Arrow: Right 2">
            <a:extLst>
              <a:ext uri="{FF2B5EF4-FFF2-40B4-BE49-F238E27FC236}">
                <a16:creationId xmlns:a16="http://schemas.microsoft.com/office/drawing/2014/main" id="{F4B37F46-3E9A-49CA-8F2E-110ECB2654A2}"/>
              </a:ext>
            </a:extLst>
          </p:cNvPr>
          <p:cNvSpPr/>
          <p:nvPr/>
        </p:nvSpPr>
        <p:spPr>
          <a:xfrm>
            <a:off x="780801" y="945935"/>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5004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E658B7-E18C-4560-B143-199DB3280840}"/>
              </a:ext>
            </a:extLst>
          </p:cNvPr>
          <p:cNvSpPr/>
          <p:nvPr/>
        </p:nvSpPr>
        <p:spPr>
          <a:xfrm>
            <a:off x="868878" y="740988"/>
            <a:ext cx="9753600" cy="1908215"/>
          </a:xfrm>
          <a:prstGeom prst="rect">
            <a:avLst/>
          </a:prstGeom>
        </p:spPr>
        <p:txBody>
          <a:bodyPr wrap="square">
            <a:spAutoFit/>
          </a:bodyPr>
          <a:lstStyle/>
          <a:p>
            <a:r>
              <a:rPr lang="en-US" b="1" dirty="0"/>
              <a:t>3. Weekend Activity Is Balanced:</a:t>
            </a:r>
          </a:p>
          <a:p>
            <a:pPr>
              <a:buFont typeface="Arial" panose="020B0604020202020204" pitchFamily="34" charset="0"/>
              <a:buChar char="•"/>
            </a:pPr>
            <a:r>
              <a:rPr lang="en-US" sz="1600" dirty="0"/>
              <a:t>Saturday (13.16%) &amp; Friday (13.27%) are fairly active</a:t>
            </a:r>
          </a:p>
          <a:p>
            <a:pPr>
              <a:buFont typeface="Arial" panose="020B0604020202020204" pitchFamily="34" charset="0"/>
              <a:buChar char="•"/>
            </a:pPr>
            <a:r>
              <a:rPr lang="en-US" sz="1600" dirty="0"/>
              <a:t>Indicates some shoppers prefer </a:t>
            </a:r>
            <a:r>
              <a:rPr lang="en-US" sz="1600" b="1" dirty="0"/>
              <a:t>end-of-week planning</a:t>
            </a:r>
            <a:r>
              <a:rPr lang="en-US" sz="1600" dirty="0"/>
              <a:t> or </a:t>
            </a:r>
            <a:r>
              <a:rPr lang="en-US" sz="1600" b="1" dirty="0"/>
              <a:t>convenience-based orders</a:t>
            </a:r>
          </a:p>
          <a:p>
            <a:pPr>
              <a:buFont typeface="Arial" panose="020B0604020202020204" pitchFamily="34" charset="0"/>
              <a:buChar char="•"/>
            </a:pPr>
            <a:endParaRPr lang="en-US" dirty="0"/>
          </a:p>
          <a:p>
            <a:r>
              <a:rPr lang="en-US" b="1" dirty="0"/>
              <a:t>4. Consistent Distribution with Soft Peaks:</a:t>
            </a:r>
          </a:p>
          <a:p>
            <a:pPr>
              <a:buFont typeface="Arial" panose="020B0604020202020204" pitchFamily="34" charset="0"/>
              <a:buChar char="•"/>
            </a:pPr>
            <a:r>
              <a:rPr lang="en-US" sz="1600" dirty="0"/>
              <a:t>No extreme spikes or crashes - order distribution is relatively balanced across the week.</a:t>
            </a:r>
          </a:p>
          <a:p>
            <a:pPr>
              <a:buFont typeface="Arial" panose="020B0604020202020204" pitchFamily="34" charset="0"/>
              <a:buChar char="•"/>
            </a:pPr>
            <a:r>
              <a:rPr lang="en-US" sz="1600" b="1" dirty="0"/>
              <a:t>Conclusion</a:t>
            </a:r>
            <a:r>
              <a:rPr lang="en-US" sz="1600" dirty="0"/>
              <a:t>: Platform usage is steady, but strategic nudges can optimize traffic.</a:t>
            </a:r>
          </a:p>
        </p:txBody>
      </p:sp>
      <p:graphicFrame>
        <p:nvGraphicFramePr>
          <p:cNvPr id="3" name="Table 2">
            <a:extLst>
              <a:ext uri="{FF2B5EF4-FFF2-40B4-BE49-F238E27FC236}">
                <a16:creationId xmlns:a16="http://schemas.microsoft.com/office/drawing/2014/main" id="{CA6510F7-EA89-490D-9722-9E8448E7B7AD}"/>
              </a:ext>
            </a:extLst>
          </p:cNvPr>
          <p:cNvGraphicFramePr>
            <a:graphicFrameLocks noGrp="1"/>
          </p:cNvGraphicFramePr>
          <p:nvPr>
            <p:extLst>
              <p:ext uri="{D42A27DB-BD31-4B8C-83A1-F6EECF244321}">
                <p14:modId xmlns:p14="http://schemas.microsoft.com/office/powerpoint/2010/main" val="1729493238"/>
              </p:ext>
            </p:extLst>
          </p:nvPr>
        </p:nvGraphicFramePr>
        <p:xfrm>
          <a:off x="849086" y="3535356"/>
          <a:ext cx="10323986" cy="1463040"/>
        </p:xfrm>
        <a:graphic>
          <a:graphicData uri="http://schemas.openxmlformats.org/drawingml/2006/table">
            <a:tbl>
              <a:tblPr/>
              <a:tblGrid>
                <a:gridCol w="3421536">
                  <a:extLst>
                    <a:ext uri="{9D8B030D-6E8A-4147-A177-3AD203B41FA5}">
                      <a16:colId xmlns:a16="http://schemas.microsoft.com/office/drawing/2014/main" val="2387339252"/>
                    </a:ext>
                  </a:extLst>
                </a:gridCol>
                <a:gridCol w="3451225">
                  <a:extLst>
                    <a:ext uri="{9D8B030D-6E8A-4147-A177-3AD203B41FA5}">
                      <a16:colId xmlns:a16="http://schemas.microsoft.com/office/drawing/2014/main" val="1895345048"/>
                    </a:ext>
                  </a:extLst>
                </a:gridCol>
                <a:gridCol w="3451225">
                  <a:extLst>
                    <a:ext uri="{9D8B030D-6E8A-4147-A177-3AD203B41FA5}">
                      <a16:colId xmlns:a16="http://schemas.microsoft.com/office/drawing/2014/main" val="2505479580"/>
                    </a:ext>
                  </a:extLst>
                </a:gridCol>
              </a:tblGrid>
              <a:tr h="0">
                <a:tc>
                  <a:txBody>
                    <a:bodyPr/>
                    <a:lstStyle/>
                    <a:p>
                      <a:r>
                        <a:rPr lang="en-US"/>
                        <a:t>Action</a:t>
                      </a:r>
                    </a:p>
                  </a:txBody>
                  <a:tcPr anchor="ctr">
                    <a:lnL>
                      <a:noFill/>
                    </a:lnL>
                    <a:lnR>
                      <a:noFill/>
                    </a:lnR>
                    <a:lnT>
                      <a:noFill/>
                    </a:lnT>
                    <a:lnB>
                      <a:noFill/>
                    </a:lnB>
                  </a:tcPr>
                </a:tc>
                <a:tc>
                  <a:txBody>
                    <a:bodyPr/>
                    <a:lstStyle/>
                    <a:p>
                      <a:r>
                        <a:rPr lang="en-US"/>
                        <a:t>Target Days</a:t>
                      </a:r>
                    </a:p>
                  </a:txBody>
                  <a:tcPr anchor="ctr">
                    <a:lnL>
                      <a:noFill/>
                    </a:lnL>
                    <a:lnR>
                      <a:noFill/>
                    </a:lnR>
                    <a:lnT>
                      <a:noFill/>
                    </a:lnT>
                    <a:lnB>
                      <a:noFill/>
                    </a:lnB>
                  </a:tcPr>
                </a:tc>
                <a:tc>
                  <a:txBody>
                    <a:bodyPr/>
                    <a:lstStyle/>
                    <a:p>
                      <a:r>
                        <a:rPr lang="en-US"/>
                        <a:t>Purpose</a:t>
                      </a:r>
                    </a:p>
                  </a:txBody>
                  <a:tcPr anchor="ctr">
                    <a:lnL>
                      <a:noFill/>
                    </a:lnL>
                    <a:lnR>
                      <a:noFill/>
                    </a:lnR>
                    <a:lnT>
                      <a:noFill/>
                    </a:lnT>
                    <a:lnB>
                      <a:noFill/>
                    </a:lnB>
                  </a:tcPr>
                </a:tc>
                <a:extLst>
                  <a:ext uri="{0D108BD9-81ED-4DB2-BD59-A6C34878D82A}">
                    <a16:rowId xmlns:a16="http://schemas.microsoft.com/office/drawing/2014/main" val="818525767"/>
                  </a:ext>
                </a:extLst>
              </a:tr>
              <a:tr h="0">
                <a:tc>
                  <a:txBody>
                    <a:bodyPr/>
                    <a:lstStyle/>
                    <a:p>
                      <a:r>
                        <a:rPr lang="en-US" sz="1200" dirty="0"/>
                        <a:t>Push Weekly Campaigns</a:t>
                      </a:r>
                    </a:p>
                  </a:txBody>
                  <a:tcPr anchor="ctr">
                    <a:lnL>
                      <a:noFill/>
                    </a:lnL>
                    <a:lnR>
                      <a:noFill/>
                    </a:lnR>
                    <a:lnT>
                      <a:noFill/>
                    </a:lnT>
                    <a:lnB>
                      <a:noFill/>
                    </a:lnB>
                  </a:tcPr>
                </a:tc>
                <a:tc>
                  <a:txBody>
                    <a:bodyPr/>
                    <a:lstStyle/>
                    <a:p>
                      <a:r>
                        <a:rPr lang="en-US" sz="1200"/>
                        <a:t>Sunday/Monday</a:t>
                      </a:r>
                    </a:p>
                  </a:txBody>
                  <a:tcPr anchor="ctr">
                    <a:lnL>
                      <a:noFill/>
                    </a:lnL>
                    <a:lnR>
                      <a:noFill/>
                    </a:lnR>
                    <a:lnT>
                      <a:noFill/>
                    </a:lnT>
                    <a:lnB>
                      <a:noFill/>
                    </a:lnB>
                  </a:tcPr>
                </a:tc>
                <a:tc>
                  <a:txBody>
                    <a:bodyPr/>
                    <a:lstStyle/>
                    <a:p>
                      <a:r>
                        <a:rPr lang="en-US" sz="1200"/>
                        <a:t>Maximize high-traffic engagement</a:t>
                      </a:r>
                    </a:p>
                  </a:txBody>
                  <a:tcPr anchor="ctr">
                    <a:lnL>
                      <a:noFill/>
                    </a:lnL>
                    <a:lnR>
                      <a:noFill/>
                    </a:lnR>
                    <a:lnT>
                      <a:noFill/>
                    </a:lnT>
                    <a:lnB>
                      <a:noFill/>
                    </a:lnB>
                  </a:tcPr>
                </a:tc>
                <a:extLst>
                  <a:ext uri="{0D108BD9-81ED-4DB2-BD59-A6C34878D82A}">
                    <a16:rowId xmlns:a16="http://schemas.microsoft.com/office/drawing/2014/main" val="2522578343"/>
                  </a:ext>
                </a:extLst>
              </a:tr>
              <a:tr h="0">
                <a:tc>
                  <a:txBody>
                    <a:bodyPr/>
                    <a:lstStyle/>
                    <a:p>
                      <a:r>
                        <a:rPr lang="en-US" sz="1200" dirty="0"/>
                        <a:t>Midweek Flash Sales</a:t>
                      </a:r>
                    </a:p>
                  </a:txBody>
                  <a:tcPr anchor="ctr">
                    <a:lnL>
                      <a:noFill/>
                    </a:lnL>
                    <a:lnR>
                      <a:noFill/>
                    </a:lnR>
                    <a:lnT>
                      <a:noFill/>
                    </a:lnT>
                    <a:lnB>
                      <a:noFill/>
                    </a:lnB>
                  </a:tcPr>
                </a:tc>
                <a:tc>
                  <a:txBody>
                    <a:bodyPr/>
                    <a:lstStyle/>
                    <a:p>
                      <a:r>
                        <a:rPr lang="en-US" sz="1200"/>
                        <a:t>Wed/Thu</a:t>
                      </a:r>
                    </a:p>
                  </a:txBody>
                  <a:tcPr anchor="ctr">
                    <a:lnL>
                      <a:noFill/>
                    </a:lnL>
                    <a:lnR>
                      <a:noFill/>
                    </a:lnR>
                    <a:lnT>
                      <a:noFill/>
                    </a:lnT>
                    <a:lnB>
                      <a:noFill/>
                    </a:lnB>
                  </a:tcPr>
                </a:tc>
                <a:tc>
                  <a:txBody>
                    <a:bodyPr/>
                    <a:lstStyle/>
                    <a:p>
                      <a:r>
                        <a:rPr lang="en-US" sz="1200"/>
                        <a:t>Balance traffic &amp; boost midweek</a:t>
                      </a:r>
                    </a:p>
                  </a:txBody>
                  <a:tcPr anchor="ctr">
                    <a:lnL>
                      <a:noFill/>
                    </a:lnL>
                    <a:lnR>
                      <a:noFill/>
                    </a:lnR>
                    <a:lnT>
                      <a:noFill/>
                    </a:lnT>
                    <a:lnB>
                      <a:noFill/>
                    </a:lnB>
                  </a:tcPr>
                </a:tc>
                <a:extLst>
                  <a:ext uri="{0D108BD9-81ED-4DB2-BD59-A6C34878D82A}">
                    <a16:rowId xmlns:a16="http://schemas.microsoft.com/office/drawing/2014/main" val="211701834"/>
                  </a:ext>
                </a:extLst>
              </a:tr>
              <a:tr h="0">
                <a:tc>
                  <a:txBody>
                    <a:bodyPr/>
                    <a:lstStyle/>
                    <a:p>
                      <a:r>
                        <a:rPr lang="en-US" sz="1200"/>
                        <a:t>Weekend Combos or Offers</a:t>
                      </a:r>
                    </a:p>
                  </a:txBody>
                  <a:tcPr anchor="ctr">
                    <a:lnL>
                      <a:noFill/>
                    </a:lnL>
                    <a:lnR>
                      <a:noFill/>
                    </a:lnR>
                    <a:lnT>
                      <a:noFill/>
                    </a:lnT>
                    <a:lnB>
                      <a:noFill/>
                    </a:lnB>
                  </a:tcPr>
                </a:tc>
                <a:tc>
                  <a:txBody>
                    <a:bodyPr/>
                    <a:lstStyle/>
                    <a:p>
                      <a:r>
                        <a:rPr lang="en-US" sz="1200"/>
                        <a:t>Fri–Sat</a:t>
                      </a:r>
                    </a:p>
                  </a:txBody>
                  <a:tcPr anchor="ctr">
                    <a:lnL>
                      <a:noFill/>
                    </a:lnL>
                    <a:lnR>
                      <a:noFill/>
                    </a:lnR>
                    <a:lnT>
                      <a:noFill/>
                    </a:lnT>
                    <a:lnB>
                      <a:noFill/>
                    </a:lnB>
                  </a:tcPr>
                </a:tc>
                <a:tc>
                  <a:txBody>
                    <a:bodyPr/>
                    <a:lstStyle/>
                    <a:p>
                      <a:r>
                        <a:rPr lang="en-US" sz="1200"/>
                        <a:t>Target convenience shopping</a:t>
                      </a:r>
                    </a:p>
                  </a:txBody>
                  <a:tcPr anchor="ctr">
                    <a:lnL>
                      <a:noFill/>
                    </a:lnL>
                    <a:lnR>
                      <a:noFill/>
                    </a:lnR>
                    <a:lnT>
                      <a:noFill/>
                    </a:lnT>
                    <a:lnB>
                      <a:noFill/>
                    </a:lnB>
                  </a:tcPr>
                </a:tc>
                <a:extLst>
                  <a:ext uri="{0D108BD9-81ED-4DB2-BD59-A6C34878D82A}">
                    <a16:rowId xmlns:a16="http://schemas.microsoft.com/office/drawing/2014/main" val="3442626071"/>
                  </a:ext>
                </a:extLst>
              </a:tr>
              <a:tr h="0">
                <a:tc>
                  <a:txBody>
                    <a:bodyPr/>
                    <a:lstStyle/>
                    <a:p>
                      <a:r>
                        <a:rPr lang="en-US" sz="1200"/>
                        <a:t>Loyalty Reminders</a:t>
                      </a:r>
                    </a:p>
                  </a:txBody>
                  <a:tcPr anchor="ctr">
                    <a:lnL>
                      <a:noFill/>
                    </a:lnL>
                    <a:lnR>
                      <a:noFill/>
                    </a:lnR>
                    <a:lnT>
                      <a:noFill/>
                    </a:lnT>
                    <a:lnB>
                      <a:noFill/>
                    </a:lnB>
                  </a:tcPr>
                </a:tc>
                <a:tc>
                  <a:txBody>
                    <a:bodyPr/>
                    <a:lstStyle/>
                    <a:p>
                      <a:r>
                        <a:rPr lang="en-US" sz="1200"/>
                        <a:t>Thu–Fri</a:t>
                      </a:r>
                    </a:p>
                  </a:txBody>
                  <a:tcPr anchor="ctr">
                    <a:lnL>
                      <a:noFill/>
                    </a:lnL>
                    <a:lnR>
                      <a:noFill/>
                    </a:lnR>
                    <a:lnT>
                      <a:noFill/>
                    </a:lnT>
                    <a:lnB>
                      <a:noFill/>
                    </a:lnB>
                  </a:tcPr>
                </a:tc>
                <a:tc>
                  <a:txBody>
                    <a:bodyPr/>
                    <a:lstStyle/>
                    <a:p>
                      <a:r>
                        <a:rPr lang="en-US" sz="1200" dirty="0"/>
                        <a:t>Reengage lower-activity users</a:t>
                      </a:r>
                    </a:p>
                  </a:txBody>
                  <a:tcPr anchor="ctr">
                    <a:lnL>
                      <a:noFill/>
                    </a:lnL>
                    <a:lnR>
                      <a:noFill/>
                    </a:lnR>
                    <a:lnT>
                      <a:noFill/>
                    </a:lnT>
                    <a:lnB>
                      <a:noFill/>
                    </a:lnB>
                  </a:tcPr>
                </a:tc>
                <a:extLst>
                  <a:ext uri="{0D108BD9-81ED-4DB2-BD59-A6C34878D82A}">
                    <a16:rowId xmlns:a16="http://schemas.microsoft.com/office/drawing/2014/main" val="3804627586"/>
                  </a:ext>
                </a:extLst>
              </a:tr>
            </a:tbl>
          </a:graphicData>
        </a:graphic>
      </p:graphicFrame>
      <p:sp>
        <p:nvSpPr>
          <p:cNvPr id="4" name="Rectangle 3">
            <a:extLst>
              <a:ext uri="{FF2B5EF4-FFF2-40B4-BE49-F238E27FC236}">
                <a16:creationId xmlns:a16="http://schemas.microsoft.com/office/drawing/2014/main" id="{09938133-ECA6-4AA8-B935-D839C1C4DF90}"/>
              </a:ext>
            </a:extLst>
          </p:cNvPr>
          <p:cNvSpPr/>
          <p:nvPr/>
        </p:nvSpPr>
        <p:spPr>
          <a:xfrm>
            <a:off x="1057985" y="3059668"/>
            <a:ext cx="3087640" cy="369332"/>
          </a:xfrm>
          <a:prstGeom prst="rect">
            <a:avLst/>
          </a:prstGeom>
        </p:spPr>
        <p:txBody>
          <a:bodyPr wrap="none">
            <a:spAutoFit/>
          </a:bodyPr>
          <a:lstStyle/>
          <a:p>
            <a:r>
              <a:rPr lang="en-US" b="1" dirty="0">
                <a:solidFill>
                  <a:schemeClr val="accent2">
                    <a:lumMod val="75000"/>
                  </a:schemeClr>
                </a:solidFill>
              </a:rPr>
              <a:t>Strategic Recommendations:</a:t>
            </a:r>
          </a:p>
        </p:txBody>
      </p:sp>
      <p:sp>
        <p:nvSpPr>
          <p:cNvPr id="5" name="Arrow: Right 4">
            <a:extLst>
              <a:ext uri="{FF2B5EF4-FFF2-40B4-BE49-F238E27FC236}">
                <a16:creationId xmlns:a16="http://schemas.microsoft.com/office/drawing/2014/main" id="{F02D7E9B-36D5-479C-82DF-B7856ED53E75}"/>
              </a:ext>
            </a:extLst>
          </p:cNvPr>
          <p:cNvSpPr/>
          <p:nvPr/>
        </p:nvSpPr>
        <p:spPr>
          <a:xfrm>
            <a:off x="917368" y="3197953"/>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146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74B961-312A-4EC5-9B12-A223FB0CC313}"/>
              </a:ext>
            </a:extLst>
          </p:cNvPr>
          <p:cNvSpPr txBox="1"/>
          <p:nvPr/>
        </p:nvSpPr>
        <p:spPr>
          <a:xfrm>
            <a:off x="1045029" y="634185"/>
            <a:ext cx="2090057" cy="369332"/>
          </a:xfrm>
          <a:prstGeom prst="rect">
            <a:avLst/>
          </a:prstGeom>
          <a:noFill/>
        </p:spPr>
        <p:txBody>
          <a:bodyPr wrap="square" rtlCol="0">
            <a:spAutoFit/>
          </a:bodyPr>
          <a:lstStyle/>
          <a:p>
            <a:r>
              <a:rPr lang="en-US" dirty="0"/>
              <a:t>Task – 9</a:t>
            </a:r>
          </a:p>
        </p:txBody>
      </p:sp>
      <p:sp>
        <p:nvSpPr>
          <p:cNvPr id="3" name="Arrow: Right 2">
            <a:extLst>
              <a:ext uri="{FF2B5EF4-FFF2-40B4-BE49-F238E27FC236}">
                <a16:creationId xmlns:a16="http://schemas.microsoft.com/office/drawing/2014/main" id="{FD395B99-09A2-4D03-84DA-CEB5B035FF98}"/>
              </a:ext>
            </a:extLst>
          </p:cNvPr>
          <p:cNvSpPr/>
          <p:nvPr/>
        </p:nvSpPr>
        <p:spPr>
          <a:xfrm>
            <a:off x="952995" y="1242818"/>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FB26980-DD05-4960-8BBF-F59B305983AA}"/>
              </a:ext>
            </a:extLst>
          </p:cNvPr>
          <p:cNvSpPr/>
          <p:nvPr/>
        </p:nvSpPr>
        <p:spPr>
          <a:xfrm>
            <a:off x="1137062" y="1120497"/>
            <a:ext cx="4687502" cy="369332"/>
          </a:xfrm>
          <a:prstGeom prst="rect">
            <a:avLst/>
          </a:prstGeom>
        </p:spPr>
        <p:txBody>
          <a:bodyPr wrap="none">
            <a:spAutoFit/>
          </a:bodyPr>
          <a:lstStyle/>
          <a:p>
            <a:r>
              <a:rPr lang="en-IN" dirty="0">
                <a:latin typeface="Book Antiqua" panose="02040602050305030304" pitchFamily="18" charset="0"/>
                <a:ea typeface="Book Antiqua" panose="02040602050305030304" pitchFamily="18" charset="0"/>
                <a:cs typeface="Book Antiqua" panose="02040602050305030304" pitchFamily="18" charset="0"/>
              </a:rPr>
              <a:t>What are the top 10 most ordered products?</a:t>
            </a:r>
            <a:endParaRPr lang="en-US" dirty="0"/>
          </a:p>
        </p:txBody>
      </p:sp>
      <p:graphicFrame>
        <p:nvGraphicFramePr>
          <p:cNvPr id="5" name="Table 4">
            <a:extLst>
              <a:ext uri="{FF2B5EF4-FFF2-40B4-BE49-F238E27FC236}">
                <a16:creationId xmlns:a16="http://schemas.microsoft.com/office/drawing/2014/main" id="{383BCD17-DF9F-4E59-B02F-4EFDB3B31895}"/>
              </a:ext>
            </a:extLst>
          </p:cNvPr>
          <p:cNvGraphicFramePr>
            <a:graphicFrameLocks noGrp="1"/>
          </p:cNvGraphicFramePr>
          <p:nvPr>
            <p:extLst>
              <p:ext uri="{D42A27DB-BD31-4B8C-83A1-F6EECF244321}">
                <p14:modId xmlns:p14="http://schemas.microsoft.com/office/powerpoint/2010/main" val="1358047236"/>
              </p:ext>
            </p:extLst>
          </p:nvPr>
        </p:nvGraphicFramePr>
        <p:xfrm>
          <a:off x="1137062" y="1729130"/>
          <a:ext cx="3571504" cy="4351032"/>
        </p:xfrm>
        <a:graphic>
          <a:graphicData uri="http://schemas.openxmlformats.org/drawingml/2006/table">
            <a:tbl>
              <a:tblPr firstRow="1" bandRow="1">
                <a:tableStyleId>{8799B23B-EC83-4686-B30A-512413B5E67A}</a:tableStyleId>
              </a:tblPr>
              <a:tblGrid>
                <a:gridCol w="1785752">
                  <a:extLst>
                    <a:ext uri="{9D8B030D-6E8A-4147-A177-3AD203B41FA5}">
                      <a16:colId xmlns:a16="http://schemas.microsoft.com/office/drawing/2014/main" val="1539574544"/>
                    </a:ext>
                  </a:extLst>
                </a:gridCol>
                <a:gridCol w="1785752">
                  <a:extLst>
                    <a:ext uri="{9D8B030D-6E8A-4147-A177-3AD203B41FA5}">
                      <a16:colId xmlns:a16="http://schemas.microsoft.com/office/drawing/2014/main" val="3529170005"/>
                    </a:ext>
                  </a:extLst>
                </a:gridCol>
              </a:tblGrid>
              <a:tr h="362586">
                <a:tc>
                  <a:txBody>
                    <a:bodyPr/>
                    <a:lstStyle/>
                    <a:p>
                      <a:pPr algn="l" fontAlgn="b"/>
                      <a:r>
                        <a:rPr lang="en-US" sz="1100" u="none" strike="noStrike" dirty="0">
                          <a:effectLst/>
                        </a:rPr>
                        <a:t>product_name</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no of order_id</a:t>
                      </a:r>
                      <a:endParaRPr lang="en-US"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70863685"/>
                  </a:ext>
                </a:extLst>
              </a:tr>
              <a:tr h="362586">
                <a:tc>
                  <a:txBody>
                    <a:bodyPr/>
                    <a:lstStyle/>
                    <a:p>
                      <a:pPr algn="l" fontAlgn="b"/>
                      <a:r>
                        <a:rPr lang="en-US" sz="1100" u="none" strike="noStrike" dirty="0">
                          <a:effectLst/>
                        </a:rPr>
                        <a:t>Bag of Organic Bananas</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11639</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48011279"/>
                  </a:ext>
                </a:extLst>
              </a:tr>
              <a:tr h="362586">
                <a:tc>
                  <a:txBody>
                    <a:bodyPr/>
                    <a:lstStyle/>
                    <a:p>
                      <a:pPr algn="l" fontAlgn="b"/>
                      <a:r>
                        <a:rPr lang="en-US" sz="1100" u="none" strike="noStrike" dirty="0">
                          <a:effectLst/>
                        </a:rPr>
                        <a:t>Banana</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14136</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77383795"/>
                  </a:ext>
                </a:extLst>
              </a:tr>
              <a:tr h="362586">
                <a:tc>
                  <a:txBody>
                    <a:bodyPr/>
                    <a:lstStyle/>
                    <a:p>
                      <a:pPr algn="l" fontAlgn="b"/>
                      <a:r>
                        <a:rPr lang="en-US" sz="1100" u="none" strike="noStrike" dirty="0">
                          <a:effectLst/>
                        </a:rPr>
                        <a:t>Large Lemon</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6148</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25704222"/>
                  </a:ext>
                </a:extLst>
              </a:tr>
              <a:tr h="362586">
                <a:tc>
                  <a:txBody>
                    <a:bodyPr/>
                    <a:lstStyle/>
                    <a:p>
                      <a:pPr algn="l" fontAlgn="b"/>
                      <a:r>
                        <a:rPr lang="en-US" sz="1100" u="none" strike="noStrike">
                          <a:effectLst/>
                        </a:rPr>
                        <a:t>Limes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4609</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69833905"/>
                  </a:ext>
                </a:extLst>
              </a:tr>
              <a:tr h="362586">
                <a:tc>
                  <a:txBody>
                    <a:bodyPr/>
                    <a:lstStyle/>
                    <a:p>
                      <a:pPr algn="l" fontAlgn="b"/>
                      <a:r>
                        <a:rPr lang="en-US" sz="1100" u="none" strike="noStrike">
                          <a:effectLst/>
                        </a:rPr>
                        <a:t>Organic Avocado</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5606</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94224555"/>
                  </a:ext>
                </a:extLst>
              </a:tr>
              <a:tr h="362586">
                <a:tc>
                  <a:txBody>
                    <a:bodyPr/>
                    <a:lstStyle/>
                    <a:p>
                      <a:pPr algn="l" fontAlgn="b"/>
                      <a:r>
                        <a:rPr lang="en-US" sz="1100" u="none" strike="noStrike">
                          <a:effectLst/>
                        </a:rPr>
                        <a:t>Organic Baby Spinach</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7443</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67888432"/>
                  </a:ext>
                </a:extLst>
              </a:tr>
              <a:tr h="362586">
                <a:tc>
                  <a:txBody>
                    <a:bodyPr/>
                    <a:lstStyle/>
                    <a:p>
                      <a:pPr algn="l" fontAlgn="b"/>
                      <a:r>
                        <a:rPr lang="en-US" sz="1100" u="none" strike="noStrike">
                          <a:effectLst/>
                        </a:rPr>
                        <a:t>Organic Hass Avocado</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5489</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90631299"/>
                  </a:ext>
                </a:extLst>
              </a:tr>
              <a:tr h="362586">
                <a:tc>
                  <a:txBody>
                    <a:bodyPr/>
                    <a:lstStyle/>
                    <a:p>
                      <a:pPr algn="l" fontAlgn="b"/>
                      <a:r>
                        <a:rPr lang="en-US" sz="1100" u="none" strike="noStrike">
                          <a:effectLst/>
                        </a:rPr>
                        <a:t>Organic Raspberries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4200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1445670"/>
                  </a:ext>
                </a:extLst>
              </a:tr>
              <a:tr h="362586">
                <a:tc>
                  <a:txBody>
                    <a:bodyPr/>
                    <a:lstStyle/>
                    <a:p>
                      <a:pPr algn="l" fontAlgn="b"/>
                      <a:r>
                        <a:rPr lang="en-US" sz="1100" u="none" strike="noStrike">
                          <a:effectLst/>
                        </a:rPr>
                        <a:t>Organic Strawberries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8233</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638024"/>
                  </a:ext>
                </a:extLst>
              </a:tr>
              <a:tr h="362586">
                <a:tc>
                  <a:txBody>
                    <a:bodyPr/>
                    <a:lstStyle/>
                    <a:p>
                      <a:pPr algn="l" fontAlgn="b"/>
                      <a:r>
                        <a:rPr lang="en-US" sz="1100" u="none" strike="noStrike">
                          <a:effectLst/>
                        </a:rPr>
                        <a:t>Strawberries</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4920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64280706"/>
                  </a:ext>
                </a:extLst>
              </a:tr>
              <a:tr h="362586">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72423</a:t>
                      </a:r>
                      <a:endParaRPr lang="en-US"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11239965"/>
                  </a:ext>
                </a:extLst>
              </a:tr>
            </a:tbl>
          </a:graphicData>
        </a:graphic>
      </p:graphicFrame>
      <p:graphicFrame>
        <p:nvGraphicFramePr>
          <p:cNvPr id="8" name="Chart 7">
            <a:extLst>
              <a:ext uri="{FF2B5EF4-FFF2-40B4-BE49-F238E27FC236}">
                <a16:creationId xmlns:a16="http://schemas.microsoft.com/office/drawing/2014/main" id="{3DA1277A-E4E4-43CE-BAFC-C44EE1B96B4F}"/>
              </a:ext>
            </a:extLst>
          </p:cNvPr>
          <p:cNvGraphicFramePr/>
          <p:nvPr>
            <p:extLst>
              <p:ext uri="{D42A27DB-BD31-4B8C-83A1-F6EECF244321}">
                <p14:modId xmlns:p14="http://schemas.microsoft.com/office/powerpoint/2010/main" val="1070779710"/>
              </p:ext>
            </p:extLst>
          </p:nvPr>
        </p:nvGraphicFramePr>
        <p:xfrm>
          <a:off x="4833256" y="1729131"/>
          <a:ext cx="7208323" cy="43510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88715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9A0ACC-E079-4524-A8DC-2998FBB0157C}"/>
              </a:ext>
            </a:extLst>
          </p:cNvPr>
          <p:cNvSpPr/>
          <p:nvPr/>
        </p:nvSpPr>
        <p:spPr>
          <a:xfrm>
            <a:off x="724395" y="773023"/>
            <a:ext cx="10628415" cy="3754874"/>
          </a:xfrm>
          <a:prstGeom prst="rect">
            <a:avLst/>
          </a:prstGeom>
        </p:spPr>
        <p:txBody>
          <a:bodyPr wrap="square">
            <a:spAutoFit/>
          </a:bodyPr>
          <a:lstStyle/>
          <a:p>
            <a:r>
              <a:rPr lang="en-US" b="1" dirty="0">
                <a:solidFill>
                  <a:schemeClr val="accent2">
                    <a:lumMod val="75000"/>
                  </a:schemeClr>
                </a:solidFill>
              </a:rPr>
              <a:t>     Insights &amp; Interpretation:</a:t>
            </a:r>
          </a:p>
          <a:p>
            <a:endParaRPr lang="en-US" b="1" dirty="0"/>
          </a:p>
          <a:p>
            <a:r>
              <a:rPr lang="en-US" b="1" dirty="0"/>
              <a:t>1.  Bananas Are the Top Ordered Product:</a:t>
            </a:r>
          </a:p>
          <a:p>
            <a:pPr>
              <a:buFont typeface="Arial" panose="020B0604020202020204" pitchFamily="34" charset="0"/>
              <a:buChar char="•"/>
            </a:pPr>
            <a:r>
              <a:rPr lang="en-US" b="1" dirty="0"/>
              <a:t> </a:t>
            </a:r>
            <a:r>
              <a:rPr lang="en-US" sz="1600" dirty="0"/>
              <a:t>Banana (14,136 orders) is the most popular item, followed by Bag of Organic Bananas (11,639 orders).</a:t>
            </a:r>
          </a:p>
          <a:p>
            <a:pPr>
              <a:buFont typeface="Arial" panose="020B0604020202020204" pitchFamily="34" charset="0"/>
              <a:buChar char="•"/>
            </a:pPr>
            <a:r>
              <a:rPr lang="en-US" sz="1600" dirty="0"/>
              <a:t> Together they contribute ~35.6% of the top 10 product orders.</a:t>
            </a:r>
          </a:p>
          <a:p>
            <a:pPr>
              <a:buFont typeface="Arial" panose="020B0604020202020204" pitchFamily="34" charset="0"/>
              <a:buChar char="•"/>
            </a:pPr>
            <a:r>
              <a:rPr lang="en-US" sz="1600" dirty="0"/>
              <a:t> Implication: Bananas are essential and high-frequency buys.</a:t>
            </a:r>
          </a:p>
          <a:p>
            <a:pPr>
              <a:buFont typeface="Arial" panose="020B0604020202020204" pitchFamily="34" charset="0"/>
              <a:buChar char="•"/>
            </a:pPr>
            <a:r>
              <a:rPr lang="en-US" sz="1600" dirty="0"/>
              <a:t> Recommendation: Ensure always-in-stock status, and feature them in combos.</a:t>
            </a:r>
          </a:p>
          <a:p>
            <a:pPr>
              <a:buFont typeface="Arial" panose="020B0604020202020204" pitchFamily="34" charset="0"/>
              <a:buChar char="•"/>
            </a:pPr>
            <a:endParaRPr lang="en-US" dirty="0"/>
          </a:p>
          <a:p>
            <a:r>
              <a:rPr lang="en-US" b="1" dirty="0"/>
              <a:t>2.  Strong Demand for Organic Produce:</a:t>
            </a:r>
          </a:p>
          <a:p>
            <a:pPr>
              <a:buFont typeface="Arial" panose="020B0604020202020204" pitchFamily="34" charset="0"/>
              <a:buChar char="•"/>
            </a:pPr>
            <a:r>
              <a:rPr lang="en-US" b="1" dirty="0"/>
              <a:t> </a:t>
            </a:r>
            <a:r>
              <a:rPr lang="en-US" sz="1600" dirty="0"/>
              <a:t>7 out of 10 products are organic (bananas, strawberries, spinach, avocado, raspberries).</a:t>
            </a:r>
          </a:p>
          <a:p>
            <a:pPr>
              <a:buFont typeface="Arial" panose="020B0604020202020204" pitchFamily="34" charset="0"/>
              <a:buChar char="•"/>
            </a:pPr>
            <a:r>
              <a:rPr lang="en-US" sz="1600" dirty="0"/>
              <a:t> Insight: There's clear customer preference for health-focused and organic options.</a:t>
            </a:r>
          </a:p>
          <a:p>
            <a:pPr>
              <a:buFont typeface="Arial" panose="020B0604020202020204" pitchFamily="34" charset="0"/>
              <a:buChar char="•"/>
            </a:pPr>
            <a:r>
              <a:rPr lang="en-US" sz="1600" dirty="0"/>
              <a:t> Opportunity:</a:t>
            </a:r>
          </a:p>
          <a:p>
            <a:pPr marL="742950" lvl="1" indent="-285750">
              <a:buFont typeface="Arial" panose="020B0604020202020204" pitchFamily="34" charset="0"/>
              <a:buChar char="•"/>
            </a:pPr>
            <a:r>
              <a:rPr lang="en-US" sz="1600" dirty="0"/>
              <a:t>Highlight organic categories in promotions</a:t>
            </a:r>
          </a:p>
          <a:p>
            <a:pPr marL="742950" lvl="1" indent="-285750">
              <a:buFont typeface="Arial" panose="020B0604020202020204" pitchFamily="34" charset="0"/>
              <a:buChar char="•"/>
            </a:pPr>
            <a:r>
              <a:rPr lang="en-US" sz="1600" dirty="0"/>
              <a:t>Offer loyalty perks for organic shoppers</a:t>
            </a:r>
          </a:p>
        </p:txBody>
      </p:sp>
      <p:sp>
        <p:nvSpPr>
          <p:cNvPr id="3" name="Arrow: Right 2">
            <a:extLst>
              <a:ext uri="{FF2B5EF4-FFF2-40B4-BE49-F238E27FC236}">
                <a16:creationId xmlns:a16="http://schemas.microsoft.com/office/drawing/2014/main" id="{581CC12E-935F-4455-845B-F6AEC4CD1067}"/>
              </a:ext>
            </a:extLst>
          </p:cNvPr>
          <p:cNvSpPr/>
          <p:nvPr/>
        </p:nvSpPr>
        <p:spPr>
          <a:xfrm>
            <a:off x="839190" y="898434"/>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0301D6D-C7AA-40DA-B982-938680A0D60D}"/>
              </a:ext>
            </a:extLst>
          </p:cNvPr>
          <p:cNvSpPr/>
          <p:nvPr/>
        </p:nvSpPr>
        <p:spPr>
          <a:xfrm>
            <a:off x="724395" y="4669205"/>
            <a:ext cx="10628415" cy="1415772"/>
          </a:xfrm>
          <a:prstGeom prst="rect">
            <a:avLst/>
          </a:prstGeom>
        </p:spPr>
        <p:txBody>
          <a:bodyPr wrap="square">
            <a:spAutoFit/>
          </a:bodyPr>
          <a:lstStyle/>
          <a:p>
            <a:r>
              <a:rPr lang="en-US" b="1" dirty="0"/>
              <a:t>3.  Berries and Leafy Greens Are Consistently Popular:</a:t>
            </a:r>
          </a:p>
          <a:p>
            <a:endParaRPr lang="en-US" b="1" dirty="0"/>
          </a:p>
          <a:p>
            <a:pPr>
              <a:buFont typeface="Arial" panose="020B0604020202020204" pitchFamily="34" charset="0"/>
              <a:buChar char="•"/>
            </a:pPr>
            <a:r>
              <a:rPr lang="en-US" dirty="0"/>
              <a:t> </a:t>
            </a:r>
            <a:r>
              <a:rPr lang="en-US" sz="1600" dirty="0"/>
              <a:t>Organic Strawberries, Strawberries, Organic Raspberries, and Organic Baby Spinach are all in the top 10.</a:t>
            </a:r>
          </a:p>
          <a:p>
            <a:pPr>
              <a:buFont typeface="Arial" panose="020B0604020202020204" pitchFamily="34" charset="0"/>
              <a:buChar char="•"/>
            </a:pPr>
            <a:r>
              <a:rPr lang="en-US" sz="1600" dirty="0"/>
              <a:t> Indicates regular purchasing of </a:t>
            </a:r>
            <a:r>
              <a:rPr lang="en-US" sz="1600" b="1" dirty="0"/>
              <a:t>perishable, fresh produce</a:t>
            </a:r>
            <a:r>
              <a:rPr lang="en-US" sz="1600" dirty="0"/>
              <a:t>.</a:t>
            </a:r>
          </a:p>
          <a:p>
            <a:pPr>
              <a:buFont typeface="Arial" panose="020B0604020202020204" pitchFamily="34" charset="0"/>
              <a:buChar char="•"/>
            </a:pPr>
            <a:r>
              <a:rPr lang="en-US" sz="1600" b="1" dirty="0"/>
              <a:t> Tactic</a:t>
            </a:r>
            <a:r>
              <a:rPr lang="en-US" sz="1600" dirty="0"/>
              <a:t>: Introduce subscription or auto-reorder for fresh items.</a:t>
            </a:r>
          </a:p>
        </p:txBody>
      </p:sp>
    </p:spTree>
    <p:extLst>
      <p:ext uri="{BB962C8B-B14F-4D97-AF65-F5344CB8AC3E}">
        <p14:creationId xmlns:p14="http://schemas.microsoft.com/office/powerpoint/2010/main" val="585425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7E25D6-705D-4FC6-B7FC-230CF5AB4C1F}"/>
              </a:ext>
            </a:extLst>
          </p:cNvPr>
          <p:cNvSpPr/>
          <p:nvPr/>
        </p:nvSpPr>
        <p:spPr>
          <a:xfrm>
            <a:off x="868878" y="899234"/>
            <a:ext cx="8690758" cy="1969770"/>
          </a:xfrm>
          <a:prstGeom prst="rect">
            <a:avLst/>
          </a:prstGeom>
        </p:spPr>
        <p:txBody>
          <a:bodyPr wrap="square">
            <a:spAutoFit/>
          </a:bodyPr>
          <a:lstStyle/>
          <a:p>
            <a:r>
              <a:rPr lang="en-US" b="1" dirty="0"/>
              <a:t>4. Citrus Fruits in High Demand:</a:t>
            </a:r>
          </a:p>
          <a:p>
            <a:pPr>
              <a:buFont typeface="Arial" panose="020B0604020202020204" pitchFamily="34" charset="0"/>
              <a:buChar char="•"/>
            </a:pPr>
            <a:r>
              <a:rPr lang="en-US" sz="1600" b="1" dirty="0"/>
              <a:t>Lemon and Lime</a:t>
            </a:r>
            <a:r>
              <a:rPr lang="en-US" sz="1600" dirty="0"/>
              <a:t> are present, showing consistent utility across cooking and beverage use.</a:t>
            </a:r>
          </a:p>
          <a:p>
            <a:pPr>
              <a:buFont typeface="Arial" panose="020B0604020202020204" pitchFamily="34" charset="0"/>
              <a:buChar char="•"/>
            </a:pPr>
            <a:r>
              <a:rPr lang="en-US" sz="1600" b="1" dirty="0"/>
              <a:t>Potential</a:t>
            </a:r>
            <a:r>
              <a:rPr lang="en-US" sz="1600" dirty="0"/>
              <a:t>: Cross-sell with tea, seafood, or recipe bundles.</a:t>
            </a:r>
          </a:p>
          <a:p>
            <a:pPr>
              <a:buFont typeface="Arial" panose="020B0604020202020204" pitchFamily="34" charset="0"/>
              <a:buChar char="•"/>
            </a:pPr>
            <a:endParaRPr lang="en-US" dirty="0"/>
          </a:p>
          <a:p>
            <a:r>
              <a:rPr lang="en-US" b="1" dirty="0"/>
              <a:t>5. High Concentration of Orders:</a:t>
            </a:r>
          </a:p>
          <a:p>
            <a:pPr>
              <a:buFont typeface="Arial" panose="020B0604020202020204" pitchFamily="34" charset="0"/>
              <a:buChar char="•"/>
            </a:pPr>
            <a:r>
              <a:rPr lang="en-US" sz="1600" dirty="0"/>
              <a:t>These 10 products make up </a:t>
            </a:r>
            <a:r>
              <a:rPr lang="en-US" sz="1600" b="1" dirty="0"/>
              <a:t>72,423 orders</a:t>
            </a:r>
            <a:r>
              <a:rPr lang="en-US" sz="1600" dirty="0"/>
              <a:t>, likely representing a </a:t>
            </a:r>
            <a:r>
              <a:rPr lang="en-US" sz="1600" b="1" dirty="0"/>
              <a:t>large portion of recurring basket items</a:t>
            </a:r>
            <a:r>
              <a:rPr lang="en-US" sz="1600" dirty="0"/>
              <a:t>.</a:t>
            </a:r>
          </a:p>
        </p:txBody>
      </p:sp>
      <p:sp>
        <p:nvSpPr>
          <p:cNvPr id="3" name="Rectangle 2">
            <a:extLst>
              <a:ext uri="{FF2B5EF4-FFF2-40B4-BE49-F238E27FC236}">
                <a16:creationId xmlns:a16="http://schemas.microsoft.com/office/drawing/2014/main" id="{FF86C656-A9A5-46DC-B487-629042BA8812}"/>
              </a:ext>
            </a:extLst>
          </p:cNvPr>
          <p:cNvSpPr/>
          <p:nvPr/>
        </p:nvSpPr>
        <p:spPr>
          <a:xfrm>
            <a:off x="1087674" y="3059668"/>
            <a:ext cx="2986459" cy="369332"/>
          </a:xfrm>
          <a:prstGeom prst="rect">
            <a:avLst/>
          </a:prstGeom>
        </p:spPr>
        <p:txBody>
          <a:bodyPr wrap="none">
            <a:spAutoFit/>
          </a:bodyPr>
          <a:lstStyle/>
          <a:p>
            <a:r>
              <a:rPr lang="en-US" dirty="0">
                <a:solidFill>
                  <a:schemeClr val="accent2">
                    <a:lumMod val="75000"/>
                  </a:schemeClr>
                </a:solidFill>
              </a:rPr>
              <a:t>Strategic Recommendations:</a:t>
            </a:r>
          </a:p>
        </p:txBody>
      </p:sp>
      <p:sp>
        <p:nvSpPr>
          <p:cNvPr id="4" name="Arrow: Right 3">
            <a:extLst>
              <a:ext uri="{FF2B5EF4-FFF2-40B4-BE49-F238E27FC236}">
                <a16:creationId xmlns:a16="http://schemas.microsoft.com/office/drawing/2014/main" id="{FB352F17-9496-4DD6-833E-D49ABE95FB7E}"/>
              </a:ext>
            </a:extLst>
          </p:cNvPr>
          <p:cNvSpPr/>
          <p:nvPr/>
        </p:nvSpPr>
        <p:spPr>
          <a:xfrm>
            <a:off x="903607" y="3181988"/>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6B23581C-060B-4E50-8366-F95D0BC50716}"/>
              </a:ext>
            </a:extLst>
          </p:cNvPr>
          <p:cNvGraphicFramePr>
            <a:graphicFrameLocks noGrp="1"/>
          </p:cNvGraphicFramePr>
          <p:nvPr>
            <p:extLst>
              <p:ext uri="{D42A27DB-BD31-4B8C-83A1-F6EECF244321}">
                <p14:modId xmlns:p14="http://schemas.microsoft.com/office/powerpoint/2010/main" val="1435531187"/>
              </p:ext>
            </p:extLst>
          </p:nvPr>
        </p:nvGraphicFramePr>
        <p:xfrm>
          <a:off x="868878" y="3764206"/>
          <a:ext cx="10353674" cy="2194560"/>
        </p:xfrm>
        <a:graphic>
          <a:graphicData uri="http://schemas.openxmlformats.org/drawingml/2006/table">
            <a:tbl>
              <a:tblPr/>
              <a:tblGrid>
                <a:gridCol w="5176837">
                  <a:extLst>
                    <a:ext uri="{9D8B030D-6E8A-4147-A177-3AD203B41FA5}">
                      <a16:colId xmlns:a16="http://schemas.microsoft.com/office/drawing/2014/main" val="2602498538"/>
                    </a:ext>
                  </a:extLst>
                </a:gridCol>
                <a:gridCol w="5176837">
                  <a:extLst>
                    <a:ext uri="{9D8B030D-6E8A-4147-A177-3AD203B41FA5}">
                      <a16:colId xmlns:a16="http://schemas.microsoft.com/office/drawing/2014/main" val="3694058638"/>
                    </a:ext>
                  </a:extLst>
                </a:gridCol>
              </a:tblGrid>
              <a:tr h="365760">
                <a:tc>
                  <a:txBody>
                    <a:bodyPr/>
                    <a:lstStyle/>
                    <a:p>
                      <a:r>
                        <a:rPr lang="en-US" sz="1800"/>
                        <a:t>Strategy</a:t>
                      </a:r>
                    </a:p>
                  </a:txBody>
                  <a:tcPr anchor="ctr">
                    <a:lnL>
                      <a:noFill/>
                    </a:lnL>
                    <a:lnR>
                      <a:noFill/>
                    </a:lnR>
                    <a:lnT>
                      <a:noFill/>
                    </a:lnT>
                    <a:lnB>
                      <a:noFill/>
                    </a:lnB>
                  </a:tcPr>
                </a:tc>
                <a:tc>
                  <a:txBody>
                    <a:bodyPr/>
                    <a:lstStyle/>
                    <a:p>
                      <a:r>
                        <a:rPr lang="en-US" sz="1800"/>
                        <a:t>Purpose</a:t>
                      </a:r>
                    </a:p>
                  </a:txBody>
                  <a:tcPr anchor="ctr">
                    <a:lnL>
                      <a:noFill/>
                    </a:lnL>
                    <a:lnR>
                      <a:noFill/>
                    </a:lnR>
                    <a:lnT>
                      <a:noFill/>
                    </a:lnT>
                    <a:lnB>
                      <a:noFill/>
                    </a:lnB>
                  </a:tcPr>
                </a:tc>
                <a:extLst>
                  <a:ext uri="{0D108BD9-81ED-4DB2-BD59-A6C34878D82A}">
                    <a16:rowId xmlns:a16="http://schemas.microsoft.com/office/drawing/2014/main" val="2305417225"/>
                  </a:ext>
                </a:extLst>
              </a:tr>
              <a:tr h="365760">
                <a:tc>
                  <a:txBody>
                    <a:bodyPr/>
                    <a:lstStyle/>
                    <a:p>
                      <a:r>
                        <a:rPr lang="en-US" sz="1200"/>
                        <a:t>Promote “Essentials Basket”</a:t>
                      </a:r>
                    </a:p>
                  </a:txBody>
                  <a:tcPr anchor="ctr">
                    <a:lnL>
                      <a:noFill/>
                    </a:lnL>
                    <a:lnR>
                      <a:noFill/>
                    </a:lnR>
                    <a:lnT>
                      <a:noFill/>
                    </a:lnT>
                    <a:lnB>
                      <a:noFill/>
                    </a:lnB>
                  </a:tcPr>
                </a:tc>
                <a:tc>
                  <a:txBody>
                    <a:bodyPr/>
                    <a:lstStyle/>
                    <a:p>
                      <a:r>
                        <a:rPr lang="en-US" sz="1200"/>
                        <a:t>Bundle items like Banana, Lemon, Spinach, etc.</a:t>
                      </a:r>
                    </a:p>
                  </a:txBody>
                  <a:tcPr anchor="ctr">
                    <a:lnL>
                      <a:noFill/>
                    </a:lnL>
                    <a:lnR>
                      <a:noFill/>
                    </a:lnR>
                    <a:lnT>
                      <a:noFill/>
                    </a:lnT>
                    <a:lnB>
                      <a:noFill/>
                    </a:lnB>
                  </a:tcPr>
                </a:tc>
                <a:extLst>
                  <a:ext uri="{0D108BD9-81ED-4DB2-BD59-A6C34878D82A}">
                    <a16:rowId xmlns:a16="http://schemas.microsoft.com/office/drawing/2014/main" val="108455018"/>
                  </a:ext>
                </a:extLst>
              </a:tr>
              <a:tr h="365760">
                <a:tc>
                  <a:txBody>
                    <a:bodyPr/>
                    <a:lstStyle/>
                    <a:p>
                      <a:r>
                        <a:rPr lang="en-US" sz="1200"/>
                        <a:t>Prioritize Organic Assortment</a:t>
                      </a:r>
                    </a:p>
                  </a:txBody>
                  <a:tcPr anchor="ctr">
                    <a:lnL>
                      <a:noFill/>
                    </a:lnL>
                    <a:lnR>
                      <a:noFill/>
                    </a:lnR>
                    <a:lnT>
                      <a:noFill/>
                    </a:lnT>
                    <a:lnB>
                      <a:noFill/>
                    </a:lnB>
                  </a:tcPr>
                </a:tc>
                <a:tc>
                  <a:txBody>
                    <a:bodyPr/>
                    <a:lstStyle/>
                    <a:p>
                      <a:r>
                        <a:rPr lang="en-US" sz="1200"/>
                        <a:t>Expand and promote organic range</a:t>
                      </a:r>
                    </a:p>
                  </a:txBody>
                  <a:tcPr anchor="ctr">
                    <a:lnL>
                      <a:noFill/>
                    </a:lnL>
                    <a:lnR>
                      <a:noFill/>
                    </a:lnR>
                    <a:lnT>
                      <a:noFill/>
                    </a:lnT>
                    <a:lnB>
                      <a:noFill/>
                    </a:lnB>
                  </a:tcPr>
                </a:tc>
                <a:extLst>
                  <a:ext uri="{0D108BD9-81ED-4DB2-BD59-A6C34878D82A}">
                    <a16:rowId xmlns:a16="http://schemas.microsoft.com/office/drawing/2014/main" val="2233974142"/>
                  </a:ext>
                </a:extLst>
              </a:tr>
              <a:tr h="365760">
                <a:tc>
                  <a:txBody>
                    <a:bodyPr/>
                    <a:lstStyle/>
                    <a:p>
                      <a:r>
                        <a:rPr lang="en-US" sz="1200"/>
                        <a:t>Fresh Produce Reorder Promos</a:t>
                      </a:r>
                    </a:p>
                  </a:txBody>
                  <a:tcPr anchor="ctr">
                    <a:lnL>
                      <a:noFill/>
                    </a:lnL>
                    <a:lnR>
                      <a:noFill/>
                    </a:lnR>
                    <a:lnT>
                      <a:noFill/>
                    </a:lnT>
                    <a:lnB>
                      <a:noFill/>
                    </a:lnB>
                  </a:tcPr>
                </a:tc>
                <a:tc>
                  <a:txBody>
                    <a:bodyPr/>
                    <a:lstStyle/>
                    <a:p>
                      <a:r>
                        <a:rPr lang="en-US" sz="1200"/>
                        <a:t>Offer deals to recurring fresh-food shoppers</a:t>
                      </a:r>
                    </a:p>
                  </a:txBody>
                  <a:tcPr anchor="ctr">
                    <a:lnL>
                      <a:noFill/>
                    </a:lnL>
                    <a:lnR>
                      <a:noFill/>
                    </a:lnR>
                    <a:lnT>
                      <a:noFill/>
                    </a:lnT>
                    <a:lnB>
                      <a:noFill/>
                    </a:lnB>
                  </a:tcPr>
                </a:tc>
                <a:extLst>
                  <a:ext uri="{0D108BD9-81ED-4DB2-BD59-A6C34878D82A}">
                    <a16:rowId xmlns:a16="http://schemas.microsoft.com/office/drawing/2014/main" val="1731018739"/>
                  </a:ext>
                </a:extLst>
              </a:tr>
              <a:tr h="365760">
                <a:tc>
                  <a:txBody>
                    <a:bodyPr/>
                    <a:lstStyle/>
                    <a:p>
                      <a:r>
                        <a:rPr lang="en-US" sz="1200"/>
                        <a:t>Auto-Reorder Campaigns</a:t>
                      </a:r>
                    </a:p>
                  </a:txBody>
                  <a:tcPr anchor="ctr">
                    <a:lnL>
                      <a:noFill/>
                    </a:lnL>
                    <a:lnR>
                      <a:noFill/>
                    </a:lnR>
                    <a:lnT>
                      <a:noFill/>
                    </a:lnT>
                    <a:lnB>
                      <a:noFill/>
                    </a:lnB>
                  </a:tcPr>
                </a:tc>
                <a:tc>
                  <a:txBody>
                    <a:bodyPr/>
                    <a:lstStyle/>
                    <a:p>
                      <a:r>
                        <a:rPr lang="en-US" sz="1200"/>
                        <a:t>Target top 10 items with “Subscribe &amp; Save”</a:t>
                      </a:r>
                    </a:p>
                  </a:txBody>
                  <a:tcPr anchor="ctr">
                    <a:lnL>
                      <a:noFill/>
                    </a:lnL>
                    <a:lnR>
                      <a:noFill/>
                    </a:lnR>
                    <a:lnT>
                      <a:noFill/>
                    </a:lnT>
                    <a:lnB>
                      <a:noFill/>
                    </a:lnB>
                  </a:tcPr>
                </a:tc>
                <a:extLst>
                  <a:ext uri="{0D108BD9-81ED-4DB2-BD59-A6C34878D82A}">
                    <a16:rowId xmlns:a16="http://schemas.microsoft.com/office/drawing/2014/main" val="500544177"/>
                  </a:ext>
                </a:extLst>
              </a:tr>
              <a:tr h="365760">
                <a:tc>
                  <a:txBody>
                    <a:bodyPr/>
                    <a:lstStyle/>
                    <a:p>
                      <a:r>
                        <a:rPr lang="en-US" sz="1200" dirty="0"/>
                        <a:t>Seasonal Marketing</a:t>
                      </a:r>
                    </a:p>
                  </a:txBody>
                  <a:tcPr anchor="ctr">
                    <a:lnL>
                      <a:noFill/>
                    </a:lnL>
                    <a:lnR>
                      <a:noFill/>
                    </a:lnR>
                    <a:lnT>
                      <a:noFill/>
                    </a:lnT>
                    <a:lnB>
                      <a:noFill/>
                    </a:lnB>
                  </a:tcPr>
                </a:tc>
                <a:tc>
                  <a:txBody>
                    <a:bodyPr/>
                    <a:lstStyle/>
                    <a:p>
                      <a:r>
                        <a:rPr lang="en-US" sz="1200" dirty="0"/>
                        <a:t>Highlight fruits like berries during peak times</a:t>
                      </a:r>
                    </a:p>
                  </a:txBody>
                  <a:tcPr anchor="ctr">
                    <a:lnL>
                      <a:noFill/>
                    </a:lnL>
                    <a:lnR>
                      <a:noFill/>
                    </a:lnR>
                    <a:lnT>
                      <a:noFill/>
                    </a:lnT>
                    <a:lnB>
                      <a:noFill/>
                    </a:lnB>
                  </a:tcPr>
                </a:tc>
                <a:extLst>
                  <a:ext uri="{0D108BD9-81ED-4DB2-BD59-A6C34878D82A}">
                    <a16:rowId xmlns:a16="http://schemas.microsoft.com/office/drawing/2014/main" val="1051740995"/>
                  </a:ext>
                </a:extLst>
              </a:tr>
            </a:tbl>
          </a:graphicData>
        </a:graphic>
      </p:graphicFrame>
    </p:spTree>
    <p:extLst>
      <p:ext uri="{BB962C8B-B14F-4D97-AF65-F5344CB8AC3E}">
        <p14:creationId xmlns:p14="http://schemas.microsoft.com/office/powerpoint/2010/main" val="3631253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9C59A2-BCDD-49F4-8CB9-7A33A959BD97}"/>
              </a:ext>
            </a:extLst>
          </p:cNvPr>
          <p:cNvSpPr txBox="1"/>
          <p:nvPr/>
        </p:nvSpPr>
        <p:spPr>
          <a:xfrm>
            <a:off x="1045029" y="634185"/>
            <a:ext cx="2090057" cy="369332"/>
          </a:xfrm>
          <a:prstGeom prst="rect">
            <a:avLst/>
          </a:prstGeom>
          <a:noFill/>
        </p:spPr>
        <p:txBody>
          <a:bodyPr wrap="square" rtlCol="0">
            <a:spAutoFit/>
          </a:bodyPr>
          <a:lstStyle/>
          <a:p>
            <a:r>
              <a:rPr lang="en-US" dirty="0"/>
              <a:t>Task – 10</a:t>
            </a:r>
          </a:p>
        </p:txBody>
      </p:sp>
      <p:sp>
        <p:nvSpPr>
          <p:cNvPr id="3" name="Arrow: Right 2">
            <a:extLst>
              <a:ext uri="{FF2B5EF4-FFF2-40B4-BE49-F238E27FC236}">
                <a16:creationId xmlns:a16="http://schemas.microsoft.com/office/drawing/2014/main" id="{C2A655CC-C006-41DB-812B-7C1B9D4E4229}"/>
              </a:ext>
            </a:extLst>
          </p:cNvPr>
          <p:cNvSpPr/>
          <p:nvPr/>
        </p:nvSpPr>
        <p:spPr>
          <a:xfrm>
            <a:off x="952995" y="1242818"/>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7F54BC8-17FA-48DB-9D33-4662E38F6378}"/>
              </a:ext>
            </a:extLst>
          </p:cNvPr>
          <p:cNvSpPr/>
          <p:nvPr/>
        </p:nvSpPr>
        <p:spPr>
          <a:xfrm>
            <a:off x="1137062" y="1116617"/>
            <a:ext cx="6067687" cy="377091"/>
          </a:xfrm>
          <a:prstGeom prst="rect">
            <a:avLst/>
          </a:prstGeom>
        </p:spPr>
        <p:txBody>
          <a:bodyPr wrap="none">
            <a:spAutoFit/>
          </a:bodyPr>
          <a:lstStyle/>
          <a:p>
            <a:pPr>
              <a:lnSpc>
                <a:spcPct val="107000"/>
              </a:lnSpc>
              <a:spcAft>
                <a:spcPts val="800"/>
              </a:spcAft>
            </a:pPr>
            <a:r>
              <a:rPr lang="en-IN" dirty="0">
                <a:latin typeface="Book Antiqua" panose="02040602050305030304" pitchFamily="18" charset="0"/>
                <a:ea typeface="Book Antiqua" panose="02040602050305030304" pitchFamily="18" charset="0"/>
                <a:cs typeface="Book Antiqua" panose="02040602050305030304" pitchFamily="18" charset="0"/>
              </a:rPr>
              <a:t>How many users have placed orders in each department?</a:t>
            </a:r>
            <a:endParaRPr lang="en-US" sz="1400" dirty="0">
              <a:effectLst/>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A5041C48-80F5-4E19-BEB5-850500DA1981}"/>
              </a:ext>
            </a:extLst>
          </p:cNvPr>
          <p:cNvGraphicFramePr>
            <a:graphicFrameLocks noGrp="1"/>
          </p:cNvGraphicFramePr>
          <p:nvPr>
            <p:extLst>
              <p:ext uri="{D42A27DB-BD31-4B8C-83A1-F6EECF244321}">
                <p14:modId xmlns:p14="http://schemas.microsoft.com/office/powerpoint/2010/main" val="3109633558"/>
              </p:ext>
            </p:extLst>
          </p:nvPr>
        </p:nvGraphicFramePr>
        <p:xfrm>
          <a:off x="1207798" y="1745673"/>
          <a:ext cx="3684835" cy="4078943"/>
        </p:xfrm>
        <a:graphic>
          <a:graphicData uri="http://schemas.openxmlformats.org/drawingml/2006/table">
            <a:tbl>
              <a:tblPr>
                <a:tableStyleId>{BC89EF96-8CEA-46FF-86C4-4CE0E7609802}</a:tableStyleId>
              </a:tblPr>
              <a:tblGrid>
                <a:gridCol w="1329339">
                  <a:extLst>
                    <a:ext uri="{9D8B030D-6E8A-4147-A177-3AD203B41FA5}">
                      <a16:colId xmlns:a16="http://schemas.microsoft.com/office/drawing/2014/main" val="4293777455"/>
                    </a:ext>
                  </a:extLst>
                </a:gridCol>
                <a:gridCol w="1329339">
                  <a:extLst>
                    <a:ext uri="{9D8B030D-6E8A-4147-A177-3AD203B41FA5}">
                      <a16:colId xmlns:a16="http://schemas.microsoft.com/office/drawing/2014/main" val="6553575"/>
                    </a:ext>
                  </a:extLst>
                </a:gridCol>
                <a:gridCol w="1026157">
                  <a:extLst>
                    <a:ext uri="{9D8B030D-6E8A-4147-A177-3AD203B41FA5}">
                      <a16:colId xmlns:a16="http://schemas.microsoft.com/office/drawing/2014/main" val="63694320"/>
                    </a:ext>
                  </a:extLst>
                </a:gridCol>
              </a:tblGrid>
              <a:tr h="181313">
                <a:tc>
                  <a:txBody>
                    <a:bodyPr/>
                    <a:lstStyle/>
                    <a:p>
                      <a:pPr algn="l" fontAlgn="b"/>
                      <a:r>
                        <a:rPr lang="en-US" sz="1100" b="1" i="0" u="none" strike="noStrike" dirty="0">
                          <a:solidFill>
                            <a:schemeClr val="tx1"/>
                          </a:solidFill>
                          <a:effectLst/>
                          <a:latin typeface="Calibri" panose="020F0502020204030204" pitchFamily="34" charset="0"/>
                        </a:rPr>
                        <a:t>department</a:t>
                      </a:r>
                    </a:p>
                  </a:txBody>
                  <a:tcPr marL="9525" marR="9525" marT="9525" marB="0" anchor="b"/>
                </a:tc>
                <a:tc>
                  <a:txBody>
                    <a:bodyPr/>
                    <a:lstStyle/>
                    <a:p>
                      <a:pPr algn="l" fontAlgn="b"/>
                      <a:r>
                        <a:rPr lang="en-US" sz="1100" b="1" i="0" u="none" strike="noStrike" dirty="0">
                          <a:solidFill>
                            <a:schemeClr val="tx1"/>
                          </a:solidFill>
                          <a:effectLst/>
                          <a:latin typeface="Calibri" panose="020F0502020204030204" pitchFamily="34" charset="0"/>
                        </a:rPr>
                        <a:t>Count of order_id</a:t>
                      </a:r>
                    </a:p>
                  </a:txBody>
                  <a:tcPr marL="9525" marR="9525" marT="9525" marB="0" anchor="b"/>
                </a:tc>
                <a:tc>
                  <a:txBody>
                    <a:bodyPr/>
                    <a:lstStyle/>
                    <a:p>
                      <a:pPr algn="l" fontAlgn="b"/>
                      <a:r>
                        <a:rPr lang="en-US" sz="1100" b="1" i="0" u="none" strike="noStrike">
                          <a:solidFill>
                            <a:schemeClr val="tx1"/>
                          </a:solidFill>
                          <a:effectLst/>
                          <a:latin typeface="Calibri" panose="020F0502020204030204" pitchFamily="34" charset="0"/>
                        </a:rPr>
                        <a:t>% of total_order</a:t>
                      </a:r>
                    </a:p>
                  </a:txBody>
                  <a:tcPr marL="9525" marR="9525" marT="9525" marB="0" anchor="b"/>
                </a:tc>
                <a:extLst>
                  <a:ext uri="{0D108BD9-81ED-4DB2-BD59-A6C34878D82A}">
                    <a16:rowId xmlns:a16="http://schemas.microsoft.com/office/drawing/2014/main" val="488487999"/>
                  </a:ext>
                </a:extLst>
              </a:tr>
              <a:tr h="176489">
                <a:tc>
                  <a:txBody>
                    <a:bodyPr/>
                    <a:lstStyle/>
                    <a:p>
                      <a:pPr algn="l" fontAlgn="b"/>
                      <a:r>
                        <a:rPr lang="en-US" sz="1100" b="0" i="0" u="none" strike="noStrike" dirty="0">
                          <a:solidFill>
                            <a:schemeClr val="tx1"/>
                          </a:solidFill>
                          <a:effectLst/>
                          <a:latin typeface="Calibri" panose="020F0502020204030204" pitchFamily="34" charset="0"/>
                        </a:rPr>
                        <a:t>produce</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309971</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29.51%</a:t>
                      </a:r>
                    </a:p>
                  </a:txBody>
                  <a:tcPr marL="9525" marR="9525" marT="9525" marB="0" anchor="b"/>
                </a:tc>
                <a:extLst>
                  <a:ext uri="{0D108BD9-81ED-4DB2-BD59-A6C34878D82A}">
                    <a16:rowId xmlns:a16="http://schemas.microsoft.com/office/drawing/2014/main" val="2335283882"/>
                  </a:ext>
                </a:extLst>
              </a:tr>
              <a:tr h="176489">
                <a:tc>
                  <a:txBody>
                    <a:bodyPr/>
                    <a:lstStyle/>
                    <a:p>
                      <a:pPr algn="l" fontAlgn="b"/>
                      <a:r>
                        <a:rPr lang="en-US" sz="1100" b="0" i="0" u="none" strike="noStrike" dirty="0">
                          <a:solidFill>
                            <a:schemeClr val="tx1"/>
                          </a:solidFill>
                          <a:effectLst/>
                          <a:latin typeface="Calibri" panose="020F0502020204030204" pitchFamily="34" charset="0"/>
                        </a:rPr>
                        <a:t>dairy eggs</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164061</a:t>
                      </a:r>
                    </a:p>
                  </a:txBody>
                  <a:tcPr marL="9525" marR="9525" marT="9525" marB="0" anchor="b"/>
                </a:tc>
                <a:tc>
                  <a:txBody>
                    <a:bodyPr/>
                    <a:lstStyle/>
                    <a:p>
                      <a:pPr algn="r" fontAlgn="b"/>
                      <a:r>
                        <a:rPr lang="en-US" sz="1100" b="0" i="0" u="none" strike="noStrike">
                          <a:solidFill>
                            <a:schemeClr val="tx1"/>
                          </a:solidFill>
                          <a:effectLst/>
                          <a:latin typeface="Calibri" panose="020F0502020204030204" pitchFamily="34" charset="0"/>
                        </a:rPr>
                        <a:t>15.63%</a:t>
                      </a:r>
                    </a:p>
                  </a:txBody>
                  <a:tcPr marL="9525" marR="9525" marT="9525" marB="0" anchor="b"/>
                </a:tc>
                <a:extLst>
                  <a:ext uri="{0D108BD9-81ED-4DB2-BD59-A6C34878D82A}">
                    <a16:rowId xmlns:a16="http://schemas.microsoft.com/office/drawing/2014/main" val="3794222678"/>
                  </a:ext>
                </a:extLst>
              </a:tr>
              <a:tr h="176489">
                <a:tc>
                  <a:txBody>
                    <a:bodyPr/>
                    <a:lstStyle/>
                    <a:p>
                      <a:pPr algn="l" fontAlgn="b"/>
                      <a:r>
                        <a:rPr lang="en-US" sz="1100" b="0" i="0" u="none" strike="noStrike" dirty="0">
                          <a:solidFill>
                            <a:schemeClr val="tx1"/>
                          </a:solidFill>
                          <a:effectLst/>
                          <a:latin typeface="Calibri" panose="020F0502020204030204" pitchFamily="34" charset="0"/>
                        </a:rPr>
                        <a:t>snacks</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89867</a:t>
                      </a:r>
                    </a:p>
                  </a:txBody>
                  <a:tcPr marL="9525" marR="9525" marT="9525" marB="0" anchor="b"/>
                </a:tc>
                <a:tc>
                  <a:txBody>
                    <a:bodyPr/>
                    <a:lstStyle/>
                    <a:p>
                      <a:pPr algn="r" fontAlgn="b"/>
                      <a:r>
                        <a:rPr lang="en-US" sz="1100" b="0" i="0" u="none" strike="noStrike">
                          <a:solidFill>
                            <a:schemeClr val="tx1"/>
                          </a:solidFill>
                          <a:effectLst/>
                          <a:latin typeface="Calibri" panose="020F0502020204030204" pitchFamily="34" charset="0"/>
                        </a:rPr>
                        <a:t>8.60%</a:t>
                      </a:r>
                    </a:p>
                  </a:txBody>
                  <a:tcPr marL="9525" marR="9525" marT="9525" marB="0" anchor="b"/>
                </a:tc>
                <a:extLst>
                  <a:ext uri="{0D108BD9-81ED-4DB2-BD59-A6C34878D82A}">
                    <a16:rowId xmlns:a16="http://schemas.microsoft.com/office/drawing/2014/main" val="3236927953"/>
                  </a:ext>
                </a:extLst>
              </a:tr>
              <a:tr h="176489">
                <a:tc>
                  <a:txBody>
                    <a:bodyPr/>
                    <a:lstStyle/>
                    <a:p>
                      <a:pPr algn="l" fontAlgn="b"/>
                      <a:r>
                        <a:rPr lang="en-US" sz="1100" b="0" i="0" u="none" strike="noStrike" dirty="0">
                          <a:solidFill>
                            <a:schemeClr val="tx1"/>
                          </a:solidFill>
                          <a:effectLst/>
                          <a:latin typeface="Calibri" panose="020F0502020204030204" pitchFamily="34" charset="0"/>
                        </a:rPr>
                        <a:t>beverages</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86497</a:t>
                      </a:r>
                    </a:p>
                  </a:txBody>
                  <a:tcPr marL="9525" marR="9525" marT="9525" marB="0" anchor="b"/>
                </a:tc>
                <a:tc>
                  <a:txBody>
                    <a:bodyPr/>
                    <a:lstStyle/>
                    <a:p>
                      <a:pPr algn="r" fontAlgn="b"/>
                      <a:r>
                        <a:rPr lang="en-US" sz="1100" b="0" i="0" u="none" strike="noStrike">
                          <a:solidFill>
                            <a:schemeClr val="tx1"/>
                          </a:solidFill>
                          <a:effectLst/>
                          <a:latin typeface="Calibri" panose="020F0502020204030204" pitchFamily="34" charset="0"/>
                        </a:rPr>
                        <a:t>8.26%</a:t>
                      </a:r>
                    </a:p>
                  </a:txBody>
                  <a:tcPr marL="9525" marR="9525" marT="9525" marB="0" anchor="b"/>
                </a:tc>
                <a:extLst>
                  <a:ext uri="{0D108BD9-81ED-4DB2-BD59-A6C34878D82A}">
                    <a16:rowId xmlns:a16="http://schemas.microsoft.com/office/drawing/2014/main" val="1229836310"/>
                  </a:ext>
                </a:extLst>
              </a:tr>
              <a:tr h="176489">
                <a:tc>
                  <a:txBody>
                    <a:bodyPr/>
                    <a:lstStyle/>
                    <a:p>
                      <a:pPr algn="l" fontAlgn="b"/>
                      <a:r>
                        <a:rPr lang="en-US" sz="1100" b="0" i="0" u="none" strike="noStrike">
                          <a:solidFill>
                            <a:schemeClr val="tx1"/>
                          </a:solidFill>
                          <a:effectLst/>
                          <a:latin typeface="Calibri" panose="020F0502020204030204" pitchFamily="34" charset="0"/>
                        </a:rPr>
                        <a:t>frozen</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76365</a:t>
                      </a:r>
                    </a:p>
                  </a:txBody>
                  <a:tcPr marL="9525" marR="9525" marT="9525" marB="0" anchor="b"/>
                </a:tc>
                <a:tc>
                  <a:txBody>
                    <a:bodyPr/>
                    <a:lstStyle/>
                    <a:p>
                      <a:pPr algn="r" fontAlgn="b"/>
                      <a:r>
                        <a:rPr lang="en-US" sz="1100" b="0" i="0" u="none" strike="noStrike">
                          <a:solidFill>
                            <a:schemeClr val="tx1"/>
                          </a:solidFill>
                          <a:effectLst/>
                          <a:latin typeface="Calibri" panose="020F0502020204030204" pitchFamily="34" charset="0"/>
                        </a:rPr>
                        <a:t>7.26%</a:t>
                      </a:r>
                    </a:p>
                  </a:txBody>
                  <a:tcPr marL="9525" marR="9525" marT="9525" marB="0" anchor="b"/>
                </a:tc>
                <a:extLst>
                  <a:ext uri="{0D108BD9-81ED-4DB2-BD59-A6C34878D82A}">
                    <a16:rowId xmlns:a16="http://schemas.microsoft.com/office/drawing/2014/main" val="808788046"/>
                  </a:ext>
                </a:extLst>
              </a:tr>
              <a:tr h="176489">
                <a:tc>
                  <a:txBody>
                    <a:bodyPr/>
                    <a:lstStyle/>
                    <a:p>
                      <a:pPr algn="l" fontAlgn="b"/>
                      <a:r>
                        <a:rPr lang="en-US" sz="1100" b="0" i="0" u="none" strike="noStrike">
                          <a:solidFill>
                            <a:schemeClr val="tx1"/>
                          </a:solidFill>
                          <a:effectLst/>
                          <a:latin typeface="Calibri" panose="020F0502020204030204" pitchFamily="34" charset="0"/>
                        </a:rPr>
                        <a:t>pantry</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61650</a:t>
                      </a:r>
                    </a:p>
                  </a:txBody>
                  <a:tcPr marL="9525" marR="9525" marT="9525" marB="0" anchor="b"/>
                </a:tc>
                <a:tc>
                  <a:txBody>
                    <a:bodyPr/>
                    <a:lstStyle/>
                    <a:p>
                      <a:pPr algn="r" fontAlgn="b"/>
                      <a:r>
                        <a:rPr lang="en-US" sz="1100" b="0" i="0" u="none" strike="noStrike">
                          <a:solidFill>
                            <a:schemeClr val="tx1"/>
                          </a:solidFill>
                          <a:effectLst/>
                          <a:latin typeface="Calibri" panose="020F0502020204030204" pitchFamily="34" charset="0"/>
                        </a:rPr>
                        <a:t>5.89%</a:t>
                      </a:r>
                    </a:p>
                  </a:txBody>
                  <a:tcPr marL="9525" marR="9525" marT="9525" marB="0" anchor="b"/>
                </a:tc>
                <a:extLst>
                  <a:ext uri="{0D108BD9-81ED-4DB2-BD59-A6C34878D82A}">
                    <a16:rowId xmlns:a16="http://schemas.microsoft.com/office/drawing/2014/main" val="1015715738"/>
                  </a:ext>
                </a:extLst>
              </a:tr>
              <a:tr h="176489">
                <a:tc>
                  <a:txBody>
                    <a:bodyPr/>
                    <a:lstStyle/>
                    <a:p>
                      <a:pPr algn="l" fontAlgn="b"/>
                      <a:r>
                        <a:rPr lang="en-US" sz="1100" b="0" i="0" u="none" strike="noStrike">
                          <a:solidFill>
                            <a:schemeClr val="tx1"/>
                          </a:solidFill>
                          <a:effectLst/>
                          <a:latin typeface="Calibri" panose="020F0502020204030204" pitchFamily="34" charset="0"/>
                        </a:rPr>
                        <a:t>bakery</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36579</a:t>
                      </a:r>
                    </a:p>
                  </a:txBody>
                  <a:tcPr marL="9525" marR="9525" marT="9525" marB="0" anchor="b"/>
                </a:tc>
                <a:tc>
                  <a:txBody>
                    <a:bodyPr/>
                    <a:lstStyle/>
                    <a:p>
                      <a:pPr algn="r" fontAlgn="b"/>
                      <a:r>
                        <a:rPr lang="en-US" sz="1100" b="0" i="0" u="none" strike="noStrike">
                          <a:solidFill>
                            <a:schemeClr val="tx1"/>
                          </a:solidFill>
                          <a:effectLst/>
                          <a:latin typeface="Calibri" panose="020F0502020204030204" pitchFamily="34" charset="0"/>
                        </a:rPr>
                        <a:t>3.50%</a:t>
                      </a:r>
                    </a:p>
                  </a:txBody>
                  <a:tcPr marL="9525" marR="9525" marT="9525" marB="0" anchor="b"/>
                </a:tc>
                <a:extLst>
                  <a:ext uri="{0D108BD9-81ED-4DB2-BD59-A6C34878D82A}">
                    <a16:rowId xmlns:a16="http://schemas.microsoft.com/office/drawing/2014/main" val="2060243270"/>
                  </a:ext>
                </a:extLst>
              </a:tr>
              <a:tr h="176489">
                <a:tc>
                  <a:txBody>
                    <a:bodyPr/>
                    <a:lstStyle/>
                    <a:p>
                      <a:pPr algn="l" fontAlgn="b"/>
                      <a:r>
                        <a:rPr lang="en-US" sz="1100" b="0" i="0" u="none" strike="noStrike">
                          <a:solidFill>
                            <a:schemeClr val="tx1"/>
                          </a:solidFill>
                          <a:effectLst/>
                          <a:latin typeface="Calibri" panose="020F0502020204030204" pitchFamily="34" charset="0"/>
                        </a:rPr>
                        <a:t>canned goods</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35445</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3.38%</a:t>
                      </a:r>
                    </a:p>
                  </a:txBody>
                  <a:tcPr marL="9525" marR="9525" marT="9525" marB="0" anchor="b"/>
                </a:tc>
                <a:extLst>
                  <a:ext uri="{0D108BD9-81ED-4DB2-BD59-A6C34878D82A}">
                    <a16:rowId xmlns:a16="http://schemas.microsoft.com/office/drawing/2014/main" val="3765664028"/>
                  </a:ext>
                </a:extLst>
              </a:tr>
              <a:tr h="176489">
                <a:tc>
                  <a:txBody>
                    <a:bodyPr/>
                    <a:lstStyle/>
                    <a:p>
                      <a:pPr algn="l" fontAlgn="b"/>
                      <a:r>
                        <a:rPr lang="en-US" sz="1100" b="0" i="0" u="none" strike="noStrike">
                          <a:solidFill>
                            <a:schemeClr val="tx1"/>
                          </a:solidFill>
                          <a:effectLst/>
                          <a:latin typeface="Calibri" panose="020F0502020204030204" pitchFamily="34" charset="0"/>
                        </a:rPr>
                        <a:t>deli</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33465</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3.21%</a:t>
                      </a:r>
                    </a:p>
                  </a:txBody>
                  <a:tcPr marL="9525" marR="9525" marT="9525" marB="0" anchor="b"/>
                </a:tc>
                <a:extLst>
                  <a:ext uri="{0D108BD9-81ED-4DB2-BD59-A6C34878D82A}">
                    <a16:rowId xmlns:a16="http://schemas.microsoft.com/office/drawing/2014/main" val="3871226949"/>
                  </a:ext>
                </a:extLst>
              </a:tr>
              <a:tr h="176489">
                <a:tc>
                  <a:txBody>
                    <a:bodyPr/>
                    <a:lstStyle/>
                    <a:p>
                      <a:pPr algn="l" fontAlgn="b"/>
                      <a:r>
                        <a:rPr lang="en-US" sz="1100" b="0" i="0" u="none" strike="noStrike">
                          <a:solidFill>
                            <a:schemeClr val="tx1"/>
                          </a:solidFill>
                          <a:effectLst/>
                          <a:latin typeface="Calibri" panose="020F0502020204030204" pitchFamily="34" charset="0"/>
                        </a:rPr>
                        <a:t>dry goods pasta</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29325</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2.80%</a:t>
                      </a:r>
                    </a:p>
                  </a:txBody>
                  <a:tcPr marL="9525" marR="9525" marT="9525" marB="0" anchor="b"/>
                </a:tc>
                <a:extLst>
                  <a:ext uri="{0D108BD9-81ED-4DB2-BD59-A6C34878D82A}">
                    <a16:rowId xmlns:a16="http://schemas.microsoft.com/office/drawing/2014/main" val="2636025536"/>
                  </a:ext>
                </a:extLst>
              </a:tr>
              <a:tr h="176489">
                <a:tc>
                  <a:txBody>
                    <a:bodyPr/>
                    <a:lstStyle/>
                    <a:p>
                      <a:pPr algn="l" fontAlgn="b"/>
                      <a:r>
                        <a:rPr lang="en-US" sz="1100" b="0" i="0" u="none" strike="noStrike">
                          <a:solidFill>
                            <a:schemeClr val="tx1"/>
                          </a:solidFill>
                          <a:effectLst/>
                          <a:latin typeface="Calibri" panose="020F0502020204030204" pitchFamily="34" charset="0"/>
                        </a:rPr>
                        <a:t>household</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27177</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2.59%</a:t>
                      </a:r>
                    </a:p>
                  </a:txBody>
                  <a:tcPr marL="9525" marR="9525" marT="9525" marB="0" anchor="b"/>
                </a:tc>
                <a:extLst>
                  <a:ext uri="{0D108BD9-81ED-4DB2-BD59-A6C34878D82A}">
                    <a16:rowId xmlns:a16="http://schemas.microsoft.com/office/drawing/2014/main" val="55060548"/>
                  </a:ext>
                </a:extLst>
              </a:tr>
              <a:tr h="176489">
                <a:tc>
                  <a:txBody>
                    <a:bodyPr/>
                    <a:lstStyle/>
                    <a:p>
                      <a:pPr algn="l" fontAlgn="b"/>
                      <a:r>
                        <a:rPr lang="en-US" sz="1100" b="0" i="0" u="none" strike="noStrike">
                          <a:solidFill>
                            <a:schemeClr val="tx1"/>
                          </a:solidFill>
                          <a:effectLst/>
                          <a:latin typeface="Calibri" panose="020F0502020204030204" pitchFamily="34" charset="0"/>
                        </a:rPr>
                        <a:t>meat seafood</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22949</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2.19%</a:t>
                      </a:r>
                    </a:p>
                  </a:txBody>
                  <a:tcPr marL="9525" marR="9525" marT="9525" marB="0" anchor="b"/>
                </a:tc>
                <a:extLst>
                  <a:ext uri="{0D108BD9-81ED-4DB2-BD59-A6C34878D82A}">
                    <a16:rowId xmlns:a16="http://schemas.microsoft.com/office/drawing/2014/main" val="2943553779"/>
                  </a:ext>
                </a:extLst>
              </a:tr>
              <a:tr h="176489">
                <a:tc>
                  <a:txBody>
                    <a:bodyPr/>
                    <a:lstStyle/>
                    <a:p>
                      <a:pPr algn="l" fontAlgn="b"/>
                      <a:r>
                        <a:rPr lang="en-US" sz="1100" b="0" i="0" u="none" strike="noStrike">
                          <a:solidFill>
                            <a:schemeClr val="tx1"/>
                          </a:solidFill>
                          <a:effectLst/>
                          <a:latin typeface="Calibri" panose="020F0502020204030204" pitchFamily="34" charset="0"/>
                        </a:rPr>
                        <a:t>breakfast</a:t>
                      </a:r>
                    </a:p>
                  </a:txBody>
                  <a:tcPr marL="9525" marR="9525" marT="9525" marB="0" anchor="b"/>
                </a:tc>
                <a:tc>
                  <a:txBody>
                    <a:bodyPr/>
                    <a:lstStyle/>
                    <a:p>
                      <a:pPr algn="r" fontAlgn="b"/>
                      <a:r>
                        <a:rPr lang="en-US" sz="1100" b="0" i="0" u="none" strike="noStrike">
                          <a:solidFill>
                            <a:schemeClr val="tx1"/>
                          </a:solidFill>
                          <a:effectLst/>
                          <a:latin typeface="Calibri" panose="020F0502020204030204" pitchFamily="34" charset="0"/>
                        </a:rPr>
                        <a:t>22395</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2.15%</a:t>
                      </a:r>
                    </a:p>
                  </a:txBody>
                  <a:tcPr marL="9525" marR="9525" marT="9525" marB="0" anchor="b"/>
                </a:tc>
                <a:extLst>
                  <a:ext uri="{0D108BD9-81ED-4DB2-BD59-A6C34878D82A}">
                    <a16:rowId xmlns:a16="http://schemas.microsoft.com/office/drawing/2014/main" val="3381820244"/>
                  </a:ext>
                </a:extLst>
              </a:tr>
              <a:tr h="176489">
                <a:tc>
                  <a:txBody>
                    <a:bodyPr/>
                    <a:lstStyle/>
                    <a:p>
                      <a:pPr algn="l" fontAlgn="b"/>
                      <a:r>
                        <a:rPr lang="en-US" sz="1100" b="0" i="0" u="none" strike="noStrike">
                          <a:solidFill>
                            <a:schemeClr val="tx1"/>
                          </a:solidFill>
                          <a:effectLst/>
                          <a:latin typeface="Calibri" panose="020F0502020204030204" pitchFamily="34" charset="0"/>
                        </a:rPr>
                        <a:t>personal care</a:t>
                      </a:r>
                    </a:p>
                  </a:txBody>
                  <a:tcPr marL="9525" marR="9525" marT="9525" marB="0" anchor="b"/>
                </a:tc>
                <a:tc>
                  <a:txBody>
                    <a:bodyPr/>
                    <a:lstStyle/>
                    <a:p>
                      <a:pPr algn="r" fontAlgn="b"/>
                      <a:r>
                        <a:rPr lang="en-US" sz="1100" b="0" i="0" u="none" strike="noStrike">
                          <a:solidFill>
                            <a:schemeClr val="tx1"/>
                          </a:solidFill>
                          <a:effectLst/>
                          <a:latin typeface="Calibri" panose="020F0502020204030204" pitchFamily="34" charset="0"/>
                        </a:rPr>
                        <a:t>16173</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1.55%</a:t>
                      </a:r>
                    </a:p>
                  </a:txBody>
                  <a:tcPr marL="9525" marR="9525" marT="9525" marB="0" anchor="b"/>
                </a:tc>
                <a:extLst>
                  <a:ext uri="{0D108BD9-81ED-4DB2-BD59-A6C34878D82A}">
                    <a16:rowId xmlns:a16="http://schemas.microsoft.com/office/drawing/2014/main" val="4288996765"/>
                  </a:ext>
                </a:extLst>
              </a:tr>
              <a:tr h="176489">
                <a:tc>
                  <a:txBody>
                    <a:bodyPr/>
                    <a:lstStyle/>
                    <a:p>
                      <a:pPr algn="l" fontAlgn="b"/>
                      <a:r>
                        <a:rPr lang="en-US" sz="1100" b="0" i="0" u="none" strike="noStrike">
                          <a:solidFill>
                            <a:schemeClr val="tx1"/>
                          </a:solidFill>
                          <a:effectLst/>
                          <a:latin typeface="Calibri" panose="020F0502020204030204" pitchFamily="34" charset="0"/>
                        </a:rPr>
                        <a:t>babies</a:t>
                      </a:r>
                    </a:p>
                  </a:txBody>
                  <a:tcPr marL="9525" marR="9525" marT="9525" marB="0" anchor="b"/>
                </a:tc>
                <a:tc>
                  <a:txBody>
                    <a:bodyPr/>
                    <a:lstStyle/>
                    <a:p>
                      <a:pPr algn="r" fontAlgn="b"/>
                      <a:r>
                        <a:rPr lang="en-US" sz="1100" b="0" i="0" u="none" strike="noStrike">
                          <a:solidFill>
                            <a:schemeClr val="tx1"/>
                          </a:solidFill>
                          <a:effectLst/>
                          <a:latin typeface="Calibri" panose="020F0502020204030204" pitchFamily="34" charset="0"/>
                        </a:rPr>
                        <a:t>11364</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1.07%</a:t>
                      </a:r>
                    </a:p>
                  </a:txBody>
                  <a:tcPr marL="9525" marR="9525" marT="9525" marB="0" anchor="b"/>
                </a:tc>
                <a:extLst>
                  <a:ext uri="{0D108BD9-81ED-4DB2-BD59-A6C34878D82A}">
                    <a16:rowId xmlns:a16="http://schemas.microsoft.com/office/drawing/2014/main" val="3349104825"/>
                  </a:ext>
                </a:extLst>
              </a:tr>
              <a:tr h="176489">
                <a:tc>
                  <a:txBody>
                    <a:bodyPr/>
                    <a:lstStyle/>
                    <a:p>
                      <a:pPr algn="l" fontAlgn="b"/>
                      <a:r>
                        <a:rPr lang="en-US" sz="1100" b="0" i="0" u="none" strike="noStrike">
                          <a:solidFill>
                            <a:schemeClr val="tx1"/>
                          </a:solidFill>
                          <a:effectLst/>
                          <a:latin typeface="Calibri" panose="020F0502020204030204" pitchFamily="34" charset="0"/>
                        </a:rPr>
                        <a:t>international</a:t>
                      </a:r>
                    </a:p>
                  </a:txBody>
                  <a:tcPr marL="9525" marR="9525" marT="9525" marB="0" anchor="b"/>
                </a:tc>
                <a:tc>
                  <a:txBody>
                    <a:bodyPr/>
                    <a:lstStyle/>
                    <a:p>
                      <a:pPr algn="r" fontAlgn="b"/>
                      <a:r>
                        <a:rPr lang="en-US" sz="1100" b="0" i="0" u="none" strike="noStrike">
                          <a:solidFill>
                            <a:schemeClr val="tx1"/>
                          </a:solidFill>
                          <a:effectLst/>
                          <a:latin typeface="Calibri" panose="020F0502020204030204" pitchFamily="34" charset="0"/>
                        </a:rPr>
                        <a:t>8975</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0.85%</a:t>
                      </a:r>
                    </a:p>
                  </a:txBody>
                  <a:tcPr marL="9525" marR="9525" marT="9525" marB="0" anchor="b"/>
                </a:tc>
                <a:extLst>
                  <a:ext uri="{0D108BD9-81ED-4DB2-BD59-A6C34878D82A}">
                    <a16:rowId xmlns:a16="http://schemas.microsoft.com/office/drawing/2014/main" val="3179634769"/>
                  </a:ext>
                </a:extLst>
              </a:tr>
              <a:tr h="176489">
                <a:tc>
                  <a:txBody>
                    <a:bodyPr/>
                    <a:lstStyle/>
                    <a:p>
                      <a:pPr algn="l" fontAlgn="b"/>
                      <a:r>
                        <a:rPr lang="en-US" sz="1100" b="0" i="0" u="none" strike="noStrike">
                          <a:solidFill>
                            <a:schemeClr val="tx1"/>
                          </a:solidFill>
                          <a:effectLst/>
                          <a:latin typeface="Calibri" panose="020F0502020204030204" pitchFamily="34" charset="0"/>
                        </a:rPr>
                        <a:t>missing</a:t>
                      </a:r>
                    </a:p>
                  </a:txBody>
                  <a:tcPr marL="9525" marR="9525" marT="9525" marB="0" anchor="b"/>
                </a:tc>
                <a:tc>
                  <a:txBody>
                    <a:bodyPr/>
                    <a:lstStyle/>
                    <a:p>
                      <a:pPr algn="r" fontAlgn="b"/>
                      <a:r>
                        <a:rPr lang="en-US" sz="1100" b="0" i="0" u="none" strike="noStrike">
                          <a:solidFill>
                            <a:schemeClr val="tx1"/>
                          </a:solidFill>
                          <a:effectLst/>
                          <a:latin typeface="Calibri" panose="020F0502020204030204" pitchFamily="34" charset="0"/>
                        </a:rPr>
                        <a:t>6244</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0.59%</a:t>
                      </a:r>
                    </a:p>
                  </a:txBody>
                  <a:tcPr marL="9525" marR="9525" marT="9525" marB="0" anchor="b"/>
                </a:tc>
                <a:extLst>
                  <a:ext uri="{0D108BD9-81ED-4DB2-BD59-A6C34878D82A}">
                    <a16:rowId xmlns:a16="http://schemas.microsoft.com/office/drawing/2014/main" val="34667428"/>
                  </a:ext>
                </a:extLst>
              </a:tr>
              <a:tr h="176489">
                <a:tc>
                  <a:txBody>
                    <a:bodyPr/>
                    <a:lstStyle/>
                    <a:p>
                      <a:pPr algn="l" fontAlgn="b"/>
                      <a:r>
                        <a:rPr lang="en-US" sz="1100" b="0" i="0" u="none" strike="noStrike">
                          <a:solidFill>
                            <a:schemeClr val="tx1"/>
                          </a:solidFill>
                          <a:effectLst/>
                          <a:latin typeface="Calibri" panose="020F0502020204030204" pitchFamily="34" charset="0"/>
                        </a:rPr>
                        <a:t>alcohol</a:t>
                      </a:r>
                    </a:p>
                  </a:txBody>
                  <a:tcPr marL="9525" marR="9525" marT="9525" marB="0" anchor="b"/>
                </a:tc>
                <a:tc>
                  <a:txBody>
                    <a:bodyPr/>
                    <a:lstStyle/>
                    <a:p>
                      <a:pPr algn="r" fontAlgn="b"/>
                      <a:r>
                        <a:rPr lang="en-US" sz="1100" b="0" i="0" u="none" strike="noStrike">
                          <a:solidFill>
                            <a:schemeClr val="tx1"/>
                          </a:solidFill>
                          <a:effectLst/>
                          <a:latin typeface="Calibri" panose="020F0502020204030204" pitchFamily="34" charset="0"/>
                        </a:rPr>
                        <a:t>4268</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0.40%</a:t>
                      </a:r>
                    </a:p>
                  </a:txBody>
                  <a:tcPr marL="9525" marR="9525" marT="9525" marB="0" anchor="b"/>
                </a:tc>
                <a:extLst>
                  <a:ext uri="{0D108BD9-81ED-4DB2-BD59-A6C34878D82A}">
                    <a16:rowId xmlns:a16="http://schemas.microsoft.com/office/drawing/2014/main" val="1936565329"/>
                  </a:ext>
                </a:extLst>
              </a:tr>
              <a:tr h="176489">
                <a:tc>
                  <a:txBody>
                    <a:bodyPr/>
                    <a:lstStyle/>
                    <a:p>
                      <a:pPr algn="l" fontAlgn="b"/>
                      <a:r>
                        <a:rPr lang="en-US" sz="1100" b="0" i="0" u="none" strike="noStrike">
                          <a:solidFill>
                            <a:schemeClr val="tx1"/>
                          </a:solidFill>
                          <a:effectLst/>
                          <a:latin typeface="Calibri" panose="020F0502020204030204" pitchFamily="34" charset="0"/>
                        </a:rPr>
                        <a:t>pets</a:t>
                      </a:r>
                    </a:p>
                  </a:txBody>
                  <a:tcPr marL="9525" marR="9525" marT="9525" marB="0" anchor="b"/>
                </a:tc>
                <a:tc>
                  <a:txBody>
                    <a:bodyPr/>
                    <a:lstStyle/>
                    <a:p>
                      <a:pPr algn="r" fontAlgn="b"/>
                      <a:r>
                        <a:rPr lang="en-US" sz="1100" b="0" i="0" u="none" strike="noStrike">
                          <a:solidFill>
                            <a:schemeClr val="tx1"/>
                          </a:solidFill>
                          <a:effectLst/>
                          <a:latin typeface="Calibri" panose="020F0502020204030204" pitchFamily="34" charset="0"/>
                        </a:rPr>
                        <a:t>3412</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0.33%</a:t>
                      </a:r>
                    </a:p>
                  </a:txBody>
                  <a:tcPr marL="9525" marR="9525" marT="9525" marB="0" anchor="b"/>
                </a:tc>
                <a:extLst>
                  <a:ext uri="{0D108BD9-81ED-4DB2-BD59-A6C34878D82A}">
                    <a16:rowId xmlns:a16="http://schemas.microsoft.com/office/drawing/2014/main" val="3703441563"/>
                  </a:ext>
                </a:extLst>
              </a:tr>
              <a:tr h="176489">
                <a:tc>
                  <a:txBody>
                    <a:bodyPr/>
                    <a:lstStyle/>
                    <a:p>
                      <a:pPr algn="l" fontAlgn="b"/>
                      <a:r>
                        <a:rPr lang="en-US" sz="1100" b="0" i="0" u="none" strike="noStrike">
                          <a:solidFill>
                            <a:schemeClr val="tx1"/>
                          </a:solidFill>
                          <a:effectLst/>
                          <a:latin typeface="Calibri" panose="020F0502020204030204" pitchFamily="34" charset="0"/>
                        </a:rPr>
                        <a:t>other</a:t>
                      </a:r>
                    </a:p>
                  </a:txBody>
                  <a:tcPr marL="9525" marR="9525" marT="9525" marB="0" anchor="b"/>
                </a:tc>
                <a:tc>
                  <a:txBody>
                    <a:bodyPr/>
                    <a:lstStyle/>
                    <a:p>
                      <a:pPr algn="r" fontAlgn="b"/>
                      <a:r>
                        <a:rPr lang="en-US" sz="1100" b="0" i="0" u="none" strike="noStrike">
                          <a:solidFill>
                            <a:schemeClr val="tx1"/>
                          </a:solidFill>
                          <a:effectLst/>
                          <a:latin typeface="Calibri" panose="020F0502020204030204" pitchFamily="34" charset="0"/>
                        </a:rPr>
                        <a:t>1358</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0.13%</a:t>
                      </a:r>
                    </a:p>
                  </a:txBody>
                  <a:tcPr marL="9525" marR="9525" marT="9525" marB="0" anchor="b"/>
                </a:tc>
                <a:extLst>
                  <a:ext uri="{0D108BD9-81ED-4DB2-BD59-A6C34878D82A}">
                    <a16:rowId xmlns:a16="http://schemas.microsoft.com/office/drawing/2014/main" val="843532757"/>
                  </a:ext>
                </a:extLst>
              </a:tr>
              <a:tr h="176489">
                <a:tc>
                  <a:txBody>
                    <a:bodyPr/>
                    <a:lstStyle/>
                    <a:p>
                      <a:pPr algn="l" fontAlgn="b"/>
                      <a:r>
                        <a:rPr lang="en-US" sz="1100" b="0" i="0" u="none" strike="noStrike">
                          <a:solidFill>
                            <a:schemeClr val="tx1"/>
                          </a:solidFill>
                          <a:effectLst/>
                          <a:latin typeface="Calibri" panose="020F0502020204030204" pitchFamily="34" charset="0"/>
                        </a:rPr>
                        <a:t>bulk</a:t>
                      </a:r>
                    </a:p>
                  </a:txBody>
                  <a:tcPr marL="9525" marR="9525" marT="9525" marB="0" anchor="b"/>
                </a:tc>
                <a:tc>
                  <a:txBody>
                    <a:bodyPr/>
                    <a:lstStyle/>
                    <a:p>
                      <a:pPr algn="r" fontAlgn="b"/>
                      <a:r>
                        <a:rPr lang="en-US" sz="1100" b="0" i="0" u="none" strike="noStrike">
                          <a:solidFill>
                            <a:schemeClr val="tx1"/>
                          </a:solidFill>
                          <a:effectLst/>
                          <a:latin typeface="Calibri" panose="020F0502020204030204" pitchFamily="34" charset="0"/>
                        </a:rPr>
                        <a:t>1035</a:t>
                      </a:r>
                    </a:p>
                  </a:txBody>
                  <a:tcPr marL="9525" marR="9525" marT="9525" marB="0" anchor="b"/>
                </a:tc>
                <a:tc>
                  <a:txBody>
                    <a:bodyPr/>
                    <a:lstStyle/>
                    <a:p>
                      <a:pPr algn="r" fontAlgn="b"/>
                      <a:r>
                        <a:rPr lang="en-US" sz="1100" b="0" i="0" u="none" strike="noStrike" dirty="0">
                          <a:solidFill>
                            <a:schemeClr val="tx1"/>
                          </a:solidFill>
                          <a:effectLst/>
                          <a:latin typeface="Calibri" panose="020F0502020204030204" pitchFamily="34" charset="0"/>
                        </a:rPr>
                        <a:t>0.10%</a:t>
                      </a:r>
                    </a:p>
                  </a:txBody>
                  <a:tcPr marL="9525" marR="9525" marT="9525" marB="0" anchor="b"/>
                </a:tc>
                <a:extLst>
                  <a:ext uri="{0D108BD9-81ED-4DB2-BD59-A6C34878D82A}">
                    <a16:rowId xmlns:a16="http://schemas.microsoft.com/office/drawing/2014/main" val="1811156406"/>
                  </a:ext>
                </a:extLst>
              </a:tr>
              <a:tr h="176489">
                <a:tc>
                  <a:txBody>
                    <a:bodyPr/>
                    <a:lstStyle/>
                    <a:p>
                      <a:pPr algn="l" fontAlgn="b"/>
                      <a:r>
                        <a:rPr lang="en-US" sz="1100" b="1" i="0" u="none" strike="noStrike">
                          <a:solidFill>
                            <a:schemeClr val="tx1"/>
                          </a:solidFill>
                          <a:effectLst/>
                          <a:latin typeface="Calibri" panose="020F0502020204030204" pitchFamily="34" charset="0"/>
                        </a:rPr>
                        <a:t>Grand Total</a:t>
                      </a:r>
                    </a:p>
                  </a:txBody>
                  <a:tcPr marL="9525" marR="9525" marT="9525" marB="0" anchor="b"/>
                </a:tc>
                <a:tc>
                  <a:txBody>
                    <a:bodyPr/>
                    <a:lstStyle/>
                    <a:p>
                      <a:pPr algn="r" fontAlgn="b"/>
                      <a:r>
                        <a:rPr lang="en-US" sz="1100" b="1" i="0" u="none" strike="noStrike">
                          <a:solidFill>
                            <a:schemeClr val="tx1"/>
                          </a:solidFill>
                          <a:effectLst/>
                          <a:latin typeface="Calibri" panose="020F0502020204030204" pitchFamily="34" charset="0"/>
                        </a:rPr>
                        <a:t>1048575</a:t>
                      </a:r>
                    </a:p>
                  </a:txBody>
                  <a:tcPr marL="9525" marR="9525" marT="9525" marB="0" anchor="b"/>
                </a:tc>
                <a:tc>
                  <a:txBody>
                    <a:bodyPr/>
                    <a:lstStyle/>
                    <a:p>
                      <a:pPr algn="r" fontAlgn="b"/>
                      <a:r>
                        <a:rPr lang="en-US" sz="1100" b="1" i="0" u="none" strike="noStrike" dirty="0">
                          <a:solidFill>
                            <a:schemeClr val="tx1"/>
                          </a:solidFill>
                          <a:effectLst/>
                          <a:latin typeface="Calibri" panose="020F0502020204030204" pitchFamily="34" charset="0"/>
                        </a:rPr>
                        <a:t>100.00%</a:t>
                      </a:r>
                    </a:p>
                  </a:txBody>
                  <a:tcPr marL="9525" marR="9525" marT="9525" marB="0" anchor="b"/>
                </a:tc>
                <a:extLst>
                  <a:ext uri="{0D108BD9-81ED-4DB2-BD59-A6C34878D82A}">
                    <a16:rowId xmlns:a16="http://schemas.microsoft.com/office/drawing/2014/main" val="2075039403"/>
                  </a:ext>
                </a:extLst>
              </a:tr>
            </a:tbl>
          </a:graphicData>
        </a:graphic>
      </p:graphicFrame>
      <p:graphicFrame>
        <p:nvGraphicFramePr>
          <p:cNvPr id="14" name="Chart 13">
            <a:extLst>
              <a:ext uri="{FF2B5EF4-FFF2-40B4-BE49-F238E27FC236}">
                <a16:creationId xmlns:a16="http://schemas.microsoft.com/office/drawing/2014/main" id="{AB82F0E0-82D8-48D7-B582-F2E608EE94AE}"/>
              </a:ext>
            </a:extLst>
          </p:cNvPr>
          <p:cNvGraphicFramePr/>
          <p:nvPr>
            <p:extLst>
              <p:ext uri="{D42A27DB-BD31-4B8C-83A1-F6EECF244321}">
                <p14:modId xmlns:p14="http://schemas.microsoft.com/office/powerpoint/2010/main" val="1956446861"/>
              </p:ext>
            </p:extLst>
          </p:nvPr>
        </p:nvGraphicFramePr>
        <p:xfrm>
          <a:off x="5177972" y="1745673"/>
          <a:ext cx="6735926" cy="40619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8287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927EE7-CBD4-4C0A-A123-042794B3A0C0}"/>
              </a:ext>
            </a:extLst>
          </p:cNvPr>
          <p:cNvSpPr/>
          <p:nvPr/>
        </p:nvSpPr>
        <p:spPr>
          <a:xfrm>
            <a:off x="433450" y="761286"/>
            <a:ext cx="10747168" cy="4247317"/>
          </a:xfrm>
          <a:prstGeom prst="rect">
            <a:avLst/>
          </a:prstGeom>
        </p:spPr>
        <p:txBody>
          <a:bodyPr wrap="square">
            <a:spAutoFit/>
          </a:bodyPr>
          <a:lstStyle/>
          <a:p>
            <a:r>
              <a:rPr lang="en-US" b="1" dirty="0">
                <a:solidFill>
                  <a:schemeClr val="accent2">
                    <a:lumMod val="75000"/>
                  </a:schemeClr>
                </a:solidFill>
              </a:rPr>
              <a:t>     Insights &amp; Interpretation:</a:t>
            </a:r>
          </a:p>
          <a:p>
            <a:endParaRPr lang="en-US" b="1" dirty="0"/>
          </a:p>
          <a:p>
            <a:r>
              <a:rPr lang="en-US" b="1" dirty="0"/>
              <a:t>1. Produce Dominates the Basket:</a:t>
            </a:r>
          </a:p>
          <a:p>
            <a:pPr>
              <a:buFont typeface="Arial" panose="020B0604020202020204" pitchFamily="34" charset="0"/>
              <a:buChar char="•"/>
            </a:pPr>
            <a:r>
              <a:rPr lang="en-US" sz="1600" dirty="0"/>
              <a:t>With 29.51% of all orders, the Produce department leads significantly.</a:t>
            </a:r>
          </a:p>
          <a:p>
            <a:pPr>
              <a:buFont typeface="Arial" panose="020B0604020202020204" pitchFamily="34" charset="0"/>
              <a:buChar char="•"/>
            </a:pPr>
            <a:r>
              <a:rPr lang="en-US" sz="1600" dirty="0"/>
              <a:t>It includes fresh fruits and vegetables, which are high-frequency, perishable items.</a:t>
            </a:r>
          </a:p>
          <a:p>
            <a:pPr>
              <a:buFont typeface="Arial" panose="020B0604020202020204" pitchFamily="34" charset="0"/>
              <a:buChar char="•"/>
            </a:pPr>
            <a:r>
              <a:rPr lang="en-US" sz="1600" dirty="0"/>
              <a:t>Strategic Use:</a:t>
            </a:r>
          </a:p>
          <a:p>
            <a:pPr marL="742950" lvl="1" indent="-285750">
              <a:buFont typeface="Arial" panose="020B0604020202020204" pitchFamily="34" charset="0"/>
              <a:buChar char="•"/>
            </a:pPr>
            <a:r>
              <a:rPr lang="en-US" sz="1600" dirty="0"/>
              <a:t>Promote seasonal produce</a:t>
            </a:r>
          </a:p>
          <a:p>
            <a:pPr marL="742950" lvl="1" indent="-285750">
              <a:buFont typeface="Arial" panose="020B0604020202020204" pitchFamily="34" charset="0"/>
              <a:buChar char="•"/>
            </a:pPr>
            <a:r>
              <a:rPr lang="en-US" sz="1600" dirty="0"/>
              <a:t>Offer bundles like “Weekly Veggie Packs”</a:t>
            </a:r>
          </a:p>
          <a:p>
            <a:pPr marL="742950" lvl="1" indent="-285750">
              <a:buFont typeface="Arial" panose="020B0604020202020204" pitchFamily="34" charset="0"/>
              <a:buChar char="•"/>
            </a:pPr>
            <a:endParaRPr lang="en-US" dirty="0"/>
          </a:p>
          <a:p>
            <a:r>
              <a:rPr lang="en-US" b="1" dirty="0"/>
              <a:t>2. Dairy and Eggs are Essential Staples:</a:t>
            </a:r>
          </a:p>
          <a:p>
            <a:pPr>
              <a:buFont typeface="Arial" panose="020B0604020202020204" pitchFamily="34" charset="0"/>
              <a:buChar char="•"/>
            </a:pPr>
            <a:r>
              <a:rPr lang="en-US" sz="1600" dirty="0"/>
              <a:t>Second highest (15.63%) suggests consistent inclusion in grocery baskets.</a:t>
            </a:r>
          </a:p>
          <a:p>
            <a:pPr>
              <a:buFont typeface="Arial" panose="020B0604020202020204" pitchFamily="34" charset="0"/>
              <a:buChar char="•"/>
            </a:pPr>
            <a:r>
              <a:rPr lang="en-US" sz="1600" dirty="0"/>
              <a:t>Suggestion: Position this department for weekly promotions or “Essentials restock” reminders.</a:t>
            </a:r>
          </a:p>
          <a:p>
            <a:pPr>
              <a:buFont typeface="Arial" panose="020B0604020202020204" pitchFamily="34" charset="0"/>
              <a:buChar char="•"/>
            </a:pPr>
            <a:endParaRPr lang="en-US" dirty="0"/>
          </a:p>
          <a:p>
            <a:r>
              <a:rPr lang="en-US" b="1" dirty="0"/>
              <a:t>3. Snacks &amp; Beverages Are Top Convenience Picks:</a:t>
            </a:r>
          </a:p>
          <a:p>
            <a:pPr>
              <a:buFont typeface="Arial" panose="020B0604020202020204" pitchFamily="34" charset="0"/>
              <a:buChar char="•"/>
            </a:pPr>
            <a:r>
              <a:rPr lang="en-US" sz="1600" dirty="0"/>
              <a:t>Strong performance from Snacks and Beverages shows frequent consumption and potential for upselling or combo offers.</a:t>
            </a:r>
          </a:p>
          <a:p>
            <a:pPr>
              <a:buFont typeface="Arial" panose="020B0604020202020204" pitchFamily="34" charset="0"/>
              <a:buChar char="•"/>
            </a:pPr>
            <a:r>
              <a:rPr lang="en-US" sz="1600" dirty="0"/>
              <a:t>Actionable Tip: Add these as “Add-on suggestions” during checkout.</a:t>
            </a:r>
          </a:p>
        </p:txBody>
      </p:sp>
      <p:sp>
        <p:nvSpPr>
          <p:cNvPr id="3" name="Arrow: Right 2">
            <a:extLst>
              <a:ext uri="{FF2B5EF4-FFF2-40B4-BE49-F238E27FC236}">
                <a16:creationId xmlns:a16="http://schemas.microsoft.com/office/drawing/2014/main" id="{1CAD9BDD-37A2-43F7-A1DE-B357ADAD1155}"/>
              </a:ext>
            </a:extLst>
          </p:cNvPr>
          <p:cNvSpPr/>
          <p:nvPr/>
        </p:nvSpPr>
        <p:spPr>
          <a:xfrm>
            <a:off x="583871" y="886559"/>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9990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04D5D7-A9B5-4197-89E3-4D4898B1B09A}"/>
              </a:ext>
            </a:extLst>
          </p:cNvPr>
          <p:cNvSpPr/>
          <p:nvPr/>
        </p:nvSpPr>
        <p:spPr>
          <a:xfrm>
            <a:off x="797625" y="754935"/>
            <a:ext cx="9064831" cy="2462213"/>
          </a:xfrm>
          <a:prstGeom prst="rect">
            <a:avLst/>
          </a:prstGeom>
        </p:spPr>
        <p:txBody>
          <a:bodyPr wrap="square">
            <a:spAutoFit/>
          </a:bodyPr>
          <a:lstStyle/>
          <a:p>
            <a:r>
              <a:rPr lang="en-US" b="1" dirty="0"/>
              <a:t>4. Frozen Foods Are Core:</a:t>
            </a:r>
          </a:p>
          <a:p>
            <a:pPr>
              <a:buFont typeface="Arial" panose="020B0604020202020204" pitchFamily="34" charset="0"/>
              <a:buChar char="•"/>
            </a:pPr>
            <a:r>
              <a:rPr lang="en-US" sz="1600" dirty="0"/>
              <a:t>7.26% of all orders are frozen, indicating popularity for </a:t>
            </a:r>
            <a:r>
              <a:rPr lang="en-US" sz="1600" b="1" dirty="0"/>
              <a:t>long-shelf-life items</a:t>
            </a:r>
            <a:r>
              <a:rPr lang="en-US" sz="1600" dirty="0"/>
              <a:t>.</a:t>
            </a:r>
          </a:p>
          <a:p>
            <a:pPr>
              <a:buFont typeface="Arial" panose="020B0604020202020204" pitchFamily="34" charset="0"/>
              <a:buChar char="•"/>
            </a:pPr>
            <a:r>
              <a:rPr lang="en-US" sz="1600" b="1" dirty="0"/>
              <a:t>Opportunities</a:t>
            </a:r>
            <a:r>
              <a:rPr lang="en-US" sz="1600" dirty="0"/>
              <a:t>:</a:t>
            </a:r>
          </a:p>
          <a:p>
            <a:pPr marL="742950" lvl="1" indent="-285750">
              <a:buFont typeface="Arial" panose="020B0604020202020204" pitchFamily="34" charset="0"/>
              <a:buChar char="•"/>
            </a:pPr>
            <a:r>
              <a:rPr lang="en-US" sz="1600" dirty="0"/>
              <a:t>Push family meal packs or quick meals</a:t>
            </a:r>
          </a:p>
          <a:p>
            <a:pPr marL="742950" lvl="1" indent="-285750">
              <a:buFont typeface="Arial" panose="020B0604020202020204" pitchFamily="34" charset="0"/>
              <a:buChar char="•"/>
            </a:pPr>
            <a:r>
              <a:rPr lang="en-US" sz="1600" dirty="0"/>
              <a:t>Cross-sell with pantry or beverages</a:t>
            </a:r>
          </a:p>
          <a:p>
            <a:pPr marL="742950" lvl="1" indent="-285750">
              <a:buFont typeface="Arial" panose="020B0604020202020204" pitchFamily="34" charset="0"/>
              <a:buChar char="•"/>
            </a:pPr>
            <a:endParaRPr lang="en-US" dirty="0"/>
          </a:p>
          <a:p>
            <a:r>
              <a:rPr lang="en-US" b="1" dirty="0"/>
              <a:t>5. Pantry &amp; Canned Goods in Mid-Tier:</a:t>
            </a:r>
          </a:p>
          <a:p>
            <a:pPr>
              <a:buFont typeface="Arial" panose="020B0604020202020204" pitchFamily="34" charset="0"/>
              <a:buChar char="•"/>
            </a:pPr>
            <a:r>
              <a:rPr lang="en-US" sz="1600" dirty="0"/>
              <a:t>Pantry (5.89%) and Canned Goods (3.38%) play a </a:t>
            </a:r>
            <a:r>
              <a:rPr lang="en-US" sz="1600" b="1" dirty="0"/>
              <a:t>supportive but consistent role</a:t>
            </a:r>
            <a:r>
              <a:rPr lang="en-US" sz="1600" dirty="0"/>
              <a:t>.</a:t>
            </a:r>
          </a:p>
          <a:p>
            <a:pPr>
              <a:buFont typeface="Arial" panose="020B0604020202020204" pitchFamily="34" charset="0"/>
              <a:buChar char="•"/>
            </a:pPr>
            <a:r>
              <a:rPr lang="en-US" sz="1600" dirty="0"/>
              <a:t>May not be part of every order, but essential for </a:t>
            </a:r>
            <a:r>
              <a:rPr lang="en-US" sz="1600" b="1" dirty="0"/>
              <a:t>bulk and monthly shopping</a:t>
            </a:r>
            <a:endParaRPr lang="en-US" sz="1600" dirty="0"/>
          </a:p>
        </p:txBody>
      </p:sp>
      <p:sp>
        <p:nvSpPr>
          <p:cNvPr id="3" name="Arrow: Right 2">
            <a:extLst>
              <a:ext uri="{FF2B5EF4-FFF2-40B4-BE49-F238E27FC236}">
                <a16:creationId xmlns:a16="http://schemas.microsoft.com/office/drawing/2014/main" id="{8FA0777E-A649-49E8-A93C-66FB6FBD068D}"/>
              </a:ext>
            </a:extLst>
          </p:cNvPr>
          <p:cNvSpPr/>
          <p:nvPr/>
        </p:nvSpPr>
        <p:spPr>
          <a:xfrm>
            <a:off x="892629" y="3429000"/>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3267162A-013D-435E-9034-C308B86E3F73}"/>
              </a:ext>
            </a:extLst>
          </p:cNvPr>
          <p:cNvGraphicFramePr>
            <a:graphicFrameLocks noGrp="1"/>
          </p:cNvGraphicFramePr>
          <p:nvPr>
            <p:extLst>
              <p:ext uri="{D42A27DB-BD31-4B8C-83A1-F6EECF244321}">
                <p14:modId xmlns:p14="http://schemas.microsoft.com/office/powerpoint/2010/main" val="1584072212"/>
              </p:ext>
            </p:extLst>
          </p:nvPr>
        </p:nvGraphicFramePr>
        <p:xfrm>
          <a:off x="797625" y="3765543"/>
          <a:ext cx="10353675" cy="1737360"/>
        </p:xfrm>
        <a:graphic>
          <a:graphicData uri="http://schemas.openxmlformats.org/drawingml/2006/table">
            <a:tbl>
              <a:tblPr/>
              <a:tblGrid>
                <a:gridCol w="3451225">
                  <a:extLst>
                    <a:ext uri="{9D8B030D-6E8A-4147-A177-3AD203B41FA5}">
                      <a16:colId xmlns:a16="http://schemas.microsoft.com/office/drawing/2014/main" val="4035176714"/>
                    </a:ext>
                  </a:extLst>
                </a:gridCol>
                <a:gridCol w="3451225">
                  <a:extLst>
                    <a:ext uri="{9D8B030D-6E8A-4147-A177-3AD203B41FA5}">
                      <a16:colId xmlns:a16="http://schemas.microsoft.com/office/drawing/2014/main" val="2745334036"/>
                    </a:ext>
                  </a:extLst>
                </a:gridCol>
                <a:gridCol w="3451225">
                  <a:extLst>
                    <a:ext uri="{9D8B030D-6E8A-4147-A177-3AD203B41FA5}">
                      <a16:colId xmlns:a16="http://schemas.microsoft.com/office/drawing/2014/main" val="3168517898"/>
                    </a:ext>
                  </a:extLst>
                </a:gridCol>
              </a:tblGrid>
              <a:tr h="0">
                <a:tc>
                  <a:txBody>
                    <a:bodyPr/>
                    <a:lstStyle/>
                    <a:p>
                      <a:r>
                        <a:rPr lang="en-US"/>
                        <a:t>Strategy</a:t>
                      </a:r>
                    </a:p>
                  </a:txBody>
                  <a:tcPr anchor="ctr">
                    <a:lnL>
                      <a:noFill/>
                    </a:lnL>
                    <a:lnR>
                      <a:noFill/>
                    </a:lnR>
                    <a:lnT>
                      <a:noFill/>
                    </a:lnT>
                    <a:lnB>
                      <a:noFill/>
                    </a:lnB>
                  </a:tcPr>
                </a:tc>
                <a:tc>
                  <a:txBody>
                    <a:bodyPr/>
                    <a:lstStyle/>
                    <a:p>
                      <a:r>
                        <a:rPr lang="en-US"/>
                        <a:t>Target Departments</a:t>
                      </a:r>
                    </a:p>
                  </a:txBody>
                  <a:tcPr anchor="ctr">
                    <a:lnL>
                      <a:noFill/>
                    </a:lnL>
                    <a:lnR>
                      <a:noFill/>
                    </a:lnR>
                    <a:lnT>
                      <a:noFill/>
                    </a:lnT>
                    <a:lnB>
                      <a:noFill/>
                    </a:lnB>
                  </a:tcPr>
                </a:tc>
                <a:tc>
                  <a:txBody>
                    <a:bodyPr/>
                    <a:lstStyle/>
                    <a:p>
                      <a:r>
                        <a:rPr lang="en-US"/>
                        <a:t>Purpose</a:t>
                      </a:r>
                    </a:p>
                  </a:txBody>
                  <a:tcPr anchor="ctr">
                    <a:lnL>
                      <a:noFill/>
                    </a:lnL>
                    <a:lnR>
                      <a:noFill/>
                    </a:lnR>
                    <a:lnT>
                      <a:noFill/>
                    </a:lnT>
                    <a:lnB>
                      <a:noFill/>
                    </a:lnB>
                  </a:tcPr>
                </a:tc>
                <a:extLst>
                  <a:ext uri="{0D108BD9-81ED-4DB2-BD59-A6C34878D82A}">
                    <a16:rowId xmlns:a16="http://schemas.microsoft.com/office/drawing/2014/main" val="2889928881"/>
                  </a:ext>
                </a:extLst>
              </a:tr>
              <a:tr h="0">
                <a:tc>
                  <a:txBody>
                    <a:bodyPr/>
                    <a:lstStyle/>
                    <a:p>
                      <a:r>
                        <a:rPr lang="en-US" sz="1200"/>
                        <a:t>Bundle Staples</a:t>
                      </a:r>
                    </a:p>
                  </a:txBody>
                  <a:tcPr anchor="ctr">
                    <a:lnL>
                      <a:noFill/>
                    </a:lnL>
                    <a:lnR>
                      <a:noFill/>
                    </a:lnR>
                    <a:lnT>
                      <a:noFill/>
                    </a:lnT>
                    <a:lnB>
                      <a:noFill/>
                    </a:lnB>
                  </a:tcPr>
                </a:tc>
                <a:tc>
                  <a:txBody>
                    <a:bodyPr/>
                    <a:lstStyle/>
                    <a:p>
                      <a:r>
                        <a:rPr lang="en-US" sz="1200"/>
                        <a:t>Produce, Dairy, Pantry</a:t>
                      </a:r>
                    </a:p>
                  </a:txBody>
                  <a:tcPr anchor="ctr">
                    <a:lnL>
                      <a:noFill/>
                    </a:lnL>
                    <a:lnR>
                      <a:noFill/>
                    </a:lnR>
                    <a:lnT>
                      <a:noFill/>
                    </a:lnT>
                    <a:lnB>
                      <a:noFill/>
                    </a:lnB>
                  </a:tcPr>
                </a:tc>
                <a:tc>
                  <a:txBody>
                    <a:bodyPr/>
                    <a:lstStyle/>
                    <a:p>
                      <a:r>
                        <a:rPr lang="en-US" sz="1200"/>
                        <a:t>Drive repeat orders &amp; convenience</a:t>
                      </a:r>
                    </a:p>
                  </a:txBody>
                  <a:tcPr anchor="ctr">
                    <a:lnL>
                      <a:noFill/>
                    </a:lnL>
                    <a:lnR>
                      <a:noFill/>
                    </a:lnR>
                    <a:lnT>
                      <a:noFill/>
                    </a:lnT>
                    <a:lnB>
                      <a:noFill/>
                    </a:lnB>
                  </a:tcPr>
                </a:tc>
                <a:extLst>
                  <a:ext uri="{0D108BD9-81ED-4DB2-BD59-A6C34878D82A}">
                    <a16:rowId xmlns:a16="http://schemas.microsoft.com/office/drawing/2014/main" val="1948393633"/>
                  </a:ext>
                </a:extLst>
              </a:tr>
              <a:tr h="0">
                <a:tc>
                  <a:txBody>
                    <a:bodyPr/>
                    <a:lstStyle/>
                    <a:p>
                      <a:r>
                        <a:rPr lang="en-US" sz="1200"/>
                        <a:t>Promote High-Margin Add-ons</a:t>
                      </a:r>
                    </a:p>
                  </a:txBody>
                  <a:tcPr anchor="ctr">
                    <a:lnL>
                      <a:noFill/>
                    </a:lnL>
                    <a:lnR>
                      <a:noFill/>
                    </a:lnR>
                    <a:lnT>
                      <a:noFill/>
                    </a:lnT>
                    <a:lnB>
                      <a:noFill/>
                    </a:lnB>
                  </a:tcPr>
                </a:tc>
                <a:tc>
                  <a:txBody>
                    <a:bodyPr/>
                    <a:lstStyle/>
                    <a:p>
                      <a:r>
                        <a:rPr lang="en-US" sz="1200"/>
                        <a:t>Snacks, Beverages</a:t>
                      </a:r>
                    </a:p>
                  </a:txBody>
                  <a:tcPr anchor="ctr">
                    <a:lnL>
                      <a:noFill/>
                    </a:lnL>
                    <a:lnR>
                      <a:noFill/>
                    </a:lnR>
                    <a:lnT>
                      <a:noFill/>
                    </a:lnT>
                    <a:lnB>
                      <a:noFill/>
                    </a:lnB>
                  </a:tcPr>
                </a:tc>
                <a:tc>
                  <a:txBody>
                    <a:bodyPr/>
                    <a:lstStyle/>
                    <a:p>
                      <a:r>
                        <a:rPr lang="en-US" sz="1200"/>
                        <a:t>Increase AOV (average order value)</a:t>
                      </a:r>
                    </a:p>
                  </a:txBody>
                  <a:tcPr anchor="ctr">
                    <a:lnL>
                      <a:noFill/>
                    </a:lnL>
                    <a:lnR>
                      <a:noFill/>
                    </a:lnR>
                    <a:lnT>
                      <a:noFill/>
                    </a:lnT>
                    <a:lnB>
                      <a:noFill/>
                    </a:lnB>
                  </a:tcPr>
                </a:tc>
                <a:extLst>
                  <a:ext uri="{0D108BD9-81ED-4DB2-BD59-A6C34878D82A}">
                    <a16:rowId xmlns:a16="http://schemas.microsoft.com/office/drawing/2014/main" val="1332711042"/>
                  </a:ext>
                </a:extLst>
              </a:tr>
              <a:tr h="0">
                <a:tc>
                  <a:txBody>
                    <a:bodyPr/>
                    <a:lstStyle/>
                    <a:p>
                      <a:r>
                        <a:rPr lang="en-US" sz="1200"/>
                        <a:t>Improve Discovery</a:t>
                      </a:r>
                    </a:p>
                  </a:txBody>
                  <a:tcPr anchor="ctr">
                    <a:lnL>
                      <a:noFill/>
                    </a:lnL>
                    <a:lnR>
                      <a:noFill/>
                    </a:lnR>
                    <a:lnT>
                      <a:noFill/>
                    </a:lnT>
                    <a:lnB>
                      <a:noFill/>
                    </a:lnB>
                  </a:tcPr>
                </a:tc>
                <a:tc>
                  <a:txBody>
                    <a:bodyPr/>
                    <a:lstStyle/>
                    <a:p>
                      <a:r>
                        <a:rPr lang="en-US" sz="1200"/>
                        <a:t>Alcohol, Bulk, Pets</a:t>
                      </a:r>
                    </a:p>
                  </a:txBody>
                  <a:tcPr anchor="ctr">
                    <a:lnL>
                      <a:noFill/>
                    </a:lnL>
                    <a:lnR>
                      <a:noFill/>
                    </a:lnR>
                    <a:lnT>
                      <a:noFill/>
                    </a:lnT>
                    <a:lnB>
                      <a:noFill/>
                    </a:lnB>
                  </a:tcPr>
                </a:tc>
                <a:tc>
                  <a:txBody>
                    <a:bodyPr/>
                    <a:lstStyle/>
                    <a:p>
                      <a:r>
                        <a:rPr lang="en-US" sz="1200"/>
                        <a:t>Niche targeting for growth</a:t>
                      </a:r>
                    </a:p>
                  </a:txBody>
                  <a:tcPr anchor="ctr">
                    <a:lnL>
                      <a:noFill/>
                    </a:lnL>
                    <a:lnR>
                      <a:noFill/>
                    </a:lnR>
                    <a:lnT>
                      <a:noFill/>
                    </a:lnT>
                    <a:lnB>
                      <a:noFill/>
                    </a:lnB>
                  </a:tcPr>
                </a:tc>
                <a:extLst>
                  <a:ext uri="{0D108BD9-81ED-4DB2-BD59-A6C34878D82A}">
                    <a16:rowId xmlns:a16="http://schemas.microsoft.com/office/drawing/2014/main" val="1983025369"/>
                  </a:ext>
                </a:extLst>
              </a:tr>
              <a:tr h="0">
                <a:tc>
                  <a:txBody>
                    <a:bodyPr/>
                    <a:lstStyle/>
                    <a:p>
                      <a:r>
                        <a:rPr lang="en-US" sz="1200"/>
                        <a:t>Subscription Models</a:t>
                      </a:r>
                    </a:p>
                  </a:txBody>
                  <a:tcPr anchor="ctr">
                    <a:lnL>
                      <a:noFill/>
                    </a:lnL>
                    <a:lnR>
                      <a:noFill/>
                    </a:lnR>
                    <a:lnT>
                      <a:noFill/>
                    </a:lnT>
                    <a:lnB>
                      <a:noFill/>
                    </a:lnB>
                  </a:tcPr>
                </a:tc>
                <a:tc>
                  <a:txBody>
                    <a:bodyPr/>
                    <a:lstStyle/>
                    <a:p>
                      <a:r>
                        <a:rPr lang="en-US" sz="1200"/>
                        <a:t>Dairy, Frozen</a:t>
                      </a:r>
                    </a:p>
                  </a:txBody>
                  <a:tcPr anchor="ctr">
                    <a:lnL>
                      <a:noFill/>
                    </a:lnL>
                    <a:lnR>
                      <a:noFill/>
                    </a:lnR>
                    <a:lnT>
                      <a:noFill/>
                    </a:lnT>
                    <a:lnB>
                      <a:noFill/>
                    </a:lnB>
                  </a:tcPr>
                </a:tc>
                <a:tc>
                  <a:txBody>
                    <a:bodyPr/>
                    <a:lstStyle/>
                    <a:p>
                      <a:r>
                        <a:rPr lang="en-US" sz="1200"/>
                        <a:t>Encourage routine purchases</a:t>
                      </a:r>
                    </a:p>
                  </a:txBody>
                  <a:tcPr anchor="ctr">
                    <a:lnL>
                      <a:noFill/>
                    </a:lnL>
                    <a:lnR>
                      <a:noFill/>
                    </a:lnR>
                    <a:lnT>
                      <a:noFill/>
                    </a:lnT>
                    <a:lnB>
                      <a:noFill/>
                    </a:lnB>
                  </a:tcPr>
                </a:tc>
                <a:extLst>
                  <a:ext uri="{0D108BD9-81ED-4DB2-BD59-A6C34878D82A}">
                    <a16:rowId xmlns:a16="http://schemas.microsoft.com/office/drawing/2014/main" val="3233799909"/>
                  </a:ext>
                </a:extLst>
              </a:tr>
              <a:tr h="0">
                <a:tc>
                  <a:txBody>
                    <a:bodyPr/>
                    <a:lstStyle/>
                    <a:p>
                      <a:r>
                        <a:rPr lang="en-US" sz="1200"/>
                        <a:t>Personalized Recommendations</a:t>
                      </a:r>
                    </a:p>
                  </a:txBody>
                  <a:tcPr anchor="ctr">
                    <a:lnL>
                      <a:noFill/>
                    </a:lnL>
                    <a:lnR>
                      <a:noFill/>
                    </a:lnR>
                    <a:lnT>
                      <a:noFill/>
                    </a:lnT>
                    <a:lnB>
                      <a:noFill/>
                    </a:lnB>
                  </a:tcPr>
                </a:tc>
                <a:tc>
                  <a:txBody>
                    <a:bodyPr/>
                    <a:lstStyle/>
                    <a:p>
                      <a:r>
                        <a:rPr lang="en-US" sz="1200"/>
                        <a:t>Based on order history</a:t>
                      </a:r>
                    </a:p>
                  </a:txBody>
                  <a:tcPr anchor="ctr">
                    <a:lnL>
                      <a:noFill/>
                    </a:lnL>
                    <a:lnR>
                      <a:noFill/>
                    </a:lnR>
                    <a:lnT>
                      <a:noFill/>
                    </a:lnT>
                    <a:lnB>
                      <a:noFill/>
                    </a:lnB>
                  </a:tcPr>
                </a:tc>
                <a:tc>
                  <a:txBody>
                    <a:bodyPr/>
                    <a:lstStyle/>
                    <a:p>
                      <a:r>
                        <a:rPr lang="en-US" sz="1200" dirty="0"/>
                        <a:t>Boost engagement with suggestions</a:t>
                      </a:r>
                    </a:p>
                  </a:txBody>
                  <a:tcPr anchor="ctr">
                    <a:lnL>
                      <a:noFill/>
                    </a:lnL>
                    <a:lnR>
                      <a:noFill/>
                    </a:lnR>
                    <a:lnT>
                      <a:noFill/>
                    </a:lnT>
                    <a:lnB>
                      <a:noFill/>
                    </a:lnB>
                  </a:tcPr>
                </a:tc>
                <a:extLst>
                  <a:ext uri="{0D108BD9-81ED-4DB2-BD59-A6C34878D82A}">
                    <a16:rowId xmlns:a16="http://schemas.microsoft.com/office/drawing/2014/main" val="911191340"/>
                  </a:ext>
                </a:extLst>
              </a:tr>
            </a:tbl>
          </a:graphicData>
        </a:graphic>
      </p:graphicFrame>
      <p:sp>
        <p:nvSpPr>
          <p:cNvPr id="5" name="Rectangle 4">
            <a:extLst>
              <a:ext uri="{FF2B5EF4-FFF2-40B4-BE49-F238E27FC236}">
                <a16:creationId xmlns:a16="http://schemas.microsoft.com/office/drawing/2014/main" id="{698E5D0E-1A28-471C-B6A2-E081F40982BF}"/>
              </a:ext>
            </a:extLst>
          </p:cNvPr>
          <p:cNvSpPr/>
          <p:nvPr/>
        </p:nvSpPr>
        <p:spPr>
          <a:xfrm>
            <a:off x="1076696" y="3306679"/>
            <a:ext cx="2986459" cy="369332"/>
          </a:xfrm>
          <a:prstGeom prst="rect">
            <a:avLst/>
          </a:prstGeom>
        </p:spPr>
        <p:txBody>
          <a:bodyPr wrap="none">
            <a:spAutoFit/>
          </a:bodyPr>
          <a:lstStyle/>
          <a:p>
            <a:r>
              <a:rPr lang="en-US" dirty="0">
                <a:solidFill>
                  <a:schemeClr val="accent2">
                    <a:lumMod val="75000"/>
                  </a:schemeClr>
                </a:solidFill>
              </a:rPr>
              <a:t>Strategic Recommendations:</a:t>
            </a:r>
          </a:p>
        </p:txBody>
      </p:sp>
    </p:spTree>
    <p:extLst>
      <p:ext uri="{BB962C8B-B14F-4D97-AF65-F5344CB8AC3E}">
        <p14:creationId xmlns:p14="http://schemas.microsoft.com/office/powerpoint/2010/main" val="2126347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D1CC86-8A09-4EC3-A802-A4478B3CB0D3}"/>
              </a:ext>
            </a:extLst>
          </p:cNvPr>
          <p:cNvSpPr txBox="1"/>
          <p:nvPr/>
        </p:nvSpPr>
        <p:spPr>
          <a:xfrm>
            <a:off x="1045029" y="634185"/>
            <a:ext cx="2090057" cy="369332"/>
          </a:xfrm>
          <a:prstGeom prst="rect">
            <a:avLst/>
          </a:prstGeom>
          <a:noFill/>
        </p:spPr>
        <p:txBody>
          <a:bodyPr wrap="square" rtlCol="0">
            <a:spAutoFit/>
          </a:bodyPr>
          <a:lstStyle/>
          <a:p>
            <a:r>
              <a:rPr lang="en-US" dirty="0"/>
              <a:t>Task – 11</a:t>
            </a:r>
          </a:p>
        </p:txBody>
      </p:sp>
      <p:sp>
        <p:nvSpPr>
          <p:cNvPr id="3" name="Arrow: Right 2">
            <a:extLst>
              <a:ext uri="{FF2B5EF4-FFF2-40B4-BE49-F238E27FC236}">
                <a16:creationId xmlns:a16="http://schemas.microsoft.com/office/drawing/2014/main" id="{35BDCE50-6B57-4219-8E24-BA36260A945E}"/>
              </a:ext>
            </a:extLst>
          </p:cNvPr>
          <p:cNvSpPr/>
          <p:nvPr/>
        </p:nvSpPr>
        <p:spPr>
          <a:xfrm>
            <a:off x="952995" y="1242818"/>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859D6C2-19CB-4DA8-B9F0-8AEE03461AA3}"/>
              </a:ext>
            </a:extLst>
          </p:cNvPr>
          <p:cNvSpPr/>
          <p:nvPr/>
        </p:nvSpPr>
        <p:spPr>
          <a:xfrm>
            <a:off x="1189028" y="1116617"/>
            <a:ext cx="5420074" cy="377091"/>
          </a:xfrm>
          <a:prstGeom prst="rect">
            <a:avLst/>
          </a:prstGeom>
        </p:spPr>
        <p:txBody>
          <a:bodyPr wrap="none">
            <a:spAutoFit/>
          </a:bodyPr>
          <a:lstStyle/>
          <a:p>
            <a:pPr>
              <a:lnSpc>
                <a:spcPct val="107000"/>
              </a:lnSpc>
              <a:spcAft>
                <a:spcPts val="800"/>
              </a:spcAft>
            </a:pPr>
            <a:r>
              <a:rPr lang="en-IN" dirty="0">
                <a:latin typeface="Book Antiqua" panose="02040602050305030304" pitchFamily="18" charset="0"/>
                <a:ea typeface="Book Antiqua" panose="02040602050305030304" pitchFamily="18" charset="0"/>
                <a:cs typeface="Book Antiqua" panose="02040602050305030304" pitchFamily="18" charset="0"/>
              </a:rPr>
              <a:t>What is the average number of products per order?</a:t>
            </a:r>
            <a:endParaRPr lang="en-US" sz="1400" dirty="0">
              <a:effectLst/>
              <a:latin typeface="Calibri" panose="020F0502020204030204" pitchFamily="34" charset="0"/>
              <a:ea typeface="Calibri" panose="020F0502020204030204" pitchFamily="34" charset="0"/>
            </a:endParaRPr>
          </a:p>
        </p:txBody>
      </p:sp>
      <p:sp>
        <p:nvSpPr>
          <p:cNvPr id="5" name="Rectangle 4">
            <a:extLst>
              <a:ext uri="{FF2B5EF4-FFF2-40B4-BE49-F238E27FC236}">
                <a16:creationId xmlns:a16="http://schemas.microsoft.com/office/drawing/2014/main" id="{F3A27D4F-A555-4AB7-8F10-9AF7309980E7}"/>
              </a:ext>
            </a:extLst>
          </p:cNvPr>
          <p:cNvSpPr/>
          <p:nvPr/>
        </p:nvSpPr>
        <p:spPr>
          <a:xfrm>
            <a:off x="1045027" y="1733009"/>
            <a:ext cx="10545289" cy="3139321"/>
          </a:xfrm>
          <a:prstGeom prst="rect">
            <a:avLst/>
          </a:prstGeom>
        </p:spPr>
        <p:txBody>
          <a:bodyPr wrap="square">
            <a:spAutoFit/>
          </a:bodyPr>
          <a:lstStyle/>
          <a:p>
            <a:r>
              <a:rPr lang="en-US" b="1" dirty="0"/>
              <a:t>  </a:t>
            </a:r>
            <a:r>
              <a:rPr lang="en-US" b="1" dirty="0">
                <a:solidFill>
                  <a:schemeClr val="accent2">
                    <a:lumMod val="75000"/>
                  </a:schemeClr>
                </a:solidFill>
              </a:rPr>
              <a:t>Insights &amp; Interpretation:</a:t>
            </a:r>
          </a:p>
          <a:p>
            <a:endParaRPr lang="en-US" b="1" dirty="0"/>
          </a:p>
          <a:p>
            <a:r>
              <a:rPr lang="en-US" dirty="0"/>
              <a:t>1. Most Orders Are Small to Medium in Size:</a:t>
            </a:r>
          </a:p>
          <a:p>
            <a:pPr>
              <a:buFont typeface="Arial" panose="020B0604020202020204" pitchFamily="34" charset="0"/>
              <a:buChar char="•"/>
            </a:pPr>
            <a:r>
              <a:rPr lang="en-US" dirty="0"/>
              <a:t> Majority of orders fall within the range of 5 - 15 products.</a:t>
            </a:r>
          </a:p>
          <a:p>
            <a:pPr>
              <a:buFont typeface="Arial" panose="020B0604020202020204" pitchFamily="34" charset="0"/>
              <a:buChar char="•"/>
            </a:pPr>
            <a:r>
              <a:rPr lang="en-US" dirty="0"/>
              <a:t> Shows user behavior of frequent, focused grocery shopping rather than bulk buying.</a:t>
            </a:r>
          </a:p>
          <a:p>
            <a:pPr>
              <a:buFont typeface="Arial" panose="020B0604020202020204" pitchFamily="34" charset="0"/>
              <a:buChar char="•"/>
            </a:pPr>
            <a:r>
              <a:rPr lang="en-US" dirty="0"/>
              <a:t> Implication: Users may be shopping for 2–3 days at a time or refilling essentials.</a:t>
            </a:r>
          </a:p>
          <a:p>
            <a:pPr>
              <a:buFont typeface="Arial" panose="020B0604020202020204" pitchFamily="34" charset="0"/>
              <a:buChar char="•"/>
            </a:pPr>
            <a:endParaRPr lang="en-US" dirty="0"/>
          </a:p>
          <a:p>
            <a:r>
              <a:rPr lang="en-US" dirty="0"/>
              <a:t>2. High-Product Orders Are Rare but Exist:</a:t>
            </a:r>
          </a:p>
          <a:p>
            <a:pPr>
              <a:buFont typeface="Arial" panose="020B0604020202020204" pitchFamily="34" charset="0"/>
              <a:buChar char="•"/>
            </a:pPr>
            <a:r>
              <a:rPr lang="en-US" dirty="0"/>
              <a:t> Few orders contain 25–49 items - likely bulk or family purchases.</a:t>
            </a:r>
          </a:p>
          <a:p>
            <a:pPr>
              <a:buFont typeface="Arial" panose="020B0604020202020204" pitchFamily="34" charset="0"/>
              <a:buChar char="•"/>
            </a:pPr>
            <a:r>
              <a:rPr lang="en-US" dirty="0"/>
              <a:t> These may come from loyal users or special shopping occasions.</a:t>
            </a:r>
          </a:p>
          <a:p>
            <a:pPr>
              <a:buFont typeface="Arial" panose="020B0604020202020204" pitchFamily="34" charset="0"/>
              <a:buChar char="•"/>
            </a:pPr>
            <a:r>
              <a:rPr lang="en-US" dirty="0"/>
              <a:t> Recommendation: Track &amp; reward high-volume shoppers with personalized incentives.</a:t>
            </a:r>
          </a:p>
        </p:txBody>
      </p:sp>
      <p:sp>
        <p:nvSpPr>
          <p:cNvPr id="6" name="Arrow: Right 5">
            <a:extLst>
              <a:ext uri="{FF2B5EF4-FFF2-40B4-BE49-F238E27FC236}">
                <a16:creationId xmlns:a16="http://schemas.microsoft.com/office/drawing/2014/main" id="{8DC5405D-F459-404D-B7F7-178A821C01FF}"/>
              </a:ext>
            </a:extLst>
          </p:cNvPr>
          <p:cNvSpPr/>
          <p:nvPr/>
        </p:nvSpPr>
        <p:spPr>
          <a:xfrm>
            <a:off x="952995" y="1864294"/>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6392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681238-582A-4E40-B35A-CED9FA35F1F1}"/>
              </a:ext>
            </a:extLst>
          </p:cNvPr>
          <p:cNvSpPr/>
          <p:nvPr/>
        </p:nvSpPr>
        <p:spPr>
          <a:xfrm>
            <a:off x="1291401" y="762391"/>
            <a:ext cx="2986459" cy="369332"/>
          </a:xfrm>
          <a:prstGeom prst="rect">
            <a:avLst/>
          </a:prstGeom>
        </p:spPr>
        <p:txBody>
          <a:bodyPr wrap="none">
            <a:spAutoFit/>
          </a:bodyPr>
          <a:lstStyle/>
          <a:p>
            <a:r>
              <a:rPr lang="en-US" b="1" dirty="0">
                <a:solidFill>
                  <a:schemeClr val="accent2">
                    <a:lumMod val="75000"/>
                  </a:schemeClr>
                </a:solidFill>
              </a:rPr>
              <a:t>Segmenting Order Behavior</a:t>
            </a:r>
          </a:p>
        </p:txBody>
      </p:sp>
      <p:graphicFrame>
        <p:nvGraphicFramePr>
          <p:cNvPr id="3" name="Table 2">
            <a:extLst>
              <a:ext uri="{FF2B5EF4-FFF2-40B4-BE49-F238E27FC236}">
                <a16:creationId xmlns:a16="http://schemas.microsoft.com/office/drawing/2014/main" id="{01FAF9BA-D56A-4C83-885F-526DD9B82F05}"/>
              </a:ext>
            </a:extLst>
          </p:cNvPr>
          <p:cNvGraphicFramePr>
            <a:graphicFrameLocks noGrp="1"/>
          </p:cNvGraphicFramePr>
          <p:nvPr>
            <p:extLst>
              <p:ext uri="{D42A27DB-BD31-4B8C-83A1-F6EECF244321}">
                <p14:modId xmlns:p14="http://schemas.microsoft.com/office/powerpoint/2010/main" val="1719345334"/>
              </p:ext>
            </p:extLst>
          </p:nvPr>
        </p:nvGraphicFramePr>
        <p:xfrm>
          <a:off x="1107334" y="1440477"/>
          <a:ext cx="10341759" cy="1555739"/>
        </p:xfrm>
        <a:graphic>
          <a:graphicData uri="http://schemas.openxmlformats.org/drawingml/2006/table">
            <a:tbl>
              <a:tblPr/>
              <a:tblGrid>
                <a:gridCol w="3439309">
                  <a:extLst>
                    <a:ext uri="{9D8B030D-6E8A-4147-A177-3AD203B41FA5}">
                      <a16:colId xmlns:a16="http://schemas.microsoft.com/office/drawing/2014/main" val="485206294"/>
                    </a:ext>
                  </a:extLst>
                </a:gridCol>
                <a:gridCol w="3451225">
                  <a:extLst>
                    <a:ext uri="{9D8B030D-6E8A-4147-A177-3AD203B41FA5}">
                      <a16:colId xmlns:a16="http://schemas.microsoft.com/office/drawing/2014/main" val="2022397251"/>
                    </a:ext>
                  </a:extLst>
                </a:gridCol>
                <a:gridCol w="3451225">
                  <a:extLst>
                    <a:ext uri="{9D8B030D-6E8A-4147-A177-3AD203B41FA5}">
                      <a16:colId xmlns:a16="http://schemas.microsoft.com/office/drawing/2014/main" val="433645728"/>
                    </a:ext>
                  </a:extLst>
                </a:gridCol>
              </a:tblGrid>
              <a:tr h="641339">
                <a:tc>
                  <a:txBody>
                    <a:bodyPr/>
                    <a:lstStyle/>
                    <a:p>
                      <a:r>
                        <a:rPr lang="en-US" dirty="0"/>
                        <a:t>Order Size Range</a:t>
                      </a:r>
                    </a:p>
                  </a:txBody>
                  <a:tcPr anchor="ctr">
                    <a:lnL>
                      <a:noFill/>
                    </a:lnL>
                    <a:lnR>
                      <a:noFill/>
                    </a:lnR>
                    <a:lnT>
                      <a:noFill/>
                    </a:lnT>
                    <a:lnB>
                      <a:noFill/>
                    </a:lnB>
                  </a:tcPr>
                </a:tc>
                <a:tc>
                  <a:txBody>
                    <a:bodyPr/>
                    <a:lstStyle/>
                    <a:p>
                      <a:r>
                        <a:rPr lang="en-US"/>
                        <a:t>Behavior Pattern</a:t>
                      </a:r>
                    </a:p>
                  </a:txBody>
                  <a:tcPr anchor="ctr">
                    <a:lnL>
                      <a:noFill/>
                    </a:lnL>
                    <a:lnR>
                      <a:noFill/>
                    </a:lnR>
                    <a:lnT>
                      <a:noFill/>
                    </a:lnT>
                    <a:lnB>
                      <a:noFill/>
                    </a:lnB>
                  </a:tcPr>
                </a:tc>
                <a:tc>
                  <a:txBody>
                    <a:bodyPr/>
                    <a:lstStyle/>
                    <a:p>
                      <a:r>
                        <a:rPr lang="en-US"/>
                        <a:t>Strategy Suggestion</a:t>
                      </a:r>
                    </a:p>
                  </a:txBody>
                  <a:tcPr anchor="ctr">
                    <a:lnL>
                      <a:noFill/>
                    </a:lnL>
                    <a:lnR>
                      <a:noFill/>
                    </a:lnR>
                    <a:lnT>
                      <a:noFill/>
                    </a:lnT>
                    <a:lnB>
                      <a:noFill/>
                    </a:lnB>
                  </a:tcPr>
                </a:tc>
                <a:extLst>
                  <a:ext uri="{0D108BD9-81ED-4DB2-BD59-A6C34878D82A}">
                    <a16:rowId xmlns:a16="http://schemas.microsoft.com/office/drawing/2014/main" val="3698816667"/>
                  </a:ext>
                </a:extLst>
              </a:tr>
              <a:tr h="0">
                <a:tc>
                  <a:txBody>
                    <a:bodyPr/>
                    <a:lstStyle/>
                    <a:p>
                      <a:r>
                        <a:rPr lang="en-US" sz="1400" dirty="0"/>
                        <a:t>1–5 Products</a:t>
                      </a:r>
                    </a:p>
                  </a:txBody>
                  <a:tcPr anchor="ctr">
                    <a:lnL>
                      <a:noFill/>
                    </a:lnL>
                    <a:lnR>
                      <a:noFill/>
                    </a:lnR>
                    <a:lnT>
                      <a:noFill/>
                    </a:lnT>
                    <a:lnB>
                      <a:noFill/>
                    </a:lnB>
                  </a:tcPr>
                </a:tc>
                <a:tc>
                  <a:txBody>
                    <a:bodyPr/>
                    <a:lstStyle/>
                    <a:p>
                      <a:r>
                        <a:rPr lang="en-US" sz="1400"/>
                        <a:t>Quick buys / impulse purchases</a:t>
                      </a:r>
                    </a:p>
                  </a:txBody>
                  <a:tcPr anchor="ctr">
                    <a:lnL>
                      <a:noFill/>
                    </a:lnL>
                    <a:lnR>
                      <a:noFill/>
                    </a:lnR>
                    <a:lnT>
                      <a:noFill/>
                    </a:lnT>
                    <a:lnB>
                      <a:noFill/>
                    </a:lnB>
                  </a:tcPr>
                </a:tc>
                <a:tc>
                  <a:txBody>
                    <a:bodyPr/>
                    <a:lstStyle/>
                    <a:p>
                      <a:r>
                        <a:rPr lang="en-US" sz="1400"/>
                        <a:t>Promote </a:t>
                      </a:r>
                      <a:r>
                        <a:rPr lang="en-US" sz="1400" b="1"/>
                        <a:t>Add-On</a:t>
                      </a:r>
                      <a:r>
                        <a:rPr lang="en-US" sz="1400"/>
                        <a:t> items or combos</a:t>
                      </a:r>
                    </a:p>
                  </a:txBody>
                  <a:tcPr anchor="ctr">
                    <a:lnL>
                      <a:noFill/>
                    </a:lnL>
                    <a:lnR>
                      <a:noFill/>
                    </a:lnR>
                    <a:lnT>
                      <a:noFill/>
                    </a:lnT>
                    <a:lnB>
                      <a:noFill/>
                    </a:lnB>
                  </a:tcPr>
                </a:tc>
                <a:extLst>
                  <a:ext uri="{0D108BD9-81ED-4DB2-BD59-A6C34878D82A}">
                    <a16:rowId xmlns:a16="http://schemas.microsoft.com/office/drawing/2014/main" val="1596693313"/>
                  </a:ext>
                </a:extLst>
              </a:tr>
              <a:tr h="0">
                <a:tc>
                  <a:txBody>
                    <a:bodyPr/>
                    <a:lstStyle/>
                    <a:p>
                      <a:r>
                        <a:rPr lang="en-US" sz="1400" dirty="0"/>
                        <a:t>6–15 Products</a:t>
                      </a:r>
                    </a:p>
                  </a:txBody>
                  <a:tcPr anchor="ctr">
                    <a:lnL>
                      <a:noFill/>
                    </a:lnL>
                    <a:lnR>
                      <a:noFill/>
                    </a:lnR>
                    <a:lnT>
                      <a:noFill/>
                    </a:lnT>
                    <a:lnB>
                      <a:noFill/>
                    </a:lnB>
                  </a:tcPr>
                </a:tc>
                <a:tc>
                  <a:txBody>
                    <a:bodyPr/>
                    <a:lstStyle/>
                    <a:p>
                      <a:r>
                        <a:rPr lang="en-US" sz="1400" dirty="0"/>
                        <a:t>Standard basket (most common)</a:t>
                      </a:r>
                    </a:p>
                  </a:txBody>
                  <a:tcPr anchor="ctr">
                    <a:lnL>
                      <a:noFill/>
                    </a:lnL>
                    <a:lnR>
                      <a:noFill/>
                    </a:lnR>
                    <a:lnT>
                      <a:noFill/>
                    </a:lnT>
                    <a:lnB>
                      <a:noFill/>
                    </a:lnB>
                  </a:tcPr>
                </a:tc>
                <a:tc>
                  <a:txBody>
                    <a:bodyPr/>
                    <a:lstStyle/>
                    <a:p>
                      <a:r>
                        <a:rPr lang="en-US" sz="1400" dirty="0"/>
                        <a:t>Offer “frequently bought together” packs</a:t>
                      </a:r>
                    </a:p>
                  </a:txBody>
                  <a:tcPr anchor="ctr">
                    <a:lnL>
                      <a:noFill/>
                    </a:lnL>
                    <a:lnR>
                      <a:noFill/>
                    </a:lnR>
                    <a:lnT>
                      <a:noFill/>
                    </a:lnT>
                    <a:lnB>
                      <a:noFill/>
                    </a:lnB>
                  </a:tcPr>
                </a:tc>
                <a:extLst>
                  <a:ext uri="{0D108BD9-81ED-4DB2-BD59-A6C34878D82A}">
                    <a16:rowId xmlns:a16="http://schemas.microsoft.com/office/drawing/2014/main" val="3486069137"/>
                  </a:ext>
                </a:extLst>
              </a:tr>
              <a:tr h="0">
                <a:tc>
                  <a:txBody>
                    <a:bodyPr/>
                    <a:lstStyle/>
                    <a:p>
                      <a:r>
                        <a:rPr lang="en-US" sz="1400"/>
                        <a:t>16+ Products</a:t>
                      </a:r>
                    </a:p>
                  </a:txBody>
                  <a:tcPr anchor="ctr">
                    <a:lnL>
                      <a:noFill/>
                    </a:lnL>
                    <a:lnR>
                      <a:noFill/>
                    </a:lnR>
                    <a:lnT>
                      <a:noFill/>
                    </a:lnT>
                    <a:lnB>
                      <a:noFill/>
                    </a:lnB>
                  </a:tcPr>
                </a:tc>
                <a:tc>
                  <a:txBody>
                    <a:bodyPr/>
                    <a:lstStyle/>
                    <a:p>
                      <a:r>
                        <a:rPr lang="en-US" sz="1400" dirty="0"/>
                        <a:t>Bulk / family / planned purchase</a:t>
                      </a:r>
                    </a:p>
                  </a:txBody>
                  <a:tcPr anchor="ctr">
                    <a:lnL>
                      <a:noFill/>
                    </a:lnL>
                    <a:lnR>
                      <a:noFill/>
                    </a:lnR>
                    <a:lnT>
                      <a:noFill/>
                    </a:lnT>
                    <a:lnB>
                      <a:noFill/>
                    </a:lnB>
                  </a:tcPr>
                </a:tc>
                <a:tc>
                  <a:txBody>
                    <a:bodyPr/>
                    <a:lstStyle/>
                    <a:p>
                      <a:r>
                        <a:rPr lang="en-US" sz="1400" dirty="0"/>
                        <a:t>Target with loyalty rewards or free shipping</a:t>
                      </a:r>
                    </a:p>
                  </a:txBody>
                  <a:tcPr anchor="ctr">
                    <a:lnL>
                      <a:noFill/>
                    </a:lnL>
                    <a:lnR>
                      <a:noFill/>
                    </a:lnR>
                    <a:lnT>
                      <a:noFill/>
                    </a:lnT>
                    <a:lnB>
                      <a:noFill/>
                    </a:lnB>
                  </a:tcPr>
                </a:tc>
                <a:extLst>
                  <a:ext uri="{0D108BD9-81ED-4DB2-BD59-A6C34878D82A}">
                    <a16:rowId xmlns:a16="http://schemas.microsoft.com/office/drawing/2014/main" val="3445212809"/>
                  </a:ext>
                </a:extLst>
              </a:tr>
            </a:tbl>
          </a:graphicData>
        </a:graphic>
      </p:graphicFrame>
      <p:sp>
        <p:nvSpPr>
          <p:cNvPr id="4" name="Arrow: Right 3">
            <a:extLst>
              <a:ext uri="{FF2B5EF4-FFF2-40B4-BE49-F238E27FC236}">
                <a16:creationId xmlns:a16="http://schemas.microsoft.com/office/drawing/2014/main" id="{C6DE4C2D-E40D-444A-99CE-68B224865994}"/>
              </a:ext>
            </a:extLst>
          </p:cNvPr>
          <p:cNvSpPr/>
          <p:nvPr/>
        </p:nvSpPr>
        <p:spPr>
          <a:xfrm>
            <a:off x="1107334" y="884711"/>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5227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C0C0C6-2AAC-4DFB-BB7D-598297A71F3B}"/>
              </a:ext>
            </a:extLst>
          </p:cNvPr>
          <p:cNvSpPr/>
          <p:nvPr/>
        </p:nvSpPr>
        <p:spPr>
          <a:xfrm>
            <a:off x="533957" y="643622"/>
            <a:ext cx="11564601" cy="5570756"/>
          </a:xfrm>
          <a:prstGeom prst="rect">
            <a:avLst/>
          </a:prstGeom>
        </p:spPr>
        <p:txBody>
          <a:bodyPr wrap="square">
            <a:spAutoFit/>
          </a:bodyPr>
          <a:lstStyle/>
          <a:p>
            <a:r>
              <a:rPr lang="en-US" b="1" dirty="0"/>
              <a:t>      </a:t>
            </a:r>
            <a:r>
              <a:rPr lang="en-US" b="1" dirty="0">
                <a:solidFill>
                  <a:schemeClr val="accent2">
                    <a:lumMod val="75000"/>
                  </a:schemeClr>
                </a:solidFill>
              </a:rPr>
              <a:t>Insights &amp; Analysis:</a:t>
            </a:r>
          </a:p>
          <a:p>
            <a:endParaRPr lang="en-US" b="1" dirty="0"/>
          </a:p>
          <a:p>
            <a:pPr>
              <a:buFont typeface="+mj-lt"/>
              <a:buAutoNum type="arabicPeriod"/>
            </a:pPr>
            <a:r>
              <a:rPr lang="en-US" sz="1600" b="1" dirty="0"/>
              <a:t>"Missing" Aisle Has the Highest Count</a:t>
            </a:r>
            <a:endParaRPr lang="en-US" sz="1600" dirty="0"/>
          </a:p>
          <a:p>
            <a:pPr marL="742950" lvl="1" indent="-285750">
              <a:buFont typeface="+mj-lt"/>
              <a:buAutoNum type="arabicPeriod"/>
            </a:pPr>
            <a:r>
              <a:rPr lang="en-US" sz="1600" dirty="0"/>
              <a:t>Insight: The "missing" category has the most products (1,265).</a:t>
            </a:r>
          </a:p>
          <a:p>
            <a:pPr marL="742950" lvl="1" indent="-285750">
              <a:buFont typeface="+mj-lt"/>
              <a:buAutoNum type="arabicPeriod"/>
            </a:pPr>
            <a:r>
              <a:rPr lang="en-US" sz="1600" dirty="0"/>
              <a:t>Interpretation: This may indicate incomplete or misclassified product data. It should be reviewed and cleaned for accuracy.</a:t>
            </a:r>
          </a:p>
          <a:p>
            <a:pPr marL="742950" lvl="1" indent="-285750">
              <a:buFont typeface="+mj-lt"/>
              <a:buAutoNum type="arabicPeriod"/>
            </a:pPr>
            <a:endParaRPr lang="en-US" sz="1600" dirty="0"/>
          </a:p>
          <a:p>
            <a:pPr>
              <a:buFont typeface="+mj-lt"/>
              <a:buAutoNum type="arabicPeriod"/>
            </a:pPr>
            <a:r>
              <a:rPr lang="en-US" sz="1600" b="1" dirty="0"/>
              <a:t>Sweet and Snack-Oriented Aisles Dominate</a:t>
            </a:r>
            <a:endParaRPr lang="en-US" sz="1600" dirty="0"/>
          </a:p>
          <a:p>
            <a:pPr marL="742950" lvl="1" indent="-285750">
              <a:buFont typeface="+mj-lt"/>
              <a:buAutoNum type="arabicPeriod"/>
            </a:pPr>
            <a:r>
              <a:rPr lang="en-US" sz="1600" dirty="0"/>
              <a:t>Aisles like Candy chocolate, Ice cream ice, Cookies cakes, and Chips pretzels appear in the top 10.</a:t>
            </a:r>
          </a:p>
          <a:p>
            <a:pPr marL="742950" lvl="1" indent="-285750">
              <a:buFont typeface="+mj-lt"/>
              <a:buAutoNum type="arabicPeriod"/>
            </a:pPr>
            <a:r>
              <a:rPr lang="en-US" sz="1600" dirty="0"/>
              <a:t>Insight: These categories are product-heavy and likely highly consumed, suggesting they are crucial for customer satisfaction and marketing.</a:t>
            </a:r>
          </a:p>
          <a:p>
            <a:pPr marL="742950" lvl="1" indent="-285750">
              <a:buFont typeface="+mj-lt"/>
              <a:buAutoNum type="arabicPeriod"/>
            </a:pPr>
            <a:endParaRPr lang="en-US" sz="1600" dirty="0"/>
          </a:p>
          <a:p>
            <a:pPr>
              <a:buFont typeface="+mj-lt"/>
              <a:buAutoNum type="arabicPeriod"/>
            </a:pPr>
            <a:r>
              <a:rPr lang="en-US" sz="1600" b="1" dirty="0"/>
              <a:t>Health and Wellness Are Well-Represented</a:t>
            </a:r>
            <a:endParaRPr lang="en-US" sz="1600" dirty="0"/>
          </a:p>
          <a:p>
            <a:pPr marL="742950" lvl="1" indent="-285750">
              <a:buFont typeface="+mj-lt"/>
              <a:buAutoNum type="arabicPeriod"/>
            </a:pPr>
            <a:r>
              <a:rPr lang="en-US" sz="1600" dirty="0"/>
              <a:t>Vitamins supplements and Yogurt both appear in the top ranks.</a:t>
            </a:r>
          </a:p>
          <a:p>
            <a:pPr marL="742950" lvl="1" indent="-285750">
              <a:buFont typeface="+mj-lt"/>
              <a:buAutoNum type="arabicPeriod"/>
            </a:pPr>
            <a:r>
              <a:rPr lang="en-US" sz="1600" dirty="0"/>
              <a:t>Insight: There is significant product diversity in health-focused aisles, indicating a strong emphasis on wellness products.</a:t>
            </a:r>
          </a:p>
          <a:p>
            <a:pPr marL="742950" lvl="1" indent="-285750">
              <a:buFont typeface="+mj-lt"/>
              <a:buAutoNum type="arabicPeriod"/>
            </a:pPr>
            <a:endParaRPr lang="en-US" sz="1600" dirty="0"/>
          </a:p>
          <a:p>
            <a:pPr>
              <a:buFont typeface="+mj-lt"/>
              <a:buAutoNum type="arabicPeriod"/>
            </a:pPr>
            <a:r>
              <a:rPr lang="en-US" sz="1600" b="1" dirty="0"/>
              <a:t>Dairy and Beverage Categories Are Prominent</a:t>
            </a:r>
          </a:p>
          <a:p>
            <a:pPr>
              <a:buFont typeface="+mj-lt"/>
              <a:buAutoNum type="arabicPeriod"/>
            </a:pPr>
            <a:endParaRPr lang="en-US" sz="1600" dirty="0"/>
          </a:p>
          <a:p>
            <a:pPr marL="742950" lvl="1" indent="-285750">
              <a:buFont typeface="+mj-lt"/>
              <a:buAutoNum type="arabicPeriod"/>
            </a:pPr>
            <a:r>
              <a:rPr lang="en-US" sz="1600" dirty="0"/>
              <a:t>Tea and Packaged cheese contribute notably to product variety.</a:t>
            </a:r>
          </a:p>
          <a:p>
            <a:pPr marL="742950" lvl="1" indent="-285750">
              <a:buFont typeface="+mj-lt"/>
              <a:buAutoNum type="arabicPeriod"/>
            </a:pPr>
            <a:r>
              <a:rPr lang="en-US" sz="1600" dirty="0"/>
              <a:t>These aisles may cater to daily essentials or repeat purchases.</a:t>
            </a:r>
          </a:p>
          <a:p>
            <a:pPr marL="742950" lvl="1" indent="-285750">
              <a:buFont typeface="+mj-lt"/>
              <a:buAutoNum type="arabicPeriod"/>
            </a:pPr>
            <a:endParaRPr lang="en-US" sz="1600" dirty="0"/>
          </a:p>
          <a:p>
            <a:pPr>
              <a:buFont typeface="+mj-lt"/>
              <a:buAutoNum type="arabicPeriod"/>
            </a:pPr>
            <a:r>
              <a:rPr lang="en-US" sz="1600" b="1" dirty="0"/>
              <a:t>Frozen Foods Are Significant</a:t>
            </a:r>
            <a:endParaRPr lang="en-US" sz="1600" dirty="0"/>
          </a:p>
          <a:p>
            <a:pPr marL="742950" lvl="1" indent="-285750">
              <a:buFont typeface="+mj-lt"/>
              <a:buAutoNum type="arabicPeriod"/>
            </a:pPr>
            <a:r>
              <a:rPr lang="en-US" sz="1600" dirty="0"/>
              <a:t>Frozen meals ranking 9th shows that convenience-oriented food items have a large presence.</a:t>
            </a:r>
          </a:p>
        </p:txBody>
      </p:sp>
      <p:sp>
        <p:nvSpPr>
          <p:cNvPr id="3" name="Arrow: Right 2">
            <a:extLst>
              <a:ext uri="{FF2B5EF4-FFF2-40B4-BE49-F238E27FC236}">
                <a16:creationId xmlns:a16="http://schemas.microsoft.com/office/drawing/2014/main" id="{210AA06D-2FE0-4003-A674-AD3984EA29EF}"/>
              </a:ext>
            </a:extLst>
          </p:cNvPr>
          <p:cNvSpPr/>
          <p:nvPr/>
        </p:nvSpPr>
        <p:spPr>
          <a:xfrm>
            <a:off x="664590" y="781171"/>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0043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10DF4C-D29D-4880-86B2-B8EA1C3DC28F}"/>
              </a:ext>
            </a:extLst>
          </p:cNvPr>
          <p:cNvSpPr txBox="1"/>
          <p:nvPr/>
        </p:nvSpPr>
        <p:spPr>
          <a:xfrm>
            <a:off x="1045029" y="634185"/>
            <a:ext cx="2090057" cy="369332"/>
          </a:xfrm>
          <a:prstGeom prst="rect">
            <a:avLst/>
          </a:prstGeom>
          <a:noFill/>
        </p:spPr>
        <p:txBody>
          <a:bodyPr wrap="square" rtlCol="0">
            <a:spAutoFit/>
          </a:bodyPr>
          <a:lstStyle/>
          <a:p>
            <a:r>
              <a:rPr lang="en-US" dirty="0"/>
              <a:t>Task – 12</a:t>
            </a:r>
          </a:p>
        </p:txBody>
      </p:sp>
      <p:sp>
        <p:nvSpPr>
          <p:cNvPr id="3" name="Arrow: Right 2">
            <a:extLst>
              <a:ext uri="{FF2B5EF4-FFF2-40B4-BE49-F238E27FC236}">
                <a16:creationId xmlns:a16="http://schemas.microsoft.com/office/drawing/2014/main" id="{4DD36496-9233-4D18-BF28-8028E1F20A36}"/>
              </a:ext>
            </a:extLst>
          </p:cNvPr>
          <p:cNvSpPr/>
          <p:nvPr/>
        </p:nvSpPr>
        <p:spPr>
          <a:xfrm>
            <a:off x="952995" y="1242818"/>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9FC2D3C-5A18-41B1-B8A1-0B91028D9901}"/>
              </a:ext>
            </a:extLst>
          </p:cNvPr>
          <p:cNvSpPr/>
          <p:nvPr/>
        </p:nvSpPr>
        <p:spPr>
          <a:xfrm>
            <a:off x="1137062" y="1120497"/>
            <a:ext cx="6933210" cy="369332"/>
          </a:xfrm>
          <a:prstGeom prst="rect">
            <a:avLst/>
          </a:prstGeom>
        </p:spPr>
        <p:txBody>
          <a:bodyPr wrap="square">
            <a:spAutoFit/>
          </a:bodyPr>
          <a:lstStyle/>
          <a:p>
            <a:r>
              <a:rPr lang="en-IN" dirty="0">
                <a:latin typeface="Book Antiqua" panose="02040602050305030304" pitchFamily="18" charset="0"/>
                <a:ea typeface="Book Antiqua" panose="02040602050305030304" pitchFamily="18" charset="0"/>
                <a:cs typeface="Book Antiqua" panose="02040602050305030304" pitchFamily="18" charset="0"/>
              </a:rPr>
              <a:t>What are the most reordered products in each department?</a:t>
            </a:r>
            <a:endParaRPr lang="en-US" dirty="0"/>
          </a:p>
        </p:txBody>
      </p:sp>
      <p:sp>
        <p:nvSpPr>
          <p:cNvPr id="5" name="Rectangle 4">
            <a:extLst>
              <a:ext uri="{FF2B5EF4-FFF2-40B4-BE49-F238E27FC236}">
                <a16:creationId xmlns:a16="http://schemas.microsoft.com/office/drawing/2014/main" id="{F3ABA794-3D0A-4100-8DB0-CB4F4964146A}"/>
              </a:ext>
            </a:extLst>
          </p:cNvPr>
          <p:cNvSpPr/>
          <p:nvPr/>
        </p:nvSpPr>
        <p:spPr>
          <a:xfrm>
            <a:off x="1137062" y="1482118"/>
            <a:ext cx="4661661" cy="369332"/>
          </a:xfrm>
          <a:prstGeom prst="rect">
            <a:avLst/>
          </a:prstGeom>
        </p:spPr>
        <p:txBody>
          <a:bodyPr wrap="none">
            <a:spAutoFit/>
          </a:bodyPr>
          <a:lstStyle/>
          <a:p>
            <a:r>
              <a:rPr lang="en-US" b="1" dirty="0">
                <a:solidFill>
                  <a:schemeClr val="accent2">
                    <a:lumMod val="75000"/>
                  </a:schemeClr>
                </a:solidFill>
              </a:rPr>
              <a:t>Department &amp; Products -Wise Key Insights:</a:t>
            </a:r>
          </a:p>
        </p:txBody>
      </p:sp>
      <p:sp>
        <p:nvSpPr>
          <p:cNvPr id="6" name="Arrow: Right 5">
            <a:extLst>
              <a:ext uri="{FF2B5EF4-FFF2-40B4-BE49-F238E27FC236}">
                <a16:creationId xmlns:a16="http://schemas.microsoft.com/office/drawing/2014/main" id="{32665E2E-3EF6-49AB-AC42-3DFE9BE534BB}"/>
              </a:ext>
            </a:extLst>
          </p:cNvPr>
          <p:cNvSpPr/>
          <p:nvPr/>
        </p:nvSpPr>
        <p:spPr>
          <a:xfrm>
            <a:off x="952995" y="1604439"/>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267252C-E6AA-4115-8689-2BA833D7DC8E}"/>
              </a:ext>
            </a:extLst>
          </p:cNvPr>
          <p:cNvSpPr/>
          <p:nvPr/>
        </p:nvSpPr>
        <p:spPr>
          <a:xfrm>
            <a:off x="1137061" y="1946269"/>
            <a:ext cx="6096000" cy="1292662"/>
          </a:xfrm>
          <a:prstGeom prst="rect">
            <a:avLst/>
          </a:prstGeom>
        </p:spPr>
        <p:txBody>
          <a:bodyPr>
            <a:spAutoFit/>
          </a:bodyPr>
          <a:lstStyle/>
          <a:p>
            <a:r>
              <a:rPr lang="en-US" sz="1600" b="1" dirty="0"/>
              <a:t>  Dairy Eggs:</a:t>
            </a:r>
          </a:p>
          <a:p>
            <a:pPr>
              <a:buFont typeface="Arial" panose="020B0604020202020204" pitchFamily="34" charset="0"/>
              <a:buChar char="•"/>
            </a:pPr>
            <a:r>
              <a:rPr lang="en-US" sz="1200" b="1" dirty="0"/>
              <a:t> Top Products:</a:t>
            </a:r>
            <a:endParaRPr lang="en-US" sz="1200" dirty="0"/>
          </a:p>
          <a:p>
            <a:pPr marL="742950" lvl="1" indent="-285750">
              <a:buFont typeface="Arial" panose="020B0604020202020204" pitchFamily="34" charset="0"/>
              <a:buChar char="•"/>
            </a:pPr>
            <a:r>
              <a:rPr lang="en-US" sz="1200" dirty="0"/>
              <a:t>Organic Whole Milk – </a:t>
            </a:r>
            <a:r>
              <a:rPr lang="en-US" sz="1200" b="1" dirty="0"/>
              <a:t>3,154</a:t>
            </a:r>
            <a:endParaRPr lang="en-US" sz="1200" dirty="0"/>
          </a:p>
          <a:p>
            <a:pPr marL="742950" lvl="1" indent="-285750">
              <a:buFont typeface="Arial" panose="020B0604020202020204" pitchFamily="34" charset="0"/>
              <a:buChar char="•"/>
            </a:pPr>
            <a:r>
              <a:rPr lang="en-US" sz="1200" dirty="0"/>
              <a:t>Organic Half &amp; Half – </a:t>
            </a:r>
            <a:r>
              <a:rPr lang="en-US" sz="1200" b="1" dirty="0"/>
              <a:t>1,640</a:t>
            </a:r>
            <a:endParaRPr lang="en-US" sz="1200" dirty="0"/>
          </a:p>
          <a:p>
            <a:pPr>
              <a:buFont typeface="Arial" panose="020B0604020202020204" pitchFamily="34" charset="0"/>
              <a:buChar char="•"/>
            </a:pPr>
            <a:r>
              <a:rPr lang="en-US" sz="1200" b="1" dirty="0"/>
              <a:t> Insight:</a:t>
            </a:r>
            <a:r>
              <a:rPr lang="en-US" sz="1200" dirty="0"/>
              <a:t> Milk and dairy staples have </a:t>
            </a:r>
            <a:r>
              <a:rPr lang="en-US" sz="1200" b="1" dirty="0"/>
              <a:t>high reorder volumes</a:t>
            </a:r>
            <a:r>
              <a:rPr lang="en-US" sz="1200" dirty="0"/>
              <a:t>, reflecting regular weekly demand. These are </a:t>
            </a:r>
            <a:r>
              <a:rPr lang="en-US" sz="1200" b="1" dirty="0"/>
              <a:t>core household items</a:t>
            </a:r>
            <a:r>
              <a:rPr lang="en-US" sz="1200" dirty="0"/>
              <a:t>.</a:t>
            </a:r>
          </a:p>
        </p:txBody>
      </p:sp>
      <p:sp>
        <p:nvSpPr>
          <p:cNvPr id="8" name="Rectangle 7">
            <a:extLst>
              <a:ext uri="{FF2B5EF4-FFF2-40B4-BE49-F238E27FC236}">
                <a16:creationId xmlns:a16="http://schemas.microsoft.com/office/drawing/2014/main" id="{8399ABFA-20D8-40C4-960D-46C60FC7E697}"/>
              </a:ext>
            </a:extLst>
          </p:cNvPr>
          <p:cNvSpPr/>
          <p:nvPr/>
        </p:nvSpPr>
        <p:spPr>
          <a:xfrm>
            <a:off x="1137061" y="3330713"/>
            <a:ext cx="6096000" cy="1261884"/>
          </a:xfrm>
          <a:prstGeom prst="rect">
            <a:avLst/>
          </a:prstGeom>
        </p:spPr>
        <p:txBody>
          <a:bodyPr>
            <a:spAutoFit/>
          </a:bodyPr>
          <a:lstStyle/>
          <a:p>
            <a:r>
              <a:rPr lang="en-US" sz="1600" b="1" dirty="0"/>
              <a:t>  Produce:</a:t>
            </a:r>
          </a:p>
          <a:p>
            <a:pPr>
              <a:buFont typeface="Arial" panose="020B0604020202020204" pitchFamily="34" charset="0"/>
              <a:buChar char="•"/>
            </a:pPr>
            <a:r>
              <a:rPr lang="en-US" sz="1200" b="1" dirty="0"/>
              <a:t> Top Products:</a:t>
            </a:r>
            <a:endParaRPr lang="en-US" sz="1200" dirty="0"/>
          </a:p>
          <a:p>
            <a:pPr marL="742950" lvl="1" indent="-285750">
              <a:buFont typeface="Arial" panose="020B0604020202020204" pitchFamily="34" charset="0"/>
              <a:buChar char="•"/>
            </a:pPr>
            <a:r>
              <a:rPr lang="en-US" sz="1200" dirty="0"/>
              <a:t>Banana – </a:t>
            </a:r>
            <a:r>
              <a:rPr lang="en-US" sz="1200" b="1" dirty="0"/>
              <a:t>12,461</a:t>
            </a:r>
            <a:endParaRPr lang="en-US" sz="1200" dirty="0"/>
          </a:p>
          <a:p>
            <a:pPr marL="742950" lvl="1" indent="-285750">
              <a:buFont typeface="Arial" panose="020B0604020202020204" pitchFamily="34" charset="0"/>
              <a:buChar char="•"/>
            </a:pPr>
            <a:r>
              <a:rPr lang="en-US" sz="1200" dirty="0"/>
              <a:t>Bag of Organic Bananas – </a:t>
            </a:r>
            <a:r>
              <a:rPr lang="en-US" sz="1200" b="1" dirty="0"/>
              <a:t>10,053</a:t>
            </a:r>
            <a:endParaRPr lang="en-US" sz="1200" dirty="0"/>
          </a:p>
          <a:p>
            <a:pPr>
              <a:buFont typeface="Arial" panose="020B0604020202020204" pitchFamily="34" charset="0"/>
              <a:buChar char="•"/>
            </a:pPr>
            <a:r>
              <a:rPr lang="en-US" sz="1200" b="1" dirty="0"/>
              <a:t> Insight:</a:t>
            </a:r>
            <a:r>
              <a:rPr lang="en-US" sz="1200" dirty="0"/>
              <a:t> Bananas dominate the reorder list, reflecting their </a:t>
            </a:r>
            <a:r>
              <a:rPr lang="en-US" sz="1200" b="1" dirty="0"/>
              <a:t>popularity, affordability, and perishability</a:t>
            </a:r>
            <a:r>
              <a:rPr lang="en-US" sz="1200" dirty="0"/>
              <a:t> — often reordered weekly</a:t>
            </a:r>
          </a:p>
        </p:txBody>
      </p:sp>
      <p:sp>
        <p:nvSpPr>
          <p:cNvPr id="9" name="Rectangle 8">
            <a:extLst>
              <a:ext uri="{FF2B5EF4-FFF2-40B4-BE49-F238E27FC236}">
                <a16:creationId xmlns:a16="http://schemas.microsoft.com/office/drawing/2014/main" id="{1626F33F-0A3F-4281-8376-A977C91D3675}"/>
              </a:ext>
            </a:extLst>
          </p:cNvPr>
          <p:cNvSpPr/>
          <p:nvPr/>
        </p:nvSpPr>
        <p:spPr>
          <a:xfrm>
            <a:off x="1086592" y="4684379"/>
            <a:ext cx="6096000" cy="1415772"/>
          </a:xfrm>
          <a:prstGeom prst="rect">
            <a:avLst/>
          </a:prstGeom>
        </p:spPr>
        <p:txBody>
          <a:bodyPr>
            <a:spAutoFit/>
          </a:bodyPr>
          <a:lstStyle/>
          <a:p>
            <a:r>
              <a:rPr lang="en-US" sz="1600" b="1" dirty="0"/>
              <a:t>  Beverages:</a:t>
            </a:r>
          </a:p>
          <a:p>
            <a:pPr>
              <a:buFont typeface="Arial" panose="020B0604020202020204" pitchFamily="34" charset="0"/>
              <a:buChar char="•"/>
            </a:pPr>
            <a:r>
              <a:rPr lang="en-US" sz="1400" b="1" dirty="0"/>
              <a:t> Top Products:</a:t>
            </a:r>
            <a:endParaRPr lang="en-US" sz="1400" dirty="0"/>
          </a:p>
          <a:p>
            <a:pPr marL="742950" lvl="1" indent="-285750">
              <a:buFont typeface="Arial" panose="020B0604020202020204" pitchFamily="34" charset="0"/>
              <a:buChar char="•"/>
            </a:pPr>
            <a:r>
              <a:rPr lang="en-US" sz="1400" dirty="0"/>
              <a:t>Sparkling Water Grapefruit – </a:t>
            </a:r>
            <a:r>
              <a:rPr lang="en-US" sz="1400" b="1" dirty="0"/>
              <a:t>2,027</a:t>
            </a:r>
            <a:endParaRPr lang="en-US" sz="1400" dirty="0"/>
          </a:p>
          <a:p>
            <a:pPr marL="742950" lvl="1" indent="-285750">
              <a:buFont typeface="Arial" panose="020B0604020202020204" pitchFamily="34" charset="0"/>
              <a:buChar char="•"/>
            </a:pPr>
            <a:r>
              <a:rPr lang="en-US" sz="1400" dirty="0"/>
              <a:t>Spring Water – </a:t>
            </a:r>
            <a:r>
              <a:rPr lang="en-US" sz="1400" b="1" dirty="0"/>
              <a:t>1,375</a:t>
            </a:r>
            <a:endParaRPr lang="en-US" sz="1400" dirty="0"/>
          </a:p>
          <a:p>
            <a:pPr>
              <a:buFont typeface="Arial" panose="020B0604020202020204" pitchFamily="34" charset="0"/>
              <a:buChar char="•"/>
            </a:pPr>
            <a:r>
              <a:rPr lang="en-US" sz="1400" b="1" dirty="0"/>
              <a:t> Insight:</a:t>
            </a:r>
            <a:r>
              <a:rPr lang="en-US" sz="1400" dirty="0"/>
              <a:t> Reorders for beverages indicate that </a:t>
            </a:r>
            <a:r>
              <a:rPr lang="en-US" sz="1400" b="1" dirty="0"/>
              <a:t>hydration and health-conscious choices</a:t>
            </a:r>
            <a:r>
              <a:rPr lang="en-US" sz="1400" dirty="0"/>
              <a:t> are in strong demand</a:t>
            </a:r>
          </a:p>
        </p:txBody>
      </p:sp>
      <p:sp>
        <p:nvSpPr>
          <p:cNvPr id="10" name="Arrow: Right 9">
            <a:extLst>
              <a:ext uri="{FF2B5EF4-FFF2-40B4-BE49-F238E27FC236}">
                <a16:creationId xmlns:a16="http://schemas.microsoft.com/office/drawing/2014/main" id="{B1D52553-568C-4AEE-84D0-BB7D522D8ADA}"/>
              </a:ext>
            </a:extLst>
          </p:cNvPr>
          <p:cNvSpPr/>
          <p:nvPr/>
        </p:nvSpPr>
        <p:spPr>
          <a:xfrm>
            <a:off x="952994" y="2052752"/>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8C58DA87-6441-4836-A549-169EC097EFA8}"/>
              </a:ext>
            </a:extLst>
          </p:cNvPr>
          <p:cNvSpPr/>
          <p:nvPr/>
        </p:nvSpPr>
        <p:spPr>
          <a:xfrm>
            <a:off x="952994" y="3454644"/>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B1788EF6-D5F4-4EEE-AE26-CFCB58BF97CB}"/>
              </a:ext>
            </a:extLst>
          </p:cNvPr>
          <p:cNvSpPr/>
          <p:nvPr/>
        </p:nvSpPr>
        <p:spPr>
          <a:xfrm>
            <a:off x="952994" y="4805879"/>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4975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Right 1">
            <a:extLst>
              <a:ext uri="{FF2B5EF4-FFF2-40B4-BE49-F238E27FC236}">
                <a16:creationId xmlns:a16="http://schemas.microsoft.com/office/drawing/2014/main" id="{9C88B495-3F0D-42E9-A225-B5E1032F7C3E}"/>
              </a:ext>
            </a:extLst>
          </p:cNvPr>
          <p:cNvSpPr/>
          <p:nvPr/>
        </p:nvSpPr>
        <p:spPr>
          <a:xfrm>
            <a:off x="904505" y="732174"/>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18DDFCA-5D7F-4889-9C5F-5FD1966A2C86}"/>
              </a:ext>
            </a:extLst>
          </p:cNvPr>
          <p:cNvSpPr/>
          <p:nvPr/>
        </p:nvSpPr>
        <p:spPr>
          <a:xfrm>
            <a:off x="1088572" y="586472"/>
            <a:ext cx="6096000" cy="1292662"/>
          </a:xfrm>
          <a:prstGeom prst="rect">
            <a:avLst/>
          </a:prstGeom>
        </p:spPr>
        <p:txBody>
          <a:bodyPr>
            <a:spAutoFit/>
          </a:bodyPr>
          <a:lstStyle/>
          <a:p>
            <a:r>
              <a:rPr lang="en-US" b="1" dirty="0"/>
              <a:t>  </a:t>
            </a:r>
            <a:r>
              <a:rPr lang="en-US" sz="1600" b="1" dirty="0"/>
              <a:t>Bakery:</a:t>
            </a:r>
          </a:p>
          <a:p>
            <a:pPr>
              <a:buFont typeface="Arial" panose="020B0604020202020204" pitchFamily="34" charset="0"/>
              <a:buChar char="•"/>
            </a:pPr>
            <a:r>
              <a:rPr lang="en-US" sz="1200" b="1" dirty="0"/>
              <a:t> Top Products:</a:t>
            </a:r>
            <a:endParaRPr lang="en-US" sz="1200" dirty="0"/>
          </a:p>
          <a:p>
            <a:pPr marL="742950" lvl="1" indent="-285750">
              <a:buFont typeface="Arial" panose="020B0604020202020204" pitchFamily="34" charset="0"/>
              <a:buChar char="•"/>
            </a:pPr>
            <a:r>
              <a:rPr lang="en-US" sz="1200" dirty="0"/>
              <a:t>100% Whole Wheat Bread – </a:t>
            </a:r>
            <a:r>
              <a:rPr lang="en-US" sz="1200" b="1" dirty="0"/>
              <a:t>1,319</a:t>
            </a:r>
            <a:endParaRPr lang="en-US" sz="1200" dirty="0"/>
          </a:p>
          <a:p>
            <a:pPr marL="742950" lvl="1" indent="-285750">
              <a:buFont typeface="Arial" panose="020B0604020202020204" pitchFamily="34" charset="0"/>
              <a:buChar char="•"/>
            </a:pPr>
            <a:r>
              <a:rPr lang="en-US" sz="1200" dirty="0"/>
              <a:t>Organic Bread with 21 Whole Grains – </a:t>
            </a:r>
            <a:r>
              <a:rPr lang="en-US" sz="1200" b="1" dirty="0"/>
              <a:t>520</a:t>
            </a:r>
            <a:endParaRPr lang="en-US" sz="1200" dirty="0"/>
          </a:p>
          <a:p>
            <a:pPr>
              <a:buFont typeface="Arial" panose="020B0604020202020204" pitchFamily="34" charset="0"/>
              <a:buChar char="•"/>
            </a:pPr>
            <a:r>
              <a:rPr lang="en-US" sz="1200" dirty="0"/>
              <a:t> </a:t>
            </a:r>
            <a:r>
              <a:rPr lang="en-US" sz="1200" b="1" dirty="0"/>
              <a:t>Insight:</a:t>
            </a:r>
            <a:r>
              <a:rPr lang="en-US" sz="1200" dirty="0"/>
              <a:t> Whole grain and organic bread products are leading, supporting the </a:t>
            </a:r>
            <a:r>
              <a:rPr lang="en-US" sz="1200" b="1" dirty="0"/>
              <a:t>trend of healthy eating</a:t>
            </a:r>
            <a:endParaRPr lang="en-US" sz="1200" dirty="0"/>
          </a:p>
        </p:txBody>
      </p:sp>
      <p:sp>
        <p:nvSpPr>
          <p:cNvPr id="4" name="Rectangle 3">
            <a:extLst>
              <a:ext uri="{FF2B5EF4-FFF2-40B4-BE49-F238E27FC236}">
                <a16:creationId xmlns:a16="http://schemas.microsoft.com/office/drawing/2014/main" id="{CE216A18-B30F-4A3F-941D-46D4E44A5324}"/>
              </a:ext>
            </a:extLst>
          </p:cNvPr>
          <p:cNvSpPr/>
          <p:nvPr/>
        </p:nvSpPr>
        <p:spPr>
          <a:xfrm>
            <a:off x="1088572" y="2024836"/>
            <a:ext cx="6096000" cy="1292662"/>
          </a:xfrm>
          <a:prstGeom prst="rect">
            <a:avLst/>
          </a:prstGeom>
        </p:spPr>
        <p:txBody>
          <a:bodyPr>
            <a:spAutoFit/>
          </a:bodyPr>
          <a:lstStyle/>
          <a:p>
            <a:r>
              <a:rPr lang="en-US" b="1" dirty="0"/>
              <a:t>  </a:t>
            </a:r>
            <a:r>
              <a:rPr lang="en-US" sz="1600" b="1" dirty="0"/>
              <a:t>Frozen:</a:t>
            </a:r>
          </a:p>
          <a:p>
            <a:pPr>
              <a:buFont typeface="Arial" panose="020B0604020202020204" pitchFamily="34" charset="0"/>
              <a:buChar char="•"/>
            </a:pPr>
            <a:r>
              <a:rPr lang="en-US" sz="1200" b="1" dirty="0"/>
              <a:t>Top Products:</a:t>
            </a:r>
            <a:endParaRPr lang="en-US" sz="1200" dirty="0"/>
          </a:p>
          <a:p>
            <a:pPr marL="742950" lvl="1" indent="-285750">
              <a:buFont typeface="Arial" panose="020B0604020202020204" pitchFamily="34" charset="0"/>
              <a:buChar char="•"/>
            </a:pPr>
            <a:r>
              <a:rPr lang="en-US" sz="1200" dirty="0"/>
              <a:t>Blueberries – </a:t>
            </a:r>
            <a:r>
              <a:rPr lang="en-US" sz="1200" b="1" dirty="0"/>
              <a:t>1,051</a:t>
            </a:r>
            <a:endParaRPr lang="en-US" sz="1200" dirty="0"/>
          </a:p>
          <a:p>
            <a:pPr marL="742950" lvl="1" indent="-285750">
              <a:buFont typeface="Arial" panose="020B0604020202020204" pitchFamily="34" charset="0"/>
              <a:buChar char="•"/>
            </a:pPr>
            <a:r>
              <a:rPr lang="en-US" sz="1200" dirty="0"/>
              <a:t>Organic Broccoli Florets – </a:t>
            </a:r>
            <a:r>
              <a:rPr lang="en-US" sz="1200" b="1" dirty="0"/>
              <a:t>698</a:t>
            </a:r>
            <a:endParaRPr lang="en-US" sz="1200" dirty="0"/>
          </a:p>
          <a:p>
            <a:pPr>
              <a:buFont typeface="Arial" panose="020B0604020202020204" pitchFamily="34" charset="0"/>
              <a:buChar char="•"/>
            </a:pPr>
            <a:r>
              <a:rPr lang="en-US" sz="1200" dirty="0"/>
              <a:t> </a:t>
            </a:r>
            <a:r>
              <a:rPr lang="en-US" sz="1200" b="1" dirty="0"/>
              <a:t>Insight:</a:t>
            </a:r>
            <a:r>
              <a:rPr lang="en-US" sz="1200" dirty="0"/>
              <a:t> Frozen fruits and veggies are key pantry staples. Their shelf life likely </a:t>
            </a:r>
            <a:r>
              <a:rPr lang="en-US" sz="1200" b="1" dirty="0"/>
              <a:t>encourages reorders</a:t>
            </a:r>
            <a:r>
              <a:rPr lang="en-US" sz="1200" dirty="0"/>
              <a:t> among meal preppers.</a:t>
            </a:r>
          </a:p>
        </p:txBody>
      </p:sp>
      <p:sp>
        <p:nvSpPr>
          <p:cNvPr id="5" name="Arrow: Right 4">
            <a:extLst>
              <a:ext uri="{FF2B5EF4-FFF2-40B4-BE49-F238E27FC236}">
                <a16:creationId xmlns:a16="http://schemas.microsoft.com/office/drawing/2014/main" id="{EDECC17D-85FA-48E9-8452-CBF9C01545ED}"/>
              </a:ext>
            </a:extLst>
          </p:cNvPr>
          <p:cNvSpPr/>
          <p:nvPr/>
        </p:nvSpPr>
        <p:spPr>
          <a:xfrm>
            <a:off x="904505" y="2161171"/>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4D96223-2467-4A96-B6FA-81084A7611F3}"/>
              </a:ext>
            </a:extLst>
          </p:cNvPr>
          <p:cNvSpPr/>
          <p:nvPr/>
        </p:nvSpPr>
        <p:spPr>
          <a:xfrm>
            <a:off x="1088572" y="3540503"/>
            <a:ext cx="6096000" cy="1292662"/>
          </a:xfrm>
          <a:prstGeom prst="rect">
            <a:avLst/>
          </a:prstGeom>
        </p:spPr>
        <p:txBody>
          <a:bodyPr>
            <a:spAutoFit/>
          </a:bodyPr>
          <a:lstStyle/>
          <a:p>
            <a:r>
              <a:rPr lang="en-US" b="1" dirty="0"/>
              <a:t>  </a:t>
            </a:r>
            <a:r>
              <a:rPr lang="en-US" sz="1600" b="1" dirty="0"/>
              <a:t>Personal Care:</a:t>
            </a:r>
          </a:p>
          <a:p>
            <a:pPr>
              <a:buFont typeface="Arial" panose="020B0604020202020204" pitchFamily="34" charset="0"/>
              <a:buChar char="•"/>
            </a:pPr>
            <a:r>
              <a:rPr lang="en-US" sz="1200" b="1" dirty="0"/>
              <a:t> Top Products:</a:t>
            </a:r>
            <a:endParaRPr lang="en-US" sz="1200" dirty="0"/>
          </a:p>
          <a:p>
            <a:pPr marL="742950" lvl="1" indent="-285750">
              <a:buFont typeface="Arial" panose="020B0604020202020204" pitchFamily="34" charset="0"/>
              <a:buChar char="•"/>
            </a:pPr>
            <a:r>
              <a:rPr lang="en-US" sz="1200" dirty="0"/>
              <a:t>Lavender Hand Soap – </a:t>
            </a:r>
            <a:r>
              <a:rPr lang="en-US" sz="1200" b="1" dirty="0"/>
              <a:t>73</a:t>
            </a:r>
            <a:endParaRPr lang="en-US" sz="1200" dirty="0"/>
          </a:p>
          <a:p>
            <a:pPr marL="742950" lvl="1" indent="-285750">
              <a:buFont typeface="Arial" panose="020B0604020202020204" pitchFamily="34" charset="0"/>
              <a:buChar char="•"/>
            </a:pPr>
            <a:r>
              <a:rPr lang="en-US" sz="1200" dirty="0"/>
              <a:t>Premium Epsom Salt – </a:t>
            </a:r>
            <a:r>
              <a:rPr lang="en-US" sz="1200" b="1" dirty="0"/>
              <a:t>56</a:t>
            </a:r>
            <a:endParaRPr lang="en-US" sz="1200" dirty="0"/>
          </a:p>
          <a:p>
            <a:pPr>
              <a:buFont typeface="Arial" panose="020B0604020202020204" pitchFamily="34" charset="0"/>
              <a:buChar char="•"/>
            </a:pPr>
            <a:r>
              <a:rPr lang="en-US" sz="1200" b="1" dirty="0"/>
              <a:t> Insight:</a:t>
            </a:r>
            <a:r>
              <a:rPr lang="en-US" sz="1200" dirty="0"/>
              <a:t> Lower reorder volume suggests </a:t>
            </a:r>
            <a:r>
              <a:rPr lang="en-US" sz="1200" b="1" dirty="0"/>
              <a:t>less frequent repurchase cycle</a:t>
            </a:r>
            <a:r>
              <a:rPr lang="en-US" sz="1200" dirty="0"/>
              <a:t> in this category, as these are long-lasting items.</a:t>
            </a:r>
          </a:p>
        </p:txBody>
      </p:sp>
      <p:sp>
        <p:nvSpPr>
          <p:cNvPr id="7" name="Arrow: Right 6">
            <a:extLst>
              <a:ext uri="{FF2B5EF4-FFF2-40B4-BE49-F238E27FC236}">
                <a16:creationId xmlns:a16="http://schemas.microsoft.com/office/drawing/2014/main" id="{79FDA64D-3A43-4A87-B75C-E321E98336FC}"/>
              </a:ext>
            </a:extLst>
          </p:cNvPr>
          <p:cNvSpPr/>
          <p:nvPr/>
        </p:nvSpPr>
        <p:spPr>
          <a:xfrm>
            <a:off x="904505" y="3671988"/>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C4EB2B-E0DE-4233-B45B-C63891804DB6}"/>
              </a:ext>
            </a:extLst>
          </p:cNvPr>
          <p:cNvSpPr/>
          <p:nvPr/>
        </p:nvSpPr>
        <p:spPr>
          <a:xfrm>
            <a:off x="1088572" y="4964650"/>
            <a:ext cx="6096000" cy="1292662"/>
          </a:xfrm>
          <a:prstGeom prst="rect">
            <a:avLst/>
          </a:prstGeom>
        </p:spPr>
        <p:txBody>
          <a:bodyPr>
            <a:spAutoFit/>
          </a:bodyPr>
          <a:lstStyle/>
          <a:p>
            <a:r>
              <a:rPr lang="en-US" b="1" dirty="0"/>
              <a:t> </a:t>
            </a:r>
            <a:r>
              <a:rPr lang="en-US" sz="1600" b="1" dirty="0"/>
              <a:t>Canned Goods:</a:t>
            </a:r>
          </a:p>
          <a:p>
            <a:pPr>
              <a:buFont typeface="Arial" panose="020B0604020202020204" pitchFamily="34" charset="0"/>
              <a:buChar char="•"/>
            </a:pPr>
            <a:r>
              <a:rPr lang="en-US" sz="1200" b="1" dirty="0"/>
              <a:t> Top Products:</a:t>
            </a:r>
            <a:endParaRPr lang="en-US" sz="1200" dirty="0"/>
          </a:p>
          <a:p>
            <a:pPr marL="742950" lvl="1" indent="-285750">
              <a:buFont typeface="Arial" panose="020B0604020202020204" pitchFamily="34" charset="0"/>
              <a:buChar char="•"/>
            </a:pPr>
            <a:r>
              <a:rPr lang="en-US" sz="1200" dirty="0"/>
              <a:t>No Salt Added Black Beans – </a:t>
            </a:r>
            <a:r>
              <a:rPr lang="en-US" sz="1200" b="1" dirty="0"/>
              <a:t>598</a:t>
            </a:r>
            <a:endParaRPr lang="en-US" sz="1200" dirty="0"/>
          </a:p>
          <a:p>
            <a:pPr marL="742950" lvl="1" indent="-285750">
              <a:buFont typeface="Arial" panose="020B0604020202020204" pitchFamily="34" charset="0"/>
              <a:buChar char="•"/>
            </a:pPr>
            <a:r>
              <a:rPr lang="en-US" sz="1200" dirty="0"/>
              <a:t>Organic Black Beans – </a:t>
            </a:r>
            <a:r>
              <a:rPr lang="en-US" sz="1200" b="1" dirty="0"/>
              <a:t>582</a:t>
            </a:r>
            <a:endParaRPr lang="en-US" sz="1200" dirty="0"/>
          </a:p>
          <a:p>
            <a:pPr>
              <a:buFont typeface="Arial" panose="020B0604020202020204" pitchFamily="34" charset="0"/>
              <a:buChar char="•"/>
            </a:pPr>
            <a:r>
              <a:rPr lang="en-US" sz="1200" b="1" dirty="0"/>
              <a:t> Insight:</a:t>
            </a:r>
            <a:r>
              <a:rPr lang="en-US" sz="1200" dirty="0"/>
              <a:t> Canned beans are essential and versatile – likely </a:t>
            </a:r>
            <a:r>
              <a:rPr lang="en-US" sz="1200" b="1" dirty="0"/>
              <a:t>reordered due to pantry stocking habits.</a:t>
            </a:r>
            <a:endParaRPr lang="en-US" sz="1200" dirty="0"/>
          </a:p>
        </p:txBody>
      </p:sp>
      <p:sp>
        <p:nvSpPr>
          <p:cNvPr id="9" name="Arrow: Right 8">
            <a:extLst>
              <a:ext uri="{FF2B5EF4-FFF2-40B4-BE49-F238E27FC236}">
                <a16:creationId xmlns:a16="http://schemas.microsoft.com/office/drawing/2014/main" id="{134DC5ED-2182-4B19-B768-B0C0F1457B5C}"/>
              </a:ext>
            </a:extLst>
          </p:cNvPr>
          <p:cNvSpPr/>
          <p:nvPr/>
        </p:nvSpPr>
        <p:spPr>
          <a:xfrm>
            <a:off x="904505" y="5103048"/>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6850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Right 1">
            <a:extLst>
              <a:ext uri="{FF2B5EF4-FFF2-40B4-BE49-F238E27FC236}">
                <a16:creationId xmlns:a16="http://schemas.microsoft.com/office/drawing/2014/main" id="{D01F9B45-0D46-4749-86BA-BB86B3EB0B5C}"/>
              </a:ext>
            </a:extLst>
          </p:cNvPr>
          <p:cNvSpPr/>
          <p:nvPr/>
        </p:nvSpPr>
        <p:spPr>
          <a:xfrm>
            <a:off x="904505" y="732174"/>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84CA46E-E79A-4800-9605-F55C8BF3B074}"/>
              </a:ext>
            </a:extLst>
          </p:cNvPr>
          <p:cNvSpPr/>
          <p:nvPr/>
        </p:nvSpPr>
        <p:spPr>
          <a:xfrm>
            <a:off x="1088572" y="586471"/>
            <a:ext cx="6345382" cy="1107996"/>
          </a:xfrm>
          <a:prstGeom prst="rect">
            <a:avLst/>
          </a:prstGeom>
        </p:spPr>
        <p:txBody>
          <a:bodyPr wrap="square">
            <a:spAutoFit/>
          </a:bodyPr>
          <a:lstStyle/>
          <a:p>
            <a:r>
              <a:rPr lang="en-US" b="1" dirty="0"/>
              <a:t> </a:t>
            </a:r>
            <a:r>
              <a:rPr lang="en-US" sz="1600" b="1" dirty="0"/>
              <a:t>Meat &amp; Seafood:</a:t>
            </a:r>
          </a:p>
          <a:p>
            <a:pPr>
              <a:buFont typeface="Arial" panose="020B0604020202020204" pitchFamily="34" charset="0"/>
              <a:buChar char="•"/>
            </a:pPr>
            <a:r>
              <a:rPr lang="en-US" sz="1200" b="1" dirty="0"/>
              <a:t>Top Products:</a:t>
            </a:r>
            <a:endParaRPr lang="en-US" sz="1200" dirty="0"/>
          </a:p>
          <a:p>
            <a:pPr marL="742950" lvl="1" indent="-285750">
              <a:buFont typeface="Arial" panose="020B0604020202020204" pitchFamily="34" charset="0"/>
              <a:buChar char="•"/>
            </a:pPr>
            <a:r>
              <a:rPr lang="en-US" sz="1200" dirty="0"/>
              <a:t>Boneless Skinless Chicken Breasts – </a:t>
            </a:r>
            <a:r>
              <a:rPr lang="en-US" sz="1200" b="1" dirty="0"/>
              <a:t>1,155</a:t>
            </a:r>
            <a:endParaRPr lang="en-US" sz="1200" dirty="0"/>
          </a:p>
          <a:p>
            <a:pPr marL="742950" lvl="1" indent="-285750">
              <a:buFont typeface="Arial" panose="020B0604020202020204" pitchFamily="34" charset="0"/>
              <a:buChar char="•"/>
            </a:pPr>
            <a:r>
              <a:rPr lang="en-US" sz="1200" dirty="0"/>
              <a:t>Ground Turkey Breast – </a:t>
            </a:r>
            <a:r>
              <a:rPr lang="en-US" sz="1200" b="1" dirty="0"/>
              <a:t>501</a:t>
            </a:r>
            <a:endParaRPr lang="en-US" sz="1200" dirty="0"/>
          </a:p>
          <a:p>
            <a:pPr>
              <a:buFont typeface="Arial" panose="020B0604020202020204" pitchFamily="34" charset="0"/>
              <a:buChar char="•"/>
            </a:pPr>
            <a:r>
              <a:rPr lang="en-US" sz="1200" b="1" dirty="0"/>
              <a:t> Insight:</a:t>
            </a:r>
            <a:r>
              <a:rPr lang="en-US" sz="1200" dirty="0"/>
              <a:t> Lean meat options are popular for health-conscious consumers and </a:t>
            </a:r>
            <a:r>
              <a:rPr lang="en-US" sz="1200" b="1" dirty="0"/>
              <a:t>meal planners</a:t>
            </a:r>
            <a:endParaRPr lang="en-US" sz="1200" dirty="0"/>
          </a:p>
        </p:txBody>
      </p:sp>
      <p:sp>
        <p:nvSpPr>
          <p:cNvPr id="4" name="Rectangle 3">
            <a:extLst>
              <a:ext uri="{FF2B5EF4-FFF2-40B4-BE49-F238E27FC236}">
                <a16:creationId xmlns:a16="http://schemas.microsoft.com/office/drawing/2014/main" id="{B36489CF-9B04-4686-8821-A6825E1F501A}"/>
              </a:ext>
            </a:extLst>
          </p:cNvPr>
          <p:cNvSpPr/>
          <p:nvPr/>
        </p:nvSpPr>
        <p:spPr>
          <a:xfrm>
            <a:off x="1088571" y="1934735"/>
            <a:ext cx="9456716" cy="3477875"/>
          </a:xfrm>
          <a:prstGeom prst="rect">
            <a:avLst/>
          </a:prstGeom>
        </p:spPr>
        <p:txBody>
          <a:bodyPr wrap="square">
            <a:spAutoFit/>
          </a:bodyPr>
          <a:lstStyle/>
          <a:p>
            <a:r>
              <a:rPr lang="en-US" b="1" dirty="0"/>
              <a:t> </a:t>
            </a:r>
            <a:r>
              <a:rPr lang="en-US" b="1" dirty="0">
                <a:solidFill>
                  <a:schemeClr val="accent2">
                    <a:lumMod val="75000"/>
                  </a:schemeClr>
                </a:solidFill>
              </a:rPr>
              <a:t>Insights by Reorder Frequency:</a:t>
            </a:r>
          </a:p>
          <a:p>
            <a:endParaRPr lang="en-US" b="1" dirty="0">
              <a:solidFill>
                <a:schemeClr val="accent2">
                  <a:lumMod val="75000"/>
                </a:schemeClr>
              </a:solidFill>
            </a:endParaRPr>
          </a:p>
          <a:p>
            <a:pPr>
              <a:buFont typeface="Arial" panose="020B0604020202020204" pitchFamily="34" charset="0"/>
              <a:buChar char="•"/>
            </a:pPr>
            <a:r>
              <a:rPr lang="en-US" sz="1600" b="1" dirty="0"/>
              <a:t> Top Product Overall:</a:t>
            </a:r>
            <a:endParaRPr lang="en-US" sz="1600" dirty="0"/>
          </a:p>
          <a:p>
            <a:pPr marL="742950" lvl="1" indent="-285750">
              <a:buFont typeface="Arial" panose="020B0604020202020204" pitchFamily="34" charset="0"/>
              <a:buChar char="•"/>
            </a:pPr>
            <a:r>
              <a:rPr lang="en-US" sz="1600" b="1" dirty="0"/>
              <a:t>Banana (12461 reorders)</a:t>
            </a:r>
            <a:r>
              <a:rPr lang="en-US" sz="1600" dirty="0"/>
              <a:t> – This is by far the most frequently reordered item, showing </a:t>
            </a:r>
            <a:r>
              <a:rPr lang="en-US" sz="1600" b="1" dirty="0"/>
              <a:t>daily need</a:t>
            </a:r>
            <a:r>
              <a:rPr lang="en-US" sz="1600" dirty="0"/>
              <a:t> and strong customer preference.</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 </a:t>
            </a:r>
            <a:r>
              <a:rPr lang="en-US" sz="1600" b="1" dirty="0"/>
              <a:t>Consistent Weekly Essentials Across Departments:</a:t>
            </a:r>
            <a:endParaRPr lang="en-US" sz="1600" dirty="0"/>
          </a:p>
          <a:p>
            <a:pPr marL="742950" lvl="1" indent="-285750">
              <a:buFont typeface="Arial" panose="020B0604020202020204" pitchFamily="34" charset="0"/>
              <a:buChar char="•"/>
            </a:pPr>
            <a:r>
              <a:rPr lang="en-US" sz="1600" dirty="0"/>
              <a:t>Dairy, bakery, produce, and beverages see </a:t>
            </a:r>
            <a:r>
              <a:rPr lang="en-US" sz="1600" b="1" dirty="0"/>
              <a:t>high turnover</a:t>
            </a:r>
            <a:r>
              <a:rPr lang="en-US" sz="1600" dirty="0"/>
              <a:t>, pointing to their inclusion in </a:t>
            </a:r>
            <a:r>
              <a:rPr lang="en-US" sz="1600" b="1" dirty="0"/>
              <a:t>weekly grocery trips</a:t>
            </a:r>
            <a:r>
              <a:rPr lang="en-US" sz="1600" dirty="0"/>
              <a:t>.</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 </a:t>
            </a:r>
            <a:r>
              <a:rPr lang="en-US" sz="1600" b="1" dirty="0"/>
              <a:t>Departments with Low Reorders (Possible Improvement Areas):</a:t>
            </a:r>
            <a:endParaRPr lang="en-US" sz="1600" dirty="0"/>
          </a:p>
          <a:p>
            <a:pPr marL="742950" lvl="1" indent="-285750">
              <a:buFont typeface="Arial" panose="020B0604020202020204" pitchFamily="34" charset="0"/>
              <a:buChar char="•"/>
            </a:pPr>
            <a:r>
              <a:rPr lang="en-US" sz="1600" dirty="0"/>
              <a:t>Pets, other, and personal care – Low reorder counts may indicate </a:t>
            </a:r>
            <a:r>
              <a:rPr lang="en-US" sz="1600" b="1" dirty="0"/>
              <a:t>lower demand or long usage cycles</a:t>
            </a:r>
            <a:r>
              <a:rPr lang="en-US" sz="1600" dirty="0"/>
              <a:t>, but could also highlight </a:t>
            </a:r>
            <a:r>
              <a:rPr lang="en-US" sz="1600" b="1" dirty="0"/>
              <a:t>opportunities for marketing or bundling.</a:t>
            </a:r>
            <a:endParaRPr lang="en-US" sz="1600" dirty="0"/>
          </a:p>
        </p:txBody>
      </p:sp>
      <p:sp>
        <p:nvSpPr>
          <p:cNvPr id="5" name="Arrow: Right 4">
            <a:extLst>
              <a:ext uri="{FF2B5EF4-FFF2-40B4-BE49-F238E27FC236}">
                <a16:creationId xmlns:a16="http://schemas.microsoft.com/office/drawing/2014/main" id="{46C391B3-8E61-41D0-B374-B11EA993C04B}"/>
              </a:ext>
            </a:extLst>
          </p:cNvPr>
          <p:cNvSpPr/>
          <p:nvPr/>
        </p:nvSpPr>
        <p:spPr>
          <a:xfrm>
            <a:off x="904505" y="2062798"/>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87176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0F5999-75DE-464F-BBE2-0CCBC00584CF}"/>
              </a:ext>
            </a:extLst>
          </p:cNvPr>
          <p:cNvSpPr/>
          <p:nvPr/>
        </p:nvSpPr>
        <p:spPr>
          <a:xfrm>
            <a:off x="1291401" y="762390"/>
            <a:ext cx="2975238" cy="369332"/>
          </a:xfrm>
          <a:prstGeom prst="rect">
            <a:avLst/>
          </a:prstGeom>
        </p:spPr>
        <p:txBody>
          <a:bodyPr wrap="none">
            <a:spAutoFit/>
          </a:bodyPr>
          <a:lstStyle/>
          <a:p>
            <a:r>
              <a:rPr lang="en-US" dirty="0">
                <a:solidFill>
                  <a:schemeClr val="accent2">
                    <a:lumMod val="75000"/>
                  </a:schemeClr>
                </a:solidFill>
              </a:rPr>
              <a:t>Business Recommendations:</a:t>
            </a:r>
          </a:p>
        </p:txBody>
      </p:sp>
      <p:sp>
        <p:nvSpPr>
          <p:cNvPr id="3" name="Arrow: Right 2">
            <a:extLst>
              <a:ext uri="{FF2B5EF4-FFF2-40B4-BE49-F238E27FC236}">
                <a16:creationId xmlns:a16="http://schemas.microsoft.com/office/drawing/2014/main" id="{1D230792-691D-4D69-BF28-57E87107278A}"/>
              </a:ext>
            </a:extLst>
          </p:cNvPr>
          <p:cNvSpPr/>
          <p:nvPr/>
        </p:nvSpPr>
        <p:spPr>
          <a:xfrm>
            <a:off x="1107334" y="884711"/>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12B857CE-D381-48A9-BF8B-B3937FF81EE5}"/>
              </a:ext>
            </a:extLst>
          </p:cNvPr>
          <p:cNvGraphicFramePr>
            <a:graphicFrameLocks noGrp="1"/>
          </p:cNvGraphicFramePr>
          <p:nvPr>
            <p:extLst>
              <p:ext uri="{D42A27DB-BD31-4B8C-83A1-F6EECF244321}">
                <p14:modId xmlns:p14="http://schemas.microsoft.com/office/powerpoint/2010/main" val="481329220"/>
              </p:ext>
            </p:extLst>
          </p:nvPr>
        </p:nvGraphicFramePr>
        <p:xfrm>
          <a:off x="1291401" y="1366328"/>
          <a:ext cx="10353674" cy="3659309"/>
        </p:xfrm>
        <a:graphic>
          <a:graphicData uri="http://schemas.openxmlformats.org/drawingml/2006/table">
            <a:tbl>
              <a:tblPr/>
              <a:tblGrid>
                <a:gridCol w="2728396">
                  <a:extLst>
                    <a:ext uri="{9D8B030D-6E8A-4147-A177-3AD203B41FA5}">
                      <a16:colId xmlns:a16="http://schemas.microsoft.com/office/drawing/2014/main" val="2696375287"/>
                    </a:ext>
                  </a:extLst>
                </a:gridCol>
                <a:gridCol w="7625278">
                  <a:extLst>
                    <a:ext uri="{9D8B030D-6E8A-4147-A177-3AD203B41FA5}">
                      <a16:colId xmlns:a16="http://schemas.microsoft.com/office/drawing/2014/main" val="1387862064"/>
                    </a:ext>
                  </a:extLst>
                </a:gridCol>
              </a:tblGrid>
              <a:tr h="533724">
                <a:tc>
                  <a:txBody>
                    <a:bodyPr/>
                    <a:lstStyle/>
                    <a:p>
                      <a:r>
                        <a:rPr lang="en-US" sz="1800" dirty="0"/>
                        <a:t>Strategy</a:t>
                      </a:r>
                    </a:p>
                  </a:txBody>
                  <a:tcPr anchor="ctr">
                    <a:lnL>
                      <a:noFill/>
                    </a:lnL>
                    <a:lnR>
                      <a:noFill/>
                    </a:lnR>
                    <a:lnT>
                      <a:noFill/>
                    </a:lnT>
                    <a:lnB>
                      <a:noFill/>
                    </a:lnB>
                  </a:tcPr>
                </a:tc>
                <a:tc>
                  <a:txBody>
                    <a:bodyPr/>
                    <a:lstStyle/>
                    <a:p>
                      <a:r>
                        <a:rPr lang="en-US" sz="1800"/>
                        <a:t>Recommendation</a:t>
                      </a:r>
                    </a:p>
                  </a:txBody>
                  <a:tcPr anchor="ctr">
                    <a:lnL>
                      <a:noFill/>
                    </a:lnL>
                    <a:lnR>
                      <a:noFill/>
                    </a:lnR>
                    <a:lnT>
                      <a:noFill/>
                    </a:lnT>
                    <a:lnB>
                      <a:noFill/>
                    </a:lnB>
                  </a:tcPr>
                </a:tc>
                <a:extLst>
                  <a:ext uri="{0D108BD9-81ED-4DB2-BD59-A6C34878D82A}">
                    <a16:rowId xmlns:a16="http://schemas.microsoft.com/office/drawing/2014/main" val="3203616278"/>
                  </a:ext>
                </a:extLst>
              </a:tr>
              <a:tr h="653143">
                <a:tc>
                  <a:txBody>
                    <a:bodyPr/>
                    <a:lstStyle/>
                    <a:p>
                      <a:r>
                        <a:rPr lang="en-US" sz="1400" b="1" dirty="0"/>
                        <a:t>Inventory Planning</a:t>
                      </a:r>
                      <a:endParaRPr lang="en-US" sz="1400" dirty="0"/>
                    </a:p>
                  </a:txBody>
                  <a:tcPr anchor="ctr">
                    <a:lnL>
                      <a:noFill/>
                    </a:lnL>
                    <a:lnR>
                      <a:noFill/>
                    </a:lnR>
                    <a:lnT>
                      <a:noFill/>
                    </a:lnT>
                    <a:lnB>
                      <a:noFill/>
                    </a:lnB>
                  </a:tcPr>
                </a:tc>
                <a:tc>
                  <a:txBody>
                    <a:bodyPr/>
                    <a:lstStyle/>
                    <a:p>
                      <a:r>
                        <a:rPr lang="en-US" sz="1400"/>
                        <a:t>Prioritize stocking for top reordered products: Bananas, Organic Milk, Sparkling Water, Bread, Chicken.</a:t>
                      </a:r>
                    </a:p>
                  </a:txBody>
                  <a:tcPr anchor="ctr">
                    <a:lnL>
                      <a:noFill/>
                    </a:lnL>
                    <a:lnR>
                      <a:noFill/>
                    </a:lnR>
                    <a:lnT>
                      <a:noFill/>
                    </a:lnT>
                    <a:lnB>
                      <a:noFill/>
                    </a:lnB>
                  </a:tcPr>
                </a:tc>
                <a:extLst>
                  <a:ext uri="{0D108BD9-81ED-4DB2-BD59-A6C34878D82A}">
                    <a16:rowId xmlns:a16="http://schemas.microsoft.com/office/drawing/2014/main" val="2860317120"/>
                  </a:ext>
                </a:extLst>
              </a:tr>
              <a:tr h="552202">
                <a:tc>
                  <a:txBody>
                    <a:bodyPr/>
                    <a:lstStyle/>
                    <a:p>
                      <a:r>
                        <a:rPr lang="en-US" sz="1400" b="1" dirty="0"/>
                        <a:t>Reorder Campaigns</a:t>
                      </a:r>
                      <a:endParaRPr lang="en-US" sz="1400" dirty="0"/>
                    </a:p>
                  </a:txBody>
                  <a:tcPr anchor="ctr">
                    <a:lnL>
                      <a:noFill/>
                    </a:lnL>
                    <a:lnR>
                      <a:noFill/>
                    </a:lnR>
                    <a:lnT>
                      <a:noFill/>
                    </a:lnT>
                    <a:lnB>
                      <a:noFill/>
                    </a:lnB>
                  </a:tcPr>
                </a:tc>
                <a:tc>
                  <a:txBody>
                    <a:bodyPr/>
                    <a:lstStyle/>
                    <a:p>
                      <a:r>
                        <a:rPr lang="en-US" sz="1400"/>
                        <a:t>Promote auto-reorder or reminders for frequently reordered staples.</a:t>
                      </a:r>
                    </a:p>
                  </a:txBody>
                  <a:tcPr anchor="ctr">
                    <a:lnL>
                      <a:noFill/>
                    </a:lnL>
                    <a:lnR>
                      <a:noFill/>
                    </a:lnR>
                    <a:lnT>
                      <a:noFill/>
                    </a:lnT>
                    <a:lnB>
                      <a:noFill/>
                    </a:lnB>
                  </a:tcPr>
                </a:tc>
                <a:extLst>
                  <a:ext uri="{0D108BD9-81ED-4DB2-BD59-A6C34878D82A}">
                    <a16:rowId xmlns:a16="http://schemas.microsoft.com/office/drawing/2014/main" val="3006242007"/>
                  </a:ext>
                </a:extLst>
              </a:tr>
              <a:tr h="640080">
                <a:tc>
                  <a:txBody>
                    <a:bodyPr/>
                    <a:lstStyle/>
                    <a:p>
                      <a:r>
                        <a:rPr lang="en-US" sz="1400" b="1" dirty="0"/>
                        <a:t>Personalized Suggestions</a:t>
                      </a:r>
                      <a:endParaRPr lang="en-US" sz="1400" dirty="0"/>
                    </a:p>
                  </a:txBody>
                  <a:tcPr anchor="ctr">
                    <a:lnL>
                      <a:noFill/>
                    </a:lnL>
                    <a:lnR>
                      <a:noFill/>
                    </a:lnR>
                    <a:lnT>
                      <a:noFill/>
                    </a:lnT>
                    <a:lnB>
                      <a:noFill/>
                    </a:lnB>
                  </a:tcPr>
                </a:tc>
                <a:tc>
                  <a:txBody>
                    <a:bodyPr/>
                    <a:lstStyle/>
                    <a:p>
                      <a:r>
                        <a:rPr lang="en-US" sz="1400"/>
                        <a:t>Use reorder trends to recommend similar or complementary items.</a:t>
                      </a:r>
                    </a:p>
                  </a:txBody>
                  <a:tcPr anchor="ctr">
                    <a:lnL>
                      <a:noFill/>
                    </a:lnL>
                    <a:lnR>
                      <a:noFill/>
                    </a:lnR>
                    <a:lnT>
                      <a:noFill/>
                    </a:lnT>
                    <a:lnB>
                      <a:noFill/>
                    </a:lnB>
                  </a:tcPr>
                </a:tc>
                <a:extLst>
                  <a:ext uri="{0D108BD9-81ED-4DB2-BD59-A6C34878D82A}">
                    <a16:rowId xmlns:a16="http://schemas.microsoft.com/office/drawing/2014/main" val="3415029860"/>
                  </a:ext>
                </a:extLst>
              </a:tr>
              <a:tr h="640080">
                <a:tc>
                  <a:txBody>
                    <a:bodyPr/>
                    <a:lstStyle/>
                    <a:p>
                      <a:r>
                        <a:rPr lang="en-US" sz="1400" b="1" dirty="0"/>
                        <a:t>Bundle Strategy</a:t>
                      </a:r>
                      <a:endParaRPr lang="en-US" sz="1400" dirty="0"/>
                    </a:p>
                  </a:txBody>
                  <a:tcPr anchor="ctr">
                    <a:lnL>
                      <a:noFill/>
                    </a:lnL>
                    <a:lnR>
                      <a:noFill/>
                    </a:lnR>
                    <a:lnT>
                      <a:noFill/>
                    </a:lnT>
                    <a:lnB>
                      <a:noFill/>
                    </a:lnB>
                  </a:tcPr>
                </a:tc>
                <a:tc>
                  <a:txBody>
                    <a:bodyPr/>
                    <a:lstStyle/>
                    <a:p>
                      <a:r>
                        <a:rPr lang="en-US" sz="1400"/>
                        <a:t>Create weekly essentials bundles (milk, bread, bananas, etc.).</a:t>
                      </a:r>
                    </a:p>
                  </a:txBody>
                  <a:tcPr anchor="ctr">
                    <a:lnL>
                      <a:noFill/>
                    </a:lnL>
                    <a:lnR>
                      <a:noFill/>
                    </a:lnR>
                    <a:lnT>
                      <a:noFill/>
                    </a:lnT>
                    <a:lnB>
                      <a:noFill/>
                    </a:lnB>
                  </a:tcPr>
                </a:tc>
                <a:extLst>
                  <a:ext uri="{0D108BD9-81ED-4DB2-BD59-A6C34878D82A}">
                    <a16:rowId xmlns:a16="http://schemas.microsoft.com/office/drawing/2014/main" val="2486603257"/>
                  </a:ext>
                </a:extLst>
              </a:tr>
              <a:tr h="640080">
                <a:tc>
                  <a:txBody>
                    <a:bodyPr/>
                    <a:lstStyle/>
                    <a:p>
                      <a:r>
                        <a:rPr lang="en-US" sz="1400" b="1" dirty="0"/>
                        <a:t>Promote Underperformers</a:t>
                      </a:r>
                      <a:endParaRPr lang="en-US" sz="1400" dirty="0"/>
                    </a:p>
                  </a:txBody>
                  <a:tcPr anchor="ctr">
                    <a:lnL>
                      <a:noFill/>
                    </a:lnL>
                    <a:lnR>
                      <a:noFill/>
                    </a:lnR>
                    <a:lnT>
                      <a:noFill/>
                    </a:lnT>
                    <a:lnB>
                      <a:noFill/>
                    </a:lnB>
                  </a:tcPr>
                </a:tc>
                <a:tc>
                  <a:txBody>
                    <a:bodyPr/>
                    <a:lstStyle/>
                    <a:p>
                      <a:r>
                        <a:rPr lang="en-US" sz="1400" dirty="0"/>
                        <a:t>Use promotions in lower reorder departments like pets and personal care.</a:t>
                      </a:r>
                    </a:p>
                  </a:txBody>
                  <a:tcPr anchor="ctr">
                    <a:lnL>
                      <a:noFill/>
                    </a:lnL>
                    <a:lnR>
                      <a:noFill/>
                    </a:lnR>
                    <a:lnT>
                      <a:noFill/>
                    </a:lnT>
                    <a:lnB>
                      <a:noFill/>
                    </a:lnB>
                  </a:tcPr>
                </a:tc>
                <a:extLst>
                  <a:ext uri="{0D108BD9-81ED-4DB2-BD59-A6C34878D82A}">
                    <a16:rowId xmlns:a16="http://schemas.microsoft.com/office/drawing/2014/main" val="1222039485"/>
                  </a:ext>
                </a:extLst>
              </a:tr>
            </a:tbl>
          </a:graphicData>
        </a:graphic>
      </p:graphicFrame>
    </p:spTree>
    <p:extLst>
      <p:ext uri="{BB962C8B-B14F-4D97-AF65-F5344CB8AC3E}">
        <p14:creationId xmlns:p14="http://schemas.microsoft.com/office/powerpoint/2010/main" val="3719316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EC04F2-C360-4FA0-95BB-F3B869EDCF1C}"/>
              </a:ext>
            </a:extLst>
          </p:cNvPr>
          <p:cNvSpPr txBox="1"/>
          <p:nvPr/>
        </p:nvSpPr>
        <p:spPr>
          <a:xfrm>
            <a:off x="1045029" y="634185"/>
            <a:ext cx="2090057" cy="369332"/>
          </a:xfrm>
          <a:prstGeom prst="rect">
            <a:avLst/>
          </a:prstGeom>
          <a:noFill/>
        </p:spPr>
        <p:txBody>
          <a:bodyPr wrap="square" rtlCol="0">
            <a:spAutoFit/>
          </a:bodyPr>
          <a:lstStyle/>
          <a:p>
            <a:r>
              <a:rPr lang="en-US" dirty="0"/>
              <a:t>Task – 13</a:t>
            </a:r>
          </a:p>
        </p:txBody>
      </p:sp>
      <p:sp>
        <p:nvSpPr>
          <p:cNvPr id="3" name="Arrow: Right 2">
            <a:extLst>
              <a:ext uri="{FF2B5EF4-FFF2-40B4-BE49-F238E27FC236}">
                <a16:creationId xmlns:a16="http://schemas.microsoft.com/office/drawing/2014/main" id="{A38E2E32-C333-461E-ACD2-10264CF70535}"/>
              </a:ext>
            </a:extLst>
          </p:cNvPr>
          <p:cNvSpPr/>
          <p:nvPr/>
        </p:nvSpPr>
        <p:spPr>
          <a:xfrm>
            <a:off x="952995" y="1242818"/>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0C8BB74-73E6-4ECF-94C7-FE1335795C60}"/>
              </a:ext>
            </a:extLst>
          </p:cNvPr>
          <p:cNvSpPr/>
          <p:nvPr/>
        </p:nvSpPr>
        <p:spPr>
          <a:xfrm>
            <a:off x="1183573" y="1120497"/>
            <a:ext cx="6820395" cy="369332"/>
          </a:xfrm>
          <a:prstGeom prst="rect">
            <a:avLst/>
          </a:prstGeom>
        </p:spPr>
        <p:txBody>
          <a:bodyPr wrap="square">
            <a:spAutoFit/>
          </a:bodyPr>
          <a:lstStyle/>
          <a:p>
            <a:r>
              <a:rPr lang="en-IN" dirty="0">
                <a:latin typeface="Book Antiqua" panose="02040602050305030304" pitchFamily="18" charset="0"/>
                <a:ea typeface="Book Antiqua" panose="02040602050305030304" pitchFamily="18" charset="0"/>
                <a:cs typeface="Book Antiqua" panose="02040602050305030304" pitchFamily="18" charset="0"/>
              </a:rPr>
              <a:t>How many products have been reordered more than once?</a:t>
            </a:r>
            <a:endParaRPr lang="en-US" dirty="0"/>
          </a:p>
        </p:txBody>
      </p:sp>
      <p:graphicFrame>
        <p:nvGraphicFramePr>
          <p:cNvPr id="5" name="Table 4">
            <a:extLst>
              <a:ext uri="{FF2B5EF4-FFF2-40B4-BE49-F238E27FC236}">
                <a16:creationId xmlns:a16="http://schemas.microsoft.com/office/drawing/2014/main" id="{74AD3086-B18A-45B9-8B7C-EA4EC6D7ED8C}"/>
              </a:ext>
            </a:extLst>
          </p:cNvPr>
          <p:cNvGraphicFramePr>
            <a:graphicFrameLocks noGrp="1"/>
          </p:cNvGraphicFramePr>
          <p:nvPr>
            <p:extLst>
              <p:ext uri="{D42A27DB-BD31-4B8C-83A1-F6EECF244321}">
                <p14:modId xmlns:p14="http://schemas.microsoft.com/office/powerpoint/2010/main" val="698590068"/>
              </p:ext>
            </p:extLst>
          </p:nvPr>
        </p:nvGraphicFramePr>
        <p:xfrm>
          <a:off x="1335707" y="1678263"/>
          <a:ext cx="2262517" cy="4135670"/>
        </p:xfrm>
        <a:graphic>
          <a:graphicData uri="http://schemas.openxmlformats.org/drawingml/2006/table">
            <a:tbl>
              <a:tblPr>
                <a:tableStyleId>{BC89EF96-8CEA-46FF-86C4-4CE0E7609802}</a:tableStyleId>
              </a:tblPr>
              <a:tblGrid>
                <a:gridCol w="855471">
                  <a:extLst>
                    <a:ext uri="{9D8B030D-6E8A-4147-A177-3AD203B41FA5}">
                      <a16:colId xmlns:a16="http://schemas.microsoft.com/office/drawing/2014/main" val="1512970476"/>
                    </a:ext>
                  </a:extLst>
                </a:gridCol>
                <a:gridCol w="1407046">
                  <a:extLst>
                    <a:ext uri="{9D8B030D-6E8A-4147-A177-3AD203B41FA5}">
                      <a16:colId xmlns:a16="http://schemas.microsoft.com/office/drawing/2014/main" val="2865149965"/>
                    </a:ext>
                  </a:extLst>
                </a:gridCol>
              </a:tblGrid>
              <a:tr h="269290">
                <a:tc>
                  <a:txBody>
                    <a:bodyPr/>
                    <a:lstStyle/>
                    <a:p>
                      <a:pPr algn="l" fontAlgn="b"/>
                      <a:r>
                        <a:rPr lang="en-US" sz="1100" u="none" strike="noStrike" dirty="0">
                          <a:effectLst/>
                        </a:rPr>
                        <a:t>product_id</a:t>
                      </a:r>
                      <a:endParaRPr lang="en-US" sz="1100" b="1" i="0" u="none" strike="noStrike" dirty="0">
                        <a:solidFill>
                          <a:srgbClr val="000000"/>
                        </a:solidFill>
                        <a:effectLst/>
                        <a:latin typeface="Calibri" panose="020F0502020204030204" pitchFamily="34" charset="0"/>
                      </a:endParaRPr>
                    </a:p>
                  </a:txBody>
                  <a:tcPr marL="9184" marR="9184" marT="9184" marB="0" anchor="ctr"/>
                </a:tc>
                <a:tc>
                  <a:txBody>
                    <a:bodyPr/>
                    <a:lstStyle/>
                    <a:p>
                      <a:pPr algn="l" fontAlgn="b"/>
                      <a:r>
                        <a:rPr lang="en-US" sz="1100" u="none" strike="noStrike" dirty="0">
                          <a:effectLst/>
                        </a:rPr>
                        <a:t>total_reordered</a:t>
                      </a:r>
                      <a:endParaRPr lang="en-US" sz="1100" b="1" i="0" u="none" strike="noStrike" dirty="0">
                        <a:solidFill>
                          <a:srgbClr val="000000"/>
                        </a:solidFill>
                        <a:effectLst/>
                        <a:latin typeface="Calibri" panose="020F0502020204030204" pitchFamily="34" charset="0"/>
                      </a:endParaRPr>
                    </a:p>
                  </a:txBody>
                  <a:tcPr marL="9184" marR="9184" marT="9184" marB="0" anchor="ctr"/>
                </a:tc>
                <a:extLst>
                  <a:ext uri="{0D108BD9-81ED-4DB2-BD59-A6C34878D82A}">
                    <a16:rowId xmlns:a16="http://schemas.microsoft.com/office/drawing/2014/main" val="1925334260"/>
                  </a:ext>
                </a:extLst>
              </a:tr>
              <a:tr h="192860">
                <a:tc>
                  <a:txBody>
                    <a:bodyPr/>
                    <a:lstStyle/>
                    <a:p>
                      <a:pPr algn="l" fontAlgn="b"/>
                      <a:r>
                        <a:rPr lang="en-US" sz="1100" u="none" strike="noStrike" dirty="0">
                          <a:effectLst/>
                        </a:rPr>
                        <a:t>24852</a:t>
                      </a:r>
                      <a:endParaRPr lang="en-US" sz="1100" b="0" i="0" u="none" strike="noStrike" dirty="0">
                        <a:solidFill>
                          <a:srgbClr val="000000"/>
                        </a:solidFill>
                        <a:effectLst/>
                        <a:latin typeface="Calibri" panose="020F0502020204030204" pitchFamily="34" charset="0"/>
                      </a:endParaRPr>
                    </a:p>
                  </a:txBody>
                  <a:tcPr marL="9184" marR="9184" marT="9184" marB="0" anchor="b"/>
                </a:tc>
                <a:tc>
                  <a:txBody>
                    <a:bodyPr/>
                    <a:lstStyle/>
                    <a:p>
                      <a:pPr algn="r" fontAlgn="b"/>
                      <a:r>
                        <a:rPr lang="en-US" sz="1100" u="none" strike="noStrike" dirty="0">
                          <a:effectLst/>
                        </a:rPr>
                        <a:t>12461</a:t>
                      </a:r>
                      <a:endParaRPr lang="en-US" sz="1100" b="0" i="0" u="none" strike="noStrike" dirty="0">
                        <a:solidFill>
                          <a:srgbClr val="000000"/>
                        </a:solidFill>
                        <a:effectLst/>
                        <a:latin typeface="Calibri" panose="020F0502020204030204" pitchFamily="34" charset="0"/>
                      </a:endParaRPr>
                    </a:p>
                  </a:txBody>
                  <a:tcPr marL="9184" marR="9184" marT="9184" marB="0" anchor="b"/>
                </a:tc>
                <a:extLst>
                  <a:ext uri="{0D108BD9-81ED-4DB2-BD59-A6C34878D82A}">
                    <a16:rowId xmlns:a16="http://schemas.microsoft.com/office/drawing/2014/main" val="4168286430"/>
                  </a:ext>
                </a:extLst>
              </a:tr>
              <a:tr h="183676">
                <a:tc>
                  <a:txBody>
                    <a:bodyPr/>
                    <a:lstStyle/>
                    <a:p>
                      <a:pPr algn="l" fontAlgn="b"/>
                      <a:r>
                        <a:rPr lang="en-US" sz="1100" u="none" strike="noStrike">
                          <a:effectLst/>
                        </a:rPr>
                        <a:t>13176</a:t>
                      </a:r>
                      <a:endParaRPr lang="en-US" sz="1100" b="0" i="0" u="none" strike="noStrike">
                        <a:solidFill>
                          <a:srgbClr val="000000"/>
                        </a:solidFill>
                        <a:effectLst/>
                        <a:latin typeface="Calibri" panose="020F0502020204030204" pitchFamily="34" charset="0"/>
                      </a:endParaRPr>
                    </a:p>
                  </a:txBody>
                  <a:tcPr marL="9184" marR="9184" marT="9184" marB="0" anchor="b"/>
                </a:tc>
                <a:tc>
                  <a:txBody>
                    <a:bodyPr/>
                    <a:lstStyle/>
                    <a:p>
                      <a:pPr algn="r" fontAlgn="b"/>
                      <a:r>
                        <a:rPr lang="en-US" sz="1100" u="none" strike="noStrike">
                          <a:effectLst/>
                        </a:rPr>
                        <a:t>10053</a:t>
                      </a:r>
                      <a:endParaRPr lang="en-US" sz="1100" b="0" i="0" u="none" strike="noStrike">
                        <a:solidFill>
                          <a:srgbClr val="000000"/>
                        </a:solidFill>
                        <a:effectLst/>
                        <a:latin typeface="Calibri" panose="020F0502020204030204" pitchFamily="34" charset="0"/>
                      </a:endParaRPr>
                    </a:p>
                  </a:txBody>
                  <a:tcPr marL="9184" marR="9184" marT="9184" marB="0" anchor="b"/>
                </a:tc>
                <a:extLst>
                  <a:ext uri="{0D108BD9-81ED-4DB2-BD59-A6C34878D82A}">
                    <a16:rowId xmlns:a16="http://schemas.microsoft.com/office/drawing/2014/main" val="4293182736"/>
                  </a:ext>
                </a:extLst>
              </a:tr>
              <a:tr h="183676">
                <a:tc>
                  <a:txBody>
                    <a:bodyPr/>
                    <a:lstStyle/>
                    <a:p>
                      <a:pPr algn="l" fontAlgn="b"/>
                      <a:r>
                        <a:rPr lang="en-US" sz="1100" u="none" strike="noStrike">
                          <a:effectLst/>
                        </a:rPr>
                        <a:t>21137</a:t>
                      </a:r>
                      <a:endParaRPr lang="en-US" sz="1100" b="0" i="0" u="none" strike="noStrike">
                        <a:solidFill>
                          <a:srgbClr val="000000"/>
                        </a:solidFill>
                        <a:effectLst/>
                        <a:latin typeface="Calibri" panose="020F0502020204030204" pitchFamily="34" charset="0"/>
                      </a:endParaRPr>
                    </a:p>
                  </a:txBody>
                  <a:tcPr marL="9184" marR="9184" marT="9184" marB="0" anchor="b"/>
                </a:tc>
                <a:tc>
                  <a:txBody>
                    <a:bodyPr/>
                    <a:lstStyle/>
                    <a:p>
                      <a:pPr algn="r" fontAlgn="b"/>
                      <a:r>
                        <a:rPr lang="en-US" sz="1100" u="none" strike="noStrike">
                          <a:effectLst/>
                        </a:rPr>
                        <a:t>6506</a:t>
                      </a:r>
                      <a:endParaRPr lang="en-US" sz="1100" b="0" i="0" u="none" strike="noStrike">
                        <a:solidFill>
                          <a:srgbClr val="000000"/>
                        </a:solidFill>
                        <a:effectLst/>
                        <a:latin typeface="Calibri" panose="020F0502020204030204" pitchFamily="34" charset="0"/>
                      </a:endParaRPr>
                    </a:p>
                  </a:txBody>
                  <a:tcPr marL="9184" marR="9184" marT="9184" marB="0" anchor="b"/>
                </a:tc>
                <a:extLst>
                  <a:ext uri="{0D108BD9-81ED-4DB2-BD59-A6C34878D82A}">
                    <a16:rowId xmlns:a16="http://schemas.microsoft.com/office/drawing/2014/main" val="1855030389"/>
                  </a:ext>
                </a:extLst>
              </a:tr>
              <a:tr h="183676">
                <a:tc>
                  <a:txBody>
                    <a:bodyPr/>
                    <a:lstStyle/>
                    <a:p>
                      <a:pPr algn="l" fontAlgn="b"/>
                      <a:r>
                        <a:rPr lang="en-US" sz="1100" u="none" strike="noStrike">
                          <a:effectLst/>
                        </a:rPr>
                        <a:t>21903</a:t>
                      </a:r>
                      <a:endParaRPr lang="en-US" sz="1100" b="0" i="0" u="none" strike="noStrike">
                        <a:solidFill>
                          <a:srgbClr val="000000"/>
                        </a:solidFill>
                        <a:effectLst/>
                        <a:latin typeface="Calibri" panose="020F0502020204030204" pitchFamily="34" charset="0"/>
                      </a:endParaRPr>
                    </a:p>
                  </a:txBody>
                  <a:tcPr marL="9184" marR="9184" marT="9184" marB="0" anchor="b"/>
                </a:tc>
                <a:tc>
                  <a:txBody>
                    <a:bodyPr/>
                    <a:lstStyle/>
                    <a:p>
                      <a:pPr algn="r" fontAlgn="b"/>
                      <a:r>
                        <a:rPr lang="en-US" sz="1100" u="none" strike="noStrike">
                          <a:effectLst/>
                        </a:rPr>
                        <a:t>6120</a:t>
                      </a:r>
                      <a:endParaRPr lang="en-US" sz="1100" b="0" i="0" u="none" strike="noStrike">
                        <a:solidFill>
                          <a:srgbClr val="000000"/>
                        </a:solidFill>
                        <a:effectLst/>
                        <a:latin typeface="Calibri" panose="020F0502020204030204" pitchFamily="34" charset="0"/>
                      </a:endParaRPr>
                    </a:p>
                  </a:txBody>
                  <a:tcPr marL="9184" marR="9184" marT="9184" marB="0" anchor="b"/>
                </a:tc>
                <a:extLst>
                  <a:ext uri="{0D108BD9-81ED-4DB2-BD59-A6C34878D82A}">
                    <a16:rowId xmlns:a16="http://schemas.microsoft.com/office/drawing/2014/main" val="238677015"/>
                  </a:ext>
                </a:extLst>
              </a:tr>
              <a:tr h="183676">
                <a:tc>
                  <a:txBody>
                    <a:bodyPr/>
                    <a:lstStyle/>
                    <a:p>
                      <a:pPr algn="l" fontAlgn="b"/>
                      <a:r>
                        <a:rPr lang="en-US" sz="1100" u="none" strike="noStrike">
                          <a:effectLst/>
                        </a:rPr>
                        <a:t>47766</a:t>
                      </a:r>
                      <a:endParaRPr lang="en-US" sz="1100" b="0" i="0" u="none" strike="noStrike">
                        <a:solidFill>
                          <a:srgbClr val="000000"/>
                        </a:solidFill>
                        <a:effectLst/>
                        <a:latin typeface="Calibri" panose="020F0502020204030204" pitchFamily="34" charset="0"/>
                      </a:endParaRPr>
                    </a:p>
                  </a:txBody>
                  <a:tcPr marL="9184" marR="9184" marT="9184" marB="0" anchor="b"/>
                </a:tc>
                <a:tc>
                  <a:txBody>
                    <a:bodyPr/>
                    <a:lstStyle/>
                    <a:p>
                      <a:pPr algn="r" fontAlgn="b"/>
                      <a:r>
                        <a:rPr lang="en-US" sz="1100" u="none" strike="noStrike">
                          <a:effectLst/>
                        </a:rPr>
                        <a:t>4705</a:t>
                      </a:r>
                      <a:endParaRPr lang="en-US" sz="1100" b="0" i="0" u="none" strike="noStrike">
                        <a:solidFill>
                          <a:srgbClr val="000000"/>
                        </a:solidFill>
                        <a:effectLst/>
                        <a:latin typeface="Calibri" panose="020F0502020204030204" pitchFamily="34" charset="0"/>
                      </a:endParaRPr>
                    </a:p>
                  </a:txBody>
                  <a:tcPr marL="9184" marR="9184" marT="9184" marB="0" anchor="b"/>
                </a:tc>
                <a:extLst>
                  <a:ext uri="{0D108BD9-81ED-4DB2-BD59-A6C34878D82A}">
                    <a16:rowId xmlns:a16="http://schemas.microsoft.com/office/drawing/2014/main" val="2391231718"/>
                  </a:ext>
                </a:extLst>
              </a:tr>
              <a:tr h="183676">
                <a:tc>
                  <a:txBody>
                    <a:bodyPr/>
                    <a:lstStyle/>
                    <a:p>
                      <a:pPr algn="l" fontAlgn="b"/>
                      <a:r>
                        <a:rPr lang="en-US" sz="1100" u="none" strike="noStrike">
                          <a:effectLst/>
                        </a:rPr>
                        <a:t>47209</a:t>
                      </a:r>
                      <a:endParaRPr lang="en-US" sz="1100" b="0" i="0" u="none" strike="noStrike">
                        <a:solidFill>
                          <a:srgbClr val="000000"/>
                        </a:solidFill>
                        <a:effectLst/>
                        <a:latin typeface="Calibri" panose="020F0502020204030204" pitchFamily="34" charset="0"/>
                      </a:endParaRPr>
                    </a:p>
                  </a:txBody>
                  <a:tcPr marL="9184" marR="9184" marT="9184" marB="0" anchor="b"/>
                </a:tc>
                <a:tc>
                  <a:txBody>
                    <a:bodyPr/>
                    <a:lstStyle/>
                    <a:p>
                      <a:pPr algn="r" fontAlgn="b"/>
                      <a:r>
                        <a:rPr lang="en-US" sz="1100" u="none" strike="noStrike">
                          <a:effectLst/>
                        </a:rPr>
                        <a:t>4536</a:t>
                      </a:r>
                      <a:endParaRPr lang="en-US" sz="1100" b="0" i="0" u="none" strike="noStrike">
                        <a:solidFill>
                          <a:srgbClr val="000000"/>
                        </a:solidFill>
                        <a:effectLst/>
                        <a:latin typeface="Calibri" panose="020F0502020204030204" pitchFamily="34" charset="0"/>
                      </a:endParaRPr>
                    </a:p>
                  </a:txBody>
                  <a:tcPr marL="9184" marR="9184" marT="9184" marB="0" anchor="b"/>
                </a:tc>
                <a:extLst>
                  <a:ext uri="{0D108BD9-81ED-4DB2-BD59-A6C34878D82A}">
                    <a16:rowId xmlns:a16="http://schemas.microsoft.com/office/drawing/2014/main" val="3574174966"/>
                  </a:ext>
                </a:extLst>
              </a:tr>
              <a:tr h="183676">
                <a:tc>
                  <a:txBody>
                    <a:bodyPr/>
                    <a:lstStyle/>
                    <a:p>
                      <a:pPr algn="l" fontAlgn="b"/>
                      <a:r>
                        <a:rPr lang="en-US" sz="1100" u="none" strike="noStrike">
                          <a:effectLst/>
                        </a:rPr>
                        <a:t>47626</a:t>
                      </a:r>
                      <a:endParaRPr lang="en-US" sz="1100" b="0" i="0" u="none" strike="noStrike">
                        <a:solidFill>
                          <a:srgbClr val="000000"/>
                        </a:solidFill>
                        <a:effectLst/>
                        <a:latin typeface="Calibri" panose="020F0502020204030204" pitchFamily="34" charset="0"/>
                      </a:endParaRPr>
                    </a:p>
                  </a:txBody>
                  <a:tcPr marL="9184" marR="9184" marT="9184" marB="0" anchor="b"/>
                </a:tc>
                <a:tc>
                  <a:txBody>
                    <a:bodyPr/>
                    <a:lstStyle/>
                    <a:p>
                      <a:pPr algn="r" fontAlgn="b"/>
                      <a:r>
                        <a:rPr lang="en-US" sz="1100" u="none" strike="noStrike" dirty="0">
                          <a:effectLst/>
                        </a:rPr>
                        <a:t>4473</a:t>
                      </a:r>
                      <a:endParaRPr lang="en-US" sz="1100" b="0" i="0" u="none" strike="noStrike" dirty="0">
                        <a:solidFill>
                          <a:srgbClr val="000000"/>
                        </a:solidFill>
                        <a:effectLst/>
                        <a:latin typeface="Calibri" panose="020F0502020204030204" pitchFamily="34" charset="0"/>
                      </a:endParaRPr>
                    </a:p>
                  </a:txBody>
                  <a:tcPr marL="9184" marR="9184" marT="9184" marB="0" anchor="b"/>
                </a:tc>
                <a:extLst>
                  <a:ext uri="{0D108BD9-81ED-4DB2-BD59-A6C34878D82A}">
                    <a16:rowId xmlns:a16="http://schemas.microsoft.com/office/drawing/2014/main" val="775503980"/>
                  </a:ext>
                </a:extLst>
              </a:tr>
              <a:tr h="183676">
                <a:tc>
                  <a:txBody>
                    <a:bodyPr/>
                    <a:lstStyle/>
                    <a:p>
                      <a:pPr algn="l" fontAlgn="b"/>
                      <a:r>
                        <a:rPr lang="en-US" sz="1100" u="none" strike="noStrike">
                          <a:effectLst/>
                        </a:rPr>
                        <a:t>16797</a:t>
                      </a:r>
                      <a:endParaRPr lang="en-US" sz="1100" b="0" i="0" u="none" strike="noStrike">
                        <a:solidFill>
                          <a:srgbClr val="000000"/>
                        </a:solidFill>
                        <a:effectLst/>
                        <a:latin typeface="Calibri" panose="020F0502020204030204" pitchFamily="34" charset="0"/>
                      </a:endParaRPr>
                    </a:p>
                  </a:txBody>
                  <a:tcPr marL="9184" marR="9184" marT="9184" marB="0" anchor="b"/>
                </a:tc>
                <a:tc>
                  <a:txBody>
                    <a:bodyPr/>
                    <a:lstStyle/>
                    <a:p>
                      <a:pPr algn="r" fontAlgn="b"/>
                      <a:r>
                        <a:rPr lang="en-US" sz="1100" u="none" strike="noStrike">
                          <a:effectLst/>
                        </a:rPr>
                        <a:t>3635</a:t>
                      </a:r>
                      <a:endParaRPr lang="en-US" sz="1100" b="0" i="0" u="none" strike="noStrike">
                        <a:solidFill>
                          <a:srgbClr val="000000"/>
                        </a:solidFill>
                        <a:effectLst/>
                        <a:latin typeface="Calibri" panose="020F0502020204030204" pitchFamily="34" charset="0"/>
                      </a:endParaRPr>
                    </a:p>
                  </a:txBody>
                  <a:tcPr marL="9184" marR="9184" marT="9184" marB="0" anchor="b"/>
                </a:tc>
                <a:extLst>
                  <a:ext uri="{0D108BD9-81ED-4DB2-BD59-A6C34878D82A}">
                    <a16:rowId xmlns:a16="http://schemas.microsoft.com/office/drawing/2014/main" val="3985812290"/>
                  </a:ext>
                </a:extLst>
              </a:tr>
              <a:tr h="183676">
                <a:tc>
                  <a:txBody>
                    <a:bodyPr/>
                    <a:lstStyle/>
                    <a:p>
                      <a:pPr algn="l" fontAlgn="b"/>
                      <a:r>
                        <a:rPr lang="en-US" sz="1100" u="none" strike="noStrike">
                          <a:effectLst/>
                        </a:rPr>
                        <a:t>27966</a:t>
                      </a:r>
                      <a:endParaRPr lang="en-US" sz="1100" b="0" i="0" u="none" strike="noStrike">
                        <a:solidFill>
                          <a:srgbClr val="000000"/>
                        </a:solidFill>
                        <a:effectLst/>
                        <a:latin typeface="Calibri" panose="020F0502020204030204" pitchFamily="34" charset="0"/>
                      </a:endParaRPr>
                    </a:p>
                  </a:txBody>
                  <a:tcPr marL="9184" marR="9184" marT="9184" marB="0" anchor="b"/>
                </a:tc>
                <a:tc>
                  <a:txBody>
                    <a:bodyPr/>
                    <a:lstStyle/>
                    <a:p>
                      <a:pPr algn="r" fontAlgn="b"/>
                      <a:r>
                        <a:rPr lang="en-US" sz="1100" u="none" strike="noStrike">
                          <a:effectLst/>
                        </a:rPr>
                        <a:t>3261</a:t>
                      </a:r>
                      <a:endParaRPr lang="en-US" sz="1100" b="0" i="0" u="none" strike="noStrike">
                        <a:solidFill>
                          <a:srgbClr val="000000"/>
                        </a:solidFill>
                        <a:effectLst/>
                        <a:latin typeface="Calibri" panose="020F0502020204030204" pitchFamily="34" charset="0"/>
                      </a:endParaRPr>
                    </a:p>
                  </a:txBody>
                  <a:tcPr marL="9184" marR="9184" marT="9184" marB="0" anchor="b"/>
                </a:tc>
                <a:extLst>
                  <a:ext uri="{0D108BD9-81ED-4DB2-BD59-A6C34878D82A}">
                    <a16:rowId xmlns:a16="http://schemas.microsoft.com/office/drawing/2014/main" val="3060783732"/>
                  </a:ext>
                </a:extLst>
              </a:tr>
              <a:tr h="183676">
                <a:tc>
                  <a:txBody>
                    <a:bodyPr/>
                    <a:lstStyle/>
                    <a:p>
                      <a:pPr algn="l" fontAlgn="b"/>
                      <a:r>
                        <a:rPr lang="en-US" sz="1100" u="none" strike="noStrike">
                          <a:effectLst/>
                        </a:rPr>
                        <a:t>26209</a:t>
                      </a:r>
                      <a:endParaRPr lang="en-US" sz="1100" b="0" i="0" u="none" strike="noStrike">
                        <a:solidFill>
                          <a:srgbClr val="000000"/>
                        </a:solidFill>
                        <a:effectLst/>
                        <a:latin typeface="Calibri" panose="020F0502020204030204" pitchFamily="34" charset="0"/>
                      </a:endParaRPr>
                    </a:p>
                  </a:txBody>
                  <a:tcPr marL="9184" marR="9184" marT="9184" marB="0" anchor="b"/>
                </a:tc>
                <a:tc>
                  <a:txBody>
                    <a:bodyPr/>
                    <a:lstStyle/>
                    <a:p>
                      <a:pPr algn="r" fontAlgn="b"/>
                      <a:r>
                        <a:rPr lang="en-US" sz="1100" u="none" strike="noStrike">
                          <a:effectLst/>
                        </a:rPr>
                        <a:t>3255</a:t>
                      </a:r>
                      <a:endParaRPr lang="en-US" sz="1100" b="0" i="0" u="none" strike="noStrike">
                        <a:solidFill>
                          <a:srgbClr val="000000"/>
                        </a:solidFill>
                        <a:effectLst/>
                        <a:latin typeface="Calibri" panose="020F0502020204030204" pitchFamily="34" charset="0"/>
                      </a:endParaRPr>
                    </a:p>
                  </a:txBody>
                  <a:tcPr marL="9184" marR="9184" marT="9184" marB="0" anchor="b"/>
                </a:tc>
                <a:extLst>
                  <a:ext uri="{0D108BD9-81ED-4DB2-BD59-A6C34878D82A}">
                    <a16:rowId xmlns:a16="http://schemas.microsoft.com/office/drawing/2014/main" val="2624411951"/>
                  </a:ext>
                </a:extLst>
              </a:tr>
              <a:tr h="183676">
                <a:tc>
                  <a:txBody>
                    <a:bodyPr/>
                    <a:lstStyle/>
                    <a:p>
                      <a:pPr algn="l" fontAlgn="b"/>
                      <a:r>
                        <a:rPr lang="en-US" sz="1100" u="none" strike="noStrike">
                          <a:effectLst/>
                        </a:rPr>
                        <a:t>27845</a:t>
                      </a:r>
                      <a:endParaRPr lang="en-US" sz="1100" b="0" i="0" u="none" strike="noStrike">
                        <a:solidFill>
                          <a:srgbClr val="000000"/>
                        </a:solidFill>
                        <a:effectLst/>
                        <a:latin typeface="Calibri" panose="020F0502020204030204" pitchFamily="34" charset="0"/>
                      </a:endParaRPr>
                    </a:p>
                  </a:txBody>
                  <a:tcPr marL="9184" marR="9184" marT="9184" marB="0" anchor="b"/>
                </a:tc>
                <a:tc>
                  <a:txBody>
                    <a:bodyPr/>
                    <a:lstStyle/>
                    <a:p>
                      <a:pPr algn="r" fontAlgn="b"/>
                      <a:r>
                        <a:rPr lang="en-US" sz="1100" u="none" strike="noStrike">
                          <a:effectLst/>
                        </a:rPr>
                        <a:t>3154</a:t>
                      </a:r>
                      <a:endParaRPr lang="en-US" sz="1100" b="0" i="0" u="none" strike="noStrike">
                        <a:solidFill>
                          <a:srgbClr val="000000"/>
                        </a:solidFill>
                        <a:effectLst/>
                        <a:latin typeface="Calibri" panose="020F0502020204030204" pitchFamily="34" charset="0"/>
                      </a:endParaRPr>
                    </a:p>
                  </a:txBody>
                  <a:tcPr marL="9184" marR="9184" marT="9184" marB="0" anchor="b"/>
                </a:tc>
                <a:extLst>
                  <a:ext uri="{0D108BD9-81ED-4DB2-BD59-A6C34878D82A}">
                    <a16:rowId xmlns:a16="http://schemas.microsoft.com/office/drawing/2014/main" val="122583454"/>
                  </a:ext>
                </a:extLst>
              </a:tr>
              <a:tr h="183676">
                <a:tc>
                  <a:txBody>
                    <a:bodyPr/>
                    <a:lstStyle/>
                    <a:p>
                      <a:pPr algn="l" fontAlgn="b"/>
                      <a:r>
                        <a:rPr lang="en-US" sz="1100" u="none" strike="noStrike">
                          <a:effectLst/>
                        </a:rPr>
                        <a:t>39275</a:t>
                      </a:r>
                      <a:endParaRPr lang="en-US" sz="1100" b="0" i="0" u="none" strike="noStrike">
                        <a:solidFill>
                          <a:srgbClr val="000000"/>
                        </a:solidFill>
                        <a:effectLst/>
                        <a:latin typeface="Calibri" panose="020F0502020204030204" pitchFamily="34" charset="0"/>
                      </a:endParaRPr>
                    </a:p>
                  </a:txBody>
                  <a:tcPr marL="9184" marR="9184" marT="9184" marB="0" anchor="b"/>
                </a:tc>
                <a:tc>
                  <a:txBody>
                    <a:bodyPr/>
                    <a:lstStyle/>
                    <a:p>
                      <a:pPr algn="r" fontAlgn="b"/>
                      <a:r>
                        <a:rPr lang="en-US" sz="1100" u="none" strike="noStrike">
                          <a:effectLst/>
                        </a:rPr>
                        <a:t>2533</a:t>
                      </a:r>
                      <a:endParaRPr lang="en-US" sz="1100" b="0" i="0" u="none" strike="noStrike">
                        <a:solidFill>
                          <a:srgbClr val="000000"/>
                        </a:solidFill>
                        <a:effectLst/>
                        <a:latin typeface="Calibri" panose="020F0502020204030204" pitchFamily="34" charset="0"/>
                      </a:endParaRPr>
                    </a:p>
                  </a:txBody>
                  <a:tcPr marL="9184" marR="9184" marT="9184" marB="0" anchor="b"/>
                </a:tc>
                <a:extLst>
                  <a:ext uri="{0D108BD9-81ED-4DB2-BD59-A6C34878D82A}">
                    <a16:rowId xmlns:a16="http://schemas.microsoft.com/office/drawing/2014/main" val="970047212"/>
                  </a:ext>
                </a:extLst>
              </a:tr>
              <a:tr h="183676">
                <a:tc>
                  <a:txBody>
                    <a:bodyPr/>
                    <a:lstStyle/>
                    <a:p>
                      <a:pPr algn="l" fontAlgn="b"/>
                      <a:r>
                        <a:rPr lang="en-US" sz="1100" u="none" strike="noStrike">
                          <a:effectLst/>
                        </a:rPr>
                        <a:t>45007</a:t>
                      </a:r>
                      <a:endParaRPr lang="en-US" sz="1100" b="0" i="0" u="none" strike="noStrike">
                        <a:solidFill>
                          <a:srgbClr val="000000"/>
                        </a:solidFill>
                        <a:effectLst/>
                        <a:latin typeface="Calibri" panose="020F0502020204030204" pitchFamily="34" charset="0"/>
                      </a:endParaRPr>
                    </a:p>
                  </a:txBody>
                  <a:tcPr marL="9184" marR="9184" marT="9184" marB="0" anchor="b"/>
                </a:tc>
                <a:tc>
                  <a:txBody>
                    <a:bodyPr/>
                    <a:lstStyle/>
                    <a:p>
                      <a:pPr algn="r" fontAlgn="b"/>
                      <a:r>
                        <a:rPr lang="en-US" sz="1100" u="none" strike="noStrike">
                          <a:effectLst/>
                        </a:rPr>
                        <a:t>2489</a:t>
                      </a:r>
                      <a:endParaRPr lang="en-US" sz="1100" b="0" i="0" u="none" strike="noStrike">
                        <a:solidFill>
                          <a:srgbClr val="000000"/>
                        </a:solidFill>
                        <a:effectLst/>
                        <a:latin typeface="Calibri" panose="020F0502020204030204" pitchFamily="34" charset="0"/>
                      </a:endParaRPr>
                    </a:p>
                  </a:txBody>
                  <a:tcPr marL="9184" marR="9184" marT="9184" marB="0" anchor="b"/>
                </a:tc>
                <a:extLst>
                  <a:ext uri="{0D108BD9-81ED-4DB2-BD59-A6C34878D82A}">
                    <a16:rowId xmlns:a16="http://schemas.microsoft.com/office/drawing/2014/main" val="852854927"/>
                  </a:ext>
                </a:extLst>
              </a:tr>
              <a:tr h="183676">
                <a:tc>
                  <a:txBody>
                    <a:bodyPr/>
                    <a:lstStyle/>
                    <a:p>
                      <a:pPr algn="l" fontAlgn="b"/>
                      <a:r>
                        <a:rPr lang="en-US" sz="1100" u="none" strike="noStrike">
                          <a:effectLst/>
                        </a:rPr>
                        <a:t>22935</a:t>
                      </a:r>
                      <a:endParaRPr lang="en-US" sz="1100" b="0" i="0" u="none" strike="noStrike">
                        <a:solidFill>
                          <a:srgbClr val="000000"/>
                        </a:solidFill>
                        <a:effectLst/>
                        <a:latin typeface="Calibri" panose="020F0502020204030204" pitchFamily="34" charset="0"/>
                      </a:endParaRPr>
                    </a:p>
                  </a:txBody>
                  <a:tcPr marL="9184" marR="9184" marT="9184" marB="0" anchor="b"/>
                </a:tc>
                <a:tc>
                  <a:txBody>
                    <a:bodyPr/>
                    <a:lstStyle/>
                    <a:p>
                      <a:pPr algn="r" fontAlgn="b"/>
                      <a:r>
                        <a:rPr lang="en-US" sz="1100" u="none" strike="noStrike">
                          <a:effectLst/>
                        </a:rPr>
                        <a:t>2343</a:t>
                      </a:r>
                      <a:endParaRPr lang="en-US" sz="1100" b="0" i="0" u="none" strike="noStrike">
                        <a:solidFill>
                          <a:srgbClr val="000000"/>
                        </a:solidFill>
                        <a:effectLst/>
                        <a:latin typeface="Calibri" panose="020F0502020204030204" pitchFamily="34" charset="0"/>
                      </a:endParaRPr>
                    </a:p>
                  </a:txBody>
                  <a:tcPr marL="9184" marR="9184" marT="9184" marB="0" anchor="b"/>
                </a:tc>
                <a:extLst>
                  <a:ext uri="{0D108BD9-81ED-4DB2-BD59-A6C34878D82A}">
                    <a16:rowId xmlns:a16="http://schemas.microsoft.com/office/drawing/2014/main" val="2575161192"/>
                  </a:ext>
                </a:extLst>
              </a:tr>
              <a:tr h="183676">
                <a:tc>
                  <a:txBody>
                    <a:bodyPr/>
                    <a:lstStyle/>
                    <a:p>
                      <a:pPr algn="l" fontAlgn="b"/>
                      <a:r>
                        <a:rPr lang="en-US" sz="1100" u="none" strike="noStrike">
                          <a:effectLst/>
                        </a:rPr>
                        <a:t>24964</a:t>
                      </a:r>
                      <a:endParaRPr lang="en-US" sz="1100" b="0" i="0" u="none" strike="noStrike">
                        <a:solidFill>
                          <a:srgbClr val="000000"/>
                        </a:solidFill>
                        <a:effectLst/>
                        <a:latin typeface="Calibri" panose="020F0502020204030204" pitchFamily="34" charset="0"/>
                      </a:endParaRPr>
                    </a:p>
                  </a:txBody>
                  <a:tcPr marL="9184" marR="9184" marT="9184" marB="0" anchor="b"/>
                </a:tc>
                <a:tc>
                  <a:txBody>
                    <a:bodyPr/>
                    <a:lstStyle/>
                    <a:p>
                      <a:pPr algn="r" fontAlgn="b"/>
                      <a:r>
                        <a:rPr lang="en-US" sz="1100" u="none" strike="noStrike">
                          <a:effectLst/>
                        </a:rPr>
                        <a:t>2296</a:t>
                      </a:r>
                      <a:endParaRPr lang="en-US" sz="1100" b="0" i="0" u="none" strike="noStrike">
                        <a:solidFill>
                          <a:srgbClr val="000000"/>
                        </a:solidFill>
                        <a:effectLst/>
                        <a:latin typeface="Calibri" panose="020F0502020204030204" pitchFamily="34" charset="0"/>
                      </a:endParaRPr>
                    </a:p>
                  </a:txBody>
                  <a:tcPr marL="9184" marR="9184" marT="9184" marB="0" anchor="b"/>
                </a:tc>
                <a:extLst>
                  <a:ext uri="{0D108BD9-81ED-4DB2-BD59-A6C34878D82A}">
                    <a16:rowId xmlns:a16="http://schemas.microsoft.com/office/drawing/2014/main" val="509384028"/>
                  </a:ext>
                </a:extLst>
              </a:tr>
              <a:tr h="183676">
                <a:tc>
                  <a:txBody>
                    <a:bodyPr/>
                    <a:lstStyle/>
                    <a:p>
                      <a:pPr algn="l" fontAlgn="b"/>
                      <a:r>
                        <a:rPr lang="en-US" sz="1100" u="none" strike="noStrike">
                          <a:effectLst/>
                        </a:rPr>
                        <a:t>30391</a:t>
                      </a:r>
                      <a:endParaRPr lang="en-US" sz="1100" b="0" i="0" u="none" strike="noStrike">
                        <a:solidFill>
                          <a:srgbClr val="000000"/>
                        </a:solidFill>
                        <a:effectLst/>
                        <a:latin typeface="Calibri" panose="020F0502020204030204" pitchFamily="34" charset="0"/>
                      </a:endParaRPr>
                    </a:p>
                  </a:txBody>
                  <a:tcPr marL="9184" marR="9184" marT="9184" marB="0" anchor="b"/>
                </a:tc>
                <a:tc>
                  <a:txBody>
                    <a:bodyPr/>
                    <a:lstStyle/>
                    <a:p>
                      <a:pPr algn="r" fontAlgn="b"/>
                      <a:r>
                        <a:rPr lang="en-US" sz="1100" u="none" strike="noStrike">
                          <a:effectLst/>
                        </a:rPr>
                        <a:t>2261</a:t>
                      </a:r>
                      <a:endParaRPr lang="en-US" sz="1100" b="0" i="0" u="none" strike="noStrike">
                        <a:solidFill>
                          <a:srgbClr val="000000"/>
                        </a:solidFill>
                        <a:effectLst/>
                        <a:latin typeface="Calibri" panose="020F0502020204030204" pitchFamily="34" charset="0"/>
                      </a:endParaRPr>
                    </a:p>
                  </a:txBody>
                  <a:tcPr marL="9184" marR="9184" marT="9184" marB="0" anchor="b"/>
                </a:tc>
                <a:extLst>
                  <a:ext uri="{0D108BD9-81ED-4DB2-BD59-A6C34878D82A}">
                    <a16:rowId xmlns:a16="http://schemas.microsoft.com/office/drawing/2014/main" val="2512490350"/>
                  </a:ext>
                </a:extLst>
              </a:tr>
              <a:tr h="183676">
                <a:tc>
                  <a:txBody>
                    <a:bodyPr/>
                    <a:lstStyle/>
                    <a:p>
                      <a:pPr algn="l" fontAlgn="b"/>
                      <a:r>
                        <a:rPr lang="en-US" sz="1100" u="none" strike="noStrike">
                          <a:effectLst/>
                        </a:rPr>
                        <a:t>4920</a:t>
                      </a:r>
                      <a:endParaRPr lang="en-US" sz="1100" b="0" i="0" u="none" strike="noStrike">
                        <a:solidFill>
                          <a:srgbClr val="000000"/>
                        </a:solidFill>
                        <a:effectLst/>
                        <a:latin typeface="Calibri" panose="020F0502020204030204" pitchFamily="34" charset="0"/>
                      </a:endParaRPr>
                    </a:p>
                  </a:txBody>
                  <a:tcPr marL="9184" marR="9184" marT="9184" marB="0" anchor="b"/>
                </a:tc>
                <a:tc>
                  <a:txBody>
                    <a:bodyPr/>
                    <a:lstStyle/>
                    <a:p>
                      <a:pPr algn="r" fontAlgn="b"/>
                      <a:r>
                        <a:rPr lang="en-US" sz="1100" u="none" strike="noStrike">
                          <a:effectLst/>
                        </a:rPr>
                        <a:t>2151</a:t>
                      </a:r>
                      <a:endParaRPr lang="en-US" sz="1100" b="0" i="0" u="none" strike="noStrike">
                        <a:solidFill>
                          <a:srgbClr val="000000"/>
                        </a:solidFill>
                        <a:effectLst/>
                        <a:latin typeface="Calibri" panose="020F0502020204030204" pitchFamily="34" charset="0"/>
                      </a:endParaRPr>
                    </a:p>
                  </a:txBody>
                  <a:tcPr marL="9184" marR="9184" marT="9184" marB="0" anchor="b"/>
                </a:tc>
                <a:extLst>
                  <a:ext uri="{0D108BD9-81ED-4DB2-BD59-A6C34878D82A}">
                    <a16:rowId xmlns:a16="http://schemas.microsoft.com/office/drawing/2014/main" val="3703267206"/>
                  </a:ext>
                </a:extLst>
              </a:tr>
              <a:tr h="183676">
                <a:tc>
                  <a:txBody>
                    <a:bodyPr/>
                    <a:lstStyle/>
                    <a:p>
                      <a:pPr algn="l" fontAlgn="b"/>
                      <a:r>
                        <a:rPr lang="en-US" sz="1100" u="none" strike="noStrike">
                          <a:effectLst/>
                        </a:rPr>
                        <a:t>40706</a:t>
                      </a:r>
                      <a:endParaRPr lang="en-US" sz="1100" b="0" i="0" u="none" strike="noStrike">
                        <a:solidFill>
                          <a:srgbClr val="000000"/>
                        </a:solidFill>
                        <a:effectLst/>
                        <a:latin typeface="Calibri" panose="020F0502020204030204" pitchFamily="34" charset="0"/>
                      </a:endParaRPr>
                    </a:p>
                  </a:txBody>
                  <a:tcPr marL="9184" marR="9184" marT="9184" marB="0" anchor="b"/>
                </a:tc>
                <a:tc>
                  <a:txBody>
                    <a:bodyPr/>
                    <a:lstStyle/>
                    <a:p>
                      <a:pPr algn="r" fontAlgn="b"/>
                      <a:r>
                        <a:rPr lang="en-US" sz="1100" u="none" strike="noStrike">
                          <a:effectLst/>
                        </a:rPr>
                        <a:t>2138</a:t>
                      </a:r>
                      <a:endParaRPr lang="en-US" sz="1100" b="0" i="0" u="none" strike="noStrike">
                        <a:solidFill>
                          <a:srgbClr val="000000"/>
                        </a:solidFill>
                        <a:effectLst/>
                        <a:latin typeface="Calibri" panose="020F0502020204030204" pitchFamily="34" charset="0"/>
                      </a:endParaRPr>
                    </a:p>
                  </a:txBody>
                  <a:tcPr marL="9184" marR="9184" marT="9184" marB="0" anchor="b"/>
                </a:tc>
                <a:extLst>
                  <a:ext uri="{0D108BD9-81ED-4DB2-BD59-A6C34878D82A}">
                    <a16:rowId xmlns:a16="http://schemas.microsoft.com/office/drawing/2014/main" val="119355047"/>
                  </a:ext>
                </a:extLst>
              </a:tr>
              <a:tr h="183676">
                <a:tc>
                  <a:txBody>
                    <a:bodyPr/>
                    <a:lstStyle/>
                    <a:p>
                      <a:pPr algn="l" fontAlgn="b"/>
                      <a:r>
                        <a:rPr lang="en-US" sz="1100" u="none" strike="noStrike">
                          <a:effectLst/>
                        </a:rPr>
                        <a:t>44632</a:t>
                      </a:r>
                      <a:endParaRPr lang="en-US" sz="1100" b="0" i="0" u="none" strike="noStrike">
                        <a:solidFill>
                          <a:srgbClr val="000000"/>
                        </a:solidFill>
                        <a:effectLst/>
                        <a:latin typeface="Calibri" panose="020F0502020204030204" pitchFamily="34" charset="0"/>
                      </a:endParaRPr>
                    </a:p>
                  </a:txBody>
                  <a:tcPr marL="9184" marR="9184" marT="9184" marB="0" anchor="b"/>
                </a:tc>
                <a:tc>
                  <a:txBody>
                    <a:bodyPr/>
                    <a:lstStyle/>
                    <a:p>
                      <a:pPr algn="r" fontAlgn="b"/>
                      <a:r>
                        <a:rPr lang="en-US" sz="1100" u="none" strike="noStrike">
                          <a:effectLst/>
                        </a:rPr>
                        <a:t>2027</a:t>
                      </a:r>
                      <a:endParaRPr lang="en-US" sz="1100" b="0" i="0" u="none" strike="noStrike">
                        <a:solidFill>
                          <a:srgbClr val="000000"/>
                        </a:solidFill>
                        <a:effectLst/>
                        <a:latin typeface="Calibri" panose="020F0502020204030204" pitchFamily="34" charset="0"/>
                      </a:endParaRPr>
                    </a:p>
                  </a:txBody>
                  <a:tcPr marL="9184" marR="9184" marT="9184" marB="0" anchor="b"/>
                </a:tc>
                <a:extLst>
                  <a:ext uri="{0D108BD9-81ED-4DB2-BD59-A6C34878D82A}">
                    <a16:rowId xmlns:a16="http://schemas.microsoft.com/office/drawing/2014/main" val="1605586504"/>
                  </a:ext>
                </a:extLst>
              </a:tr>
              <a:tr h="183676">
                <a:tc>
                  <a:txBody>
                    <a:bodyPr/>
                    <a:lstStyle/>
                    <a:p>
                      <a:pPr algn="l" fontAlgn="b"/>
                      <a:r>
                        <a:rPr lang="en-US" sz="1100" u="none" strike="noStrike">
                          <a:effectLst/>
                        </a:rPr>
                        <a:t>45066</a:t>
                      </a:r>
                      <a:endParaRPr lang="en-US" sz="1100" b="0" i="0" u="none" strike="noStrike">
                        <a:solidFill>
                          <a:srgbClr val="000000"/>
                        </a:solidFill>
                        <a:effectLst/>
                        <a:latin typeface="Calibri" panose="020F0502020204030204" pitchFamily="34" charset="0"/>
                      </a:endParaRPr>
                    </a:p>
                  </a:txBody>
                  <a:tcPr marL="9184" marR="9184" marT="9184" marB="0" anchor="b"/>
                </a:tc>
                <a:tc>
                  <a:txBody>
                    <a:bodyPr/>
                    <a:lstStyle/>
                    <a:p>
                      <a:pPr algn="r" fontAlgn="b"/>
                      <a:r>
                        <a:rPr lang="en-US" sz="1100" u="none" strike="noStrike">
                          <a:effectLst/>
                        </a:rPr>
                        <a:t>2005</a:t>
                      </a:r>
                      <a:endParaRPr lang="en-US" sz="1100" b="0" i="0" u="none" strike="noStrike">
                        <a:solidFill>
                          <a:srgbClr val="000000"/>
                        </a:solidFill>
                        <a:effectLst/>
                        <a:latin typeface="Calibri" panose="020F0502020204030204" pitchFamily="34" charset="0"/>
                      </a:endParaRPr>
                    </a:p>
                  </a:txBody>
                  <a:tcPr marL="9184" marR="9184" marT="9184" marB="0" anchor="b"/>
                </a:tc>
                <a:extLst>
                  <a:ext uri="{0D108BD9-81ED-4DB2-BD59-A6C34878D82A}">
                    <a16:rowId xmlns:a16="http://schemas.microsoft.com/office/drawing/2014/main" val="1318633521"/>
                  </a:ext>
                </a:extLst>
              </a:tr>
              <a:tr h="183676">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9184" marR="9184" marT="9184" marB="0" anchor="b"/>
                </a:tc>
                <a:tc>
                  <a:txBody>
                    <a:bodyPr/>
                    <a:lstStyle/>
                    <a:p>
                      <a:pPr algn="r" fontAlgn="b"/>
                      <a:r>
                        <a:rPr lang="en-US" sz="1100" u="none" strike="noStrike" dirty="0">
                          <a:effectLst/>
                        </a:rPr>
                        <a:t>82402</a:t>
                      </a:r>
                      <a:endParaRPr lang="en-US" sz="1100" b="1" i="0" u="none" strike="noStrike" dirty="0">
                        <a:solidFill>
                          <a:srgbClr val="000000"/>
                        </a:solidFill>
                        <a:effectLst/>
                        <a:latin typeface="Calibri" panose="020F0502020204030204" pitchFamily="34" charset="0"/>
                      </a:endParaRPr>
                    </a:p>
                  </a:txBody>
                  <a:tcPr marL="9184" marR="9184" marT="9184" marB="0" anchor="b"/>
                </a:tc>
                <a:extLst>
                  <a:ext uri="{0D108BD9-81ED-4DB2-BD59-A6C34878D82A}">
                    <a16:rowId xmlns:a16="http://schemas.microsoft.com/office/drawing/2014/main" val="3594726352"/>
                  </a:ext>
                </a:extLst>
              </a:tr>
            </a:tbl>
          </a:graphicData>
        </a:graphic>
      </p:graphicFrame>
      <p:sp>
        <p:nvSpPr>
          <p:cNvPr id="9" name="Rectangle 1">
            <a:extLst>
              <a:ext uri="{FF2B5EF4-FFF2-40B4-BE49-F238E27FC236}">
                <a16:creationId xmlns:a16="http://schemas.microsoft.com/office/drawing/2014/main" id="{8A955959-5068-4F56-AA07-C268A268CB45}"/>
              </a:ext>
            </a:extLst>
          </p:cNvPr>
          <p:cNvSpPr>
            <a:spLocks noChangeArrowheads="1"/>
          </p:cNvSpPr>
          <p:nvPr/>
        </p:nvSpPr>
        <p:spPr bwMode="auto">
          <a:xfrm>
            <a:off x="3990109" y="1721703"/>
            <a:ext cx="576148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Total No. of Products Reordered More Than Once:</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Unicode MS" panose="020B0604020202020204" pitchFamily="34" charset="-128"/>
              </a:rPr>
              <a:t>20</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r>
              <a:rPr kumimoji="0" lang="en-US" altLang="en-US" sz="1200" b="1" i="0" u="none" strike="noStrike" cap="none" normalizeH="0" baseline="0" dirty="0">
                <a:ln>
                  <a:noFill/>
                </a:ln>
                <a:solidFill>
                  <a:schemeClr val="tx1"/>
                </a:solidFill>
                <a:effectLst/>
                <a:latin typeface="Arial" panose="020B0604020202020204" pitchFamily="34" charset="0"/>
              </a:rPr>
              <a:t>Total Reorders Across These Products:</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Unicode MS" panose="020B0604020202020204" pitchFamily="34" charset="-128"/>
              </a:rPr>
              <a:t>82,402</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0" name="Arrow: Right 9">
            <a:extLst>
              <a:ext uri="{FF2B5EF4-FFF2-40B4-BE49-F238E27FC236}">
                <a16:creationId xmlns:a16="http://schemas.microsoft.com/office/drawing/2014/main" id="{F87B0DFE-7494-4F6E-8EFB-E532442C73B5}"/>
              </a:ext>
            </a:extLst>
          </p:cNvPr>
          <p:cNvSpPr/>
          <p:nvPr/>
        </p:nvSpPr>
        <p:spPr>
          <a:xfrm>
            <a:off x="3832761" y="2125657"/>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D1476B73-00CE-4C3D-84CD-73FCD934C3B1}"/>
              </a:ext>
            </a:extLst>
          </p:cNvPr>
          <p:cNvSpPr/>
          <p:nvPr/>
        </p:nvSpPr>
        <p:spPr>
          <a:xfrm>
            <a:off x="3832761" y="1831438"/>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hart 13">
            <a:extLst>
              <a:ext uri="{FF2B5EF4-FFF2-40B4-BE49-F238E27FC236}">
                <a16:creationId xmlns:a16="http://schemas.microsoft.com/office/drawing/2014/main" id="{BB9B0A1E-5C3E-4C9C-AC9D-1CC78CBFFFC8}"/>
              </a:ext>
            </a:extLst>
          </p:cNvPr>
          <p:cNvGraphicFramePr/>
          <p:nvPr>
            <p:extLst>
              <p:ext uri="{D42A27DB-BD31-4B8C-83A1-F6EECF244321}">
                <p14:modId xmlns:p14="http://schemas.microsoft.com/office/powerpoint/2010/main" val="2149961005"/>
              </p:ext>
            </p:extLst>
          </p:nvPr>
        </p:nvGraphicFramePr>
        <p:xfrm>
          <a:off x="3832761" y="2506784"/>
          <a:ext cx="8042563" cy="33071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73916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062EB5-16D4-4CDE-A9D2-A9C95BBC4ADC}"/>
              </a:ext>
            </a:extLst>
          </p:cNvPr>
          <p:cNvSpPr/>
          <p:nvPr/>
        </p:nvSpPr>
        <p:spPr>
          <a:xfrm>
            <a:off x="1052393" y="607925"/>
            <a:ext cx="2416046" cy="369332"/>
          </a:xfrm>
          <a:prstGeom prst="rect">
            <a:avLst/>
          </a:prstGeom>
        </p:spPr>
        <p:txBody>
          <a:bodyPr wrap="none">
            <a:spAutoFit/>
          </a:bodyPr>
          <a:lstStyle/>
          <a:p>
            <a:r>
              <a:rPr lang="en-US" b="1" dirty="0">
                <a:solidFill>
                  <a:schemeClr val="accent2">
                    <a:lumMod val="75000"/>
                  </a:schemeClr>
                </a:solidFill>
              </a:rPr>
              <a:t>   Insights &amp; Analysis:</a:t>
            </a:r>
            <a:endParaRPr lang="en-US" dirty="0">
              <a:solidFill>
                <a:schemeClr val="accent2">
                  <a:lumMod val="75000"/>
                </a:schemeClr>
              </a:solidFill>
            </a:endParaRPr>
          </a:p>
        </p:txBody>
      </p:sp>
      <p:sp>
        <p:nvSpPr>
          <p:cNvPr id="6" name="Rectangle 5">
            <a:extLst>
              <a:ext uri="{FF2B5EF4-FFF2-40B4-BE49-F238E27FC236}">
                <a16:creationId xmlns:a16="http://schemas.microsoft.com/office/drawing/2014/main" id="{F1F54B6E-68EC-4142-8633-5C746B18D2D6}"/>
              </a:ext>
            </a:extLst>
          </p:cNvPr>
          <p:cNvSpPr/>
          <p:nvPr/>
        </p:nvSpPr>
        <p:spPr>
          <a:xfrm>
            <a:off x="916379" y="1271373"/>
            <a:ext cx="7901050" cy="1877437"/>
          </a:xfrm>
          <a:prstGeom prst="rect">
            <a:avLst/>
          </a:prstGeom>
        </p:spPr>
        <p:txBody>
          <a:bodyPr wrap="square">
            <a:spAutoFit/>
          </a:bodyPr>
          <a:lstStyle/>
          <a:p>
            <a:r>
              <a:rPr lang="en-US" b="1" dirty="0"/>
              <a:t>1. Concentration of Reorders:</a:t>
            </a:r>
          </a:p>
          <a:p>
            <a:pPr>
              <a:buFont typeface="Arial" panose="020B0604020202020204" pitchFamily="34" charset="0"/>
              <a:buChar char="•"/>
            </a:pPr>
            <a:r>
              <a:rPr lang="en-US" dirty="0"/>
              <a:t> </a:t>
            </a:r>
            <a:r>
              <a:rPr lang="en-US" sz="1600" dirty="0"/>
              <a:t>These 20 products alone account for 82,402 reorders.</a:t>
            </a:r>
          </a:p>
          <a:p>
            <a:pPr>
              <a:buFont typeface="Arial" panose="020B0604020202020204" pitchFamily="34" charset="0"/>
              <a:buChar char="•"/>
            </a:pPr>
            <a:r>
              <a:rPr lang="en-US" sz="1600" dirty="0"/>
              <a:t> This indicates a strong concentration of loyalty on a small set of products.</a:t>
            </a:r>
          </a:p>
          <a:p>
            <a:pPr>
              <a:buFont typeface="Arial" panose="020B0604020202020204" pitchFamily="34" charset="0"/>
              <a:buChar char="•"/>
            </a:pPr>
            <a:r>
              <a:rPr lang="en-US" sz="1600" dirty="0"/>
              <a:t> These 20 products are likely to:</a:t>
            </a:r>
          </a:p>
          <a:p>
            <a:pPr marL="742950" lvl="1" indent="-285750">
              <a:buFont typeface="Arial" panose="020B0604020202020204" pitchFamily="34" charset="0"/>
              <a:buChar char="•"/>
            </a:pPr>
            <a:r>
              <a:rPr lang="en-US" sz="1600" dirty="0"/>
              <a:t>Be regularly consumed</a:t>
            </a:r>
          </a:p>
          <a:p>
            <a:pPr marL="742950" lvl="1" indent="-285750">
              <a:buFont typeface="Arial" panose="020B0604020202020204" pitchFamily="34" charset="0"/>
              <a:buChar char="•"/>
            </a:pPr>
            <a:r>
              <a:rPr lang="en-US" sz="1600" dirty="0"/>
              <a:t>Have high visibility or promotion</a:t>
            </a:r>
          </a:p>
          <a:p>
            <a:pPr marL="742950" lvl="1" indent="-285750">
              <a:buFont typeface="Arial" panose="020B0604020202020204" pitchFamily="34" charset="0"/>
              <a:buChar char="•"/>
            </a:pPr>
            <a:r>
              <a:rPr lang="en-US" sz="1600" dirty="0"/>
              <a:t>Offer consistent quality</a:t>
            </a:r>
          </a:p>
        </p:txBody>
      </p:sp>
      <p:sp>
        <p:nvSpPr>
          <p:cNvPr id="7" name="Rectangle 6">
            <a:extLst>
              <a:ext uri="{FF2B5EF4-FFF2-40B4-BE49-F238E27FC236}">
                <a16:creationId xmlns:a16="http://schemas.microsoft.com/office/drawing/2014/main" id="{9700F0A2-1899-4AC0-A177-F9ECD209E6B2}"/>
              </a:ext>
            </a:extLst>
          </p:cNvPr>
          <p:cNvSpPr/>
          <p:nvPr/>
        </p:nvSpPr>
        <p:spPr>
          <a:xfrm>
            <a:off x="916379" y="3596814"/>
            <a:ext cx="8393876" cy="1631216"/>
          </a:xfrm>
          <a:prstGeom prst="rect">
            <a:avLst/>
          </a:prstGeom>
        </p:spPr>
        <p:txBody>
          <a:bodyPr wrap="square">
            <a:spAutoFit/>
          </a:bodyPr>
          <a:lstStyle/>
          <a:p>
            <a:r>
              <a:rPr lang="en-US" b="1" dirty="0"/>
              <a:t>2. Customer Retention &amp; Repeat Purchases:</a:t>
            </a:r>
          </a:p>
          <a:p>
            <a:pPr>
              <a:buFont typeface="Arial" panose="020B0604020202020204" pitchFamily="34" charset="0"/>
              <a:buChar char="•"/>
            </a:pPr>
            <a:r>
              <a:rPr lang="en-US" dirty="0"/>
              <a:t> </a:t>
            </a:r>
            <a:r>
              <a:rPr lang="en-US" sz="1600" dirty="0"/>
              <a:t>The high reorder numbers indicate strong customer retention for these SKUs.</a:t>
            </a:r>
          </a:p>
          <a:p>
            <a:pPr>
              <a:buFont typeface="Arial" panose="020B0604020202020204" pitchFamily="34" charset="0"/>
              <a:buChar char="•"/>
            </a:pPr>
            <a:r>
              <a:rPr lang="en-US" sz="1600" dirty="0"/>
              <a:t> Reordering behavior suggests predictable consumption cycles, which can help:</a:t>
            </a:r>
          </a:p>
          <a:p>
            <a:pPr marL="742950" lvl="1" indent="-285750">
              <a:buFont typeface="Arial" panose="020B0604020202020204" pitchFamily="34" charset="0"/>
              <a:buChar char="•"/>
            </a:pPr>
            <a:r>
              <a:rPr lang="en-US" sz="1600" dirty="0"/>
              <a:t>Forecast demand</a:t>
            </a:r>
          </a:p>
          <a:p>
            <a:pPr marL="742950" lvl="1" indent="-285750">
              <a:buFont typeface="Arial" panose="020B0604020202020204" pitchFamily="34" charset="0"/>
              <a:buChar char="•"/>
            </a:pPr>
            <a:r>
              <a:rPr lang="en-US" sz="1600" dirty="0"/>
              <a:t>Automate restocking</a:t>
            </a:r>
          </a:p>
          <a:p>
            <a:pPr marL="742950" lvl="1" indent="-285750">
              <a:buFont typeface="Arial" panose="020B0604020202020204" pitchFamily="34" charset="0"/>
              <a:buChar char="•"/>
            </a:pPr>
            <a:r>
              <a:rPr lang="en-US" sz="1600" dirty="0"/>
              <a:t>Offer personalized "Buy Again" suggestions</a:t>
            </a:r>
          </a:p>
        </p:txBody>
      </p:sp>
      <p:sp>
        <p:nvSpPr>
          <p:cNvPr id="8" name="Arrow: Right 7">
            <a:extLst>
              <a:ext uri="{FF2B5EF4-FFF2-40B4-BE49-F238E27FC236}">
                <a16:creationId xmlns:a16="http://schemas.microsoft.com/office/drawing/2014/main" id="{6D30C8F2-0F94-46CD-B70B-BC17C42DAAF0}"/>
              </a:ext>
            </a:extLst>
          </p:cNvPr>
          <p:cNvSpPr/>
          <p:nvPr/>
        </p:nvSpPr>
        <p:spPr>
          <a:xfrm>
            <a:off x="1052393" y="730245"/>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1753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BB638D-9F07-4B54-9FDE-FD0A2B9532C9}"/>
              </a:ext>
            </a:extLst>
          </p:cNvPr>
          <p:cNvSpPr/>
          <p:nvPr/>
        </p:nvSpPr>
        <p:spPr>
          <a:xfrm>
            <a:off x="988779" y="572386"/>
            <a:ext cx="3212482" cy="369332"/>
          </a:xfrm>
          <a:prstGeom prst="rect">
            <a:avLst/>
          </a:prstGeom>
        </p:spPr>
        <p:txBody>
          <a:bodyPr wrap="none">
            <a:spAutoFit/>
          </a:bodyPr>
          <a:lstStyle/>
          <a:p>
            <a:r>
              <a:rPr lang="en-US" dirty="0">
                <a:solidFill>
                  <a:schemeClr val="accent2">
                    <a:lumMod val="75000"/>
                  </a:schemeClr>
                </a:solidFill>
              </a:rPr>
              <a:t>    Business Recommendations:</a:t>
            </a:r>
          </a:p>
        </p:txBody>
      </p:sp>
      <p:sp>
        <p:nvSpPr>
          <p:cNvPr id="3" name="Arrow: Right 2">
            <a:extLst>
              <a:ext uri="{FF2B5EF4-FFF2-40B4-BE49-F238E27FC236}">
                <a16:creationId xmlns:a16="http://schemas.microsoft.com/office/drawing/2014/main" id="{AF942984-2C39-47D7-A158-75FA6D08F006}"/>
              </a:ext>
            </a:extLst>
          </p:cNvPr>
          <p:cNvSpPr/>
          <p:nvPr/>
        </p:nvSpPr>
        <p:spPr>
          <a:xfrm>
            <a:off x="1052393" y="694706"/>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DC4EE669-E3F6-4648-B9F7-C94198655DB9}"/>
              </a:ext>
            </a:extLst>
          </p:cNvPr>
          <p:cNvGraphicFramePr>
            <a:graphicFrameLocks noGrp="1"/>
          </p:cNvGraphicFramePr>
          <p:nvPr>
            <p:extLst>
              <p:ext uri="{D42A27DB-BD31-4B8C-83A1-F6EECF244321}">
                <p14:modId xmlns:p14="http://schemas.microsoft.com/office/powerpoint/2010/main" val="3931663607"/>
              </p:ext>
            </p:extLst>
          </p:nvPr>
        </p:nvGraphicFramePr>
        <p:xfrm>
          <a:off x="1236460" y="1283795"/>
          <a:ext cx="9285078" cy="3079199"/>
        </p:xfrm>
        <a:graphic>
          <a:graphicData uri="http://schemas.openxmlformats.org/drawingml/2006/table">
            <a:tbl>
              <a:tblPr/>
              <a:tblGrid>
                <a:gridCol w="2480516">
                  <a:extLst>
                    <a:ext uri="{9D8B030D-6E8A-4147-A177-3AD203B41FA5}">
                      <a16:colId xmlns:a16="http://schemas.microsoft.com/office/drawing/2014/main" val="2236830892"/>
                    </a:ext>
                  </a:extLst>
                </a:gridCol>
                <a:gridCol w="6804562">
                  <a:extLst>
                    <a:ext uri="{9D8B030D-6E8A-4147-A177-3AD203B41FA5}">
                      <a16:colId xmlns:a16="http://schemas.microsoft.com/office/drawing/2014/main" val="668301063"/>
                    </a:ext>
                  </a:extLst>
                </a:gridCol>
              </a:tblGrid>
              <a:tr h="365760">
                <a:tc>
                  <a:txBody>
                    <a:bodyPr/>
                    <a:lstStyle/>
                    <a:p>
                      <a:r>
                        <a:rPr lang="en-US" sz="1800"/>
                        <a:t>Insight Area</a:t>
                      </a:r>
                    </a:p>
                  </a:txBody>
                  <a:tcPr anchor="ctr">
                    <a:lnL>
                      <a:noFill/>
                    </a:lnL>
                    <a:lnR>
                      <a:noFill/>
                    </a:lnR>
                    <a:lnT>
                      <a:noFill/>
                    </a:lnT>
                    <a:lnB>
                      <a:noFill/>
                    </a:lnB>
                  </a:tcPr>
                </a:tc>
                <a:tc>
                  <a:txBody>
                    <a:bodyPr/>
                    <a:lstStyle/>
                    <a:p>
                      <a:r>
                        <a:rPr lang="en-US" sz="1800"/>
                        <a:t>Actionable Strategy</a:t>
                      </a:r>
                    </a:p>
                  </a:txBody>
                  <a:tcPr anchor="ctr">
                    <a:lnL>
                      <a:noFill/>
                    </a:lnL>
                    <a:lnR>
                      <a:noFill/>
                    </a:lnR>
                    <a:lnT>
                      <a:noFill/>
                    </a:lnT>
                    <a:lnB>
                      <a:noFill/>
                    </a:lnB>
                  </a:tcPr>
                </a:tc>
                <a:extLst>
                  <a:ext uri="{0D108BD9-81ED-4DB2-BD59-A6C34878D82A}">
                    <a16:rowId xmlns:a16="http://schemas.microsoft.com/office/drawing/2014/main" val="878325400"/>
                  </a:ext>
                </a:extLst>
              </a:tr>
              <a:tr h="493941">
                <a:tc>
                  <a:txBody>
                    <a:bodyPr/>
                    <a:lstStyle/>
                    <a:p>
                      <a:r>
                        <a:rPr lang="en-US" sz="1200" b="1" dirty="0"/>
                        <a:t>Hero SKUs</a:t>
                      </a:r>
                      <a:endParaRPr lang="en-US" sz="1200" dirty="0"/>
                    </a:p>
                  </a:txBody>
                  <a:tcPr anchor="ctr">
                    <a:lnL>
                      <a:noFill/>
                    </a:lnL>
                    <a:lnR>
                      <a:noFill/>
                    </a:lnR>
                    <a:lnT>
                      <a:noFill/>
                    </a:lnT>
                    <a:lnB>
                      <a:noFill/>
                    </a:lnB>
                  </a:tcPr>
                </a:tc>
                <a:tc>
                  <a:txBody>
                    <a:bodyPr/>
                    <a:lstStyle/>
                    <a:p>
                      <a:r>
                        <a:rPr lang="en-US" sz="1200"/>
                        <a:t>Promote top reordered products on homepage, email campaigns, and banners.</a:t>
                      </a:r>
                    </a:p>
                  </a:txBody>
                  <a:tcPr anchor="ctr">
                    <a:lnL>
                      <a:noFill/>
                    </a:lnL>
                    <a:lnR>
                      <a:noFill/>
                    </a:lnR>
                    <a:lnT>
                      <a:noFill/>
                    </a:lnT>
                    <a:lnB>
                      <a:noFill/>
                    </a:lnB>
                  </a:tcPr>
                </a:tc>
                <a:extLst>
                  <a:ext uri="{0D108BD9-81ED-4DB2-BD59-A6C34878D82A}">
                    <a16:rowId xmlns:a16="http://schemas.microsoft.com/office/drawing/2014/main" val="443948293"/>
                  </a:ext>
                </a:extLst>
              </a:tr>
              <a:tr h="534390">
                <a:tc>
                  <a:txBody>
                    <a:bodyPr/>
                    <a:lstStyle/>
                    <a:p>
                      <a:r>
                        <a:rPr lang="en-US" sz="1200" b="1" dirty="0"/>
                        <a:t>Subscription Model</a:t>
                      </a:r>
                      <a:endParaRPr lang="en-US" sz="1200" dirty="0"/>
                    </a:p>
                  </a:txBody>
                  <a:tcPr anchor="ctr">
                    <a:lnL>
                      <a:noFill/>
                    </a:lnL>
                    <a:lnR>
                      <a:noFill/>
                    </a:lnR>
                    <a:lnT>
                      <a:noFill/>
                    </a:lnT>
                    <a:lnB>
                      <a:noFill/>
                    </a:lnB>
                  </a:tcPr>
                </a:tc>
                <a:tc>
                  <a:txBody>
                    <a:bodyPr/>
                    <a:lstStyle/>
                    <a:p>
                      <a:r>
                        <a:rPr lang="en-US" sz="1200"/>
                        <a:t>Offer subscriptions (e.g., weekly/monthly deliveries) for these 20 highly reordered items.</a:t>
                      </a:r>
                    </a:p>
                  </a:txBody>
                  <a:tcPr anchor="ctr">
                    <a:lnL>
                      <a:noFill/>
                    </a:lnL>
                    <a:lnR>
                      <a:noFill/>
                    </a:lnR>
                    <a:lnT>
                      <a:noFill/>
                    </a:lnT>
                    <a:lnB>
                      <a:noFill/>
                    </a:lnB>
                  </a:tcPr>
                </a:tc>
                <a:extLst>
                  <a:ext uri="{0D108BD9-81ED-4DB2-BD59-A6C34878D82A}">
                    <a16:rowId xmlns:a16="http://schemas.microsoft.com/office/drawing/2014/main" val="2177549405"/>
                  </a:ext>
                </a:extLst>
              </a:tr>
              <a:tr h="522514">
                <a:tc>
                  <a:txBody>
                    <a:bodyPr/>
                    <a:lstStyle/>
                    <a:p>
                      <a:r>
                        <a:rPr lang="en-US" sz="1200" b="1" dirty="0"/>
                        <a:t>Cross-Sell Bundles</a:t>
                      </a:r>
                      <a:endParaRPr lang="en-US" sz="1200" dirty="0"/>
                    </a:p>
                  </a:txBody>
                  <a:tcPr anchor="ctr">
                    <a:lnL>
                      <a:noFill/>
                    </a:lnL>
                    <a:lnR>
                      <a:noFill/>
                    </a:lnR>
                    <a:lnT>
                      <a:noFill/>
                    </a:lnT>
                    <a:lnB>
                      <a:noFill/>
                    </a:lnB>
                  </a:tcPr>
                </a:tc>
                <a:tc>
                  <a:txBody>
                    <a:bodyPr/>
                    <a:lstStyle/>
                    <a:p>
                      <a:r>
                        <a:rPr lang="en-US" sz="1200" dirty="0"/>
                        <a:t>Bundle high reorder products with new or underperforming items.</a:t>
                      </a:r>
                    </a:p>
                  </a:txBody>
                  <a:tcPr anchor="ctr">
                    <a:lnL>
                      <a:noFill/>
                    </a:lnL>
                    <a:lnR>
                      <a:noFill/>
                    </a:lnR>
                    <a:lnT>
                      <a:noFill/>
                    </a:lnT>
                    <a:lnB>
                      <a:noFill/>
                    </a:lnB>
                  </a:tcPr>
                </a:tc>
                <a:extLst>
                  <a:ext uri="{0D108BD9-81ED-4DB2-BD59-A6C34878D82A}">
                    <a16:rowId xmlns:a16="http://schemas.microsoft.com/office/drawing/2014/main" val="3683250328"/>
                  </a:ext>
                </a:extLst>
              </a:tr>
              <a:tr h="522514">
                <a:tc>
                  <a:txBody>
                    <a:bodyPr/>
                    <a:lstStyle/>
                    <a:p>
                      <a:r>
                        <a:rPr lang="en-US" sz="1200" b="1"/>
                        <a:t>Inventory Planning</a:t>
                      </a:r>
                      <a:endParaRPr lang="en-US" sz="1200"/>
                    </a:p>
                  </a:txBody>
                  <a:tcPr anchor="ctr">
                    <a:lnL>
                      <a:noFill/>
                    </a:lnL>
                    <a:lnR>
                      <a:noFill/>
                    </a:lnR>
                    <a:lnT>
                      <a:noFill/>
                    </a:lnT>
                    <a:lnB>
                      <a:noFill/>
                    </a:lnB>
                  </a:tcPr>
                </a:tc>
                <a:tc>
                  <a:txBody>
                    <a:bodyPr/>
                    <a:lstStyle/>
                    <a:p>
                      <a:r>
                        <a:rPr lang="en-US" sz="1200"/>
                        <a:t>Ensure these products are always in stock — any unavailability might impact customer satisfaction.</a:t>
                      </a:r>
                    </a:p>
                  </a:txBody>
                  <a:tcPr anchor="ctr">
                    <a:lnL>
                      <a:noFill/>
                    </a:lnL>
                    <a:lnR>
                      <a:noFill/>
                    </a:lnR>
                    <a:lnT>
                      <a:noFill/>
                    </a:lnT>
                    <a:lnB>
                      <a:noFill/>
                    </a:lnB>
                  </a:tcPr>
                </a:tc>
                <a:extLst>
                  <a:ext uri="{0D108BD9-81ED-4DB2-BD59-A6C34878D82A}">
                    <a16:rowId xmlns:a16="http://schemas.microsoft.com/office/drawing/2014/main" val="2670852905"/>
                  </a:ext>
                </a:extLst>
              </a:tr>
              <a:tr h="640080">
                <a:tc>
                  <a:txBody>
                    <a:bodyPr/>
                    <a:lstStyle/>
                    <a:p>
                      <a:r>
                        <a:rPr lang="en-US" sz="1200" b="1"/>
                        <a:t>Price Sensitivity Test</a:t>
                      </a:r>
                      <a:endParaRPr lang="en-US" sz="1200"/>
                    </a:p>
                  </a:txBody>
                  <a:tcPr anchor="ctr">
                    <a:lnL>
                      <a:noFill/>
                    </a:lnL>
                    <a:lnR>
                      <a:noFill/>
                    </a:lnR>
                    <a:lnT>
                      <a:noFill/>
                    </a:lnT>
                    <a:lnB>
                      <a:noFill/>
                    </a:lnB>
                  </a:tcPr>
                </a:tc>
                <a:tc>
                  <a:txBody>
                    <a:bodyPr/>
                    <a:lstStyle/>
                    <a:p>
                      <a:r>
                        <a:rPr lang="en-US" sz="1200" dirty="0"/>
                        <a:t>Test pricing elasticity for top reordered items — minor discounts might boost loyalty even more.</a:t>
                      </a:r>
                    </a:p>
                  </a:txBody>
                  <a:tcPr anchor="ctr">
                    <a:lnL>
                      <a:noFill/>
                    </a:lnL>
                    <a:lnR>
                      <a:noFill/>
                    </a:lnR>
                    <a:lnT>
                      <a:noFill/>
                    </a:lnT>
                    <a:lnB>
                      <a:noFill/>
                    </a:lnB>
                  </a:tcPr>
                </a:tc>
                <a:extLst>
                  <a:ext uri="{0D108BD9-81ED-4DB2-BD59-A6C34878D82A}">
                    <a16:rowId xmlns:a16="http://schemas.microsoft.com/office/drawing/2014/main" val="3298711221"/>
                  </a:ext>
                </a:extLst>
              </a:tr>
            </a:tbl>
          </a:graphicData>
        </a:graphic>
      </p:graphicFrame>
    </p:spTree>
    <p:extLst>
      <p:ext uri="{BB962C8B-B14F-4D97-AF65-F5344CB8AC3E}">
        <p14:creationId xmlns:p14="http://schemas.microsoft.com/office/powerpoint/2010/main" val="545836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92A742-7AE5-4531-8170-2E4DFC8BFF62}"/>
              </a:ext>
            </a:extLst>
          </p:cNvPr>
          <p:cNvSpPr txBox="1"/>
          <p:nvPr/>
        </p:nvSpPr>
        <p:spPr>
          <a:xfrm>
            <a:off x="1045029" y="634185"/>
            <a:ext cx="2090057" cy="369332"/>
          </a:xfrm>
          <a:prstGeom prst="rect">
            <a:avLst/>
          </a:prstGeom>
          <a:noFill/>
        </p:spPr>
        <p:txBody>
          <a:bodyPr wrap="square" rtlCol="0">
            <a:spAutoFit/>
          </a:bodyPr>
          <a:lstStyle/>
          <a:p>
            <a:r>
              <a:rPr lang="en-US" dirty="0"/>
              <a:t>Task – 14</a:t>
            </a:r>
          </a:p>
        </p:txBody>
      </p:sp>
      <p:sp>
        <p:nvSpPr>
          <p:cNvPr id="3" name="Arrow: Right 2">
            <a:extLst>
              <a:ext uri="{FF2B5EF4-FFF2-40B4-BE49-F238E27FC236}">
                <a16:creationId xmlns:a16="http://schemas.microsoft.com/office/drawing/2014/main" id="{B8D59742-D89C-4776-960C-CC28223E8A11}"/>
              </a:ext>
            </a:extLst>
          </p:cNvPr>
          <p:cNvSpPr/>
          <p:nvPr/>
        </p:nvSpPr>
        <p:spPr>
          <a:xfrm>
            <a:off x="952995" y="1242818"/>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17189322-B41D-4087-B3E7-E66C65268D12}"/>
              </a:ext>
            </a:extLst>
          </p:cNvPr>
          <p:cNvSpPr>
            <a:spLocks noChangeArrowheads="1"/>
          </p:cNvSpPr>
          <p:nvPr/>
        </p:nvSpPr>
        <p:spPr bwMode="auto">
          <a:xfrm>
            <a:off x="4414912" y="1786123"/>
            <a:ext cx="598787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rPr>
              <a:t>Grand Total of Products Added to Cart:</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a:ln>
                  <a:noFill/>
                </a:ln>
                <a:solidFill>
                  <a:schemeClr val="tx1"/>
                </a:solidFill>
                <a:effectLst/>
                <a:latin typeface="Arial Unicode MS" panose="020B0604020202020204" pitchFamily="34" charset="-128"/>
              </a:rPr>
              <a:t>9,68,416</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chemeClr val="tx1"/>
                </a:solidFill>
                <a:effectLst/>
              </a:rPr>
            </a:br>
            <a:r>
              <a:rPr kumimoji="0" lang="en-US" altLang="en-US" sz="1000" b="1" i="0" u="none" strike="noStrike" cap="none" normalizeH="0" baseline="0" dirty="0">
                <a:ln>
                  <a:noFill/>
                </a:ln>
                <a:solidFill>
                  <a:schemeClr val="tx1"/>
                </a:solidFill>
                <a:effectLst/>
                <a:latin typeface="Arial" panose="020B0604020202020204" pitchFamily="34" charset="0"/>
              </a:rPr>
              <a:t>Weighted Average Add-to-Cart Sequence (Position):</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a:ln>
                  <a:noFill/>
                </a:ln>
                <a:solidFill>
                  <a:schemeClr val="tx1"/>
                </a:solidFill>
                <a:effectLst/>
                <a:latin typeface="Arial Unicode MS" panose="020B0604020202020204" pitchFamily="34" charset="-128"/>
              </a:rPr>
              <a:t>92,230.10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However, note that </a:t>
            </a:r>
            <a:r>
              <a:rPr kumimoji="0" lang="en-US" altLang="en-US" sz="1000" b="1" i="0" u="none" strike="noStrike" cap="none" normalizeH="0" baseline="0" dirty="0">
                <a:ln>
                  <a:noFill/>
                </a:ln>
                <a:solidFill>
                  <a:schemeClr val="tx1"/>
                </a:solidFill>
                <a:effectLst/>
                <a:latin typeface="Arial" panose="020B0604020202020204" pitchFamily="34" charset="0"/>
              </a:rPr>
              <a:t>“add_to_cart_order”</a:t>
            </a:r>
            <a:r>
              <a:rPr kumimoji="0" lang="en-US" altLang="en-US" sz="1000" b="0" i="0" u="none" strike="noStrike" cap="none" normalizeH="0" baseline="0" dirty="0">
                <a:ln>
                  <a:noFill/>
                </a:ln>
                <a:solidFill>
                  <a:schemeClr val="tx1"/>
                </a:solidFill>
                <a:effectLst/>
                <a:latin typeface="Arial" panose="020B0604020202020204" pitchFamily="34" charset="0"/>
              </a:rPr>
              <a:t> here represents the </a:t>
            </a:r>
            <a:r>
              <a:rPr kumimoji="0" lang="en-US" altLang="en-US" sz="1000" b="1" i="0" u="none" strike="noStrike" cap="none" normalizeH="0" baseline="0" dirty="0">
                <a:ln>
                  <a:noFill/>
                </a:ln>
                <a:solidFill>
                  <a:schemeClr val="tx1"/>
                </a:solidFill>
                <a:effectLst/>
                <a:latin typeface="Arial" panose="020B0604020202020204" pitchFamily="34" charset="0"/>
              </a:rPr>
              <a:t>position</a:t>
            </a:r>
            <a:r>
              <a:rPr kumimoji="0" lang="en-US" altLang="en-US" sz="1000" b="0" i="0" u="none" strike="noStrike" cap="none" normalizeH="0" baseline="0" dirty="0">
                <a:ln>
                  <a:noFill/>
                </a:ln>
                <a:solidFill>
                  <a:schemeClr val="tx1"/>
                </a:solidFill>
                <a:effectLst/>
                <a:latin typeface="Arial" panose="020B0604020202020204" pitchFamily="34" charset="0"/>
              </a:rPr>
              <a:t> of the item in the cart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not the quantity. A better insight can be drawn from how many items were typically added in a full order (based on their cart position)</a:t>
            </a:r>
          </a:p>
        </p:txBody>
      </p:sp>
      <p:sp>
        <p:nvSpPr>
          <p:cNvPr id="5" name="Rectangle 4">
            <a:extLst>
              <a:ext uri="{FF2B5EF4-FFF2-40B4-BE49-F238E27FC236}">
                <a16:creationId xmlns:a16="http://schemas.microsoft.com/office/drawing/2014/main" id="{587CBFBC-CCB5-4720-BFC0-AA1E3821B6C9}"/>
              </a:ext>
            </a:extLst>
          </p:cNvPr>
          <p:cNvSpPr/>
          <p:nvPr/>
        </p:nvSpPr>
        <p:spPr>
          <a:xfrm>
            <a:off x="1137062" y="1120497"/>
            <a:ext cx="8085117" cy="369332"/>
          </a:xfrm>
          <a:prstGeom prst="rect">
            <a:avLst/>
          </a:prstGeom>
        </p:spPr>
        <p:txBody>
          <a:bodyPr wrap="square">
            <a:spAutoFit/>
          </a:bodyPr>
          <a:lstStyle/>
          <a:p>
            <a:r>
              <a:rPr lang="en-IN" dirty="0">
                <a:latin typeface="Book Antiqua" panose="02040602050305030304" pitchFamily="18" charset="0"/>
                <a:ea typeface="Book Antiqua" panose="02040602050305030304" pitchFamily="18" charset="0"/>
                <a:cs typeface="Book Antiqua" panose="02040602050305030304" pitchFamily="18" charset="0"/>
              </a:rPr>
              <a:t>What is the average number of products added to the cart per order?</a:t>
            </a:r>
            <a:endParaRPr lang="en-US" dirty="0"/>
          </a:p>
        </p:txBody>
      </p:sp>
      <p:graphicFrame>
        <p:nvGraphicFramePr>
          <p:cNvPr id="6" name="Table 5">
            <a:extLst>
              <a:ext uri="{FF2B5EF4-FFF2-40B4-BE49-F238E27FC236}">
                <a16:creationId xmlns:a16="http://schemas.microsoft.com/office/drawing/2014/main" id="{038037E4-1D46-46B5-937C-505B9FC4ADB8}"/>
              </a:ext>
            </a:extLst>
          </p:cNvPr>
          <p:cNvGraphicFramePr>
            <a:graphicFrameLocks noGrp="1"/>
          </p:cNvGraphicFramePr>
          <p:nvPr>
            <p:extLst>
              <p:ext uri="{D42A27DB-BD31-4B8C-83A1-F6EECF244321}">
                <p14:modId xmlns:p14="http://schemas.microsoft.com/office/powerpoint/2010/main" val="2618348847"/>
              </p:ext>
            </p:extLst>
          </p:nvPr>
        </p:nvGraphicFramePr>
        <p:xfrm>
          <a:off x="1283524" y="1786123"/>
          <a:ext cx="2682833" cy="4059231"/>
        </p:xfrm>
        <a:graphic>
          <a:graphicData uri="http://schemas.openxmlformats.org/drawingml/2006/table">
            <a:tbl>
              <a:tblPr>
                <a:tableStyleId>{BC89EF96-8CEA-46FF-86C4-4CE0E7609802}</a:tableStyleId>
              </a:tblPr>
              <a:tblGrid>
                <a:gridCol w="1493647">
                  <a:extLst>
                    <a:ext uri="{9D8B030D-6E8A-4147-A177-3AD203B41FA5}">
                      <a16:colId xmlns:a16="http://schemas.microsoft.com/office/drawing/2014/main" val="299688238"/>
                    </a:ext>
                  </a:extLst>
                </a:gridCol>
                <a:gridCol w="1189186">
                  <a:extLst>
                    <a:ext uri="{9D8B030D-6E8A-4147-A177-3AD203B41FA5}">
                      <a16:colId xmlns:a16="http://schemas.microsoft.com/office/drawing/2014/main" val="804059449"/>
                    </a:ext>
                  </a:extLst>
                </a:gridCol>
              </a:tblGrid>
              <a:tr h="192424">
                <a:tc>
                  <a:txBody>
                    <a:bodyPr/>
                    <a:lstStyle/>
                    <a:p>
                      <a:pPr algn="l" fontAlgn="b"/>
                      <a:r>
                        <a:rPr lang="en-US" sz="1100" u="none" strike="noStrike" dirty="0">
                          <a:effectLst/>
                        </a:rPr>
                        <a:t>add_to_cart_order</a:t>
                      </a:r>
                      <a:endParaRPr lang="en-US" sz="1100" b="1" i="0" u="none" strike="noStrike" dirty="0">
                        <a:solidFill>
                          <a:srgbClr val="000000"/>
                        </a:solidFill>
                        <a:effectLst/>
                        <a:latin typeface="Calibri" panose="020F0502020204030204" pitchFamily="34" charset="0"/>
                      </a:endParaRPr>
                    </a:p>
                  </a:txBody>
                  <a:tcPr marL="9163" marR="9163" marT="9163" marB="0" anchor="ctr"/>
                </a:tc>
                <a:tc>
                  <a:txBody>
                    <a:bodyPr/>
                    <a:lstStyle/>
                    <a:p>
                      <a:pPr algn="l" fontAlgn="b"/>
                      <a:r>
                        <a:rPr lang="en-US" sz="1100" u="none" strike="noStrike">
                          <a:effectLst/>
                        </a:rPr>
                        <a:t>no of product_id</a:t>
                      </a:r>
                      <a:endParaRPr lang="en-US" sz="1100" b="1" i="0" u="none" strike="noStrike">
                        <a:solidFill>
                          <a:srgbClr val="000000"/>
                        </a:solidFill>
                        <a:effectLst/>
                        <a:latin typeface="Calibri" panose="020F0502020204030204" pitchFamily="34" charset="0"/>
                      </a:endParaRPr>
                    </a:p>
                  </a:txBody>
                  <a:tcPr marL="9163" marR="9163" marT="9163" marB="0" anchor="ctr"/>
                </a:tc>
                <a:extLst>
                  <a:ext uri="{0D108BD9-81ED-4DB2-BD59-A6C34878D82A}">
                    <a16:rowId xmlns:a16="http://schemas.microsoft.com/office/drawing/2014/main" val="2491431254"/>
                  </a:ext>
                </a:extLst>
              </a:tr>
              <a:tr h="183261">
                <a:tc>
                  <a:txBody>
                    <a:bodyPr/>
                    <a:lstStyle/>
                    <a:p>
                      <a:pPr algn="l" fontAlgn="b"/>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9163" marR="9163" marT="9163" marB="0" anchor="ctr"/>
                </a:tc>
                <a:tc>
                  <a:txBody>
                    <a:bodyPr/>
                    <a:lstStyle/>
                    <a:p>
                      <a:pPr algn="r" fontAlgn="b"/>
                      <a:r>
                        <a:rPr lang="en-US" sz="1100" u="none" strike="noStrike">
                          <a:effectLst/>
                        </a:rPr>
                        <a:t>99574</a:t>
                      </a:r>
                      <a:endParaRPr lang="en-US" sz="1100" b="0" i="0" u="none" strike="noStrike">
                        <a:solidFill>
                          <a:srgbClr val="000000"/>
                        </a:solidFill>
                        <a:effectLst/>
                        <a:latin typeface="Calibri" panose="020F0502020204030204" pitchFamily="34" charset="0"/>
                      </a:endParaRPr>
                    </a:p>
                  </a:txBody>
                  <a:tcPr marL="9163" marR="9163" marT="9163" marB="0" anchor="ctr"/>
                </a:tc>
                <a:extLst>
                  <a:ext uri="{0D108BD9-81ED-4DB2-BD59-A6C34878D82A}">
                    <a16:rowId xmlns:a16="http://schemas.microsoft.com/office/drawing/2014/main" val="3961802732"/>
                  </a:ext>
                </a:extLst>
              </a:tr>
              <a:tr h="183261">
                <a:tc>
                  <a:txBody>
                    <a:bodyPr/>
                    <a:lstStyle/>
                    <a:p>
                      <a:pPr algn="l"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9163" marR="9163" marT="9163" marB="0" anchor="ctr"/>
                </a:tc>
                <a:tc>
                  <a:txBody>
                    <a:bodyPr/>
                    <a:lstStyle/>
                    <a:p>
                      <a:pPr algn="r" fontAlgn="b"/>
                      <a:r>
                        <a:rPr lang="en-US" sz="1100" u="none" strike="noStrike">
                          <a:effectLst/>
                        </a:rPr>
                        <a:t>94363</a:t>
                      </a:r>
                      <a:endParaRPr lang="en-US" sz="1100" b="0" i="0" u="none" strike="noStrike">
                        <a:solidFill>
                          <a:srgbClr val="000000"/>
                        </a:solidFill>
                        <a:effectLst/>
                        <a:latin typeface="Calibri" panose="020F0502020204030204" pitchFamily="34" charset="0"/>
                      </a:endParaRPr>
                    </a:p>
                  </a:txBody>
                  <a:tcPr marL="9163" marR="9163" marT="9163" marB="0" anchor="ctr"/>
                </a:tc>
                <a:extLst>
                  <a:ext uri="{0D108BD9-81ED-4DB2-BD59-A6C34878D82A}">
                    <a16:rowId xmlns:a16="http://schemas.microsoft.com/office/drawing/2014/main" val="4047087705"/>
                  </a:ext>
                </a:extLst>
              </a:tr>
              <a:tr h="183261">
                <a:tc>
                  <a:txBody>
                    <a:bodyPr/>
                    <a:lstStyle/>
                    <a:p>
                      <a:pPr algn="l"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163" marR="9163" marT="9163" marB="0" anchor="ctr"/>
                </a:tc>
                <a:tc>
                  <a:txBody>
                    <a:bodyPr/>
                    <a:lstStyle/>
                    <a:p>
                      <a:pPr algn="r" fontAlgn="b"/>
                      <a:r>
                        <a:rPr lang="en-US" sz="1100" u="none" strike="noStrike">
                          <a:effectLst/>
                        </a:rPr>
                        <a:t>88772</a:t>
                      </a:r>
                      <a:endParaRPr lang="en-US" sz="1100" b="0" i="0" u="none" strike="noStrike">
                        <a:solidFill>
                          <a:srgbClr val="000000"/>
                        </a:solidFill>
                        <a:effectLst/>
                        <a:latin typeface="Calibri" panose="020F0502020204030204" pitchFamily="34" charset="0"/>
                      </a:endParaRPr>
                    </a:p>
                  </a:txBody>
                  <a:tcPr marL="9163" marR="9163" marT="9163" marB="0" anchor="ctr"/>
                </a:tc>
                <a:extLst>
                  <a:ext uri="{0D108BD9-81ED-4DB2-BD59-A6C34878D82A}">
                    <a16:rowId xmlns:a16="http://schemas.microsoft.com/office/drawing/2014/main" val="1315794269"/>
                  </a:ext>
                </a:extLst>
              </a:tr>
              <a:tr h="192424">
                <a:tc>
                  <a:txBody>
                    <a:bodyPr/>
                    <a:lstStyle/>
                    <a:p>
                      <a:pPr algn="l"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9163" marR="9163" marT="9163" marB="0" anchor="ctr"/>
                </a:tc>
                <a:tc>
                  <a:txBody>
                    <a:bodyPr/>
                    <a:lstStyle/>
                    <a:p>
                      <a:pPr algn="r" fontAlgn="b"/>
                      <a:r>
                        <a:rPr lang="en-US" sz="1100" u="none" strike="noStrike">
                          <a:effectLst/>
                        </a:rPr>
                        <a:t>82658</a:t>
                      </a:r>
                      <a:endParaRPr lang="en-US" sz="1100" b="0" i="0" u="none" strike="noStrike">
                        <a:solidFill>
                          <a:srgbClr val="000000"/>
                        </a:solidFill>
                        <a:effectLst/>
                        <a:latin typeface="Calibri" panose="020F0502020204030204" pitchFamily="34" charset="0"/>
                      </a:endParaRPr>
                    </a:p>
                  </a:txBody>
                  <a:tcPr marL="9163" marR="9163" marT="9163" marB="0" anchor="ctr"/>
                </a:tc>
                <a:extLst>
                  <a:ext uri="{0D108BD9-81ED-4DB2-BD59-A6C34878D82A}">
                    <a16:rowId xmlns:a16="http://schemas.microsoft.com/office/drawing/2014/main" val="1209957922"/>
                  </a:ext>
                </a:extLst>
              </a:tr>
              <a:tr h="192424">
                <a:tc>
                  <a:txBody>
                    <a:bodyPr/>
                    <a:lstStyle/>
                    <a:p>
                      <a:pPr algn="l" fontAlgn="b"/>
                      <a:r>
                        <a:rPr lang="en-US" sz="1100" u="none" strike="noStrike" dirty="0">
                          <a:effectLst/>
                        </a:rPr>
                        <a:t>5</a:t>
                      </a:r>
                      <a:endParaRPr lang="en-US" sz="1100" b="0" i="0" u="none" strike="noStrike" dirty="0">
                        <a:solidFill>
                          <a:srgbClr val="000000"/>
                        </a:solidFill>
                        <a:effectLst/>
                        <a:latin typeface="Calibri" panose="020F0502020204030204" pitchFamily="34" charset="0"/>
                      </a:endParaRPr>
                    </a:p>
                  </a:txBody>
                  <a:tcPr marL="9163" marR="9163" marT="9163" marB="0" anchor="ctr"/>
                </a:tc>
                <a:tc>
                  <a:txBody>
                    <a:bodyPr/>
                    <a:lstStyle/>
                    <a:p>
                      <a:pPr algn="r" fontAlgn="b"/>
                      <a:r>
                        <a:rPr lang="en-US" sz="1100" u="none" strike="noStrike">
                          <a:effectLst/>
                        </a:rPr>
                        <a:t>76409</a:t>
                      </a:r>
                      <a:endParaRPr lang="en-US" sz="1100" b="0" i="0" u="none" strike="noStrike">
                        <a:solidFill>
                          <a:srgbClr val="000000"/>
                        </a:solidFill>
                        <a:effectLst/>
                        <a:latin typeface="Calibri" panose="020F0502020204030204" pitchFamily="34" charset="0"/>
                      </a:endParaRPr>
                    </a:p>
                  </a:txBody>
                  <a:tcPr marL="9163" marR="9163" marT="9163" marB="0" anchor="ctr"/>
                </a:tc>
                <a:extLst>
                  <a:ext uri="{0D108BD9-81ED-4DB2-BD59-A6C34878D82A}">
                    <a16:rowId xmlns:a16="http://schemas.microsoft.com/office/drawing/2014/main" val="4260264676"/>
                  </a:ext>
                </a:extLst>
              </a:tr>
              <a:tr h="183261">
                <a:tc>
                  <a:txBody>
                    <a:bodyPr/>
                    <a:lstStyle/>
                    <a:p>
                      <a:pPr algn="l" fontAlgn="b"/>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9163" marR="9163" marT="9163" marB="0" anchor="ctr"/>
                </a:tc>
                <a:tc>
                  <a:txBody>
                    <a:bodyPr/>
                    <a:lstStyle/>
                    <a:p>
                      <a:pPr algn="r" fontAlgn="b"/>
                      <a:r>
                        <a:rPr lang="en-US" sz="1100" u="none" strike="noStrike" dirty="0">
                          <a:effectLst/>
                        </a:rPr>
                        <a:t>69618</a:t>
                      </a:r>
                      <a:endParaRPr lang="en-US" sz="1100" b="0" i="0" u="none" strike="noStrike" dirty="0">
                        <a:solidFill>
                          <a:srgbClr val="000000"/>
                        </a:solidFill>
                        <a:effectLst/>
                        <a:latin typeface="Calibri" panose="020F0502020204030204" pitchFamily="34" charset="0"/>
                      </a:endParaRPr>
                    </a:p>
                  </a:txBody>
                  <a:tcPr marL="9163" marR="9163" marT="9163" marB="0" anchor="ctr"/>
                </a:tc>
                <a:extLst>
                  <a:ext uri="{0D108BD9-81ED-4DB2-BD59-A6C34878D82A}">
                    <a16:rowId xmlns:a16="http://schemas.microsoft.com/office/drawing/2014/main" val="1382123854"/>
                  </a:ext>
                </a:extLst>
              </a:tr>
              <a:tr h="183261">
                <a:tc>
                  <a:txBody>
                    <a:bodyPr/>
                    <a:lstStyle/>
                    <a:p>
                      <a:pPr algn="l"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163" marR="9163" marT="9163" marB="0" anchor="ctr"/>
                </a:tc>
                <a:tc>
                  <a:txBody>
                    <a:bodyPr/>
                    <a:lstStyle/>
                    <a:p>
                      <a:pPr algn="r" fontAlgn="b"/>
                      <a:r>
                        <a:rPr lang="en-US" sz="1100" u="none" strike="noStrike" dirty="0">
                          <a:effectLst/>
                        </a:rPr>
                        <a:t>62986</a:t>
                      </a:r>
                      <a:endParaRPr lang="en-US" sz="1100" b="0" i="0" u="none" strike="noStrike" dirty="0">
                        <a:solidFill>
                          <a:srgbClr val="000000"/>
                        </a:solidFill>
                        <a:effectLst/>
                        <a:latin typeface="Calibri" panose="020F0502020204030204" pitchFamily="34" charset="0"/>
                      </a:endParaRPr>
                    </a:p>
                  </a:txBody>
                  <a:tcPr marL="9163" marR="9163" marT="9163" marB="0" anchor="ctr"/>
                </a:tc>
                <a:extLst>
                  <a:ext uri="{0D108BD9-81ED-4DB2-BD59-A6C34878D82A}">
                    <a16:rowId xmlns:a16="http://schemas.microsoft.com/office/drawing/2014/main" val="4169057616"/>
                  </a:ext>
                </a:extLst>
              </a:tr>
              <a:tr h="183261">
                <a:tc>
                  <a:txBody>
                    <a:bodyPr/>
                    <a:lstStyle/>
                    <a:p>
                      <a:pPr algn="l"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163" marR="9163" marT="9163" marB="0" anchor="ctr"/>
                </a:tc>
                <a:tc>
                  <a:txBody>
                    <a:bodyPr/>
                    <a:lstStyle/>
                    <a:p>
                      <a:pPr algn="r" fontAlgn="b"/>
                      <a:r>
                        <a:rPr lang="en-US" sz="1100" u="none" strike="noStrike" dirty="0">
                          <a:effectLst/>
                        </a:rPr>
                        <a:t>56535</a:t>
                      </a:r>
                      <a:endParaRPr lang="en-US" sz="1100" b="0" i="0" u="none" strike="noStrike" dirty="0">
                        <a:solidFill>
                          <a:srgbClr val="000000"/>
                        </a:solidFill>
                        <a:effectLst/>
                        <a:latin typeface="Calibri" panose="020F0502020204030204" pitchFamily="34" charset="0"/>
                      </a:endParaRPr>
                    </a:p>
                  </a:txBody>
                  <a:tcPr marL="9163" marR="9163" marT="9163" marB="0" anchor="ctr"/>
                </a:tc>
                <a:extLst>
                  <a:ext uri="{0D108BD9-81ED-4DB2-BD59-A6C34878D82A}">
                    <a16:rowId xmlns:a16="http://schemas.microsoft.com/office/drawing/2014/main" val="707424694"/>
                  </a:ext>
                </a:extLst>
              </a:tr>
              <a:tr h="183261">
                <a:tc>
                  <a:txBody>
                    <a:bodyPr/>
                    <a:lstStyle/>
                    <a:p>
                      <a:pPr algn="l"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163" marR="9163" marT="9163" marB="0" anchor="ctr"/>
                </a:tc>
                <a:tc>
                  <a:txBody>
                    <a:bodyPr/>
                    <a:lstStyle/>
                    <a:p>
                      <a:pPr algn="r" fontAlgn="b"/>
                      <a:r>
                        <a:rPr lang="en-US" sz="1100" u="none" strike="noStrike" dirty="0">
                          <a:effectLst/>
                        </a:rPr>
                        <a:t>50461</a:t>
                      </a:r>
                      <a:endParaRPr lang="en-US" sz="1100" b="0" i="0" u="none" strike="noStrike" dirty="0">
                        <a:solidFill>
                          <a:srgbClr val="000000"/>
                        </a:solidFill>
                        <a:effectLst/>
                        <a:latin typeface="Calibri" panose="020F0502020204030204" pitchFamily="34" charset="0"/>
                      </a:endParaRPr>
                    </a:p>
                  </a:txBody>
                  <a:tcPr marL="9163" marR="9163" marT="9163" marB="0" anchor="ctr"/>
                </a:tc>
                <a:extLst>
                  <a:ext uri="{0D108BD9-81ED-4DB2-BD59-A6C34878D82A}">
                    <a16:rowId xmlns:a16="http://schemas.microsoft.com/office/drawing/2014/main" val="1063377439"/>
                  </a:ext>
                </a:extLst>
              </a:tr>
              <a:tr h="183261">
                <a:tc>
                  <a:txBody>
                    <a:bodyPr/>
                    <a:lstStyle/>
                    <a:p>
                      <a:pPr algn="l"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163" marR="9163" marT="9163" marB="0" anchor="ctr"/>
                </a:tc>
                <a:tc>
                  <a:txBody>
                    <a:bodyPr/>
                    <a:lstStyle/>
                    <a:p>
                      <a:pPr algn="r" fontAlgn="b"/>
                      <a:r>
                        <a:rPr lang="en-US" sz="1100" u="none" strike="noStrike" dirty="0">
                          <a:effectLst/>
                        </a:rPr>
                        <a:t>44942</a:t>
                      </a:r>
                      <a:endParaRPr lang="en-US" sz="1100" b="0" i="0" u="none" strike="noStrike" dirty="0">
                        <a:solidFill>
                          <a:srgbClr val="000000"/>
                        </a:solidFill>
                        <a:effectLst/>
                        <a:latin typeface="Calibri" panose="020F0502020204030204" pitchFamily="34" charset="0"/>
                      </a:endParaRPr>
                    </a:p>
                  </a:txBody>
                  <a:tcPr marL="9163" marR="9163" marT="9163" marB="0" anchor="ctr"/>
                </a:tc>
                <a:extLst>
                  <a:ext uri="{0D108BD9-81ED-4DB2-BD59-A6C34878D82A}">
                    <a16:rowId xmlns:a16="http://schemas.microsoft.com/office/drawing/2014/main" val="721944973"/>
                  </a:ext>
                </a:extLst>
              </a:tr>
              <a:tr h="183261">
                <a:tc>
                  <a:txBody>
                    <a:bodyPr/>
                    <a:lstStyle/>
                    <a:p>
                      <a:pPr algn="l"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163" marR="9163" marT="9163" marB="0" anchor="ctr"/>
                </a:tc>
                <a:tc>
                  <a:txBody>
                    <a:bodyPr/>
                    <a:lstStyle/>
                    <a:p>
                      <a:pPr algn="r" fontAlgn="b"/>
                      <a:r>
                        <a:rPr lang="en-US" sz="1100" u="none" strike="noStrike" dirty="0">
                          <a:effectLst/>
                        </a:rPr>
                        <a:t>39983</a:t>
                      </a:r>
                      <a:endParaRPr lang="en-US" sz="1100" b="0" i="0" u="none" strike="noStrike" dirty="0">
                        <a:solidFill>
                          <a:srgbClr val="000000"/>
                        </a:solidFill>
                        <a:effectLst/>
                        <a:latin typeface="Calibri" panose="020F0502020204030204" pitchFamily="34" charset="0"/>
                      </a:endParaRPr>
                    </a:p>
                  </a:txBody>
                  <a:tcPr marL="9163" marR="9163" marT="9163" marB="0" anchor="ctr"/>
                </a:tc>
                <a:extLst>
                  <a:ext uri="{0D108BD9-81ED-4DB2-BD59-A6C34878D82A}">
                    <a16:rowId xmlns:a16="http://schemas.microsoft.com/office/drawing/2014/main" val="219342706"/>
                  </a:ext>
                </a:extLst>
              </a:tr>
              <a:tr h="183261">
                <a:tc>
                  <a:txBody>
                    <a:bodyPr/>
                    <a:lstStyle/>
                    <a:p>
                      <a:pPr algn="l"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163" marR="9163" marT="9163" marB="0" anchor="ctr"/>
                </a:tc>
                <a:tc>
                  <a:txBody>
                    <a:bodyPr/>
                    <a:lstStyle/>
                    <a:p>
                      <a:pPr algn="r" fontAlgn="b"/>
                      <a:r>
                        <a:rPr lang="en-US" sz="1100" u="none" strike="noStrike" dirty="0">
                          <a:effectLst/>
                        </a:rPr>
                        <a:t>35369</a:t>
                      </a:r>
                      <a:endParaRPr lang="en-US" sz="1100" b="0" i="0" u="none" strike="noStrike" dirty="0">
                        <a:solidFill>
                          <a:srgbClr val="000000"/>
                        </a:solidFill>
                        <a:effectLst/>
                        <a:latin typeface="Calibri" panose="020F0502020204030204" pitchFamily="34" charset="0"/>
                      </a:endParaRPr>
                    </a:p>
                  </a:txBody>
                  <a:tcPr marL="9163" marR="9163" marT="9163" marB="0" anchor="ctr"/>
                </a:tc>
                <a:extLst>
                  <a:ext uri="{0D108BD9-81ED-4DB2-BD59-A6C34878D82A}">
                    <a16:rowId xmlns:a16="http://schemas.microsoft.com/office/drawing/2014/main" val="1928553061"/>
                  </a:ext>
                </a:extLst>
              </a:tr>
              <a:tr h="183261">
                <a:tc>
                  <a:txBody>
                    <a:bodyPr/>
                    <a:lstStyle/>
                    <a:p>
                      <a:pPr algn="l"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163" marR="9163" marT="9163" marB="0" anchor="ctr"/>
                </a:tc>
                <a:tc>
                  <a:txBody>
                    <a:bodyPr/>
                    <a:lstStyle/>
                    <a:p>
                      <a:pPr algn="r" fontAlgn="b"/>
                      <a:r>
                        <a:rPr lang="en-US" sz="1100" u="none" strike="noStrike" dirty="0">
                          <a:effectLst/>
                        </a:rPr>
                        <a:t>31307</a:t>
                      </a:r>
                      <a:endParaRPr lang="en-US" sz="1100" b="0" i="0" u="none" strike="noStrike" dirty="0">
                        <a:solidFill>
                          <a:srgbClr val="000000"/>
                        </a:solidFill>
                        <a:effectLst/>
                        <a:latin typeface="Calibri" panose="020F0502020204030204" pitchFamily="34" charset="0"/>
                      </a:endParaRPr>
                    </a:p>
                  </a:txBody>
                  <a:tcPr marL="9163" marR="9163" marT="9163" marB="0" anchor="ctr"/>
                </a:tc>
                <a:extLst>
                  <a:ext uri="{0D108BD9-81ED-4DB2-BD59-A6C34878D82A}">
                    <a16:rowId xmlns:a16="http://schemas.microsoft.com/office/drawing/2014/main" val="2892482244"/>
                  </a:ext>
                </a:extLst>
              </a:tr>
              <a:tr h="183261">
                <a:tc>
                  <a:txBody>
                    <a:bodyPr/>
                    <a:lstStyle/>
                    <a:p>
                      <a:pPr algn="l"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163" marR="9163" marT="9163" marB="0" anchor="ctr"/>
                </a:tc>
                <a:tc>
                  <a:txBody>
                    <a:bodyPr/>
                    <a:lstStyle/>
                    <a:p>
                      <a:pPr algn="r" fontAlgn="b"/>
                      <a:r>
                        <a:rPr lang="en-US" sz="1100" u="none" strike="noStrike" dirty="0">
                          <a:effectLst/>
                        </a:rPr>
                        <a:t>27621</a:t>
                      </a:r>
                      <a:endParaRPr lang="en-US" sz="1100" b="0" i="0" u="none" strike="noStrike" dirty="0">
                        <a:solidFill>
                          <a:srgbClr val="000000"/>
                        </a:solidFill>
                        <a:effectLst/>
                        <a:latin typeface="Calibri" panose="020F0502020204030204" pitchFamily="34" charset="0"/>
                      </a:endParaRPr>
                    </a:p>
                  </a:txBody>
                  <a:tcPr marL="9163" marR="9163" marT="9163" marB="0" anchor="ctr"/>
                </a:tc>
                <a:extLst>
                  <a:ext uri="{0D108BD9-81ED-4DB2-BD59-A6C34878D82A}">
                    <a16:rowId xmlns:a16="http://schemas.microsoft.com/office/drawing/2014/main" val="1510567358"/>
                  </a:ext>
                </a:extLst>
              </a:tr>
              <a:tr h="183261">
                <a:tc>
                  <a:txBody>
                    <a:bodyPr/>
                    <a:lstStyle/>
                    <a:p>
                      <a:pPr algn="l"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163" marR="9163" marT="9163" marB="0" anchor="ctr"/>
                </a:tc>
                <a:tc>
                  <a:txBody>
                    <a:bodyPr/>
                    <a:lstStyle/>
                    <a:p>
                      <a:pPr algn="r" fontAlgn="b"/>
                      <a:r>
                        <a:rPr lang="en-US" sz="1100" u="none" strike="noStrike" dirty="0">
                          <a:effectLst/>
                        </a:rPr>
                        <a:t>24319</a:t>
                      </a:r>
                      <a:endParaRPr lang="en-US" sz="1100" b="0" i="0" u="none" strike="noStrike" dirty="0">
                        <a:solidFill>
                          <a:srgbClr val="000000"/>
                        </a:solidFill>
                        <a:effectLst/>
                        <a:latin typeface="Calibri" panose="020F0502020204030204" pitchFamily="34" charset="0"/>
                      </a:endParaRPr>
                    </a:p>
                  </a:txBody>
                  <a:tcPr marL="9163" marR="9163" marT="9163" marB="0" anchor="ctr"/>
                </a:tc>
                <a:extLst>
                  <a:ext uri="{0D108BD9-81ED-4DB2-BD59-A6C34878D82A}">
                    <a16:rowId xmlns:a16="http://schemas.microsoft.com/office/drawing/2014/main" val="2626026428"/>
                  </a:ext>
                </a:extLst>
              </a:tr>
              <a:tr h="183261">
                <a:tc>
                  <a:txBody>
                    <a:bodyPr/>
                    <a:lstStyle/>
                    <a:p>
                      <a:pPr algn="l"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163" marR="9163" marT="9163" marB="0" anchor="ctr"/>
                </a:tc>
                <a:tc>
                  <a:txBody>
                    <a:bodyPr/>
                    <a:lstStyle/>
                    <a:p>
                      <a:pPr algn="r" fontAlgn="b"/>
                      <a:r>
                        <a:rPr lang="en-US" sz="1100" u="none" strike="noStrike" dirty="0">
                          <a:effectLst/>
                        </a:rPr>
                        <a:t>21417</a:t>
                      </a:r>
                      <a:endParaRPr lang="en-US" sz="1100" b="0" i="0" u="none" strike="noStrike" dirty="0">
                        <a:solidFill>
                          <a:srgbClr val="000000"/>
                        </a:solidFill>
                        <a:effectLst/>
                        <a:latin typeface="Calibri" panose="020F0502020204030204" pitchFamily="34" charset="0"/>
                      </a:endParaRPr>
                    </a:p>
                  </a:txBody>
                  <a:tcPr marL="9163" marR="9163" marT="9163" marB="0" anchor="ctr"/>
                </a:tc>
                <a:extLst>
                  <a:ext uri="{0D108BD9-81ED-4DB2-BD59-A6C34878D82A}">
                    <a16:rowId xmlns:a16="http://schemas.microsoft.com/office/drawing/2014/main" val="1678059755"/>
                  </a:ext>
                </a:extLst>
              </a:tr>
              <a:tr h="183261">
                <a:tc>
                  <a:txBody>
                    <a:bodyPr/>
                    <a:lstStyle/>
                    <a:p>
                      <a:pPr algn="l"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9163" marR="9163" marT="9163" marB="0" anchor="ctr"/>
                </a:tc>
                <a:tc>
                  <a:txBody>
                    <a:bodyPr/>
                    <a:lstStyle/>
                    <a:p>
                      <a:pPr algn="r" fontAlgn="b"/>
                      <a:r>
                        <a:rPr lang="en-US" sz="1100" u="none" strike="noStrike" dirty="0">
                          <a:effectLst/>
                        </a:rPr>
                        <a:t>18745</a:t>
                      </a:r>
                      <a:endParaRPr lang="en-US" sz="1100" b="0" i="0" u="none" strike="noStrike" dirty="0">
                        <a:solidFill>
                          <a:srgbClr val="000000"/>
                        </a:solidFill>
                        <a:effectLst/>
                        <a:latin typeface="Calibri" panose="020F0502020204030204" pitchFamily="34" charset="0"/>
                      </a:endParaRPr>
                    </a:p>
                  </a:txBody>
                  <a:tcPr marL="9163" marR="9163" marT="9163" marB="0" anchor="ctr"/>
                </a:tc>
                <a:extLst>
                  <a:ext uri="{0D108BD9-81ED-4DB2-BD59-A6C34878D82A}">
                    <a16:rowId xmlns:a16="http://schemas.microsoft.com/office/drawing/2014/main" val="2710255817"/>
                  </a:ext>
                </a:extLst>
              </a:tr>
              <a:tr h="183261">
                <a:tc>
                  <a:txBody>
                    <a:bodyPr/>
                    <a:lstStyle/>
                    <a:p>
                      <a:pPr algn="l"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163" marR="9163" marT="9163" marB="0" anchor="ctr"/>
                </a:tc>
                <a:tc>
                  <a:txBody>
                    <a:bodyPr/>
                    <a:lstStyle/>
                    <a:p>
                      <a:pPr algn="r" fontAlgn="b"/>
                      <a:r>
                        <a:rPr lang="en-US" sz="1100" u="none" strike="noStrike" dirty="0">
                          <a:effectLst/>
                        </a:rPr>
                        <a:t>16424</a:t>
                      </a:r>
                      <a:endParaRPr lang="en-US" sz="1100" b="0" i="0" u="none" strike="noStrike" dirty="0">
                        <a:solidFill>
                          <a:srgbClr val="000000"/>
                        </a:solidFill>
                        <a:effectLst/>
                        <a:latin typeface="Calibri" panose="020F0502020204030204" pitchFamily="34" charset="0"/>
                      </a:endParaRPr>
                    </a:p>
                  </a:txBody>
                  <a:tcPr marL="9163" marR="9163" marT="9163" marB="0" anchor="ctr"/>
                </a:tc>
                <a:extLst>
                  <a:ext uri="{0D108BD9-81ED-4DB2-BD59-A6C34878D82A}">
                    <a16:rowId xmlns:a16="http://schemas.microsoft.com/office/drawing/2014/main" val="577522889"/>
                  </a:ext>
                </a:extLst>
              </a:tr>
              <a:tr h="183261">
                <a:tc>
                  <a:txBody>
                    <a:bodyPr/>
                    <a:lstStyle/>
                    <a:p>
                      <a:pPr algn="l"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163" marR="9163" marT="9163" marB="0" anchor="ctr"/>
                </a:tc>
                <a:tc>
                  <a:txBody>
                    <a:bodyPr/>
                    <a:lstStyle/>
                    <a:p>
                      <a:pPr algn="r" fontAlgn="b"/>
                      <a:r>
                        <a:rPr lang="en-US" sz="1100" u="none" strike="noStrike" dirty="0">
                          <a:effectLst/>
                        </a:rPr>
                        <a:t>14397</a:t>
                      </a:r>
                      <a:endParaRPr lang="en-US" sz="1100" b="0" i="0" u="none" strike="noStrike" dirty="0">
                        <a:solidFill>
                          <a:srgbClr val="000000"/>
                        </a:solidFill>
                        <a:effectLst/>
                        <a:latin typeface="Calibri" panose="020F0502020204030204" pitchFamily="34" charset="0"/>
                      </a:endParaRPr>
                    </a:p>
                  </a:txBody>
                  <a:tcPr marL="9163" marR="9163" marT="9163" marB="0" anchor="ctr"/>
                </a:tc>
                <a:extLst>
                  <a:ext uri="{0D108BD9-81ED-4DB2-BD59-A6C34878D82A}">
                    <a16:rowId xmlns:a16="http://schemas.microsoft.com/office/drawing/2014/main" val="2396110577"/>
                  </a:ext>
                </a:extLst>
              </a:tr>
              <a:tr h="183261">
                <a:tc>
                  <a:txBody>
                    <a:bodyPr/>
                    <a:lstStyle/>
                    <a:p>
                      <a:pPr algn="l"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163" marR="9163" marT="9163" marB="0" anchor="ctr"/>
                </a:tc>
                <a:tc>
                  <a:txBody>
                    <a:bodyPr/>
                    <a:lstStyle/>
                    <a:p>
                      <a:pPr algn="r" fontAlgn="b"/>
                      <a:r>
                        <a:rPr lang="en-US" sz="1100" u="none" strike="noStrike" dirty="0">
                          <a:effectLst/>
                        </a:rPr>
                        <a:t>12516</a:t>
                      </a:r>
                      <a:endParaRPr lang="en-US" sz="1100" b="0" i="0" u="none" strike="noStrike" dirty="0">
                        <a:solidFill>
                          <a:srgbClr val="000000"/>
                        </a:solidFill>
                        <a:effectLst/>
                        <a:latin typeface="Calibri" panose="020F0502020204030204" pitchFamily="34" charset="0"/>
                      </a:endParaRPr>
                    </a:p>
                  </a:txBody>
                  <a:tcPr marL="9163" marR="9163" marT="9163" marB="0" anchor="ctr"/>
                </a:tc>
                <a:extLst>
                  <a:ext uri="{0D108BD9-81ED-4DB2-BD59-A6C34878D82A}">
                    <a16:rowId xmlns:a16="http://schemas.microsoft.com/office/drawing/2014/main" val="1275158117"/>
                  </a:ext>
                </a:extLst>
              </a:tr>
              <a:tr h="183261">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9163" marR="9163" marT="9163" marB="0" anchor="ctr"/>
                </a:tc>
                <a:tc>
                  <a:txBody>
                    <a:bodyPr/>
                    <a:lstStyle/>
                    <a:p>
                      <a:pPr algn="r" fontAlgn="b"/>
                      <a:r>
                        <a:rPr lang="en-US" sz="1100" u="none" strike="noStrike" dirty="0">
                          <a:effectLst/>
                        </a:rPr>
                        <a:t>968416</a:t>
                      </a:r>
                      <a:endParaRPr lang="en-US" sz="1100" b="1" i="0" u="none" strike="noStrike" dirty="0">
                        <a:solidFill>
                          <a:srgbClr val="000000"/>
                        </a:solidFill>
                        <a:effectLst/>
                        <a:latin typeface="Calibri" panose="020F0502020204030204" pitchFamily="34" charset="0"/>
                      </a:endParaRPr>
                    </a:p>
                  </a:txBody>
                  <a:tcPr marL="9163" marR="9163" marT="9163" marB="0" anchor="ctr"/>
                </a:tc>
                <a:extLst>
                  <a:ext uri="{0D108BD9-81ED-4DB2-BD59-A6C34878D82A}">
                    <a16:rowId xmlns:a16="http://schemas.microsoft.com/office/drawing/2014/main" val="536277911"/>
                  </a:ext>
                </a:extLst>
              </a:tr>
            </a:tbl>
          </a:graphicData>
        </a:graphic>
      </p:graphicFrame>
      <p:sp>
        <p:nvSpPr>
          <p:cNvPr id="7" name="Arrow: Right 6">
            <a:extLst>
              <a:ext uri="{FF2B5EF4-FFF2-40B4-BE49-F238E27FC236}">
                <a16:creationId xmlns:a16="http://schemas.microsoft.com/office/drawing/2014/main" id="{0D66C9BB-8C47-46C1-A919-661AAF6E49C9}"/>
              </a:ext>
            </a:extLst>
          </p:cNvPr>
          <p:cNvSpPr/>
          <p:nvPr/>
        </p:nvSpPr>
        <p:spPr>
          <a:xfrm>
            <a:off x="4230845" y="1858356"/>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15C97D78-7532-4208-A09C-53C382BE2362}"/>
              </a:ext>
            </a:extLst>
          </p:cNvPr>
          <p:cNvSpPr/>
          <p:nvPr/>
        </p:nvSpPr>
        <p:spPr>
          <a:xfrm>
            <a:off x="4230844" y="2153259"/>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Chart 10">
            <a:extLst>
              <a:ext uri="{FF2B5EF4-FFF2-40B4-BE49-F238E27FC236}">
                <a16:creationId xmlns:a16="http://schemas.microsoft.com/office/drawing/2014/main" id="{A48EB302-1F7E-4B7D-9F86-F08D657815DA}"/>
              </a:ext>
            </a:extLst>
          </p:cNvPr>
          <p:cNvGraphicFramePr/>
          <p:nvPr>
            <p:extLst>
              <p:ext uri="{D42A27DB-BD31-4B8C-83A1-F6EECF244321}">
                <p14:modId xmlns:p14="http://schemas.microsoft.com/office/powerpoint/2010/main" val="1681814893"/>
              </p:ext>
            </p:extLst>
          </p:nvPr>
        </p:nvGraphicFramePr>
        <p:xfrm>
          <a:off x="4150424" y="2955675"/>
          <a:ext cx="7736776" cy="28896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015928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D873E8-652E-4E90-B82F-5C09661A527D}"/>
              </a:ext>
            </a:extLst>
          </p:cNvPr>
          <p:cNvSpPr/>
          <p:nvPr/>
        </p:nvSpPr>
        <p:spPr>
          <a:xfrm>
            <a:off x="1154875" y="824736"/>
            <a:ext cx="2238113" cy="369332"/>
          </a:xfrm>
          <a:prstGeom prst="rect">
            <a:avLst/>
          </a:prstGeom>
        </p:spPr>
        <p:txBody>
          <a:bodyPr wrap="none">
            <a:spAutoFit/>
          </a:bodyPr>
          <a:lstStyle/>
          <a:p>
            <a:r>
              <a:rPr lang="en-US" b="1" dirty="0">
                <a:solidFill>
                  <a:schemeClr val="accent2">
                    <a:lumMod val="75000"/>
                  </a:schemeClr>
                </a:solidFill>
              </a:rPr>
              <a:t>Insights &amp; Analysis:</a:t>
            </a:r>
          </a:p>
        </p:txBody>
      </p:sp>
      <p:sp>
        <p:nvSpPr>
          <p:cNvPr id="3" name="Arrow: Right 2">
            <a:extLst>
              <a:ext uri="{FF2B5EF4-FFF2-40B4-BE49-F238E27FC236}">
                <a16:creationId xmlns:a16="http://schemas.microsoft.com/office/drawing/2014/main" id="{0E7AB81D-81AF-4E89-9C2E-407492F301E9}"/>
              </a:ext>
            </a:extLst>
          </p:cNvPr>
          <p:cNvSpPr/>
          <p:nvPr/>
        </p:nvSpPr>
        <p:spPr>
          <a:xfrm>
            <a:off x="970808" y="947057"/>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3B0CF4FA-0C98-42C2-B3FC-F9D582410C91}"/>
              </a:ext>
            </a:extLst>
          </p:cNvPr>
          <p:cNvSpPr>
            <a:spLocks noChangeArrowheads="1"/>
          </p:cNvSpPr>
          <p:nvPr/>
        </p:nvSpPr>
        <p:spPr bwMode="auto">
          <a:xfrm>
            <a:off x="970808" y="1261186"/>
            <a:ext cx="9886208"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1. Customers add most products in early cart positions: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a:t>
            </a:r>
            <a:r>
              <a:rPr kumimoji="0" lang="en-US" altLang="en-US" sz="1400" b="1" i="0" u="none" strike="noStrike" cap="none" normalizeH="0" baseline="0" dirty="0">
                <a:ln>
                  <a:noFill/>
                </a:ln>
                <a:solidFill>
                  <a:schemeClr val="tx1"/>
                </a:solidFill>
                <a:effectLst/>
                <a:latin typeface="Arial" panose="020B0604020202020204" pitchFamily="34" charset="0"/>
              </a:rPr>
              <a:t>first 5 cart positions</a:t>
            </a:r>
            <a:r>
              <a:rPr kumimoji="0" lang="en-US" altLang="en-US" sz="1400" b="0" i="0" u="none" strike="noStrike" cap="none" normalizeH="0" baseline="0" dirty="0">
                <a:ln>
                  <a:noFill/>
                </a:ln>
                <a:solidFill>
                  <a:schemeClr val="tx1"/>
                </a:solidFill>
                <a:effectLst/>
                <a:latin typeface="Arial" panose="020B0604020202020204" pitchFamily="34" charset="0"/>
              </a:rPr>
              <a:t> (1 to 5) account for:</a:t>
            </a:r>
            <a:endParaRPr kumimoji="0" lang="en-US" altLang="en-US" sz="1400" b="0" i="0" u="none" strike="noStrike" cap="none" normalizeH="0" baseline="0" dirty="0">
              <a:ln>
                <a:noFill/>
              </a:ln>
              <a:solidFill>
                <a:schemeClr val="tx1"/>
              </a:solidFill>
              <a:effectLst/>
              <a:latin typeface="Arial Unicode MS" panose="020B0604020202020204" pitchFamily="34" charset="-128"/>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Unicode MS" panose="020B0604020202020204" pitchFamily="34" charset="-128"/>
              </a:rPr>
              <a:t>Total = 99,574 + 94,363 + 88,772 + 82,658 + 76,409 = 441,776 </a:t>
            </a:r>
            <a:endParaRPr kumimoji="0" lang="en-US" altLang="en-US" sz="14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That’s approximately </a:t>
            </a:r>
            <a:r>
              <a:rPr kumimoji="0" lang="en-US" altLang="en-US" sz="1400" b="1" i="0" u="none" strike="noStrike" cap="none" normalizeH="0" baseline="0" dirty="0">
                <a:ln>
                  <a:noFill/>
                </a:ln>
                <a:solidFill>
                  <a:schemeClr val="tx1"/>
                </a:solidFill>
                <a:effectLst/>
                <a:latin typeface="Arial" panose="020B0604020202020204" pitchFamily="34" charset="0"/>
              </a:rPr>
              <a:t>45.6%</a:t>
            </a:r>
            <a:r>
              <a:rPr kumimoji="0" lang="en-US" altLang="en-US" sz="1400" b="0" i="0" u="none" strike="noStrike" cap="none" normalizeH="0" baseline="0" dirty="0">
                <a:ln>
                  <a:noFill/>
                </a:ln>
                <a:solidFill>
                  <a:schemeClr val="tx1"/>
                </a:solidFill>
                <a:effectLst/>
                <a:latin typeface="Arial" panose="020B0604020202020204" pitchFamily="34" charset="0"/>
              </a:rPr>
              <a:t> of all cart additions.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Insight: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Most customers add key items early in the cart - likely planned or frequently purchased items. These are strong candidates for recommendations in a “reorder” list.</a:t>
            </a:r>
          </a:p>
        </p:txBody>
      </p:sp>
      <p:sp>
        <p:nvSpPr>
          <p:cNvPr id="5" name="Rectangle 2">
            <a:extLst>
              <a:ext uri="{FF2B5EF4-FFF2-40B4-BE49-F238E27FC236}">
                <a16:creationId xmlns:a16="http://schemas.microsoft.com/office/drawing/2014/main" id="{5C587298-26AC-4197-85B8-BCF1597979D9}"/>
              </a:ext>
            </a:extLst>
          </p:cNvPr>
          <p:cNvSpPr>
            <a:spLocks noChangeArrowheads="1"/>
          </p:cNvSpPr>
          <p:nvPr/>
        </p:nvSpPr>
        <p:spPr bwMode="auto">
          <a:xfrm>
            <a:off x="970808" y="3343449"/>
            <a:ext cx="9325098"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2. Steady Drop in Product Position: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Cart additions </a:t>
            </a:r>
            <a:r>
              <a:rPr kumimoji="0" lang="en-US" altLang="en-US" sz="1400" b="1" i="0" u="none" strike="noStrike" cap="none" normalizeH="0" baseline="0" dirty="0">
                <a:ln>
                  <a:noFill/>
                </a:ln>
                <a:solidFill>
                  <a:schemeClr val="tx1"/>
                </a:solidFill>
                <a:effectLst/>
                <a:latin typeface="Arial" panose="020B0604020202020204" pitchFamily="34" charset="0"/>
              </a:rPr>
              <a:t>sharply decline</a:t>
            </a:r>
            <a:r>
              <a:rPr kumimoji="0" lang="en-US" altLang="en-US" sz="1400" b="0" i="0" u="none" strike="noStrike" cap="none" normalizeH="0" baseline="0" dirty="0">
                <a:ln>
                  <a:noFill/>
                </a:ln>
                <a:solidFill>
                  <a:schemeClr val="tx1"/>
                </a:solidFill>
                <a:effectLst/>
                <a:latin typeface="Arial" panose="020B0604020202020204" pitchFamily="34" charset="0"/>
              </a:rPr>
              <a:t> as the add-to-cart position increases: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 From 99k at position 1</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 Down to 12.5k by position 20</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Insight: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longer the cart session goes, the fewer items get added.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This suggests that </a:t>
            </a:r>
            <a:r>
              <a:rPr kumimoji="0" lang="en-US" altLang="en-US" sz="1400" b="1" i="0" u="none" strike="noStrike" cap="none" normalizeH="0" baseline="0" dirty="0">
                <a:ln>
                  <a:noFill/>
                </a:ln>
                <a:solidFill>
                  <a:schemeClr val="tx1"/>
                </a:solidFill>
                <a:effectLst/>
                <a:latin typeface="Arial" panose="020B0604020202020204" pitchFamily="34" charset="0"/>
              </a:rPr>
              <a:t>most customers buy fewer than 10 - 12 items/order</a:t>
            </a:r>
            <a:r>
              <a:rPr kumimoji="0" lang="en-US" altLang="en-US"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and tail-end items are impulse buys or less important.</a:t>
            </a:r>
          </a:p>
        </p:txBody>
      </p:sp>
    </p:spTree>
    <p:extLst>
      <p:ext uri="{BB962C8B-B14F-4D97-AF65-F5344CB8AC3E}">
        <p14:creationId xmlns:p14="http://schemas.microsoft.com/office/powerpoint/2010/main" val="3577347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B18B78-2FE7-4B2E-A710-5E7568BC1B7D}"/>
              </a:ext>
            </a:extLst>
          </p:cNvPr>
          <p:cNvSpPr/>
          <p:nvPr/>
        </p:nvSpPr>
        <p:spPr>
          <a:xfrm>
            <a:off x="660071" y="820111"/>
            <a:ext cx="10717480" cy="1231106"/>
          </a:xfrm>
          <a:prstGeom prst="rect">
            <a:avLst/>
          </a:prstGeom>
        </p:spPr>
        <p:txBody>
          <a:bodyPr wrap="square">
            <a:spAutoFit/>
          </a:bodyPr>
          <a:lstStyle/>
          <a:p>
            <a:r>
              <a:rPr lang="en-US" b="1" dirty="0"/>
              <a:t>3. Average Cart Size Distribution:</a:t>
            </a:r>
          </a:p>
          <a:p>
            <a:r>
              <a:rPr lang="en-US" sz="1400" dirty="0"/>
              <a:t>While the “Average of product_id” shows a large number (92,230), this is </a:t>
            </a:r>
            <a:r>
              <a:rPr lang="en-US" sz="1400" b="1" dirty="0"/>
              <a:t>not the actual average items per order</a:t>
            </a:r>
            <a:r>
              <a:rPr lang="en-US" sz="1400" dirty="0"/>
              <a:t>. That stat would come from previous analysis (Q11), which shows:</a:t>
            </a:r>
          </a:p>
          <a:p>
            <a:pPr marL="285750" indent="-285750">
              <a:buFont typeface="Arial" panose="020B0604020202020204" pitchFamily="34" charset="0"/>
              <a:buChar char="•"/>
            </a:pPr>
            <a:r>
              <a:rPr lang="en-US" sz="1400" b="1" dirty="0"/>
              <a:t>Average Products per Order = 10.53</a:t>
            </a:r>
            <a:br>
              <a:rPr lang="en-US" sz="1400" dirty="0"/>
            </a:br>
            <a:r>
              <a:rPr lang="en-US" sz="1400" dirty="0"/>
              <a:t>So customers usually add </a:t>
            </a:r>
            <a:r>
              <a:rPr lang="en-US" sz="1400" b="1" dirty="0"/>
              <a:t>10–11 products per order</a:t>
            </a:r>
            <a:r>
              <a:rPr lang="en-US" sz="1400" dirty="0"/>
              <a:t>, and add them to the cart in sequential positions starting from 1</a:t>
            </a:r>
          </a:p>
        </p:txBody>
      </p:sp>
      <p:sp>
        <p:nvSpPr>
          <p:cNvPr id="3" name="Arrow: Right 2">
            <a:extLst>
              <a:ext uri="{FF2B5EF4-FFF2-40B4-BE49-F238E27FC236}">
                <a16:creationId xmlns:a16="http://schemas.microsoft.com/office/drawing/2014/main" id="{D47B4A4D-965E-4B08-BE46-662714F0A9BF}"/>
              </a:ext>
            </a:extLst>
          </p:cNvPr>
          <p:cNvSpPr/>
          <p:nvPr/>
        </p:nvSpPr>
        <p:spPr>
          <a:xfrm>
            <a:off x="751114" y="2351314"/>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DAEEC4E-185B-4DBA-891D-A5E650457098}"/>
              </a:ext>
            </a:extLst>
          </p:cNvPr>
          <p:cNvSpPr/>
          <p:nvPr/>
        </p:nvSpPr>
        <p:spPr>
          <a:xfrm>
            <a:off x="935181" y="2228994"/>
            <a:ext cx="3061992" cy="369332"/>
          </a:xfrm>
          <a:prstGeom prst="rect">
            <a:avLst/>
          </a:prstGeom>
        </p:spPr>
        <p:txBody>
          <a:bodyPr wrap="none">
            <a:spAutoFit/>
          </a:bodyPr>
          <a:lstStyle/>
          <a:p>
            <a:r>
              <a:rPr lang="en-US" b="1" dirty="0">
                <a:solidFill>
                  <a:schemeClr val="accent2">
                    <a:lumMod val="75000"/>
                  </a:schemeClr>
                </a:solidFill>
              </a:rPr>
              <a:t>Business Recommendations:</a:t>
            </a:r>
          </a:p>
        </p:txBody>
      </p:sp>
      <p:graphicFrame>
        <p:nvGraphicFramePr>
          <p:cNvPr id="5" name="Table 4">
            <a:extLst>
              <a:ext uri="{FF2B5EF4-FFF2-40B4-BE49-F238E27FC236}">
                <a16:creationId xmlns:a16="http://schemas.microsoft.com/office/drawing/2014/main" id="{A7D5E527-2553-4082-81D9-668E03ACAC0B}"/>
              </a:ext>
            </a:extLst>
          </p:cNvPr>
          <p:cNvGraphicFramePr>
            <a:graphicFrameLocks noGrp="1"/>
          </p:cNvGraphicFramePr>
          <p:nvPr>
            <p:extLst>
              <p:ext uri="{D42A27DB-BD31-4B8C-83A1-F6EECF244321}">
                <p14:modId xmlns:p14="http://schemas.microsoft.com/office/powerpoint/2010/main" val="1838353505"/>
              </p:ext>
            </p:extLst>
          </p:nvPr>
        </p:nvGraphicFramePr>
        <p:xfrm>
          <a:off x="935181" y="2858981"/>
          <a:ext cx="8689770" cy="2926080"/>
        </p:xfrm>
        <a:graphic>
          <a:graphicData uri="http://schemas.openxmlformats.org/drawingml/2006/table">
            <a:tbl>
              <a:tblPr/>
              <a:tblGrid>
                <a:gridCol w="2942113">
                  <a:extLst>
                    <a:ext uri="{9D8B030D-6E8A-4147-A177-3AD203B41FA5}">
                      <a16:colId xmlns:a16="http://schemas.microsoft.com/office/drawing/2014/main" val="3476663008"/>
                    </a:ext>
                  </a:extLst>
                </a:gridCol>
                <a:gridCol w="5747657">
                  <a:extLst>
                    <a:ext uri="{9D8B030D-6E8A-4147-A177-3AD203B41FA5}">
                      <a16:colId xmlns:a16="http://schemas.microsoft.com/office/drawing/2014/main" val="1474425022"/>
                    </a:ext>
                  </a:extLst>
                </a:gridCol>
              </a:tblGrid>
              <a:tr h="365760">
                <a:tc>
                  <a:txBody>
                    <a:bodyPr/>
                    <a:lstStyle/>
                    <a:p>
                      <a:r>
                        <a:rPr lang="en-US" sz="1800" dirty="0"/>
                        <a:t>Strategy Area</a:t>
                      </a:r>
                    </a:p>
                  </a:txBody>
                  <a:tcPr anchor="ctr">
                    <a:lnL>
                      <a:noFill/>
                    </a:lnL>
                    <a:lnR>
                      <a:noFill/>
                    </a:lnR>
                    <a:lnT>
                      <a:noFill/>
                    </a:lnT>
                    <a:lnB>
                      <a:noFill/>
                    </a:lnB>
                  </a:tcPr>
                </a:tc>
                <a:tc>
                  <a:txBody>
                    <a:bodyPr/>
                    <a:lstStyle/>
                    <a:p>
                      <a:r>
                        <a:rPr lang="en-US" sz="1800"/>
                        <a:t>Suggested Action</a:t>
                      </a:r>
                    </a:p>
                  </a:txBody>
                  <a:tcPr anchor="ctr">
                    <a:lnL>
                      <a:noFill/>
                    </a:lnL>
                    <a:lnR>
                      <a:noFill/>
                    </a:lnR>
                    <a:lnT>
                      <a:noFill/>
                    </a:lnT>
                    <a:lnB>
                      <a:noFill/>
                    </a:lnB>
                  </a:tcPr>
                </a:tc>
                <a:extLst>
                  <a:ext uri="{0D108BD9-81ED-4DB2-BD59-A6C34878D82A}">
                    <a16:rowId xmlns:a16="http://schemas.microsoft.com/office/drawing/2014/main" val="2122157441"/>
                  </a:ext>
                </a:extLst>
              </a:tr>
              <a:tr h="640080">
                <a:tc>
                  <a:txBody>
                    <a:bodyPr/>
                    <a:lstStyle/>
                    <a:p>
                      <a:r>
                        <a:rPr lang="en-US" sz="1200" b="1" dirty="0"/>
                        <a:t>Product Placement</a:t>
                      </a:r>
                      <a:endParaRPr lang="en-US" sz="1200" dirty="0"/>
                    </a:p>
                  </a:txBody>
                  <a:tcPr anchor="ctr">
                    <a:lnL>
                      <a:noFill/>
                    </a:lnL>
                    <a:lnR>
                      <a:noFill/>
                    </a:lnR>
                    <a:lnT>
                      <a:noFill/>
                    </a:lnT>
                    <a:lnB>
                      <a:noFill/>
                    </a:lnB>
                  </a:tcPr>
                </a:tc>
                <a:tc>
                  <a:txBody>
                    <a:bodyPr/>
                    <a:lstStyle/>
                    <a:p>
                      <a:r>
                        <a:rPr lang="en-US" sz="1200"/>
                        <a:t>Position bestsellers or promotions early in browsing/cart (positions 1–5).</a:t>
                      </a:r>
                    </a:p>
                  </a:txBody>
                  <a:tcPr anchor="ctr">
                    <a:lnL>
                      <a:noFill/>
                    </a:lnL>
                    <a:lnR>
                      <a:noFill/>
                    </a:lnR>
                    <a:lnT>
                      <a:noFill/>
                    </a:lnT>
                    <a:lnB>
                      <a:noFill/>
                    </a:lnB>
                  </a:tcPr>
                </a:tc>
                <a:extLst>
                  <a:ext uri="{0D108BD9-81ED-4DB2-BD59-A6C34878D82A}">
                    <a16:rowId xmlns:a16="http://schemas.microsoft.com/office/drawing/2014/main" val="2257221142"/>
                  </a:ext>
                </a:extLst>
              </a:tr>
              <a:tr h="640080">
                <a:tc>
                  <a:txBody>
                    <a:bodyPr/>
                    <a:lstStyle/>
                    <a:p>
                      <a:r>
                        <a:rPr lang="en-US" sz="1200" b="1"/>
                        <a:t>Personalized Reordering</a:t>
                      </a:r>
                      <a:endParaRPr lang="en-US" sz="1200"/>
                    </a:p>
                  </a:txBody>
                  <a:tcPr anchor="ctr">
                    <a:lnL>
                      <a:noFill/>
                    </a:lnL>
                    <a:lnR>
                      <a:noFill/>
                    </a:lnR>
                    <a:lnT>
                      <a:noFill/>
                    </a:lnT>
                    <a:lnB>
                      <a:noFill/>
                    </a:lnB>
                  </a:tcPr>
                </a:tc>
                <a:tc>
                  <a:txBody>
                    <a:bodyPr/>
                    <a:lstStyle/>
                    <a:p>
                      <a:r>
                        <a:rPr lang="en-US" sz="1200"/>
                        <a:t>Pre-fill cart with top reordered items in first positions to boost efficiency.</a:t>
                      </a:r>
                    </a:p>
                  </a:txBody>
                  <a:tcPr anchor="ctr">
                    <a:lnL>
                      <a:noFill/>
                    </a:lnL>
                    <a:lnR>
                      <a:noFill/>
                    </a:lnR>
                    <a:lnT>
                      <a:noFill/>
                    </a:lnT>
                    <a:lnB>
                      <a:noFill/>
                    </a:lnB>
                  </a:tcPr>
                </a:tc>
                <a:extLst>
                  <a:ext uri="{0D108BD9-81ED-4DB2-BD59-A6C34878D82A}">
                    <a16:rowId xmlns:a16="http://schemas.microsoft.com/office/drawing/2014/main" val="3601955067"/>
                  </a:ext>
                </a:extLst>
              </a:tr>
              <a:tr h="640080">
                <a:tc>
                  <a:txBody>
                    <a:bodyPr/>
                    <a:lstStyle/>
                    <a:p>
                      <a:r>
                        <a:rPr lang="en-US" sz="1200" b="1"/>
                        <a:t>Upselling Tactics</a:t>
                      </a:r>
                      <a:endParaRPr lang="en-US" sz="1200"/>
                    </a:p>
                  </a:txBody>
                  <a:tcPr anchor="ctr">
                    <a:lnL>
                      <a:noFill/>
                    </a:lnL>
                    <a:lnR>
                      <a:noFill/>
                    </a:lnR>
                    <a:lnT>
                      <a:noFill/>
                    </a:lnT>
                    <a:lnB>
                      <a:noFill/>
                    </a:lnB>
                  </a:tcPr>
                </a:tc>
                <a:tc>
                  <a:txBody>
                    <a:bodyPr/>
                    <a:lstStyle/>
                    <a:p>
                      <a:r>
                        <a:rPr lang="en-US" sz="1200"/>
                        <a:t>Use popups or suggestions after 5–7 items to encourage longer cart sessions.</a:t>
                      </a:r>
                    </a:p>
                  </a:txBody>
                  <a:tcPr anchor="ctr">
                    <a:lnL>
                      <a:noFill/>
                    </a:lnL>
                    <a:lnR>
                      <a:noFill/>
                    </a:lnR>
                    <a:lnT>
                      <a:noFill/>
                    </a:lnT>
                    <a:lnB>
                      <a:noFill/>
                    </a:lnB>
                  </a:tcPr>
                </a:tc>
                <a:extLst>
                  <a:ext uri="{0D108BD9-81ED-4DB2-BD59-A6C34878D82A}">
                    <a16:rowId xmlns:a16="http://schemas.microsoft.com/office/drawing/2014/main" val="1412395772"/>
                  </a:ext>
                </a:extLst>
              </a:tr>
              <a:tr h="640080">
                <a:tc>
                  <a:txBody>
                    <a:bodyPr/>
                    <a:lstStyle/>
                    <a:p>
                      <a:r>
                        <a:rPr lang="en-US" sz="1200" b="1"/>
                        <a:t>Cart Abandonment Recovery</a:t>
                      </a:r>
                      <a:endParaRPr lang="en-US" sz="1200"/>
                    </a:p>
                  </a:txBody>
                  <a:tcPr anchor="ctr">
                    <a:lnL>
                      <a:noFill/>
                    </a:lnL>
                    <a:lnR>
                      <a:noFill/>
                    </a:lnR>
                    <a:lnT>
                      <a:noFill/>
                    </a:lnT>
                    <a:lnB>
                      <a:noFill/>
                    </a:lnB>
                  </a:tcPr>
                </a:tc>
                <a:tc>
                  <a:txBody>
                    <a:bodyPr/>
                    <a:lstStyle/>
                    <a:p>
                      <a:r>
                        <a:rPr lang="en-US" sz="1200" dirty="0"/>
                        <a:t>If users drop off after a few additions, trigger smart reminders based on early items.</a:t>
                      </a:r>
                    </a:p>
                  </a:txBody>
                  <a:tcPr anchor="ctr">
                    <a:lnL>
                      <a:noFill/>
                    </a:lnL>
                    <a:lnR>
                      <a:noFill/>
                    </a:lnR>
                    <a:lnT>
                      <a:noFill/>
                    </a:lnT>
                    <a:lnB>
                      <a:noFill/>
                    </a:lnB>
                  </a:tcPr>
                </a:tc>
                <a:extLst>
                  <a:ext uri="{0D108BD9-81ED-4DB2-BD59-A6C34878D82A}">
                    <a16:rowId xmlns:a16="http://schemas.microsoft.com/office/drawing/2014/main" val="3516211814"/>
                  </a:ext>
                </a:extLst>
              </a:tr>
            </a:tbl>
          </a:graphicData>
        </a:graphic>
      </p:graphicFrame>
    </p:spTree>
    <p:extLst>
      <p:ext uri="{BB962C8B-B14F-4D97-AF65-F5344CB8AC3E}">
        <p14:creationId xmlns:p14="http://schemas.microsoft.com/office/powerpoint/2010/main" val="1206045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0C2F41-6BDB-4D4D-A5F3-2BC6A69E53A3}"/>
              </a:ext>
            </a:extLst>
          </p:cNvPr>
          <p:cNvSpPr txBox="1"/>
          <p:nvPr/>
        </p:nvSpPr>
        <p:spPr>
          <a:xfrm>
            <a:off x="1045029" y="617517"/>
            <a:ext cx="2090057" cy="369332"/>
          </a:xfrm>
          <a:prstGeom prst="rect">
            <a:avLst/>
          </a:prstGeom>
          <a:noFill/>
        </p:spPr>
        <p:txBody>
          <a:bodyPr wrap="square" rtlCol="0">
            <a:spAutoFit/>
          </a:bodyPr>
          <a:lstStyle/>
          <a:p>
            <a:r>
              <a:rPr lang="en-US" dirty="0"/>
              <a:t>Task – 2</a:t>
            </a:r>
          </a:p>
        </p:txBody>
      </p:sp>
      <p:sp>
        <p:nvSpPr>
          <p:cNvPr id="4" name="Arrow: Right 3">
            <a:extLst>
              <a:ext uri="{FF2B5EF4-FFF2-40B4-BE49-F238E27FC236}">
                <a16:creationId xmlns:a16="http://schemas.microsoft.com/office/drawing/2014/main" id="{2304241C-3C2A-4052-9D2F-24C155F0CC16}"/>
              </a:ext>
            </a:extLst>
          </p:cNvPr>
          <p:cNvSpPr/>
          <p:nvPr/>
        </p:nvSpPr>
        <p:spPr>
          <a:xfrm>
            <a:off x="1045029" y="1235034"/>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FE719B-CD9C-4B47-AE45-4AA4030B66F7}"/>
              </a:ext>
            </a:extLst>
          </p:cNvPr>
          <p:cNvSpPr/>
          <p:nvPr/>
        </p:nvSpPr>
        <p:spPr>
          <a:xfrm>
            <a:off x="1297739" y="1112713"/>
            <a:ext cx="5952270" cy="369332"/>
          </a:xfrm>
          <a:prstGeom prst="rect">
            <a:avLst/>
          </a:prstGeom>
        </p:spPr>
        <p:txBody>
          <a:bodyPr wrap="none">
            <a:spAutoFit/>
          </a:bodyPr>
          <a:lstStyle/>
          <a:p>
            <a:r>
              <a:rPr lang="en-IN" dirty="0">
                <a:latin typeface="Book Antiqua" panose="02040602050305030304" pitchFamily="18" charset="0"/>
                <a:ea typeface="Book Antiqua" panose="02040602050305030304" pitchFamily="18" charset="0"/>
                <a:cs typeface="Book Antiqua" panose="02040602050305030304" pitchFamily="18" charset="0"/>
              </a:rPr>
              <a:t>How many unique departments are there in the dataset?</a:t>
            </a:r>
            <a:endParaRPr lang="en-US" dirty="0"/>
          </a:p>
        </p:txBody>
      </p:sp>
      <p:graphicFrame>
        <p:nvGraphicFramePr>
          <p:cNvPr id="7" name="Table 6">
            <a:extLst>
              <a:ext uri="{FF2B5EF4-FFF2-40B4-BE49-F238E27FC236}">
                <a16:creationId xmlns:a16="http://schemas.microsoft.com/office/drawing/2014/main" id="{343E17E8-0290-45AB-86D2-29A8AB7F408B}"/>
              </a:ext>
            </a:extLst>
          </p:cNvPr>
          <p:cNvGraphicFramePr>
            <a:graphicFrameLocks noGrp="1"/>
          </p:cNvGraphicFramePr>
          <p:nvPr>
            <p:extLst>
              <p:ext uri="{D42A27DB-BD31-4B8C-83A1-F6EECF244321}">
                <p14:modId xmlns:p14="http://schemas.microsoft.com/office/powerpoint/2010/main" val="2948527410"/>
              </p:ext>
            </p:extLst>
          </p:nvPr>
        </p:nvGraphicFramePr>
        <p:xfrm>
          <a:off x="1297739" y="1802102"/>
          <a:ext cx="1972671" cy="740506"/>
        </p:xfrm>
        <a:graphic>
          <a:graphicData uri="http://schemas.openxmlformats.org/drawingml/2006/table">
            <a:tbl>
              <a:tblPr firstRow="1" bandRow="1">
                <a:tableStyleId>{8799B23B-EC83-4686-B30A-512413B5E67A}</a:tableStyleId>
              </a:tblPr>
              <a:tblGrid>
                <a:gridCol w="1972671">
                  <a:extLst>
                    <a:ext uri="{9D8B030D-6E8A-4147-A177-3AD203B41FA5}">
                      <a16:colId xmlns:a16="http://schemas.microsoft.com/office/drawing/2014/main" val="121006025"/>
                    </a:ext>
                  </a:extLst>
                </a:gridCol>
              </a:tblGrid>
              <a:tr h="370253">
                <a:tc>
                  <a:txBody>
                    <a:bodyPr/>
                    <a:lstStyle/>
                    <a:p>
                      <a:pPr algn="ctr" fontAlgn="b"/>
                      <a:r>
                        <a:rPr lang="en-US" sz="1100" b="1" u="none" strike="noStrike" dirty="0">
                          <a:effectLst/>
                        </a:rPr>
                        <a:t>unique_department</a:t>
                      </a:r>
                      <a:endParaRPr lang="en-US"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86941256"/>
                  </a:ext>
                </a:extLst>
              </a:tr>
              <a:tr h="370253">
                <a:tc>
                  <a:txBody>
                    <a:bodyPr/>
                    <a:lstStyle/>
                    <a:p>
                      <a:pPr algn="r" fontAlgn="b"/>
                      <a:r>
                        <a:rPr lang="en-US" sz="1100" u="none" strike="noStrike" dirty="0">
                          <a:effectLst/>
                        </a:rPr>
                        <a:t>21</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0910679"/>
                  </a:ext>
                </a:extLst>
              </a:tr>
            </a:tbl>
          </a:graphicData>
        </a:graphic>
      </p:graphicFrame>
    </p:spTree>
    <p:extLst>
      <p:ext uri="{BB962C8B-B14F-4D97-AF65-F5344CB8AC3E}">
        <p14:creationId xmlns:p14="http://schemas.microsoft.com/office/powerpoint/2010/main" val="1034292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DDD9A7-38A4-42F4-8DD1-A322162068B9}"/>
              </a:ext>
            </a:extLst>
          </p:cNvPr>
          <p:cNvSpPr txBox="1"/>
          <p:nvPr/>
        </p:nvSpPr>
        <p:spPr>
          <a:xfrm>
            <a:off x="1045029" y="634185"/>
            <a:ext cx="2090057" cy="369332"/>
          </a:xfrm>
          <a:prstGeom prst="rect">
            <a:avLst/>
          </a:prstGeom>
          <a:noFill/>
        </p:spPr>
        <p:txBody>
          <a:bodyPr wrap="square" rtlCol="0">
            <a:spAutoFit/>
          </a:bodyPr>
          <a:lstStyle/>
          <a:p>
            <a:r>
              <a:rPr lang="en-US" dirty="0"/>
              <a:t>Task – 15</a:t>
            </a:r>
          </a:p>
        </p:txBody>
      </p:sp>
      <p:sp>
        <p:nvSpPr>
          <p:cNvPr id="3" name="Arrow: Right 2">
            <a:extLst>
              <a:ext uri="{FF2B5EF4-FFF2-40B4-BE49-F238E27FC236}">
                <a16:creationId xmlns:a16="http://schemas.microsoft.com/office/drawing/2014/main" id="{09FB503B-40F9-436A-BFA1-01C83850B172}"/>
              </a:ext>
            </a:extLst>
          </p:cNvPr>
          <p:cNvSpPr/>
          <p:nvPr/>
        </p:nvSpPr>
        <p:spPr>
          <a:xfrm>
            <a:off x="952995" y="1242818"/>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80A6889-F685-47D7-AA26-5EAB90386140}"/>
              </a:ext>
            </a:extLst>
          </p:cNvPr>
          <p:cNvSpPr/>
          <p:nvPr/>
        </p:nvSpPr>
        <p:spPr>
          <a:xfrm>
            <a:off x="1137062" y="1120497"/>
            <a:ext cx="6022803" cy="369332"/>
          </a:xfrm>
          <a:prstGeom prst="rect">
            <a:avLst/>
          </a:prstGeom>
        </p:spPr>
        <p:txBody>
          <a:bodyPr wrap="none">
            <a:spAutoFit/>
          </a:bodyPr>
          <a:lstStyle/>
          <a:p>
            <a:r>
              <a:rPr lang="en-IN" dirty="0">
                <a:latin typeface="Book Antiqua" panose="02040602050305030304" pitchFamily="18" charset="0"/>
                <a:ea typeface="Book Antiqua" panose="02040602050305030304" pitchFamily="18" charset="0"/>
                <a:cs typeface="Book Antiqua" panose="02040602050305030304" pitchFamily="18" charset="0"/>
              </a:rPr>
              <a:t>How does the number of orders vary by hour of the day?</a:t>
            </a:r>
            <a:endParaRPr lang="en-US" dirty="0"/>
          </a:p>
        </p:txBody>
      </p:sp>
      <p:graphicFrame>
        <p:nvGraphicFramePr>
          <p:cNvPr id="5" name="Table 4">
            <a:extLst>
              <a:ext uri="{FF2B5EF4-FFF2-40B4-BE49-F238E27FC236}">
                <a16:creationId xmlns:a16="http://schemas.microsoft.com/office/drawing/2014/main" id="{31676215-800A-47BB-9FC1-8DF3C3A793FB}"/>
              </a:ext>
            </a:extLst>
          </p:cNvPr>
          <p:cNvGraphicFramePr>
            <a:graphicFrameLocks noGrp="1"/>
          </p:cNvGraphicFramePr>
          <p:nvPr>
            <p:extLst>
              <p:ext uri="{D42A27DB-BD31-4B8C-83A1-F6EECF244321}">
                <p14:modId xmlns:p14="http://schemas.microsoft.com/office/powerpoint/2010/main" val="2885835845"/>
              </p:ext>
            </p:extLst>
          </p:nvPr>
        </p:nvGraphicFramePr>
        <p:xfrm>
          <a:off x="1221529" y="1762373"/>
          <a:ext cx="2210439" cy="4153595"/>
        </p:xfrm>
        <a:graphic>
          <a:graphicData uri="http://schemas.openxmlformats.org/drawingml/2006/table">
            <a:tbl>
              <a:tblPr>
                <a:tableStyleId>{BC89EF96-8CEA-46FF-86C4-4CE0E7609802}</a:tableStyleId>
              </a:tblPr>
              <a:tblGrid>
                <a:gridCol w="1185487">
                  <a:extLst>
                    <a:ext uri="{9D8B030D-6E8A-4147-A177-3AD203B41FA5}">
                      <a16:colId xmlns:a16="http://schemas.microsoft.com/office/drawing/2014/main" val="2969159108"/>
                    </a:ext>
                  </a:extLst>
                </a:gridCol>
                <a:gridCol w="1024952">
                  <a:extLst>
                    <a:ext uri="{9D8B030D-6E8A-4147-A177-3AD203B41FA5}">
                      <a16:colId xmlns:a16="http://schemas.microsoft.com/office/drawing/2014/main" val="590413600"/>
                    </a:ext>
                  </a:extLst>
                </a:gridCol>
              </a:tblGrid>
              <a:tr h="250495">
                <a:tc>
                  <a:txBody>
                    <a:bodyPr/>
                    <a:lstStyle/>
                    <a:p>
                      <a:pPr algn="l" fontAlgn="b"/>
                      <a:r>
                        <a:rPr lang="en-US" sz="900" u="none" strike="noStrike" dirty="0">
                          <a:effectLst/>
                        </a:rPr>
                        <a:t>order_hour_of_day</a:t>
                      </a:r>
                      <a:endParaRPr lang="en-US" sz="900" b="1" i="0" u="none" strike="noStrike" dirty="0">
                        <a:solidFill>
                          <a:srgbClr val="000000"/>
                        </a:solidFill>
                        <a:effectLst/>
                        <a:latin typeface="Calibri" panose="020F0502020204030204" pitchFamily="34" charset="0"/>
                      </a:endParaRPr>
                    </a:p>
                  </a:txBody>
                  <a:tcPr marL="7806" marR="7806" marT="7806" marB="0" anchor="ctr"/>
                </a:tc>
                <a:tc>
                  <a:txBody>
                    <a:bodyPr/>
                    <a:lstStyle/>
                    <a:p>
                      <a:pPr algn="l" fontAlgn="b"/>
                      <a:r>
                        <a:rPr lang="en-US" sz="900" u="none" strike="noStrike" dirty="0">
                          <a:effectLst/>
                        </a:rPr>
                        <a:t>total_orders</a:t>
                      </a:r>
                      <a:endParaRPr lang="en-US" sz="900" b="1" i="0" u="none" strike="noStrike" dirty="0">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1309423062"/>
                  </a:ext>
                </a:extLst>
              </a:tr>
              <a:tr h="156124">
                <a:tc>
                  <a:txBody>
                    <a:bodyPr/>
                    <a:lstStyle/>
                    <a:p>
                      <a:pPr algn="l" fontAlgn="b"/>
                      <a:r>
                        <a:rPr lang="en-US" sz="900" u="none" strike="noStrike" dirty="0">
                          <a:effectLst/>
                        </a:rPr>
                        <a:t>0</a:t>
                      </a:r>
                      <a:endParaRPr lang="en-US" sz="900" b="0" i="0" u="none" strike="noStrike" dirty="0">
                        <a:solidFill>
                          <a:srgbClr val="000000"/>
                        </a:solidFill>
                        <a:effectLst/>
                        <a:latin typeface="Calibri" panose="020F0502020204030204" pitchFamily="34" charset="0"/>
                      </a:endParaRPr>
                    </a:p>
                  </a:txBody>
                  <a:tcPr marL="7806" marR="7806" marT="7806" marB="0" anchor="ctr"/>
                </a:tc>
                <a:tc>
                  <a:txBody>
                    <a:bodyPr/>
                    <a:lstStyle/>
                    <a:p>
                      <a:pPr algn="r" fontAlgn="b"/>
                      <a:r>
                        <a:rPr lang="en-US" sz="900" u="none" strike="noStrike">
                          <a:effectLst/>
                        </a:rPr>
                        <a:t>6881</a:t>
                      </a:r>
                      <a:endParaRPr lang="en-US" sz="900" b="0" i="0" u="none" strike="noStrike">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1760405469"/>
                  </a:ext>
                </a:extLst>
              </a:tr>
              <a:tr h="156124">
                <a:tc>
                  <a:txBody>
                    <a:bodyPr/>
                    <a:lstStyle/>
                    <a:p>
                      <a:pPr algn="l"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7806" marR="7806" marT="7806" marB="0" anchor="ctr"/>
                </a:tc>
                <a:tc>
                  <a:txBody>
                    <a:bodyPr/>
                    <a:lstStyle/>
                    <a:p>
                      <a:pPr algn="r" fontAlgn="b"/>
                      <a:r>
                        <a:rPr lang="en-US" sz="900" u="none" strike="noStrike">
                          <a:effectLst/>
                        </a:rPr>
                        <a:t>3698</a:t>
                      </a:r>
                      <a:endParaRPr lang="en-US" sz="900" b="0" i="0" u="none" strike="noStrike">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867315623"/>
                  </a:ext>
                </a:extLst>
              </a:tr>
              <a:tr h="156124">
                <a:tc>
                  <a:txBody>
                    <a:bodyPr/>
                    <a:lstStyle/>
                    <a:p>
                      <a:pPr algn="l" fontAlgn="b"/>
                      <a:r>
                        <a:rPr lang="en-US" sz="900" u="none" strike="noStrike" dirty="0">
                          <a:effectLst/>
                        </a:rPr>
                        <a:t>2</a:t>
                      </a:r>
                      <a:endParaRPr lang="en-US" sz="900" b="0" i="0" u="none" strike="noStrike" dirty="0">
                        <a:solidFill>
                          <a:srgbClr val="000000"/>
                        </a:solidFill>
                        <a:effectLst/>
                        <a:latin typeface="Calibri" panose="020F0502020204030204" pitchFamily="34" charset="0"/>
                      </a:endParaRPr>
                    </a:p>
                  </a:txBody>
                  <a:tcPr marL="7806" marR="7806" marT="7806" marB="0" anchor="ctr"/>
                </a:tc>
                <a:tc>
                  <a:txBody>
                    <a:bodyPr/>
                    <a:lstStyle/>
                    <a:p>
                      <a:pPr algn="r" fontAlgn="b"/>
                      <a:r>
                        <a:rPr lang="en-US" sz="900" u="none" strike="noStrike" dirty="0">
                          <a:effectLst/>
                        </a:rPr>
                        <a:t>2312</a:t>
                      </a:r>
                      <a:endParaRPr lang="en-US" sz="900" b="0" i="0" u="none" strike="noStrike" dirty="0">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4252345095"/>
                  </a:ext>
                </a:extLst>
              </a:tr>
              <a:tr h="156124">
                <a:tc>
                  <a:txBody>
                    <a:bodyPr/>
                    <a:lstStyle/>
                    <a:p>
                      <a:pPr algn="l" fontAlgn="b"/>
                      <a:r>
                        <a:rPr lang="en-US" sz="900" u="none" strike="noStrike" dirty="0">
                          <a:effectLst/>
                        </a:rPr>
                        <a:t>3</a:t>
                      </a:r>
                      <a:endParaRPr lang="en-US" sz="900" b="0" i="0" u="none" strike="noStrike" dirty="0">
                        <a:solidFill>
                          <a:srgbClr val="000000"/>
                        </a:solidFill>
                        <a:effectLst/>
                        <a:latin typeface="Calibri" panose="020F0502020204030204" pitchFamily="34" charset="0"/>
                      </a:endParaRPr>
                    </a:p>
                  </a:txBody>
                  <a:tcPr marL="7806" marR="7806" marT="7806" marB="0" anchor="ctr"/>
                </a:tc>
                <a:tc>
                  <a:txBody>
                    <a:bodyPr/>
                    <a:lstStyle/>
                    <a:p>
                      <a:pPr algn="r" fontAlgn="b"/>
                      <a:r>
                        <a:rPr lang="en-US" sz="900" u="none" strike="noStrike">
                          <a:effectLst/>
                        </a:rPr>
                        <a:t>1649</a:t>
                      </a:r>
                      <a:endParaRPr lang="en-US" sz="900" b="0" i="0" u="none" strike="noStrike">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3480551798"/>
                  </a:ext>
                </a:extLst>
              </a:tr>
              <a:tr h="156124">
                <a:tc>
                  <a:txBody>
                    <a:bodyPr/>
                    <a:lstStyle/>
                    <a:p>
                      <a:pPr algn="l" fontAlgn="b"/>
                      <a:r>
                        <a:rPr lang="en-US" sz="900" u="none" strike="noStrike" dirty="0">
                          <a:effectLst/>
                        </a:rPr>
                        <a:t>4</a:t>
                      </a:r>
                      <a:endParaRPr lang="en-US" sz="900" b="0" i="0" u="none" strike="noStrike" dirty="0">
                        <a:solidFill>
                          <a:srgbClr val="000000"/>
                        </a:solidFill>
                        <a:effectLst/>
                        <a:latin typeface="Calibri" panose="020F0502020204030204" pitchFamily="34" charset="0"/>
                      </a:endParaRPr>
                    </a:p>
                  </a:txBody>
                  <a:tcPr marL="7806" marR="7806" marT="7806" marB="0" anchor="ctr"/>
                </a:tc>
                <a:tc>
                  <a:txBody>
                    <a:bodyPr/>
                    <a:lstStyle/>
                    <a:p>
                      <a:pPr algn="r" fontAlgn="b"/>
                      <a:r>
                        <a:rPr lang="en-US" sz="900" u="none" strike="noStrike" dirty="0">
                          <a:effectLst/>
                        </a:rPr>
                        <a:t>1748</a:t>
                      </a:r>
                      <a:endParaRPr lang="en-US" sz="900" b="0" i="0" u="none" strike="noStrike" dirty="0">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2658156359"/>
                  </a:ext>
                </a:extLst>
              </a:tr>
              <a:tr h="156124">
                <a:tc>
                  <a:txBody>
                    <a:bodyPr/>
                    <a:lstStyle/>
                    <a:p>
                      <a:pPr algn="l" fontAlgn="b"/>
                      <a:r>
                        <a:rPr lang="en-US" sz="900" u="none" strike="noStrike" dirty="0">
                          <a:effectLst/>
                        </a:rPr>
                        <a:t>5</a:t>
                      </a:r>
                      <a:endParaRPr lang="en-US" sz="900" b="0" i="0" u="none" strike="noStrike" dirty="0">
                        <a:solidFill>
                          <a:srgbClr val="000000"/>
                        </a:solidFill>
                        <a:effectLst/>
                        <a:latin typeface="Calibri" panose="020F0502020204030204" pitchFamily="34" charset="0"/>
                      </a:endParaRPr>
                    </a:p>
                  </a:txBody>
                  <a:tcPr marL="7806" marR="7806" marT="7806" marB="0" anchor="ctr"/>
                </a:tc>
                <a:tc>
                  <a:txBody>
                    <a:bodyPr/>
                    <a:lstStyle/>
                    <a:p>
                      <a:pPr algn="r" fontAlgn="b"/>
                      <a:r>
                        <a:rPr lang="en-US" sz="900" u="none" strike="noStrike" dirty="0">
                          <a:effectLst/>
                        </a:rPr>
                        <a:t>2882</a:t>
                      </a:r>
                      <a:endParaRPr lang="en-US" sz="900" b="0" i="0" u="none" strike="noStrike" dirty="0">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112941321"/>
                  </a:ext>
                </a:extLst>
              </a:tr>
              <a:tr h="156124">
                <a:tc>
                  <a:txBody>
                    <a:bodyPr/>
                    <a:lstStyle/>
                    <a:p>
                      <a:pPr algn="l" fontAlgn="b"/>
                      <a:r>
                        <a:rPr lang="en-US" sz="900" u="none" strike="noStrike" dirty="0">
                          <a:effectLst/>
                        </a:rPr>
                        <a:t>6</a:t>
                      </a:r>
                      <a:endParaRPr lang="en-US" sz="900" b="0" i="0" u="none" strike="noStrike" dirty="0">
                        <a:solidFill>
                          <a:srgbClr val="000000"/>
                        </a:solidFill>
                        <a:effectLst/>
                        <a:latin typeface="Calibri" panose="020F0502020204030204" pitchFamily="34" charset="0"/>
                      </a:endParaRPr>
                    </a:p>
                  </a:txBody>
                  <a:tcPr marL="7806" marR="7806" marT="7806" marB="0" anchor="ctr"/>
                </a:tc>
                <a:tc>
                  <a:txBody>
                    <a:bodyPr/>
                    <a:lstStyle/>
                    <a:p>
                      <a:pPr algn="r" fontAlgn="b"/>
                      <a:r>
                        <a:rPr lang="en-US" sz="900" u="none" strike="noStrike" dirty="0">
                          <a:effectLst/>
                        </a:rPr>
                        <a:t>9253</a:t>
                      </a:r>
                      <a:endParaRPr lang="en-US" sz="900" b="0" i="0" u="none" strike="noStrike" dirty="0">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3209048416"/>
                  </a:ext>
                </a:extLst>
              </a:tr>
              <a:tr h="156124">
                <a:tc>
                  <a:txBody>
                    <a:bodyPr/>
                    <a:lstStyle/>
                    <a:p>
                      <a:pPr algn="l" fontAlgn="b"/>
                      <a:r>
                        <a:rPr lang="en-US" sz="900" u="none" strike="noStrike" dirty="0">
                          <a:effectLst/>
                        </a:rPr>
                        <a:t>7</a:t>
                      </a:r>
                      <a:endParaRPr lang="en-US" sz="900" b="0" i="0" u="none" strike="noStrike" dirty="0">
                        <a:solidFill>
                          <a:srgbClr val="000000"/>
                        </a:solidFill>
                        <a:effectLst/>
                        <a:latin typeface="Calibri" panose="020F0502020204030204" pitchFamily="34" charset="0"/>
                      </a:endParaRPr>
                    </a:p>
                  </a:txBody>
                  <a:tcPr marL="7806" marR="7806" marT="7806" marB="0" anchor="ctr"/>
                </a:tc>
                <a:tc>
                  <a:txBody>
                    <a:bodyPr/>
                    <a:lstStyle/>
                    <a:p>
                      <a:pPr algn="r" fontAlgn="b"/>
                      <a:r>
                        <a:rPr lang="en-US" sz="900" u="none" strike="noStrike" dirty="0">
                          <a:effectLst/>
                        </a:rPr>
                        <a:t>28199</a:t>
                      </a:r>
                      <a:endParaRPr lang="en-US" sz="900" b="0" i="0" u="none" strike="noStrike" dirty="0">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2245638987"/>
                  </a:ext>
                </a:extLst>
              </a:tr>
              <a:tr h="156124">
                <a:tc>
                  <a:txBody>
                    <a:bodyPr/>
                    <a:lstStyle/>
                    <a:p>
                      <a:pPr algn="l" fontAlgn="b"/>
                      <a:r>
                        <a:rPr lang="en-US" sz="900" u="none" strike="noStrike" dirty="0">
                          <a:effectLst/>
                        </a:rPr>
                        <a:t>8</a:t>
                      </a:r>
                      <a:endParaRPr lang="en-US" sz="900" b="0" i="0" u="none" strike="noStrike" dirty="0">
                        <a:solidFill>
                          <a:srgbClr val="000000"/>
                        </a:solidFill>
                        <a:effectLst/>
                        <a:latin typeface="Calibri" panose="020F0502020204030204" pitchFamily="34" charset="0"/>
                      </a:endParaRPr>
                    </a:p>
                  </a:txBody>
                  <a:tcPr marL="7806" marR="7806" marT="7806" marB="0" anchor="ctr"/>
                </a:tc>
                <a:tc>
                  <a:txBody>
                    <a:bodyPr/>
                    <a:lstStyle/>
                    <a:p>
                      <a:pPr algn="r" fontAlgn="b"/>
                      <a:r>
                        <a:rPr lang="en-US" sz="900" u="none" strike="noStrike" dirty="0">
                          <a:effectLst/>
                        </a:rPr>
                        <a:t>54868</a:t>
                      </a:r>
                      <a:endParaRPr lang="en-US" sz="900" b="0" i="0" u="none" strike="noStrike" dirty="0">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205668573"/>
                  </a:ext>
                </a:extLst>
              </a:tr>
              <a:tr h="156124">
                <a:tc>
                  <a:txBody>
                    <a:bodyPr/>
                    <a:lstStyle/>
                    <a:p>
                      <a:pPr algn="l" fontAlgn="b"/>
                      <a:r>
                        <a:rPr lang="en-US" sz="900" u="none" strike="noStrike" dirty="0">
                          <a:effectLst/>
                        </a:rPr>
                        <a:t>9</a:t>
                      </a:r>
                      <a:endParaRPr lang="en-US" sz="900" b="0" i="0" u="none" strike="noStrike" dirty="0">
                        <a:solidFill>
                          <a:srgbClr val="000000"/>
                        </a:solidFill>
                        <a:effectLst/>
                        <a:latin typeface="Calibri" panose="020F0502020204030204" pitchFamily="34" charset="0"/>
                      </a:endParaRPr>
                    </a:p>
                  </a:txBody>
                  <a:tcPr marL="7806" marR="7806" marT="7806" marB="0" anchor="ctr"/>
                </a:tc>
                <a:tc>
                  <a:txBody>
                    <a:bodyPr/>
                    <a:lstStyle/>
                    <a:p>
                      <a:pPr algn="r" fontAlgn="b"/>
                      <a:r>
                        <a:rPr lang="en-US" sz="900" u="none" strike="noStrike" dirty="0">
                          <a:effectLst/>
                        </a:rPr>
                        <a:t>78737</a:t>
                      </a:r>
                      <a:endParaRPr lang="en-US" sz="900" b="0" i="0" u="none" strike="noStrike" dirty="0">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3626138097"/>
                  </a:ext>
                </a:extLst>
              </a:tr>
              <a:tr h="156124">
                <a:tc>
                  <a:txBody>
                    <a:bodyPr/>
                    <a:lstStyle/>
                    <a:p>
                      <a:pPr algn="l" fontAlgn="b"/>
                      <a:r>
                        <a:rPr lang="en-US" sz="900" u="none" strike="noStrike" dirty="0">
                          <a:effectLst/>
                        </a:rPr>
                        <a:t>10</a:t>
                      </a:r>
                      <a:endParaRPr lang="en-US" sz="900" b="0" i="0" u="none" strike="noStrike" dirty="0">
                        <a:solidFill>
                          <a:srgbClr val="000000"/>
                        </a:solidFill>
                        <a:effectLst/>
                        <a:latin typeface="Calibri" panose="020F0502020204030204" pitchFamily="34" charset="0"/>
                      </a:endParaRPr>
                    </a:p>
                  </a:txBody>
                  <a:tcPr marL="7806" marR="7806" marT="7806" marB="0" anchor="ctr"/>
                </a:tc>
                <a:tc>
                  <a:txBody>
                    <a:bodyPr/>
                    <a:lstStyle/>
                    <a:p>
                      <a:pPr algn="r" fontAlgn="b"/>
                      <a:r>
                        <a:rPr lang="en-US" sz="900" u="none" strike="noStrike" dirty="0">
                          <a:effectLst/>
                        </a:rPr>
                        <a:t>88228</a:t>
                      </a:r>
                      <a:endParaRPr lang="en-US" sz="900" b="0" i="0" u="none" strike="noStrike" dirty="0">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2357964340"/>
                  </a:ext>
                </a:extLst>
              </a:tr>
              <a:tr h="156124">
                <a:tc>
                  <a:txBody>
                    <a:bodyPr/>
                    <a:lstStyle/>
                    <a:p>
                      <a:pPr algn="l" fontAlgn="b"/>
                      <a:r>
                        <a:rPr lang="en-US" sz="900" u="none" strike="noStrike" dirty="0">
                          <a:effectLst/>
                        </a:rPr>
                        <a:t>11</a:t>
                      </a:r>
                      <a:endParaRPr lang="en-US" sz="900" b="0" i="0" u="none" strike="noStrike" dirty="0">
                        <a:solidFill>
                          <a:srgbClr val="000000"/>
                        </a:solidFill>
                        <a:effectLst/>
                        <a:latin typeface="Calibri" panose="020F0502020204030204" pitchFamily="34" charset="0"/>
                      </a:endParaRPr>
                    </a:p>
                  </a:txBody>
                  <a:tcPr marL="7806" marR="7806" marT="7806" marB="0" anchor="ctr"/>
                </a:tc>
                <a:tc>
                  <a:txBody>
                    <a:bodyPr/>
                    <a:lstStyle/>
                    <a:p>
                      <a:pPr algn="r" fontAlgn="b"/>
                      <a:r>
                        <a:rPr lang="en-US" sz="900" u="none" strike="noStrike" dirty="0">
                          <a:effectLst/>
                        </a:rPr>
                        <a:t>87087</a:t>
                      </a:r>
                      <a:endParaRPr lang="en-US" sz="900" b="0" i="0" u="none" strike="noStrike" dirty="0">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2919386008"/>
                  </a:ext>
                </a:extLst>
              </a:tr>
              <a:tr h="156124">
                <a:tc>
                  <a:txBody>
                    <a:bodyPr/>
                    <a:lstStyle/>
                    <a:p>
                      <a:pPr algn="l" fontAlgn="b"/>
                      <a:r>
                        <a:rPr lang="en-US" sz="900" u="none" strike="noStrike" dirty="0">
                          <a:effectLst/>
                        </a:rPr>
                        <a:t>12</a:t>
                      </a:r>
                      <a:endParaRPr lang="en-US" sz="900" b="0" i="0" u="none" strike="noStrike" dirty="0">
                        <a:solidFill>
                          <a:srgbClr val="000000"/>
                        </a:solidFill>
                        <a:effectLst/>
                        <a:latin typeface="Calibri" panose="020F0502020204030204" pitchFamily="34" charset="0"/>
                      </a:endParaRPr>
                    </a:p>
                  </a:txBody>
                  <a:tcPr marL="7806" marR="7806" marT="7806" marB="0" anchor="ctr"/>
                </a:tc>
                <a:tc>
                  <a:txBody>
                    <a:bodyPr/>
                    <a:lstStyle/>
                    <a:p>
                      <a:pPr algn="r" fontAlgn="b"/>
                      <a:r>
                        <a:rPr lang="en-US" sz="900" u="none" strike="noStrike" dirty="0">
                          <a:effectLst/>
                        </a:rPr>
                        <a:t>84204</a:t>
                      </a:r>
                      <a:endParaRPr lang="en-US" sz="900" b="0" i="0" u="none" strike="noStrike" dirty="0">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556680910"/>
                  </a:ext>
                </a:extLst>
              </a:tr>
              <a:tr h="156124">
                <a:tc>
                  <a:txBody>
                    <a:bodyPr/>
                    <a:lstStyle/>
                    <a:p>
                      <a:pPr algn="l" fontAlgn="b"/>
                      <a:r>
                        <a:rPr lang="en-US" sz="900" u="none" strike="noStrike" dirty="0">
                          <a:effectLst/>
                        </a:rPr>
                        <a:t>13</a:t>
                      </a:r>
                      <a:endParaRPr lang="en-US" sz="900" b="0" i="0" u="none" strike="noStrike" dirty="0">
                        <a:solidFill>
                          <a:srgbClr val="000000"/>
                        </a:solidFill>
                        <a:effectLst/>
                        <a:latin typeface="Calibri" panose="020F0502020204030204" pitchFamily="34" charset="0"/>
                      </a:endParaRPr>
                    </a:p>
                  </a:txBody>
                  <a:tcPr marL="7806" marR="7806" marT="7806" marB="0" anchor="ctr"/>
                </a:tc>
                <a:tc>
                  <a:txBody>
                    <a:bodyPr/>
                    <a:lstStyle/>
                    <a:p>
                      <a:pPr algn="r" fontAlgn="b"/>
                      <a:r>
                        <a:rPr lang="en-US" sz="900" u="none" strike="noStrike" dirty="0">
                          <a:effectLst/>
                        </a:rPr>
                        <a:t>85652</a:t>
                      </a:r>
                      <a:endParaRPr lang="en-US" sz="900" b="0" i="0" u="none" strike="noStrike" dirty="0">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2406400409"/>
                  </a:ext>
                </a:extLst>
              </a:tr>
              <a:tr h="156124">
                <a:tc>
                  <a:txBody>
                    <a:bodyPr/>
                    <a:lstStyle/>
                    <a:p>
                      <a:pPr algn="l" fontAlgn="b"/>
                      <a:r>
                        <a:rPr lang="en-US" sz="900" u="none" strike="noStrike" dirty="0">
                          <a:effectLst/>
                        </a:rPr>
                        <a:t>14</a:t>
                      </a:r>
                      <a:endParaRPr lang="en-US" sz="900" b="0" i="0" u="none" strike="noStrike" dirty="0">
                        <a:solidFill>
                          <a:srgbClr val="000000"/>
                        </a:solidFill>
                        <a:effectLst/>
                        <a:latin typeface="Calibri" panose="020F0502020204030204" pitchFamily="34" charset="0"/>
                      </a:endParaRPr>
                    </a:p>
                  </a:txBody>
                  <a:tcPr marL="7806" marR="7806" marT="7806" marB="0" anchor="ctr"/>
                </a:tc>
                <a:tc>
                  <a:txBody>
                    <a:bodyPr/>
                    <a:lstStyle/>
                    <a:p>
                      <a:pPr algn="r" fontAlgn="b"/>
                      <a:r>
                        <a:rPr lang="en-US" sz="900" u="none" strike="noStrike" dirty="0">
                          <a:effectLst/>
                        </a:rPr>
                        <a:t>86905</a:t>
                      </a:r>
                      <a:endParaRPr lang="en-US" sz="900" b="0" i="0" u="none" strike="noStrike" dirty="0">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3419228860"/>
                  </a:ext>
                </a:extLst>
              </a:tr>
              <a:tr h="156124">
                <a:tc>
                  <a:txBody>
                    <a:bodyPr/>
                    <a:lstStyle/>
                    <a:p>
                      <a:pPr algn="l" fontAlgn="b"/>
                      <a:r>
                        <a:rPr lang="en-US" sz="900" u="none" strike="noStrike" dirty="0">
                          <a:effectLst/>
                        </a:rPr>
                        <a:t>15</a:t>
                      </a:r>
                      <a:endParaRPr lang="en-US" sz="900" b="0" i="0" u="none" strike="noStrike" dirty="0">
                        <a:solidFill>
                          <a:srgbClr val="000000"/>
                        </a:solidFill>
                        <a:effectLst/>
                        <a:latin typeface="Calibri" panose="020F0502020204030204" pitchFamily="34" charset="0"/>
                      </a:endParaRPr>
                    </a:p>
                  </a:txBody>
                  <a:tcPr marL="7806" marR="7806" marT="7806" marB="0" anchor="ctr"/>
                </a:tc>
                <a:tc>
                  <a:txBody>
                    <a:bodyPr/>
                    <a:lstStyle/>
                    <a:p>
                      <a:pPr algn="r" fontAlgn="b"/>
                      <a:r>
                        <a:rPr lang="en-US" sz="900" u="none" strike="noStrike" dirty="0">
                          <a:effectLst/>
                        </a:rPr>
                        <a:t>86888</a:t>
                      </a:r>
                      <a:endParaRPr lang="en-US" sz="900" b="0" i="0" u="none" strike="noStrike" dirty="0">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2233586058"/>
                  </a:ext>
                </a:extLst>
              </a:tr>
              <a:tr h="156124">
                <a:tc>
                  <a:txBody>
                    <a:bodyPr/>
                    <a:lstStyle/>
                    <a:p>
                      <a:pPr algn="l" fontAlgn="b"/>
                      <a:r>
                        <a:rPr lang="en-US" sz="900" u="none" strike="noStrike" dirty="0">
                          <a:effectLst/>
                        </a:rPr>
                        <a:t>16</a:t>
                      </a:r>
                      <a:endParaRPr lang="en-US" sz="900" b="0" i="0" u="none" strike="noStrike" dirty="0">
                        <a:solidFill>
                          <a:srgbClr val="000000"/>
                        </a:solidFill>
                        <a:effectLst/>
                        <a:latin typeface="Calibri" panose="020F0502020204030204" pitchFamily="34" charset="0"/>
                      </a:endParaRPr>
                    </a:p>
                  </a:txBody>
                  <a:tcPr marL="7806" marR="7806" marT="7806" marB="0" anchor="ctr"/>
                </a:tc>
                <a:tc>
                  <a:txBody>
                    <a:bodyPr/>
                    <a:lstStyle/>
                    <a:p>
                      <a:pPr algn="r" fontAlgn="b"/>
                      <a:r>
                        <a:rPr lang="en-US" sz="900" u="none" strike="noStrike" dirty="0">
                          <a:effectLst/>
                        </a:rPr>
                        <a:t>83421</a:t>
                      </a:r>
                      <a:endParaRPr lang="en-US" sz="900" b="0" i="0" u="none" strike="noStrike" dirty="0">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1717368823"/>
                  </a:ext>
                </a:extLst>
              </a:tr>
              <a:tr h="156124">
                <a:tc>
                  <a:txBody>
                    <a:bodyPr/>
                    <a:lstStyle/>
                    <a:p>
                      <a:pPr algn="l" fontAlgn="b"/>
                      <a:r>
                        <a:rPr lang="en-US" sz="900" u="none" strike="noStrike" dirty="0">
                          <a:effectLst/>
                        </a:rPr>
                        <a:t>17</a:t>
                      </a:r>
                      <a:endParaRPr lang="en-US" sz="900" b="0" i="0" u="none" strike="noStrike" dirty="0">
                        <a:solidFill>
                          <a:srgbClr val="000000"/>
                        </a:solidFill>
                        <a:effectLst/>
                        <a:latin typeface="Calibri" panose="020F0502020204030204" pitchFamily="34" charset="0"/>
                      </a:endParaRPr>
                    </a:p>
                  </a:txBody>
                  <a:tcPr marL="7806" marR="7806" marT="7806" marB="0" anchor="ctr"/>
                </a:tc>
                <a:tc>
                  <a:txBody>
                    <a:bodyPr/>
                    <a:lstStyle/>
                    <a:p>
                      <a:pPr algn="r" fontAlgn="b"/>
                      <a:r>
                        <a:rPr lang="en-US" sz="900" u="none" strike="noStrike" dirty="0">
                          <a:effectLst/>
                        </a:rPr>
                        <a:t>69960</a:t>
                      </a:r>
                      <a:endParaRPr lang="en-US" sz="900" b="0" i="0" u="none" strike="noStrike" dirty="0">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2962493305"/>
                  </a:ext>
                </a:extLst>
              </a:tr>
              <a:tr h="156124">
                <a:tc>
                  <a:txBody>
                    <a:bodyPr/>
                    <a:lstStyle/>
                    <a:p>
                      <a:pPr algn="l" fontAlgn="b"/>
                      <a:r>
                        <a:rPr lang="en-US" sz="900" u="none" strike="noStrike" dirty="0">
                          <a:effectLst/>
                        </a:rPr>
                        <a:t>18</a:t>
                      </a:r>
                      <a:endParaRPr lang="en-US" sz="900" b="0" i="0" u="none" strike="noStrike" dirty="0">
                        <a:solidFill>
                          <a:srgbClr val="000000"/>
                        </a:solidFill>
                        <a:effectLst/>
                        <a:latin typeface="Calibri" panose="020F0502020204030204" pitchFamily="34" charset="0"/>
                      </a:endParaRPr>
                    </a:p>
                  </a:txBody>
                  <a:tcPr marL="7806" marR="7806" marT="7806" marB="0" anchor="ctr"/>
                </a:tc>
                <a:tc>
                  <a:txBody>
                    <a:bodyPr/>
                    <a:lstStyle/>
                    <a:p>
                      <a:pPr algn="r" fontAlgn="b"/>
                      <a:r>
                        <a:rPr lang="en-US" sz="900" u="none" strike="noStrike" dirty="0">
                          <a:effectLst/>
                        </a:rPr>
                        <a:t>56284</a:t>
                      </a:r>
                      <a:endParaRPr lang="en-US" sz="900" b="0" i="0" u="none" strike="noStrike" dirty="0">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483065469"/>
                  </a:ext>
                </a:extLst>
              </a:tr>
              <a:tr h="156124">
                <a:tc>
                  <a:txBody>
                    <a:bodyPr/>
                    <a:lstStyle/>
                    <a:p>
                      <a:pPr algn="l" fontAlgn="b"/>
                      <a:r>
                        <a:rPr lang="en-US" sz="900" u="none" strike="noStrike" dirty="0">
                          <a:effectLst/>
                        </a:rPr>
                        <a:t>19</a:t>
                      </a:r>
                      <a:endParaRPr lang="en-US" sz="900" b="0" i="0" u="none" strike="noStrike" dirty="0">
                        <a:solidFill>
                          <a:srgbClr val="000000"/>
                        </a:solidFill>
                        <a:effectLst/>
                        <a:latin typeface="Calibri" panose="020F0502020204030204" pitchFamily="34" charset="0"/>
                      </a:endParaRPr>
                    </a:p>
                  </a:txBody>
                  <a:tcPr marL="7806" marR="7806" marT="7806" marB="0" anchor="ctr"/>
                </a:tc>
                <a:tc>
                  <a:txBody>
                    <a:bodyPr/>
                    <a:lstStyle/>
                    <a:p>
                      <a:pPr algn="r" fontAlgn="b"/>
                      <a:r>
                        <a:rPr lang="en-US" sz="900" u="none" strike="noStrike" dirty="0">
                          <a:effectLst/>
                        </a:rPr>
                        <a:t>43076</a:t>
                      </a:r>
                      <a:endParaRPr lang="en-US" sz="900" b="0" i="0" u="none" strike="noStrike" dirty="0">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654754248"/>
                  </a:ext>
                </a:extLst>
              </a:tr>
              <a:tr h="156124">
                <a:tc>
                  <a:txBody>
                    <a:bodyPr/>
                    <a:lstStyle/>
                    <a:p>
                      <a:pPr algn="l" fontAlgn="b"/>
                      <a:r>
                        <a:rPr lang="en-US" sz="900" u="none" strike="noStrike" dirty="0">
                          <a:effectLst/>
                        </a:rPr>
                        <a:t>20</a:t>
                      </a:r>
                      <a:endParaRPr lang="en-US" sz="900" b="0" i="0" u="none" strike="noStrike" dirty="0">
                        <a:solidFill>
                          <a:srgbClr val="000000"/>
                        </a:solidFill>
                        <a:effectLst/>
                        <a:latin typeface="Calibri" panose="020F0502020204030204" pitchFamily="34" charset="0"/>
                      </a:endParaRPr>
                    </a:p>
                  </a:txBody>
                  <a:tcPr marL="7806" marR="7806" marT="7806" marB="0" anchor="ctr"/>
                </a:tc>
                <a:tc>
                  <a:txBody>
                    <a:bodyPr/>
                    <a:lstStyle/>
                    <a:p>
                      <a:pPr algn="r" fontAlgn="b"/>
                      <a:r>
                        <a:rPr lang="en-US" sz="900" u="none" strike="noStrike" dirty="0">
                          <a:effectLst/>
                        </a:rPr>
                        <a:t>31735</a:t>
                      </a:r>
                      <a:endParaRPr lang="en-US" sz="900" b="0" i="0" u="none" strike="noStrike" dirty="0">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3472160197"/>
                  </a:ext>
                </a:extLst>
              </a:tr>
              <a:tr h="156124">
                <a:tc>
                  <a:txBody>
                    <a:bodyPr/>
                    <a:lstStyle/>
                    <a:p>
                      <a:pPr algn="l" fontAlgn="b"/>
                      <a:r>
                        <a:rPr lang="en-US" sz="900" u="none" strike="noStrike" dirty="0">
                          <a:effectLst/>
                        </a:rPr>
                        <a:t>21</a:t>
                      </a:r>
                      <a:endParaRPr lang="en-US" sz="900" b="0" i="0" u="none" strike="noStrike" dirty="0">
                        <a:solidFill>
                          <a:srgbClr val="000000"/>
                        </a:solidFill>
                        <a:effectLst/>
                        <a:latin typeface="Calibri" panose="020F0502020204030204" pitchFamily="34" charset="0"/>
                      </a:endParaRPr>
                    </a:p>
                  </a:txBody>
                  <a:tcPr marL="7806" marR="7806" marT="7806" marB="0" anchor="ctr"/>
                </a:tc>
                <a:tc>
                  <a:txBody>
                    <a:bodyPr/>
                    <a:lstStyle/>
                    <a:p>
                      <a:pPr algn="r" fontAlgn="b"/>
                      <a:r>
                        <a:rPr lang="en-US" sz="900" u="none" strike="noStrike" dirty="0">
                          <a:effectLst/>
                        </a:rPr>
                        <a:t>23972</a:t>
                      </a:r>
                      <a:endParaRPr lang="en-US" sz="900" b="0" i="0" u="none" strike="noStrike" dirty="0">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898042098"/>
                  </a:ext>
                </a:extLst>
              </a:tr>
              <a:tr h="156124">
                <a:tc>
                  <a:txBody>
                    <a:bodyPr/>
                    <a:lstStyle/>
                    <a:p>
                      <a:pPr algn="l" fontAlgn="b"/>
                      <a:r>
                        <a:rPr lang="en-US" sz="900" u="none" strike="noStrike" dirty="0">
                          <a:effectLst/>
                        </a:rPr>
                        <a:t>22</a:t>
                      </a:r>
                      <a:endParaRPr lang="en-US" sz="900" b="0" i="0" u="none" strike="noStrike" dirty="0">
                        <a:solidFill>
                          <a:srgbClr val="000000"/>
                        </a:solidFill>
                        <a:effectLst/>
                        <a:latin typeface="Calibri" panose="020F0502020204030204" pitchFamily="34" charset="0"/>
                      </a:endParaRPr>
                    </a:p>
                  </a:txBody>
                  <a:tcPr marL="7806" marR="7806" marT="7806" marB="0" anchor="ctr"/>
                </a:tc>
                <a:tc>
                  <a:txBody>
                    <a:bodyPr/>
                    <a:lstStyle/>
                    <a:p>
                      <a:pPr algn="r" fontAlgn="b"/>
                      <a:r>
                        <a:rPr lang="en-US" sz="900" u="none" strike="noStrike" dirty="0">
                          <a:effectLst/>
                        </a:rPr>
                        <a:t>18824</a:t>
                      </a:r>
                      <a:endParaRPr lang="en-US" sz="900" b="0" i="0" u="none" strike="noStrike" dirty="0">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2725526248"/>
                  </a:ext>
                </a:extLst>
              </a:tr>
              <a:tr h="156124">
                <a:tc>
                  <a:txBody>
                    <a:bodyPr/>
                    <a:lstStyle/>
                    <a:p>
                      <a:pPr algn="l" fontAlgn="b"/>
                      <a:r>
                        <a:rPr lang="en-US" sz="900" u="none" strike="noStrike" dirty="0">
                          <a:effectLst/>
                        </a:rPr>
                        <a:t>23</a:t>
                      </a:r>
                      <a:endParaRPr lang="en-US" sz="900" b="0" i="0" u="none" strike="noStrike" dirty="0">
                        <a:solidFill>
                          <a:srgbClr val="000000"/>
                        </a:solidFill>
                        <a:effectLst/>
                        <a:latin typeface="Calibri" panose="020F0502020204030204" pitchFamily="34" charset="0"/>
                      </a:endParaRPr>
                    </a:p>
                  </a:txBody>
                  <a:tcPr marL="7806" marR="7806" marT="7806" marB="0" anchor="ctr"/>
                </a:tc>
                <a:tc>
                  <a:txBody>
                    <a:bodyPr/>
                    <a:lstStyle/>
                    <a:p>
                      <a:pPr algn="r" fontAlgn="b"/>
                      <a:r>
                        <a:rPr lang="en-US" sz="900" u="none" strike="noStrike" dirty="0">
                          <a:effectLst/>
                        </a:rPr>
                        <a:t>12112</a:t>
                      </a:r>
                      <a:endParaRPr lang="en-US" sz="900" b="0" i="0" u="none" strike="noStrike" dirty="0">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798844260"/>
                  </a:ext>
                </a:extLst>
              </a:tr>
              <a:tr h="156124">
                <a:tc>
                  <a:txBody>
                    <a:bodyPr/>
                    <a:lstStyle/>
                    <a:p>
                      <a:pPr algn="l" fontAlgn="b"/>
                      <a:r>
                        <a:rPr lang="en-US" sz="900" u="none" strike="noStrike" dirty="0">
                          <a:effectLst/>
                        </a:rPr>
                        <a:t>Grand Total</a:t>
                      </a:r>
                      <a:endParaRPr lang="en-US" sz="900" b="1" i="0" u="none" strike="noStrike" dirty="0">
                        <a:solidFill>
                          <a:srgbClr val="000000"/>
                        </a:solidFill>
                        <a:effectLst/>
                        <a:latin typeface="Calibri" panose="020F0502020204030204" pitchFamily="34" charset="0"/>
                      </a:endParaRPr>
                    </a:p>
                  </a:txBody>
                  <a:tcPr marL="7806" marR="7806" marT="7806" marB="0" anchor="ctr"/>
                </a:tc>
                <a:tc>
                  <a:txBody>
                    <a:bodyPr/>
                    <a:lstStyle/>
                    <a:p>
                      <a:pPr algn="r" fontAlgn="b"/>
                      <a:r>
                        <a:rPr lang="en-US" sz="900" u="none" strike="noStrike" dirty="0">
                          <a:effectLst/>
                        </a:rPr>
                        <a:t>1048575</a:t>
                      </a:r>
                      <a:endParaRPr lang="en-US" sz="900" b="1" i="0" u="none" strike="noStrike" dirty="0">
                        <a:solidFill>
                          <a:srgbClr val="000000"/>
                        </a:solidFill>
                        <a:effectLst/>
                        <a:latin typeface="Calibri" panose="020F0502020204030204" pitchFamily="34" charset="0"/>
                      </a:endParaRPr>
                    </a:p>
                  </a:txBody>
                  <a:tcPr marL="7806" marR="7806" marT="7806" marB="0" anchor="ctr"/>
                </a:tc>
                <a:extLst>
                  <a:ext uri="{0D108BD9-81ED-4DB2-BD59-A6C34878D82A}">
                    <a16:rowId xmlns:a16="http://schemas.microsoft.com/office/drawing/2014/main" val="3676201726"/>
                  </a:ext>
                </a:extLst>
              </a:tr>
            </a:tbl>
          </a:graphicData>
        </a:graphic>
      </p:graphicFrame>
      <p:graphicFrame>
        <p:nvGraphicFramePr>
          <p:cNvPr id="8" name="Chart 7">
            <a:extLst>
              <a:ext uri="{FF2B5EF4-FFF2-40B4-BE49-F238E27FC236}">
                <a16:creationId xmlns:a16="http://schemas.microsoft.com/office/drawing/2014/main" id="{042CF0FF-6C6C-4938-80B0-9DBF3CC9E2CE}"/>
              </a:ext>
            </a:extLst>
          </p:cNvPr>
          <p:cNvGraphicFramePr/>
          <p:nvPr>
            <p:extLst>
              <p:ext uri="{D42A27DB-BD31-4B8C-83A1-F6EECF244321}">
                <p14:modId xmlns:p14="http://schemas.microsoft.com/office/powerpoint/2010/main" val="1527276600"/>
              </p:ext>
            </p:extLst>
          </p:nvPr>
        </p:nvGraphicFramePr>
        <p:xfrm>
          <a:off x="3593716" y="1767198"/>
          <a:ext cx="8275671" cy="41535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328535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7004A3-F941-4C86-9D32-CB733B06BE7A}"/>
              </a:ext>
            </a:extLst>
          </p:cNvPr>
          <p:cNvSpPr>
            <a:spLocks noChangeArrowheads="1"/>
          </p:cNvSpPr>
          <p:nvPr/>
        </p:nvSpPr>
        <p:spPr bwMode="auto">
          <a:xfrm>
            <a:off x="878774" y="576530"/>
            <a:ext cx="878227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700" b="1" dirty="0">
                <a:latin typeface="Arial" panose="020B0604020202020204" pitchFamily="34" charset="0"/>
              </a:rPr>
              <a:t>    </a:t>
            </a:r>
            <a:r>
              <a:rPr kumimoji="0" lang="en-US" altLang="en-US" sz="1600" b="1" i="0" u="none" strike="noStrike" cap="none" normalizeH="0" baseline="0" dirty="0">
                <a:ln>
                  <a:noFill/>
                </a:ln>
                <a:solidFill>
                  <a:schemeClr val="accent2">
                    <a:lumMod val="75000"/>
                  </a:schemeClr>
                </a:solidFill>
                <a:effectLst/>
                <a:latin typeface="Arial" panose="020B0604020202020204" pitchFamily="34" charset="0"/>
              </a:rPr>
              <a:t>Summary: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 Total Orders Analyzed:</a:t>
            </a:r>
            <a:r>
              <a:rPr kumimoji="0" lang="en-US" altLang="en-US" sz="1400" b="0" i="0" u="none" strike="noStrike" cap="none" normalizeH="0" baseline="0" dirty="0">
                <a:ln>
                  <a:noFill/>
                </a:ln>
                <a:solidFill>
                  <a:schemeClr val="tx1"/>
                </a:solidFill>
                <a:effectLst/>
                <a:latin typeface="Arial" panose="020B0604020202020204" pitchFamily="34" charset="0"/>
              </a:rPr>
              <a:t> 1,048,575</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dirty="0">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Time Span Covered:</a:t>
            </a:r>
            <a:r>
              <a:rPr kumimoji="0" lang="en-US" altLang="en-US" sz="1400" b="0" i="0" u="none" strike="noStrike" cap="none" normalizeH="0" baseline="0" dirty="0">
                <a:ln>
                  <a:noFill/>
                </a:ln>
                <a:solidFill>
                  <a:schemeClr val="tx1"/>
                </a:solidFill>
                <a:effectLst/>
                <a:latin typeface="Arial" panose="020B0604020202020204" pitchFamily="34" charset="0"/>
              </a:rPr>
              <a:t> 24 hours (0–23)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 Metric:</a:t>
            </a:r>
            <a:r>
              <a:rPr kumimoji="0" lang="en-US" altLang="en-US" sz="1400" b="0" i="0" u="none" strike="noStrike" cap="none" normalizeH="0" baseline="0" dirty="0">
                <a:ln>
                  <a:noFill/>
                </a:ln>
                <a:solidFill>
                  <a:schemeClr val="tx1"/>
                </a:solidFill>
                <a:effectLst/>
                <a:latin typeface="Arial" panose="020B0604020202020204" pitchFamily="34" charset="0"/>
              </a:rPr>
              <a:t> Number of orders placed per hour (</a:t>
            </a:r>
            <a:r>
              <a:rPr kumimoji="0" lang="en-US" altLang="en-US" sz="1400" b="0" i="0" u="none" strike="noStrike" cap="none" normalizeH="0" baseline="0" dirty="0">
                <a:ln>
                  <a:noFill/>
                </a:ln>
                <a:solidFill>
                  <a:schemeClr val="tx1"/>
                </a:solidFill>
                <a:effectLst/>
                <a:latin typeface="Arial Unicode MS" panose="020B0604020202020204" pitchFamily="34" charset="-128"/>
              </a:rPr>
              <a:t>order_hour_of_day)</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Arrow: Right 4">
            <a:extLst>
              <a:ext uri="{FF2B5EF4-FFF2-40B4-BE49-F238E27FC236}">
                <a16:creationId xmlns:a16="http://schemas.microsoft.com/office/drawing/2014/main" id="{DF8C8776-A182-406E-B409-1EE7F3C6B991}"/>
              </a:ext>
            </a:extLst>
          </p:cNvPr>
          <p:cNvSpPr/>
          <p:nvPr/>
        </p:nvSpPr>
        <p:spPr>
          <a:xfrm>
            <a:off x="786740" y="684678"/>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EFAA87B-6465-463F-ACEC-15C9452FC67A}"/>
              </a:ext>
            </a:extLst>
          </p:cNvPr>
          <p:cNvSpPr/>
          <p:nvPr/>
        </p:nvSpPr>
        <p:spPr>
          <a:xfrm>
            <a:off x="878773" y="1977340"/>
            <a:ext cx="2778774" cy="369332"/>
          </a:xfrm>
          <a:prstGeom prst="rect">
            <a:avLst/>
          </a:prstGeom>
        </p:spPr>
        <p:txBody>
          <a:bodyPr wrap="none">
            <a:spAutoFit/>
          </a:bodyPr>
          <a:lstStyle/>
          <a:p>
            <a:r>
              <a:rPr lang="en-US" b="1" dirty="0">
                <a:solidFill>
                  <a:schemeClr val="accent2">
                    <a:lumMod val="75000"/>
                  </a:schemeClr>
                </a:solidFill>
              </a:rPr>
              <a:t> </a:t>
            </a:r>
            <a:r>
              <a:rPr lang="en-US" sz="1600" b="1" dirty="0">
                <a:solidFill>
                  <a:schemeClr val="accent2">
                    <a:lumMod val="75000"/>
                  </a:schemeClr>
                </a:solidFill>
              </a:rPr>
              <a:t>Top 5 Peak Ordering Hours:</a:t>
            </a:r>
          </a:p>
        </p:txBody>
      </p:sp>
      <p:sp>
        <p:nvSpPr>
          <p:cNvPr id="7" name="Arrow: Right 6">
            <a:extLst>
              <a:ext uri="{FF2B5EF4-FFF2-40B4-BE49-F238E27FC236}">
                <a16:creationId xmlns:a16="http://schemas.microsoft.com/office/drawing/2014/main" id="{3339E6D4-C296-4DDC-AC17-E316D82317F2}"/>
              </a:ext>
            </a:extLst>
          </p:cNvPr>
          <p:cNvSpPr/>
          <p:nvPr/>
        </p:nvSpPr>
        <p:spPr>
          <a:xfrm>
            <a:off x="786740" y="2118295"/>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a:extLst>
              <a:ext uri="{FF2B5EF4-FFF2-40B4-BE49-F238E27FC236}">
                <a16:creationId xmlns:a16="http://schemas.microsoft.com/office/drawing/2014/main" id="{99DD0956-7B09-43A1-9158-5A9B44799B5F}"/>
              </a:ext>
            </a:extLst>
          </p:cNvPr>
          <p:cNvGraphicFramePr>
            <a:graphicFrameLocks noGrp="1"/>
          </p:cNvGraphicFramePr>
          <p:nvPr>
            <p:extLst>
              <p:ext uri="{D42A27DB-BD31-4B8C-83A1-F6EECF244321}">
                <p14:modId xmlns:p14="http://schemas.microsoft.com/office/powerpoint/2010/main" val="667501364"/>
              </p:ext>
            </p:extLst>
          </p:nvPr>
        </p:nvGraphicFramePr>
        <p:xfrm>
          <a:off x="970807" y="2560905"/>
          <a:ext cx="10269186" cy="3639279"/>
        </p:xfrm>
        <a:graphic>
          <a:graphicData uri="http://schemas.openxmlformats.org/drawingml/2006/table">
            <a:tbl>
              <a:tblPr/>
              <a:tblGrid>
                <a:gridCol w="1546762">
                  <a:extLst>
                    <a:ext uri="{9D8B030D-6E8A-4147-A177-3AD203B41FA5}">
                      <a16:colId xmlns:a16="http://schemas.microsoft.com/office/drawing/2014/main" val="826846504"/>
                    </a:ext>
                  </a:extLst>
                </a:gridCol>
                <a:gridCol w="1573480">
                  <a:extLst>
                    <a:ext uri="{9D8B030D-6E8A-4147-A177-3AD203B41FA5}">
                      <a16:colId xmlns:a16="http://schemas.microsoft.com/office/drawing/2014/main" val="115063740"/>
                    </a:ext>
                  </a:extLst>
                </a:gridCol>
                <a:gridCol w="7148944">
                  <a:extLst>
                    <a:ext uri="{9D8B030D-6E8A-4147-A177-3AD203B41FA5}">
                      <a16:colId xmlns:a16="http://schemas.microsoft.com/office/drawing/2014/main" val="784416614"/>
                    </a:ext>
                  </a:extLst>
                </a:gridCol>
              </a:tblGrid>
              <a:tr h="304354">
                <a:tc>
                  <a:txBody>
                    <a:bodyPr/>
                    <a:lstStyle/>
                    <a:p>
                      <a:r>
                        <a:rPr lang="en-US" sz="1600" dirty="0"/>
                        <a:t>Hour (24h)</a:t>
                      </a:r>
                    </a:p>
                  </a:txBody>
                  <a:tcPr marL="79593" marR="79593" marT="39796" marB="39796" anchor="ctr">
                    <a:lnL>
                      <a:noFill/>
                    </a:lnL>
                    <a:lnR>
                      <a:noFill/>
                    </a:lnR>
                    <a:lnT>
                      <a:noFill/>
                    </a:lnT>
                    <a:lnB>
                      <a:noFill/>
                    </a:lnB>
                  </a:tcPr>
                </a:tc>
                <a:tc>
                  <a:txBody>
                    <a:bodyPr/>
                    <a:lstStyle/>
                    <a:p>
                      <a:r>
                        <a:rPr lang="en-US" sz="1600"/>
                        <a:t>Total Orders</a:t>
                      </a:r>
                    </a:p>
                  </a:txBody>
                  <a:tcPr marL="79593" marR="79593" marT="39796" marB="39796" anchor="ctr">
                    <a:lnL>
                      <a:noFill/>
                    </a:lnL>
                    <a:lnR>
                      <a:noFill/>
                    </a:lnR>
                    <a:lnT>
                      <a:noFill/>
                    </a:lnT>
                    <a:lnB>
                      <a:noFill/>
                    </a:lnB>
                  </a:tcPr>
                </a:tc>
                <a:tc>
                  <a:txBody>
                    <a:bodyPr/>
                    <a:lstStyle/>
                    <a:p>
                      <a:r>
                        <a:rPr lang="en-US" sz="1600"/>
                        <a:t>Insight</a:t>
                      </a:r>
                    </a:p>
                  </a:txBody>
                  <a:tcPr marL="79593" marR="79593" marT="39796" marB="39796" anchor="ctr">
                    <a:lnL>
                      <a:noFill/>
                    </a:lnL>
                    <a:lnR>
                      <a:noFill/>
                    </a:lnR>
                    <a:lnT>
                      <a:noFill/>
                    </a:lnT>
                    <a:lnB>
                      <a:noFill/>
                    </a:lnB>
                  </a:tcPr>
                </a:tc>
                <a:extLst>
                  <a:ext uri="{0D108BD9-81ED-4DB2-BD59-A6C34878D82A}">
                    <a16:rowId xmlns:a16="http://schemas.microsoft.com/office/drawing/2014/main" val="2362339418"/>
                  </a:ext>
                </a:extLst>
              </a:tr>
              <a:tr h="992723">
                <a:tc>
                  <a:txBody>
                    <a:bodyPr/>
                    <a:lstStyle/>
                    <a:p>
                      <a:r>
                        <a:rPr lang="en-US" sz="1200" b="1" dirty="0"/>
                        <a:t>10 AM</a:t>
                      </a:r>
                      <a:endParaRPr lang="en-US" sz="1200" dirty="0"/>
                    </a:p>
                  </a:txBody>
                  <a:tcPr marL="79593" marR="79593" marT="39796" marB="39796" anchor="ctr">
                    <a:lnL>
                      <a:noFill/>
                    </a:lnL>
                    <a:lnR>
                      <a:noFill/>
                    </a:lnR>
                    <a:lnT>
                      <a:noFill/>
                    </a:lnT>
                    <a:lnB>
                      <a:noFill/>
                    </a:lnB>
                  </a:tcPr>
                </a:tc>
                <a:tc>
                  <a:txBody>
                    <a:bodyPr/>
                    <a:lstStyle/>
                    <a:p>
                      <a:r>
                        <a:rPr lang="en-US" sz="1200" dirty="0"/>
                        <a:t>88,228</a:t>
                      </a:r>
                    </a:p>
                  </a:txBody>
                  <a:tcPr marL="79593" marR="79593" marT="39796" marB="39796" anchor="ctr">
                    <a:lnL>
                      <a:noFill/>
                    </a:lnL>
                    <a:lnR>
                      <a:noFill/>
                    </a:lnR>
                    <a:lnT>
                      <a:noFill/>
                    </a:lnT>
                    <a:lnB>
                      <a:noFill/>
                    </a:lnB>
                  </a:tcPr>
                </a:tc>
                <a:tc>
                  <a:txBody>
                    <a:bodyPr/>
                    <a:lstStyle/>
                    <a:p>
                      <a:r>
                        <a:rPr lang="en-US" sz="1200" dirty="0"/>
                        <a:t>Highest order volume – likely post-breakfast, before lunch. Many customers may be planning meals or grocery restocks.</a:t>
                      </a:r>
                    </a:p>
                  </a:txBody>
                  <a:tcPr marL="79593" marR="79593" marT="39796" marB="39796" anchor="ctr">
                    <a:lnL>
                      <a:noFill/>
                    </a:lnL>
                    <a:lnR>
                      <a:noFill/>
                    </a:lnR>
                    <a:lnT>
                      <a:noFill/>
                    </a:lnT>
                    <a:lnB>
                      <a:noFill/>
                    </a:lnB>
                  </a:tcPr>
                </a:tc>
                <a:extLst>
                  <a:ext uri="{0D108BD9-81ED-4DB2-BD59-A6C34878D82A}">
                    <a16:rowId xmlns:a16="http://schemas.microsoft.com/office/drawing/2014/main" val="668764672"/>
                  </a:ext>
                </a:extLst>
              </a:tr>
              <a:tr h="533810">
                <a:tc>
                  <a:txBody>
                    <a:bodyPr/>
                    <a:lstStyle/>
                    <a:p>
                      <a:r>
                        <a:rPr lang="en-US" sz="1200" b="1"/>
                        <a:t>11 AM</a:t>
                      </a:r>
                      <a:endParaRPr lang="en-US" sz="1200"/>
                    </a:p>
                  </a:txBody>
                  <a:tcPr marL="79593" marR="79593" marT="39796" marB="39796" anchor="ctr">
                    <a:lnL>
                      <a:noFill/>
                    </a:lnL>
                    <a:lnR>
                      <a:noFill/>
                    </a:lnR>
                    <a:lnT>
                      <a:noFill/>
                    </a:lnT>
                    <a:lnB>
                      <a:noFill/>
                    </a:lnB>
                  </a:tcPr>
                </a:tc>
                <a:tc>
                  <a:txBody>
                    <a:bodyPr/>
                    <a:lstStyle/>
                    <a:p>
                      <a:r>
                        <a:rPr lang="en-US" sz="1200"/>
                        <a:t>87,087</a:t>
                      </a:r>
                    </a:p>
                  </a:txBody>
                  <a:tcPr marL="79593" marR="79593" marT="39796" marB="39796" anchor="ctr">
                    <a:lnL>
                      <a:noFill/>
                    </a:lnL>
                    <a:lnR>
                      <a:noFill/>
                    </a:lnR>
                    <a:lnT>
                      <a:noFill/>
                    </a:lnT>
                    <a:lnB>
                      <a:noFill/>
                    </a:lnB>
                  </a:tcPr>
                </a:tc>
                <a:tc>
                  <a:txBody>
                    <a:bodyPr/>
                    <a:lstStyle/>
                    <a:p>
                      <a:r>
                        <a:rPr lang="en-US" sz="1200" dirty="0"/>
                        <a:t>Still high — people continue shopping late morning.</a:t>
                      </a:r>
                    </a:p>
                  </a:txBody>
                  <a:tcPr marL="79593" marR="79593" marT="39796" marB="39796" anchor="ctr">
                    <a:lnL>
                      <a:noFill/>
                    </a:lnL>
                    <a:lnR>
                      <a:noFill/>
                    </a:lnR>
                    <a:lnT>
                      <a:noFill/>
                    </a:lnT>
                    <a:lnB>
                      <a:noFill/>
                    </a:lnB>
                  </a:tcPr>
                </a:tc>
                <a:extLst>
                  <a:ext uri="{0D108BD9-81ED-4DB2-BD59-A6C34878D82A}">
                    <a16:rowId xmlns:a16="http://schemas.microsoft.com/office/drawing/2014/main" val="3054232817"/>
                  </a:ext>
                </a:extLst>
              </a:tr>
              <a:tr h="763266">
                <a:tc>
                  <a:txBody>
                    <a:bodyPr/>
                    <a:lstStyle/>
                    <a:p>
                      <a:r>
                        <a:rPr lang="en-US" sz="1200" b="1"/>
                        <a:t>14 PM (2 PM)</a:t>
                      </a:r>
                      <a:endParaRPr lang="en-US" sz="1200"/>
                    </a:p>
                  </a:txBody>
                  <a:tcPr marL="79593" marR="79593" marT="39796" marB="39796" anchor="ctr">
                    <a:lnL>
                      <a:noFill/>
                    </a:lnL>
                    <a:lnR>
                      <a:noFill/>
                    </a:lnR>
                    <a:lnT>
                      <a:noFill/>
                    </a:lnT>
                    <a:lnB>
                      <a:noFill/>
                    </a:lnB>
                  </a:tcPr>
                </a:tc>
                <a:tc>
                  <a:txBody>
                    <a:bodyPr/>
                    <a:lstStyle/>
                    <a:p>
                      <a:r>
                        <a:rPr lang="en-US" sz="1200"/>
                        <a:t>86,905</a:t>
                      </a:r>
                    </a:p>
                  </a:txBody>
                  <a:tcPr marL="79593" marR="79593" marT="39796" marB="39796" anchor="ctr">
                    <a:lnL>
                      <a:noFill/>
                    </a:lnL>
                    <a:lnR>
                      <a:noFill/>
                    </a:lnR>
                    <a:lnT>
                      <a:noFill/>
                    </a:lnT>
                    <a:lnB>
                      <a:noFill/>
                    </a:lnB>
                  </a:tcPr>
                </a:tc>
                <a:tc>
                  <a:txBody>
                    <a:bodyPr/>
                    <a:lstStyle/>
                    <a:p>
                      <a:r>
                        <a:rPr lang="en-US" sz="1200" dirty="0"/>
                        <a:t>Early afternoon activity spike — possibly from people at work or after lunch.</a:t>
                      </a:r>
                    </a:p>
                  </a:txBody>
                  <a:tcPr marL="79593" marR="79593" marT="39796" marB="39796" anchor="ctr">
                    <a:lnL>
                      <a:noFill/>
                    </a:lnL>
                    <a:lnR>
                      <a:noFill/>
                    </a:lnR>
                    <a:lnT>
                      <a:noFill/>
                    </a:lnT>
                    <a:lnB>
                      <a:noFill/>
                    </a:lnB>
                  </a:tcPr>
                </a:tc>
                <a:extLst>
                  <a:ext uri="{0D108BD9-81ED-4DB2-BD59-A6C34878D82A}">
                    <a16:rowId xmlns:a16="http://schemas.microsoft.com/office/drawing/2014/main" val="2090419942"/>
                  </a:ext>
                </a:extLst>
              </a:tr>
              <a:tr h="533810">
                <a:tc>
                  <a:txBody>
                    <a:bodyPr/>
                    <a:lstStyle/>
                    <a:p>
                      <a:r>
                        <a:rPr lang="en-US" sz="1200" b="1"/>
                        <a:t>15 PM (3 PM)</a:t>
                      </a:r>
                      <a:endParaRPr lang="en-US" sz="1200"/>
                    </a:p>
                  </a:txBody>
                  <a:tcPr marL="79593" marR="79593" marT="39796" marB="39796" anchor="ctr">
                    <a:lnL>
                      <a:noFill/>
                    </a:lnL>
                    <a:lnR>
                      <a:noFill/>
                    </a:lnR>
                    <a:lnT>
                      <a:noFill/>
                    </a:lnT>
                    <a:lnB>
                      <a:noFill/>
                    </a:lnB>
                  </a:tcPr>
                </a:tc>
                <a:tc>
                  <a:txBody>
                    <a:bodyPr/>
                    <a:lstStyle/>
                    <a:p>
                      <a:r>
                        <a:rPr lang="en-US" sz="1200"/>
                        <a:t>86,888</a:t>
                      </a:r>
                    </a:p>
                  </a:txBody>
                  <a:tcPr marL="79593" marR="79593" marT="39796" marB="39796" anchor="ctr">
                    <a:lnL>
                      <a:noFill/>
                    </a:lnL>
                    <a:lnR>
                      <a:noFill/>
                    </a:lnR>
                    <a:lnT>
                      <a:noFill/>
                    </a:lnT>
                    <a:lnB>
                      <a:noFill/>
                    </a:lnB>
                  </a:tcPr>
                </a:tc>
                <a:tc>
                  <a:txBody>
                    <a:bodyPr/>
                    <a:lstStyle/>
                    <a:p>
                      <a:r>
                        <a:rPr lang="en-US" sz="1200" dirty="0"/>
                        <a:t>Consistent momentum into the mid-afternoon.</a:t>
                      </a:r>
                    </a:p>
                  </a:txBody>
                  <a:tcPr marL="79593" marR="79593" marT="39796" marB="39796" anchor="ctr">
                    <a:lnL>
                      <a:noFill/>
                    </a:lnL>
                    <a:lnR>
                      <a:noFill/>
                    </a:lnR>
                    <a:lnT>
                      <a:noFill/>
                    </a:lnT>
                    <a:lnB>
                      <a:noFill/>
                    </a:lnB>
                  </a:tcPr>
                </a:tc>
                <a:extLst>
                  <a:ext uri="{0D108BD9-81ED-4DB2-BD59-A6C34878D82A}">
                    <a16:rowId xmlns:a16="http://schemas.microsoft.com/office/drawing/2014/main" val="3547988217"/>
                  </a:ext>
                </a:extLst>
              </a:tr>
              <a:tr h="492238">
                <a:tc>
                  <a:txBody>
                    <a:bodyPr/>
                    <a:lstStyle/>
                    <a:p>
                      <a:r>
                        <a:rPr lang="en-US" sz="1200" b="1"/>
                        <a:t>13 PM (1 PM)</a:t>
                      </a:r>
                      <a:endParaRPr lang="en-US" sz="1200"/>
                    </a:p>
                  </a:txBody>
                  <a:tcPr marL="79593" marR="79593" marT="39796" marB="39796" anchor="ctr">
                    <a:lnL>
                      <a:noFill/>
                    </a:lnL>
                    <a:lnR>
                      <a:noFill/>
                    </a:lnR>
                    <a:lnT>
                      <a:noFill/>
                    </a:lnT>
                    <a:lnB>
                      <a:noFill/>
                    </a:lnB>
                  </a:tcPr>
                </a:tc>
                <a:tc>
                  <a:txBody>
                    <a:bodyPr/>
                    <a:lstStyle/>
                    <a:p>
                      <a:r>
                        <a:rPr lang="en-US" sz="1200"/>
                        <a:t>85,652</a:t>
                      </a:r>
                    </a:p>
                  </a:txBody>
                  <a:tcPr marL="79593" marR="79593" marT="39796" marB="39796" anchor="ctr">
                    <a:lnL>
                      <a:noFill/>
                    </a:lnL>
                    <a:lnR>
                      <a:noFill/>
                    </a:lnR>
                    <a:lnT>
                      <a:noFill/>
                    </a:lnT>
                    <a:lnB>
                      <a:noFill/>
                    </a:lnB>
                  </a:tcPr>
                </a:tc>
                <a:tc>
                  <a:txBody>
                    <a:bodyPr/>
                    <a:lstStyle/>
                    <a:p>
                      <a:r>
                        <a:rPr lang="en-US" sz="1200" dirty="0"/>
                        <a:t>Strong continuation from noon.</a:t>
                      </a:r>
                    </a:p>
                  </a:txBody>
                  <a:tcPr marL="79593" marR="79593" marT="39796" marB="39796" anchor="ctr">
                    <a:lnL>
                      <a:noFill/>
                    </a:lnL>
                    <a:lnR>
                      <a:noFill/>
                    </a:lnR>
                    <a:lnT>
                      <a:noFill/>
                    </a:lnT>
                    <a:lnB>
                      <a:noFill/>
                    </a:lnB>
                  </a:tcPr>
                </a:tc>
                <a:extLst>
                  <a:ext uri="{0D108BD9-81ED-4DB2-BD59-A6C34878D82A}">
                    <a16:rowId xmlns:a16="http://schemas.microsoft.com/office/drawing/2014/main" val="2627817524"/>
                  </a:ext>
                </a:extLst>
              </a:tr>
            </a:tbl>
          </a:graphicData>
        </a:graphic>
      </p:graphicFrame>
    </p:spTree>
    <p:extLst>
      <p:ext uri="{BB962C8B-B14F-4D97-AF65-F5344CB8AC3E}">
        <p14:creationId xmlns:p14="http://schemas.microsoft.com/office/powerpoint/2010/main" val="31484334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Right 1">
            <a:extLst>
              <a:ext uri="{FF2B5EF4-FFF2-40B4-BE49-F238E27FC236}">
                <a16:creationId xmlns:a16="http://schemas.microsoft.com/office/drawing/2014/main" id="{199BFA29-05D5-4C6E-A63E-DDA3D3EAE9E1}"/>
              </a:ext>
            </a:extLst>
          </p:cNvPr>
          <p:cNvSpPr/>
          <p:nvPr/>
        </p:nvSpPr>
        <p:spPr>
          <a:xfrm>
            <a:off x="745176" y="651692"/>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231519A-50D2-4EC9-8F0B-40BE5107CE3D}"/>
              </a:ext>
            </a:extLst>
          </p:cNvPr>
          <p:cNvSpPr/>
          <p:nvPr/>
        </p:nvSpPr>
        <p:spPr>
          <a:xfrm>
            <a:off x="929243" y="529371"/>
            <a:ext cx="2655855" cy="369332"/>
          </a:xfrm>
          <a:prstGeom prst="rect">
            <a:avLst/>
          </a:prstGeom>
        </p:spPr>
        <p:txBody>
          <a:bodyPr wrap="none">
            <a:spAutoFit/>
          </a:bodyPr>
          <a:lstStyle/>
          <a:p>
            <a:r>
              <a:rPr lang="en-US" b="1" dirty="0">
                <a:solidFill>
                  <a:schemeClr val="accent2">
                    <a:lumMod val="75000"/>
                  </a:schemeClr>
                </a:solidFill>
              </a:rPr>
              <a:t>Lowest Ordering Hours:</a:t>
            </a:r>
          </a:p>
        </p:txBody>
      </p:sp>
      <p:graphicFrame>
        <p:nvGraphicFramePr>
          <p:cNvPr id="4" name="Table 3">
            <a:extLst>
              <a:ext uri="{FF2B5EF4-FFF2-40B4-BE49-F238E27FC236}">
                <a16:creationId xmlns:a16="http://schemas.microsoft.com/office/drawing/2014/main" id="{A96DFE47-EA95-47E0-92D1-2E4C776F7DAF}"/>
              </a:ext>
            </a:extLst>
          </p:cNvPr>
          <p:cNvGraphicFramePr>
            <a:graphicFrameLocks noGrp="1"/>
          </p:cNvGraphicFramePr>
          <p:nvPr>
            <p:extLst>
              <p:ext uri="{D42A27DB-BD31-4B8C-83A1-F6EECF244321}">
                <p14:modId xmlns:p14="http://schemas.microsoft.com/office/powerpoint/2010/main" val="4124832436"/>
              </p:ext>
            </p:extLst>
          </p:nvPr>
        </p:nvGraphicFramePr>
        <p:xfrm>
          <a:off x="919162" y="1042060"/>
          <a:ext cx="10353675" cy="1249680"/>
        </p:xfrm>
        <a:graphic>
          <a:graphicData uri="http://schemas.openxmlformats.org/drawingml/2006/table">
            <a:tbl>
              <a:tblPr/>
              <a:tblGrid>
                <a:gridCol w="1740911">
                  <a:extLst>
                    <a:ext uri="{9D8B030D-6E8A-4147-A177-3AD203B41FA5}">
                      <a16:colId xmlns:a16="http://schemas.microsoft.com/office/drawing/2014/main" val="2434582910"/>
                    </a:ext>
                  </a:extLst>
                </a:gridCol>
                <a:gridCol w="1686296">
                  <a:extLst>
                    <a:ext uri="{9D8B030D-6E8A-4147-A177-3AD203B41FA5}">
                      <a16:colId xmlns:a16="http://schemas.microsoft.com/office/drawing/2014/main" val="2852114312"/>
                    </a:ext>
                  </a:extLst>
                </a:gridCol>
                <a:gridCol w="6926468">
                  <a:extLst>
                    <a:ext uri="{9D8B030D-6E8A-4147-A177-3AD203B41FA5}">
                      <a16:colId xmlns:a16="http://schemas.microsoft.com/office/drawing/2014/main" val="2447500862"/>
                    </a:ext>
                  </a:extLst>
                </a:gridCol>
              </a:tblGrid>
              <a:tr h="0">
                <a:tc>
                  <a:txBody>
                    <a:bodyPr/>
                    <a:lstStyle/>
                    <a:p>
                      <a:r>
                        <a:rPr lang="en-US" sz="1600" dirty="0"/>
                        <a:t>Hour (24h)</a:t>
                      </a:r>
                    </a:p>
                  </a:txBody>
                  <a:tcPr anchor="ctr">
                    <a:lnL>
                      <a:noFill/>
                    </a:lnL>
                    <a:lnR>
                      <a:noFill/>
                    </a:lnR>
                    <a:lnT>
                      <a:noFill/>
                    </a:lnT>
                    <a:lnB>
                      <a:noFill/>
                    </a:lnB>
                  </a:tcPr>
                </a:tc>
                <a:tc>
                  <a:txBody>
                    <a:bodyPr/>
                    <a:lstStyle/>
                    <a:p>
                      <a:r>
                        <a:rPr lang="en-US" sz="1600"/>
                        <a:t>Total Orders</a:t>
                      </a:r>
                    </a:p>
                  </a:txBody>
                  <a:tcPr anchor="ctr">
                    <a:lnL>
                      <a:noFill/>
                    </a:lnL>
                    <a:lnR>
                      <a:noFill/>
                    </a:lnR>
                    <a:lnT>
                      <a:noFill/>
                    </a:lnT>
                    <a:lnB>
                      <a:noFill/>
                    </a:lnB>
                  </a:tcPr>
                </a:tc>
                <a:tc>
                  <a:txBody>
                    <a:bodyPr/>
                    <a:lstStyle/>
                    <a:p>
                      <a:r>
                        <a:rPr lang="en-US" sz="1600" dirty="0"/>
                        <a:t>Insight</a:t>
                      </a:r>
                    </a:p>
                  </a:txBody>
                  <a:tcPr anchor="ctr">
                    <a:lnL>
                      <a:noFill/>
                    </a:lnL>
                    <a:lnR>
                      <a:noFill/>
                    </a:lnR>
                    <a:lnT>
                      <a:noFill/>
                    </a:lnT>
                    <a:lnB>
                      <a:noFill/>
                    </a:lnB>
                  </a:tcPr>
                </a:tc>
                <a:extLst>
                  <a:ext uri="{0D108BD9-81ED-4DB2-BD59-A6C34878D82A}">
                    <a16:rowId xmlns:a16="http://schemas.microsoft.com/office/drawing/2014/main" val="1043276967"/>
                  </a:ext>
                </a:extLst>
              </a:tr>
              <a:tr h="0">
                <a:tc>
                  <a:txBody>
                    <a:bodyPr/>
                    <a:lstStyle/>
                    <a:p>
                      <a:r>
                        <a:rPr lang="en-US" sz="1400" b="1" dirty="0"/>
                        <a:t>3 AM</a:t>
                      </a:r>
                      <a:endParaRPr lang="en-US" sz="1400" dirty="0"/>
                    </a:p>
                  </a:txBody>
                  <a:tcPr anchor="ctr">
                    <a:lnL>
                      <a:noFill/>
                    </a:lnL>
                    <a:lnR>
                      <a:noFill/>
                    </a:lnR>
                    <a:lnT>
                      <a:noFill/>
                    </a:lnT>
                    <a:lnB>
                      <a:noFill/>
                    </a:lnB>
                  </a:tcPr>
                </a:tc>
                <a:tc>
                  <a:txBody>
                    <a:bodyPr/>
                    <a:lstStyle/>
                    <a:p>
                      <a:r>
                        <a:rPr lang="en-US" sz="1400"/>
                        <a:t>1,649</a:t>
                      </a:r>
                    </a:p>
                  </a:txBody>
                  <a:tcPr anchor="ctr">
                    <a:lnL>
                      <a:noFill/>
                    </a:lnL>
                    <a:lnR>
                      <a:noFill/>
                    </a:lnR>
                    <a:lnT>
                      <a:noFill/>
                    </a:lnT>
                    <a:lnB>
                      <a:noFill/>
                    </a:lnB>
                  </a:tcPr>
                </a:tc>
                <a:tc>
                  <a:txBody>
                    <a:bodyPr/>
                    <a:lstStyle/>
                    <a:p>
                      <a:r>
                        <a:rPr lang="en-US" sz="1400" dirty="0"/>
                        <a:t>Minimal user activity, as expected. Most users are offline.</a:t>
                      </a:r>
                    </a:p>
                  </a:txBody>
                  <a:tcPr anchor="ctr">
                    <a:lnL>
                      <a:noFill/>
                    </a:lnL>
                    <a:lnR>
                      <a:noFill/>
                    </a:lnR>
                    <a:lnT>
                      <a:noFill/>
                    </a:lnT>
                    <a:lnB>
                      <a:noFill/>
                    </a:lnB>
                  </a:tcPr>
                </a:tc>
                <a:extLst>
                  <a:ext uri="{0D108BD9-81ED-4DB2-BD59-A6C34878D82A}">
                    <a16:rowId xmlns:a16="http://schemas.microsoft.com/office/drawing/2014/main" val="2466676964"/>
                  </a:ext>
                </a:extLst>
              </a:tr>
              <a:tr h="0">
                <a:tc>
                  <a:txBody>
                    <a:bodyPr/>
                    <a:lstStyle/>
                    <a:p>
                      <a:r>
                        <a:rPr lang="en-US" sz="1400" b="1"/>
                        <a:t>4 AM</a:t>
                      </a:r>
                      <a:endParaRPr lang="en-US" sz="1400"/>
                    </a:p>
                  </a:txBody>
                  <a:tcPr anchor="ctr">
                    <a:lnL>
                      <a:noFill/>
                    </a:lnL>
                    <a:lnR>
                      <a:noFill/>
                    </a:lnR>
                    <a:lnT>
                      <a:noFill/>
                    </a:lnT>
                    <a:lnB>
                      <a:noFill/>
                    </a:lnB>
                  </a:tcPr>
                </a:tc>
                <a:tc>
                  <a:txBody>
                    <a:bodyPr/>
                    <a:lstStyle/>
                    <a:p>
                      <a:r>
                        <a:rPr lang="en-US" sz="1400"/>
                        <a:t>1,748</a:t>
                      </a:r>
                    </a:p>
                  </a:txBody>
                  <a:tcPr anchor="ctr">
                    <a:lnL>
                      <a:noFill/>
                    </a:lnL>
                    <a:lnR>
                      <a:noFill/>
                    </a:lnR>
                    <a:lnT>
                      <a:noFill/>
                    </a:lnT>
                    <a:lnB>
                      <a:noFill/>
                    </a:lnB>
                  </a:tcPr>
                </a:tc>
                <a:tc>
                  <a:txBody>
                    <a:bodyPr/>
                    <a:lstStyle/>
                    <a:p>
                      <a:r>
                        <a:rPr lang="en-US" sz="1400" dirty="0"/>
                        <a:t>Still extremely low. Late night to early morning trough.</a:t>
                      </a:r>
                    </a:p>
                  </a:txBody>
                  <a:tcPr anchor="ctr">
                    <a:lnL>
                      <a:noFill/>
                    </a:lnL>
                    <a:lnR>
                      <a:noFill/>
                    </a:lnR>
                    <a:lnT>
                      <a:noFill/>
                    </a:lnT>
                    <a:lnB>
                      <a:noFill/>
                    </a:lnB>
                  </a:tcPr>
                </a:tc>
                <a:extLst>
                  <a:ext uri="{0D108BD9-81ED-4DB2-BD59-A6C34878D82A}">
                    <a16:rowId xmlns:a16="http://schemas.microsoft.com/office/drawing/2014/main" val="2020685550"/>
                  </a:ext>
                </a:extLst>
              </a:tr>
              <a:tr h="0">
                <a:tc>
                  <a:txBody>
                    <a:bodyPr/>
                    <a:lstStyle/>
                    <a:p>
                      <a:r>
                        <a:rPr lang="en-US" sz="1400" b="1"/>
                        <a:t>2 AM</a:t>
                      </a:r>
                      <a:endParaRPr lang="en-US" sz="1400"/>
                    </a:p>
                  </a:txBody>
                  <a:tcPr anchor="ctr">
                    <a:lnL>
                      <a:noFill/>
                    </a:lnL>
                    <a:lnR>
                      <a:noFill/>
                    </a:lnR>
                    <a:lnT>
                      <a:noFill/>
                    </a:lnT>
                    <a:lnB>
                      <a:noFill/>
                    </a:lnB>
                  </a:tcPr>
                </a:tc>
                <a:tc>
                  <a:txBody>
                    <a:bodyPr/>
                    <a:lstStyle/>
                    <a:p>
                      <a:r>
                        <a:rPr lang="en-US" sz="1400"/>
                        <a:t>2,312</a:t>
                      </a:r>
                    </a:p>
                  </a:txBody>
                  <a:tcPr anchor="ctr">
                    <a:lnL>
                      <a:noFill/>
                    </a:lnL>
                    <a:lnR>
                      <a:noFill/>
                    </a:lnR>
                    <a:lnT>
                      <a:noFill/>
                    </a:lnT>
                    <a:lnB>
                      <a:noFill/>
                    </a:lnB>
                  </a:tcPr>
                </a:tc>
                <a:tc>
                  <a:txBody>
                    <a:bodyPr/>
                    <a:lstStyle/>
                    <a:p>
                      <a:r>
                        <a:rPr lang="en-US" sz="1400" dirty="0"/>
                        <a:t>Low demand — aligns with typical sleeping hours.</a:t>
                      </a:r>
                    </a:p>
                  </a:txBody>
                  <a:tcPr anchor="ctr">
                    <a:lnL>
                      <a:noFill/>
                    </a:lnL>
                    <a:lnR>
                      <a:noFill/>
                    </a:lnR>
                    <a:lnT>
                      <a:noFill/>
                    </a:lnT>
                    <a:lnB>
                      <a:noFill/>
                    </a:lnB>
                  </a:tcPr>
                </a:tc>
                <a:extLst>
                  <a:ext uri="{0D108BD9-81ED-4DB2-BD59-A6C34878D82A}">
                    <a16:rowId xmlns:a16="http://schemas.microsoft.com/office/drawing/2014/main" val="358101556"/>
                  </a:ext>
                </a:extLst>
              </a:tr>
            </a:tbl>
          </a:graphicData>
        </a:graphic>
      </p:graphicFrame>
      <p:sp>
        <p:nvSpPr>
          <p:cNvPr id="5" name="Rectangle 4">
            <a:extLst>
              <a:ext uri="{FF2B5EF4-FFF2-40B4-BE49-F238E27FC236}">
                <a16:creationId xmlns:a16="http://schemas.microsoft.com/office/drawing/2014/main" id="{580CC397-8225-45F7-9585-F4A301BF2924}"/>
              </a:ext>
            </a:extLst>
          </p:cNvPr>
          <p:cNvSpPr/>
          <p:nvPr/>
        </p:nvSpPr>
        <p:spPr>
          <a:xfrm>
            <a:off x="919162" y="2557417"/>
            <a:ext cx="8967046" cy="2985433"/>
          </a:xfrm>
          <a:prstGeom prst="rect">
            <a:avLst/>
          </a:prstGeom>
        </p:spPr>
        <p:txBody>
          <a:bodyPr wrap="square">
            <a:spAutoFit/>
          </a:bodyPr>
          <a:lstStyle/>
          <a:p>
            <a:r>
              <a:rPr lang="en-US" b="1" dirty="0">
                <a:solidFill>
                  <a:schemeClr val="accent2">
                    <a:lumMod val="75000"/>
                  </a:schemeClr>
                </a:solidFill>
              </a:rPr>
              <a:t>Hourly Trend Summary:</a:t>
            </a:r>
          </a:p>
          <a:p>
            <a:endParaRPr lang="en-US" b="1" dirty="0"/>
          </a:p>
          <a:p>
            <a:r>
              <a:rPr lang="en-US" dirty="0"/>
              <a:t>1. </a:t>
            </a:r>
            <a:r>
              <a:rPr lang="en-US" sz="1600" dirty="0"/>
              <a:t>Early Morning (0–6 AM):</a:t>
            </a:r>
          </a:p>
          <a:p>
            <a:pPr>
              <a:buFont typeface="Arial" panose="020B0604020202020204" pitchFamily="34" charset="0"/>
              <a:buChar char="•"/>
            </a:pPr>
            <a:r>
              <a:rPr lang="en-US" sz="1400" dirty="0"/>
              <a:t> Orders: Very Low</a:t>
            </a:r>
          </a:p>
          <a:p>
            <a:pPr>
              <a:buFont typeface="Arial" panose="020B0604020202020204" pitchFamily="34" charset="0"/>
              <a:buChar char="•"/>
            </a:pPr>
            <a:r>
              <a:rPr lang="en-US" sz="1400" dirty="0"/>
              <a:t> Total: 26,000 combined orders (2.5% of daily orders)</a:t>
            </a:r>
          </a:p>
          <a:p>
            <a:pPr>
              <a:buFont typeface="Arial" panose="020B0604020202020204" pitchFamily="34" charset="0"/>
              <a:buChar char="•"/>
            </a:pPr>
            <a:r>
              <a:rPr lang="en-US" sz="1400" dirty="0"/>
              <a:t> Insight: Users are largely inactive during these hours.</a:t>
            </a:r>
          </a:p>
          <a:p>
            <a:pPr>
              <a:buFont typeface="Arial" panose="020B0604020202020204" pitchFamily="34" charset="0"/>
              <a:buChar char="•"/>
            </a:pPr>
            <a:endParaRPr lang="en-US" dirty="0"/>
          </a:p>
          <a:p>
            <a:r>
              <a:rPr lang="en-US" dirty="0"/>
              <a:t>2. </a:t>
            </a:r>
            <a:r>
              <a:rPr lang="en-US" sz="1600" dirty="0"/>
              <a:t>Morning Surge (7–12 Noon):</a:t>
            </a:r>
          </a:p>
          <a:p>
            <a:pPr>
              <a:buFont typeface="Arial" panose="020B0604020202020204" pitchFamily="34" charset="0"/>
              <a:buChar char="•"/>
            </a:pPr>
            <a:r>
              <a:rPr lang="en-US" sz="1400" dirty="0"/>
              <a:t> Orders: Rapid Increase</a:t>
            </a:r>
          </a:p>
          <a:p>
            <a:pPr>
              <a:buFont typeface="Arial" panose="020B0604020202020204" pitchFamily="34" charset="0"/>
              <a:buChar char="•"/>
            </a:pPr>
            <a:r>
              <a:rPr lang="en-US" sz="1400" dirty="0"/>
              <a:t> Total: 375,000+ orders</a:t>
            </a:r>
          </a:p>
          <a:p>
            <a:pPr>
              <a:buFont typeface="Arial" panose="020B0604020202020204" pitchFamily="34" charset="0"/>
              <a:buChar char="•"/>
            </a:pPr>
            <a:r>
              <a:rPr lang="en-US" sz="1400" dirty="0"/>
              <a:t> Peak at 10 AM – absolute high point of the day.</a:t>
            </a:r>
          </a:p>
          <a:p>
            <a:pPr>
              <a:buFont typeface="Arial" panose="020B0604020202020204" pitchFamily="34" charset="0"/>
              <a:buChar char="•"/>
            </a:pPr>
            <a:r>
              <a:rPr lang="en-US" sz="1400" dirty="0"/>
              <a:t> Insight: Users prefer ordering after breakfast or mid-morning breaks. Likely household planning time.</a:t>
            </a:r>
          </a:p>
        </p:txBody>
      </p:sp>
      <p:sp>
        <p:nvSpPr>
          <p:cNvPr id="6" name="Arrow: Right 5">
            <a:extLst>
              <a:ext uri="{FF2B5EF4-FFF2-40B4-BE49-F238E27FC236}">
                <a16:creationId xmlns:a16="http://schemas.microsoft.com/office/drawing/2014/main" id="{B71B3A34-BF21-40B3-A7E1-512937C50BAE}"/>
              </a:ext>
            </a:extLst>
          </p:cNvPr>
          <p:cNvSpPr/>
          <p:nvPr/>
        </p:nvSpPr>
        <p:spPr>
          <a:xfrm>
            <a:off x="745176" y="2686331"/>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0529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B8289C-6893-4561-AD83-6C626EC68B82}"/>
              </a:ext>
            </a:extLst>
          </p:cNvPr>
          <p:cNvSpPr/>
          <p:nvPr/>
        </p:nvSpPr>
        <p:spPr>
          <a:xfrm>
            <a:off x="885488" y="525303"/>
            <a:ext cx="7918862" cy="2708434"/>
          </a:xfrm>
          <a:prstGeom prst="rect">
            <a:avLst/>
          </a:prstGeom>
        </p:spPr>
        <p:txBody>
          <a:bodyPr wrap="square">
            <a:spAutoFit/>
          </a:bodyPr>
          <a:lstStyle/>
          <a:p>
            <a:r>
              <a:rPr lang="en-US" sz="1600" b="1" dirty="0"/>
              <a:t>3. Afternoon (13–16 PM):</a:t>
            </a:r>
          </a:p>
          <a:p>
            <a:pPr>
              <a:buFont typeface="Arial" panose="020B0604020202020204" pitchFamily="34" charset="0"/>
              <a:buChar char="•"/>
            </a:pPr>
            <a:r>
              <a:rPr lang="en-US" b="1" dirty="0"/>
              <a:t> </a:t>
            </a:r>
            <a:r>
              <a:rPr lang="en-US" sz="1400" b="1" dirty="0"/>
              <a:t>Orders: Peak Continues</a:t>
            </a:r>
            <a:endParaRPr lang="en-US" sz="1400" dirty="0"/>
          </a:p>
          <a:p>
            <a:pPr>
              <a:buFont typeface="Arial" panose="020B0604020202020204" pitchFamily="34" charset="0"/>
              <a:buChar char="•"/>
            </a:pPr>
            <a:r>
              <a:rPr lang="en-US" sz="1400" dirty="0"/>
              <a:t> Total: 345,000+ orders</a:t>
            </a:r>
          </a:p>
          <a:p>
            <a:pPr>
              <a:buFont typeface="Arial" panose="020B0604020202020204" pitchFamily="34" charset="0"/>
              <a:buChar char="•"/>
            </a:pPr>
            <a:r>
              <a:rPr lang="en-US" sz="1400" dirty="0"/>
              <a:t> Stable peak between 1 PM to 4 PM.</a:t>
            </a:r>
          </a:p>
          <a:p>
            <a:pPr>
              <a:buFont typeface="Arial" panose="020B0604020202020204" pitchFamily="34" charset="0"/>
              <a:buChar char="•"/>
            </a:pPr>
            <a:r>
              <a:rPr lang="en-US" sz="1400" dirty="0"/>
              <a:t> Insight: May indicate lunch breaks or routine afternoon shopping online.</a:t>
            </a:r>
          </a:p>
          <a:p>
            <a:pPr>
              <a:buFont typeface="Arial" panose="020B0604020202020204" pitchFamily="34" charset="0"/>
              <a:buChar char="•"/>
            </a:pPr>
            <a:endParaRPr lang="en-US" dirty="0"/>
          </a:p>
          <a:p>
            <a:r>
              <a:rPr lang="en-US" sz="1600" b="1" dirty="0"/>
              <a:t>4. Evening Decline (17–23 PM):</a:t>
            </a:r>
          </a:p>
          <a:p>
            <a:pPr>
              <a:buFont typeface="Arial" panose="020B0604020202020204" pitchFamily="34" charset="0"/>
              <a:buChar char="•"/>
            </a:pPr>
            <a:r>
              <a:rPr lang="en-US" b="1" dirty="0"/>
              <a:t> </a:t>
            </a:r>
            <a:r>
              <a:rPr lang="en-US" sz="1400" b="1" dirty="0"/>
              <a:t>Orders: Gradual Drop</a:t>
            </a:r>
            <a:endParaRPr lang="en-US" sz="1400" dirty="0"/>
          </a:p>
          <a:p>
            <a:pPr>
              <a:buFont typeface="Arial" panose="020B0604020202020204" pitchFamily="34" charset="0"/>
              <a:buChar char="•"/>
            </a:pPr>
            <a:r>
              <a:rPr lang="en-US" sz="1400" dirty="0"/>
              <a:t> 5 PM to 8 PM (17–20): Noticeable decline.</a:t>
            </a:r>
          </a:p>
          <a:p>
            <a:pPr>
              <a:buFont typeface="Arial" panose="020B0604020202020204" pitchFamily="34" charset="0"/>
              <a:buChar char="•"/>
            </a:pPr>
            <a:r>
              <a:rPr lang="en-US" sz="1400" dirty="0"/>
              <a:t> Late night (21–23): Steep fall.</a:t>
            </a:r>
          </a:p>
          <a:p>
            <a:pPr>
              <a:buFont typeface="Arial" panose="020B0604020202020204" pitchFamily="34" charset="0"/>
              <a:buChar char="•"/>
            </a:pPr>
            <a:r>
              <a:rPr lang="en-US" sz="1400" dirty="0"/>
              <a:t> Insight: Users may be focused on home activities or resting, reducing activity</a:t>
            </a:r>
          </a:p>
        </p:txBody>
      </p:sp>
      <p:sp>
        <p:nvSpPr>
          <p:cNvPr id="3" name="Rectangle 2">
            <a:extLst>
              <a:ext uri="{FF2B5EF4-FFF2-40B4-BE49-F238E27FC236}">
                <a16:creationId xmlns:a16="http://schemas.microsoft.com/office/drawing/2014/main" id="{E045CFF5-67D3-426A-88F4-16DABA6567CD}"/>
              </a:ext>
            </a:extLst>
          </p:cNvPr>
          <p:cNvSpPr/>
          <p:nvPr/>
        </p:nvSpPr>
        <p:spPr>
          <a:xfrm>
            <a:off x="977522" y="3294897"/>
            <a:ext cx="3061992" cy="369332"/>
          </a:xfrm>
          <a:prstGeom prst="rect">
            <a:avLst/>
          </a:prstGeom>
        </p:spPr>
        <p:txBody>
          <a:bodyPr wrap="none">
            <a:spAutoFit/>
          </a:bodyPr>
          <a:lstStyle/>
          <a:p>
            <a:r>
              <a:rPr lang="en-US" b="1" dirty="0">
                <a:solidFill>
                  <a:schemeClr val="accent2">
                    <a:lumMod val="75000"/>
                  </a:schemeClr>
                </a:solidFill>
              </a:rPr>
              <a:t>Business Recommendations:</a:t>
            </a:r>
          </a:p>
        </p:txBody>
      </p:sp>
      <p:sp>
        <p:nvSpPr>
          <p:cNvPr id="4" name="Arrow: Right 3">
            <a:extLst>
              <a:ext uri="{FF2B5EF4-FFF2-40B4-BE49-F238E27FC236}">
                <a16:creationId xmlns:a16="http://schemas.microsoft.com/office/drawing/2014/main" id="{90B917FC-FFD6-4CC4-A47C-DA22DD484076}"/>
              </a:ext>
            </a:extLst>
          </p:cNvPr>
          <p:cNvSpPr/>
          <p:nvPr/>
        </p:nvSpPr>
        <p:spPr>
          <a:xfrm>
            <a:off x="793455" y="3417217"/>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80A559D4-DD75-41B2-8766-1ED32CDFA5C9}"/>
              </a:ext>
            </a:extLst>
          </p:cNvPr>
          <p:cNvGraphicFramePr>
            <a:graphicFrameLocks noGrp="1"/>
          </p:cNvGraphicFramePr>
          <p:nvPr>
            <p:extLst>
              <p:ext uri="{D42A27DB-BD31-4B8C-83A1-F6EECF244321}">
                <p14:modId xmlns:p14="http://schemas.microsoft.com/office/powerpoint/2010/main" val="2384973980"/>
              </p:ext>
            </p:extLst>
          </p:nvPr>
        </p:nvGraphicFramePr>
        <p:xfrm>
          <a:off x="885488" y="3714416"/>
          <a:ext cx="8923530" cy="2930910"/>
        </p:xfrm>
        <a:graphic>
          <a:graphicData uri="http://schemas.openxmlformats.org/drawingml/2006/table">
            <a:tbl>
              <a:tblPr/>
              <a:tblGrid>
                <a:gridCol w="2088619">
                  <a:extLst>
                    <a:ext uri="{9D8B030D-6E8A-4147-A177-3AD203B41FA5}">
                      <a16:colId xmlns:a16="http://schemas.microsoft.com/office/drawing/2014/main" val="2052269957"/>
                    </a:ext>
                  </a:extLst>
                </a:gridCol>
                <a:gridCol w="6834911">
                  <a:extLst>
                    <a:ext uri="{9D8B030D-6E8A-4147-A177-3AD203B41FA5}">
                      <a16:colId xmlns:a16="http://schemas.microsoft.com/office/drawing/2014/main" val="703346079"/>
                    </a:ext>
                  </a:extLst>
                </a:gridCol>
              </a:tblGrid>
              <a:tr h="354241">
                <a:tc>
                  <a:txBody>
                    <a:bodyPr/>
                    <a:lstStyle/>
                    <a:p>
                      <a:r>
                        <a:rPr lang="en-US" sz="1800" dirty="0"/>
                        <a:t>Focus Area</a:t>
                      </a:r>
                    </a:p>
                  </a:txBody>
                  <a:tcPr anchor="ctr">
                    <a:lnL>
                      <a:noFill/>
                    </a:lnL>
                    <a:lnR>
                      <a:noFill/>
                    </a:lnR>
                    <a:lnT>
                      <a:noFill/>
                    </a:lnT>
                    <a:lnB>
                      <a:noFill/>
                    </a:lnB>
                  </a:tcPr>
                </a:tc>
                <a:tc>
                  <a:txBody>
                    <a:bodyPr/>
                    <a:lstStyle/>
                    <a:p>
                      <a:r>
                        <a:rPr lang="en-US" sz="1800" dirty="0"/>
                        <a:t>Recommendation</a:t>
                      </a:r>
                    </a:p>
                  </a:txBody>
                  <a:tcPr anchor="ctr">
                    <a:lnL>
                      <a:noFill/>
                    </a:lnL>
                    <a:lnR>
                      <a:noFill/>
                    </a:lnR>
                    <a:lnT>
                      <a:noFill/>
                    </a:lnT>
                    <a:lnB>
                      <a:noFill/>
                    </a:lnB>
                  </a:tcPr>
                </a:tc>
                <a:extLst>
                  <a:ext uri="{0D108BD9-81ED-4DB2-BD59-A6C34878D82A}">
                    <a16:rowId xmlns:a16="http://schemas.microsoft.com/office/drawing/2014/main" val="3358784315"/>
                  </a:ext>
                </a:extLst>
              </a:tr>
              <a:tr h="513030">
                <a:tc>
                  <a:txBody>
                    <a:bodyPr/>
                    <a:lstStyle/>
                    <a:p>
                      <a:r>
                        <a:rPr lang="en-US" sz="1200" b="0" dirty="0"/>
                        <a:t>Marketing Timing</a:t>
                      </a:r>
                    </a:p>
                  </a:txBody>
                  <a:tcPr anchor="ctr">
                    <a:lnL>
                      <a:noFill/>
                    </a:lnL>
                    <a:lnR>
                      <a:noFill/>
                    </a:lnR>
                    <a:lnT>
                      <a:noFill/>
                    </a:lnT>
                    <a:lnB>
                      <a:noFill/>
                    </a:lnB>
                  </a:tcPr>
                </a:tc>
                <a:tc>
                  <a:txBody>
                    <a:bodyPr/>
                    <a:lstStyle/>
                    <a:p>
                      <a:r>
                        <a:rPr lang="en-US" sz="1200" b="0"/>
                        <a:t>Send push notifications or promotional emails around 9–10 AM to capitalize on peak traffic.</a:t>
                      </a:r>
                    </a:p>
                  </a:txBody>
                  <a:tcPr anchor="ctr">
                    <a:lnL>
                      <a:noFill/>
                    </a:lnL>
                    <a:lnR>
                      <a:noFill/>
                    </a:lnR>
                    <a:lnT>
                      <a:noFill/>
                    </a:lnT>
                    <a:lnB>
                      <a:noFill/>
                    </a:lnB>
                  </a:tcPr>
                </a:tc>
                <a:extLst>
                  <a:ext uri="{0D108BD9-81ED-4DB2-BD59-A6C34878D82A}">
                    <a16:rowId xmlns:a16="http://schemas.microsoft.com/office/drawing/2014/main" val="3573916142"/>
                  </a:ext>
                </a:extLst>
              </a:tr>
              <a:tr h="513030">
                <a:tc>
                  <a:txBody>
                    <a:bodyPr/>
                    <a:lstStyle/>
                    <a:p>
                      <a:r>
                        <a:rPr lang="en-US" sz="1200" b="0" dirty="0"/>
                        <a:t>System Readiness</a:t>
                      </a:r>
                    </a:p>
                  </a:txBody>
                  <a:tcPr anchor="ctr">
                    <a:lnL>
                      <a:noFill/>
                    </a:lnL>
                    <a:lnR>
                      <a:noFill/>
                    </a:lnR>
                    <a:lnT>
                      <a:noFill/>
                    </a:lnT>
                    <a:lnB>
                      <a:noFill/>
                    </a:lnB>
                  </a:tcPr>
                </a:tc>
                <a:tc>
                  <a:txBody>
                    <a:bodyPr/>
                    <a:lstStyle/>
                    <a:p>
                      <a:r>
                        <a:rPr lang="en-US" sz="1200" b="0"/>
                        <a:t>Ensure server stability and inventory visibility during 10 AM – 3 PM high-load windows.</a:t>
                      </a:r>
                    </a:p>
                  </a:txBody>
                  <a:tcPr anchor="ctr">
                    <a:lnL>
                      <a:noFill/>
                    </a:lnL>
                    <a:lnR>
                      <a:noFill/>
                    </a:lnR>
                    <a:lnT>
                      <a:noFill/>
                    </a:lnT>
                    <a:lnB>
                      <a:noFill/>
                    </a:lnB>
                  </a:tcPr>
                </a:tc>
                <a:extLst>
                  <a:ext uri="{0D108BD9-81ED-4DB2-BD59-A6C34878D82A}">
                    <a16:rowId xmlns:a16="http://schemas.microsoft.com/office/drawing/2014/main" val="3231441362"/>
                  </a:ext>
                </a:extLst>
              </a:tr>
              <a:tr h="513030">
                <a:tc>
                  <a:txBody>
                    <a:bodyPr/>
                    <a:lstStyle/>
                    <a:p>
                      <a:r>
                        <a:rPr lang="en-US" sz="1200" b="0" dirty="0"/>
                        <a:t>Staff Planning</a:t>
                      </a:r>
                    </a:p>
                  </a:txBody>
                  <a:tcPr anchor="ctr">
                    <a:lnL>
                      <a:noFill/>
                    </a:lnL>
                    <a:lnR>
                      <a:noFill/>
                    </a:lnR>
                    <a:lnT>
                      <a:noFill/>
                    </a:lnT>
                    <a:lnB>
                      <a:noFill/>
                    </a:lnB>
                  </a:tcPr>
                </a:tc>
                <a:tc>
                  <a:txBody>
                    <a:bodyPr/>
                    <a:lstStyle/>
                    <a:p>
                      <a:r>
                        <a:rPr lang="en-US" sz="1200" b="0"/>
                        <a:t>Schedule operational teams (fulfillment, customer support) to be strongest during peak hours.</a:t>
                      </a:r>
                    </a:p>
                  </a:txBody>
                  <a:tcPr anchor="ctr">
                    <a:lnL>
                      <a:noFill/>
                    </a:lnL>
                    <a:lnR>
                      <a:noFill/>
                    </a:lnR>
                    <a:lnT>
                      <a:noFill/>
                    </a:lnT>
                    <a:lnB>
                      <a:noFill/>
                    </a:lnB>
                  </a:tcPr>
                </a:tc>
                <a:extLst>
                  <a:ext uri="{0D108BD9-81ED-4DB2-BD59-A6C34878D82A}">
                    <a16:rowId xmlns:a16="http://schemas.microsoft.com/office/drawing/2014/main" val="2682920397"/>
                  </a:ext>
                </a:extLst>
              </a:tr>
              <a:tr h="513030">
                <a:tc>
                  <a:txBody>
                    <a:bodyPr/>
                    <a:lstStyle/>
                    <a:p>
                      <a:r>
                        <a:rPr lang="en-US" sz="1200" b="0" dirty="0"/>
                        <a:t>Targeted Campaigns</a:t>
                      </a:r>
                    </a:p>
                  </a:txBody>
                  <a:tcPr anchor="ctr">
                    <a:lnL>
                      <a:noFill/>
                    </a:lnL>
                    <a:lnR>
                      <a:noFill/>
                    </a:lnR>
                    <a:lnT>
                      <a:noFill/>
                    </a:lnT>
                    <a:lnB>
                      <a:noFill/>
                    </a:lnB>
                  </a:tcPr>
                </a:tc>
                <a:tc>
                  <a:txBody>
                    <a:bodyPr/>
                    <a:lstStyle/>
                    <a:p>
                      <a:r>
                        <a:rPr lang="en-US" sz="1200" b="0"/>
                        <a:t>Run limited-time flash offers between 9 AM and 3 PM to boost already strong behavior.</a:t>
                      </a:r>
                    </a:p>
                  </a:txBody>
                  <a:tcPr anchor="ctr">
                    <a:lnL>
                      <a:noFill/>
                    </a:lnL>
                    <a:lnR>
                      <a:noFill/>
                    </a:lnR>
                    <a:lnT>
                      <a:noFill/>
                    </a:lnT>
                    <a:lnB>
                      <a:noFill/>
                    </a:lnB>
                  </a:tcPr>
                </a:tc>
                <a:extLst>
                  <a:ext uri="{0D108BD9-81ED-4DB2-BD59-A6C34878D82A}">
                    <a16:rowId xmlns:a16="http://schemas.microsoft.com/office/drawing/2014/main" val="869928543"/>
                  </a:ext>
                </a:extLst>
              </a:tr>
              <a:tr h="513030">
                <a:tc>
                  <a:txBody>
                    <a:bodyPr/>
                    <a:lstStyle/>
                    <a:p>
                      <a:r>
                        <a:rPr lang="en-US" sz="1200" b="0" dirty="0"/>
                        <a:t>Boost Off-Hours Sales</a:t>
                      </a:r>
                    </a:p>
                  </a:txBody>
                  <a:tcPr anchor="ctr">
                    <a:lnL>
                      <a:noFill/>
                    </a:lnL>
                    <a:lnR>
                      <a:noFill/>
                    </a:lnR>
                    <a:lnT>
                      <a:noFill/>
                    </a:lnT>
                    <a:lnB>
                      <a:noFill/>
                    </a:lnB>
                  </a:tcPr>
                </a:tc>
                <a:tc>
                  <a:txBody>
                    <a:bodyPr/>
                    <a:lstStyle/>
                    <a:p>
                      <a:r>
                        <a:rPr lang="en-US" sz="1200" b="0" dirty="0"/>
                        <a:t>Use incentives (e.g., coupons) to improve sales between midnight and 6 AM.</a:t>
                      </a:r>
                    </a:p>
                  </a:txBody>
                  <a:tcPr anchor="ctr">
                    <a:lnL>
                      <a:noFill/>
                    </a:lnL>
                    <a:lnR>
                      <a:noFill/>
                    </a:lnR>
                    <a:lnT>
                      <a:noFill/>
                    </a:lnT>
                    <a:lnB>
                      <a:noFill/>
                    </a:lnB>
                  </a:tcPr>
                </a:tc>
                <a:extLst>
                  <a:ext uri="{0D108BD9-81ED-4DB2-BD59-A6C34878D82A}">
                    <a16:rowId xmlns:a16="http://schemas.microsoft.com/office/drawing/2014/main" val="3419695894"/>
                  </a:ext>
                </a:extLst>
              </a:tr>
            </a:tbl>
          </a:graphicData>
        </a:graphic>
      </p:graphicFrame>
    </p:spTree>
    <p:extLst>
      <p:ext uri="{BB962C8B-B14F-4D97-AF65-F5344CB8AC3E}">
        <p14:creationId xmlns:p14="http://schemas.microsoft.com/office/powerpoint/2010/main" val="40073926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A12AE4-917C-4FC7-BFD5-9D5D457E1F94}"/>
              </a:ext>
            </a:extLst>
          </p:cNvPr>
          <p:cNvSpPr txBox="1"/>
          <p:nvPr/>
        </p:nvSpPr>
        <p:spPr>
          <a:xfrm>
            <a:off x="1045029" y="634185"/>
            <a:ext cx="2090057" cy="369332"/>
          </a:xfrm>
          <a:prstGeom prst="rect">
            <a:avLst/>
          </a:prstGeom>
          <a:noFill/>
        </p:spPr>
        <p:txBody>
          <a:bodyPr wrap="square" rtlCol="0">
            <a:spAutoFit/>
          </a:bodyPr>
          <a:lstStyle/>
          <a:p>
            <a:r>
              <a:rPr lang="en-US" dirty="0"/>
              <a:t>Task – 16</a:t>
            </a:r>
          </a:p>
        </p:txBody>
      </p:sp>
      <p:sp>
        <p:nvSpPr>
          <p:cNvPr id="3" name="Arrow: Right 2">
            <a:extLst>
              <a:ext uri="{FF2B5EF4-FFF2-40B4-BE49-F238E27FC236}">
                <a16:creationId xmlns:a16="http://schemas.microsoft.com/office/drawing/2014/main" id="{FD22542D-15BA-4322-A9F4-A6987D28FDC6}"/>
              </a:ext>
            </a:extLst>
          </p:cNvPr>
          <p:cNvSpPr/>
          <p:nvPr/>
        </p:nvSpPr>
        <p:spPr>
          <a:xfrm>
            <a:off x="952995" y="1242818"/>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44782CB-3E0F-42DB-AE16-70B12A2B163D}"/>
              </a:ext>
            </a:extLst>
          </p:cNvPr>
          <p:cNvSpPr/>
          <p:nvPr/>
        </p:nvSpPr>
        <p:spPr>
          <a:xfrm>
            <a:off x="1137062" y="1120497"/>
            <a:ext cx="7884753" cy="369332"/>
          </a:xfrm>
          <a:prstGeom prst="rect">
            <a:avLst/>
          </a:prstGeom>
        </p:spPr>
        <p:txBody>
          <a:bodyPr wrap="square">
            <a:spAutoFit/>
          </a:bodyPr>
          <a:lstStyle/>
          <a:p>
            <a:r>
              <a:rPr lang="en-IN" dirty="0">
                <a:latin typeface="Book Antiqua" panose="02040602050305030304" pitchFamily="18" charset="0"/>
                <a:ea typeface="Book Antiqua" panose="02040602050305030304" pitchFamily="18" charset="0"/>
                <a:cs typeface="Book Antiqua" panose="02040602050305030304" pitchFamily="18" charset="0"/>
              </a:rPr>
              <a:t>What is the distribution of order sizes (number of products per order)?</a:t>
            </a:r>
            <a:endParaRPr lang="en-US" dirty="0"/>
          </a:p>
        </p:txBody>
      </p:sp>
      <p:sp>
        <p:nvSpPr>
          <p:cNvPr id="6" name="Rectangle 5">
            <a:extLst>
              <a:ext uri="{FF2B5EF4-FFF2-40B4-BE49-F238E27FC236}">
                <a16:creationId xmlns:a16="http://schemas.microsoft.com/office/drawing/2014/main" id="{7F716A3A-1863-4572-B2C4-224AB92C1E66}"/>
              </a:ext>
            </a:extLst>
          </p:cNvPr>
          <p:cNvSpPr/>
          <p:nvPr/>
        </p:nvSpPr>
        <p:spPr>
          <a:xfrm>
            <a:off x="1137062" y="1606809"/>
            <a:ext cx="2584362" cy="369332"/>
          </a:xfrm>
          <a:prstGeom prst="rect">
            <a:avLst/>
          </a:prstGeom>
        </p:spPr>
        <p:txBody>
          <a:bodyPr wrap="none">
            <a:spAutoFit/>
          </a:bodyPr>
          <a:lstStyle/>
          <a:p>
            <a:r>
              <a:rPr lang="en-US" dirty="0">
                <a:solidFill>
                  <a:schemeClr val="accent2">
                    <a:lumMod val="75000"/>
                  </a:schemeClr>
                </a:solidFill>
              </a:rPr>
              <a:t>Summary from the data:</a:t>
            </a:r>
          </a:p>
        </p:txBody>
      </p:sp>
      <p:sp>
        <p:nvSpPr>
          <p:cNvPr id="7" name="Arrow: Right 6">
            <a:extLst>
              <a:ext uri="{FF2B5EF4-FFF2-40B4-BE49-F238E27FC236}">
                <a16:creationId xmlns:a16="http://schemas.microsoft.com/office/drawing/2014/main" id="{31995BB1-08FD-4515-8AE5-0D16C8EC2C3D}"/>
              </a:ext>
            </a:extLst>
          </p:cNvPr>
          <p:cNvSpPr/>
          <p:nvPr/>
        </p:nvSpPr>
        <p:spPr>
          <a:xfrm>
            <a:off x="952995" y="1729129"/>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
            <a:extLst>
              <a:ext uri="{FF2B5EF4-FFF2-40B4-BE49-F238E27FC236}">
                <a16:creationId xmlns:a16="http://schemas.microsoft.com/office/drawing/2014/main" id="{F1E53D1A-2769-4D02-BB67-1360975BCF65}"/>
              </a:ext>
            </a:extLst>
          </p:cNvPr>
          <p:cNvSpPr>
            <a:spLocks noChangeArrowheads="1"/>
          </p:cNvSpPr>
          <p:nvPr/>
        </p:nvSpPr>
        <p:spPr bwMode="auto">
          <a:xfrm>
            <a:off x="1045028" y="2014595"/>
            <a:ext cx="50248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Total Orders Analyzed:</a:t>
            </a:r>
            <a:r>
              <a:rPr kumimoji="0" lang="en-US" altLang="en-US" sz="1200" b="0" i="0" u="none" strike="noStrike" cap="none" normalizeH="0" baseline="0" dirty="0">
                <a:ln>
                  <a:noFill/>
                </a:ln>
                <a:solidFill>
                  <a:schemeClr val="tx1"/>
                </a:solidFill>
                <a:effectLst/>
                <a:latin typeface="Arial" panose="020B0604020202020204" pitchFamily="34" charset="0"/>
              </a:rPr>
              <a:t> 50 (sample shown)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Total Products Across Orders:</a:t>
            </a:r>
            <a:r>
              <a:rPr kumimoji="0" lang="en-US" altLang="en-US" sz="1200" b="0" i="0" u="none" strike="noStrike" cap="none" normalizeH="0" baseline="0" dirty="0">
                <a:ln>
                  <a:noFill/>
                </a:ln>
                <a:solidFill>
                  <a:schemeClr val="tx1"/>
                </a:solidFill>
                <a:effectLst/>
                <a:latin typeface="Arial" panose="020B0604020202020204" pitchFamily="34" charset="0"/>
              </a:rPr>
              <a:t> 3,174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Average Order Size (Products per Order):</a:t>
            </a:r>
            <a:r>
              <a:rPr kumimoji="0" lang="en-US" altLang="en-US" sz="1200" b="0" i="0" u="none" strike="noStrike" cap="none" normalizeH="0" baseline="0" dirty="0">
                <a:ln>
                  <a:noFill/>
                </a:ln>
                <a:solidFill>
                  <a:schemeClr val="tx1"/>
                </a:solidFill>
                <a:effectLst/>
                <a:latin typeface="Arial" panose="020B0604020202020204" pitchFamily="34" charset="0"/>
              </a:rPr>
              <a:t>​</a:t>
            </a:r>
            <a:r>
              <a:rPr lang="en-US" altLang="en-US" sz="1200" dirty="0">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63.48 products per order </a:t>
            </a:r>
          </a:p>
        </p:txBody>
      </p:sp>
      <p:sp>
        <p:nvSpPr>
          <p:cNvPr id="9" name="Rectangle 2">
            <a:extLst>
              <a:ext uri="{FF2B5EF4-FFF2-40B4-BE49-F238E27FC236}">
                <a16:creationId xmlns:a16="http://schemas.microsoft.com/office/drawing/2014/main" id="{D87C4610-E9F4-4B87-B3CF-E4CE583EB442}"/>
              </a:ext>
            </a:extLst>
          </p:cNvPr>
          <p:cNvSpPr>
            <a:spLocks noChangeArrowheads="1"/>
          </p:cNvSpPr>
          <p:nvPr/>
        </p:nvSpPr>
        <p:spPr bwMode="auto">
          <a:xfrm>
            <a:off x="1137061" y="2853483"/>
            <a:ext cx="32271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accent2">
                    <a:lumMod val="75000"/>
                  </a:schemeClr>
                </a:solidFill>
                <a:effectLst/>
              </a:rPr>
              <a:t>Insights:</a:t>
            </a:r>
          </a:p>
        </p:txBody>
      </p:sp>
      <p:sp>
        <p:nvSpPr>
          <p:cNvPr id="10" name="Arrow: Right 9">
            <a:extLst>
              <a:ext uri="{FF2B5EF4-FFF2-40B4-BE49-F238E27FC236}">
                <a16:creationId xmlns:a16="http://schemas.microsoft.com/office/drawing/2014/main" id="{CE4859A1-4462-4F80-B25D-B3CF6F57E4E8}"/>
              </a:ext>
            </a:extLst>
          </p:cNvPr>
          <p:cNvSpPr/>
          <p:nvPr/>
        </p:nvSpPr>
        <p:spPr>
          <a:xfrm>
            <a:off x="952994" y="2974058"/>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1BC0565-B766-4E4F-872C-FC9B0C3310A1}"/>
              </a:ext>
            </a:extLst>
          </p:cNvPr>
          <p:cNvSpPr/>
          <p:nvPr/>
        </p:nvSpPr>
        <p:spPr>
          <a:xfrm>
            <a:off x="1045027" y="3294296"/>
            <a:ext cx="6096000" cy="1384995"/>
          </a:xfrm>
          <a:prstGeom prst="rect">
            <a:avLst/>
          </a:prstGeom>
        </p:spPr>
        <p:txBody>
          <a:bodyPr>
            <a:spAutoFit/>
          </a:bodyPr>
          <a:lstStyle/>
          <a:p>
            <a:pPr lvl="0" defTabSz="914400" eaLnBrk="0" fontAlgn="base" hangingPunct="0">
              <a:spcBef>
                <a:spcPct val="0"/>
              </a:spcBef>
              <a:spcAft>
                <a:spcPct val="0"/>
              </a:spcAft>
            </a:pPr>
            <a:r>
              <a:rPr lang="en-US" altLang="en-US" sz="1400" b="1" dirty="0">
                <a:latin typeface="Arial" panose="020B0604020202020204" pitchFamily="34" charset="0"/>
              </a:rPr>
              <a:t>1. High Product Volume Per Order:</a:t>
            </a:r>
          </a:p>
          <a:p>
            <a:pPr lvl="0" defTabSz="914400" eaLnBrk="0" fontAlgn="base" hangingPunct="0">
              <a:spcBef>
                <a:spcPct val="0"/>
              </a:spcBef>
              <a:spcAft>
                <a:spcPct val="0"/>
              </a:spcAft>
              <a:buFontTx/>
              <a:buChar char="•"/>
            </a:pPr>
            <a:r>
              <a:rPr lang="en-US" altLang="en-US" sz="1400" dirty="0">
                <a:latin typeface="Arial" panose="020B0604020202020204" pitchFamily="34" charset="0"/>
              </a:rPr>
              <a:t> The majority of orders contain </a:t>
            </a:r>
            <a:r>
              <a:rPr lang="en-US" altLang="en-US" sz="1400" b="1" dirty="0">
                <a:latin typeface="Arial" panose="020B0604020202020204" pitchFamily="34" charset="0"/>
              </a:rPr>
              <a:t>56 to 77 products</a:t>
            </a:r>
            <a:r>
              <a:rPr lang="en-US" altLang="en-US" sz="1400" dirty="0">
                <a:latin typeface="Arial" panose="020B0604020202020204" pitchFamily="34" charset="0"/>
              </a:rPr>
              <a:t>.</a:t>
            </a:r>
          </a:p>
          <a:p>
            <a:pPr lvl="0" defTabSz="914400" eaLnBrk="0" fontAlgn="base" hangingPunct="0">
              <a:spcBef>
                <a:spcPct val="0"/>
              </a:spcBef>
              <a:spcAft>
                <a:spcPct val="0"/>
              </a:spcAft>
              <a:buFontTx/>
              <a:buChar char="•"/>
            </a:pPr>
            <a:r>
              <a:rPr lang="en-US" altLang="en-US" sz="1400" dirty="0">
                <a:latin typeface="Arial" panose="020B0604020202020204" pitchFamily="34" charset="0"/>
              </a:rPr>
              <a:t> Some extremely large orders have:</a:t>
            </a:r>
          </a:p>
          <a:p>
            <a:pPr lvl="1" defTabSz="914400" eaLnBrk="0" fontAlgn="base" hangingPunct="0">
              <a:spcBef>
                <a:spcPct val="0"/>
              </a:spcBef>
              <a:spcAft>
                <a:spcPct val="0"/>
              </a:spcAft>
              <a:buFontTx/>
              <a:buChar char="•"/>
            </a:pPr>
            <a:r>
              <a:rPr lang="en-US" altLang="en-US" sz="1400" b="1" dirty="0">
                <a:latin typeface="Arial" panose="020B0604020202020204" pitchFamily="34" charset="0"/>
              </a:rPr>
              <a:t> 80 products</a:t>
            </a:r>
            <a:r>
              <a:rPr lang="en-US" altLang="en-US" sz="1400" dirty="0">
                <a:latin typeface="Arial" panose="020B0604020202020204" pitchFamily="34" charset="0"/>
              </a:rPr>
              <a:t> (Max in this data - Order ID </a:t>
            </a:r>
            <a:r>
              <a:rPr lang="en-US" altLang="en-US" sz="1400" dirty="0">
                <a:latin typeface="Arial Unicode MS" panose="020B0604020202020204" pitchFamily="34" charset="-128"/>
              </a:rPr>
              <a:t>1395075</a:t>
            </a:r>
            <a:r>
              <a:rPr lang="en-US" altLang="en-US" sz="1400" dirty="0"/>
              <a:t>)</a:t>
            </a:r>
            <a:endParaRPr lang="en-US" altLang="en-US" sz="1400" dirty="0">
              <a:latin typeface="Arial" panose="020B0604020202020204" pitchFamily="34" charset="0"/>
            </a:endParaRPr>
          </a:p>
          <a:p>
            <a:pPr lvl="1" defTabSz="914400" eaLnBrk="0" fontAlgn="base" hangingPunct="0">
              <a:spcBef>
                <a:spcPct val="0"/>
              </a:spcBef>
              <a:spcAft>
                <a:spcPct val="0"/>
              </a:spcAft>
              <a:buFontTx/>
              <a:buChar char="•"/>
            </a:pPr>
            <a:r>
              <a:rPr lang="en-US" altLang="en-US" sz="1400" b="1" dirty="0">
                <a:latin typeface="Arial" panose="020B0604020202020204" pitchFamily="34" charset="0"/>
              </a:rPr>
              <a:t> 77 products</a:t>
            </a:r>
            <a:r>
              <a:rPr lang="en-US" altLang="en-US" sz="1400" dirty="0">
                <a:latin typeface="Arial" panose="020B0604020202020204" pitchFamily="34" charset="0"/>
              </a:rPr>
              <a:t> (Order ID </a:t>
            </a:r>
            <a:r>
              <a:rPr lang="en-US" altLang="en-US" sz="1400" dirty="0">
                <a:latin typeface="Arial Unicode MS" panose="020B0604020202020204" pitchFamily="34" charset="-128"/>
              </a:rPr>
              <a:t>949182</a:t>
            </a:r>
            <a:r>
              <a:rPr lang="en-US" altLang="en-US" sz="1400" dirty="0"/>
              <a:t>)</a:t>
            </a:r>
            <a:endParaRPr lang="en-US" altLang="en-US" sz="1400" dirty="0">
              <a:latin typeface="Arial" panose="020B0604020202020204" pitchFamily="34" charset="0"/>
            </a:endParaRPr>
          </a:p>
          <a:p>
            <a:pPr lvl="1" defTabSz="914400" eaLnBrk="0" fontAlgn="base" hangingPunct="0">
              <a:spcBef>
                <a:spcPct val="0"/>
              </a:spcBef>
              <a:spcAft>
                <a:spcPct val="0"/>
              </a:spcAft>
              <a:buFontTx/>
              <a:buChar char="•"/>
            </a:pPr>
            <a:r>
              <a:rPr lang="en-US" altLang="en-US" sz="1400" b="1" dirty="0">
                <a:latin typeface="Arial" panose="020B0604020202020204" pitchFamily="34" charset="0"/>
              </a:rPr>
              <a:t> 76 products</a:t>
            </a:r>
            <a:r>
              <a:rPr lang="en-US" altLang="en-US" sz="1400" dirty="0">
                <a:latin typeface="Arial" panose="020B0604020202020204" pitchFamily="34" charset="0"/>
              </a:rPr>
              <a:t> (Order ID </a:t>
            </a:r>
            <a:r>
              <a:rPr lang="en-US" altLang="en-US" sz="1400" dirty="0">
                <a:latin typeface="Arial Unicode MS" panose="020B0604020202020204" pitchFamily="34" charset="-128"/>
              </a:rPr>
              <a:t>341238</a:t>
            </a:r>
            <a:r>
              <a:rPr lang="en-US" altLang="en-US" sz="1400" dirty="0"/>
              <a:t>)</a:t>
            </a:r>
            <a:endParaRPr lang="en-US" altLang="en-US" sz="1400" dirty="0">
              <a:latin typeface="Arial" panose="020B0604020202020204" pitchFamily="34" charset="0"/>
            </a:endParaRPr>
          </a:p>
        </p:txBody>
      </p:sp>
      <p:sp>
        <p:nvSpPr>
          <p:cNvPr id="12" name="Rectangle 11">
            <a:extLst>
              <a:ext uri="{FF2B5EF4-FFF2-40B4-BE49-F238E27FC236}">
                <a16:creationId xmlns:a16="http://schemas.microsoft.com/office/drawing/2014/main" id="{484BC2A0-6320-49F4-BE13-8000C239FFAE}"/>
              </a:ext>
            </a:extLst>
          </p:cNvPr>
          <p:cNvSpPr/>
          <p:nvPr/>
        </p:nvSpPr>
        <p:spPr>
          <a:xfrm>
            <a:off x="1045027" y="4750772"/>
            <a:ext cx="6096000" cy="1446550"/>
          </a:xfrm>
          <a:prstGeom prst="rect">
            <a:avLst/>
          </a:prstGeom>
        </p:spPr>
        <p:txBody>
          <a:bodyPr>
            <a:spAutoFit/>
          </a:bodyPr>
          <a:lstStyle/>
          <a:p>
            <a:r>
              <a:rPr lang="en-US" sz="1600" b="1" dirty="0">
                <a:latin typeface="Arial" panose="020B0604020202020204" pitchFamily="34" charset="0"/>
                <a:cs typeface="Arial" panose="020B0604020202020204" pitchFamily="34" charset="0"/>
              </a:rPr>
              <a:t>2. Common Order Size Range:</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 Most frequent order sizes range between </a:t>
            </a:r>
            <a:r>
              <a:rPr lang="en-US" sz="1400" b="1" dirty="0">
                <a:latin typeface="Arial" panose="020B0604020202020204" pitchFamily="34" charset="0"/>
                <a:cs typeface="Arial" panose="020B0604020202020204" pitchFamily="34" charset="0"/>
              </a:rPr>
              <a:t>60 to 65 products.</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 Suggests typical customer behavior includes </a:t>
            </a:r>
            <a:r>
              <a:rPr lang="en-US" sz="1400" b="1" dirty="0">
                <a:latin typeface="Arial" panose="020B0604020202020204" pitchFamily="34" charset="0"/>
                <a:cs typeface="Arial" panose="020B0604020202020204" pitchFamily="34" charset="0"/>
              </a:rPr>
              <a:t>bulk shopping</a:t>
            </a:r>
            <a:r>
              <a:rPr lang="en-US" sz="1400" dirty="0">
                <a:latin typeface="Arial" panose="020B0604020202020204" pitchFamily="34" charset="0"/>
                <a:cs typeface="Arial" panose="020B0604020202020204" pitchFamily="34" charset="0"/>
              </a:rPr>
              <a:t>, possibly for:</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Family needs</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Long-term pantry stock-up</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Retail/wholesale buyers</a:t>
            </a:r>
          </a:p>
        </p:txBody>
      </p:sp>
    </p:spTree>
    <p:extLst>
      <p:ext uri="{BB962C8B-B14F-4D97-AF65-F5344CB8AC3E}">
        <p14:creationId xmlns:p14="http://schemas.microsoft.com/office/powerpoint/2010/main" val="203347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D01761-9D52-451C-8EA2-555812A0D747}"/>
              </a:ext>
            </a:extLst>
          </p:cNvPr>
          <p:cNvSpPr/>
          <p:nvPr/>
        </p:nvSpPr>
        <p:spPr>
          <a:xfrm>
            <a:off x="1189511" y="569585"/>
            <a:ext cx="8708572" cy="984885"/>
          </a:xfrm>
          <a:prstGeom prst="rect">
            <a:avLst/>
          </a:prstGeom>
        </p:spPr>
        <p:txBody>
          <a:bodyPr wrap="square">
            <a:spAutoFit/>
          </a:bodyPr>
          <a:lstStyle/>
          <a:p>
            <a:r>
              <a:rPr lang="en-US" sz="1600" b="1" dirty="0">
                <a:latin typeface="Arial" panose="020B0604020202020204" pitchFamily="34" charset="0"/>
                <a:cs typeface="Arial" panose="020B0604020202020204" pitchFamily="34" charset="0"/>
              </a:rPr>
              <a:t>3. Even Distribution:</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Very few outliers in either direction.</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No order in the sample is below 56 items — this may indicate that this particular sample includes only </a:t>
            </a:r>
            <a:r>
              <a:rPr lang="en-US" sz="1400" b="1" dirty="0">
                <a:latin typeface="Arial" panose="020B0604020202020204" pitchFamily="34" charset="0"/>
                <a:cs typeface="Arial" panose="020B0604020202020204" pitchFamily="34" charset="0"/>
              </a:rPr>
              <a:t>high-volume orders</a:t>
            </a:r>
            <a:r>
              <a:rPr lang="en-US" sz="1400" dirty="0">
                <a:latin typeface="Arial" panose="020B0604020202020204" pitchFamily="34" charset="0"/>
                <a:cs typeface="Arial" panose="020B0604020202020204" pitchFamily="34" charset="0"/>
              </a:rPr>
              <a:t>, possibly filtered or top percentiles.</a:t>
            </a:r>
          </a:p>
        </p:txBody>
      </p:sp>
      <p:sp>
        <p:nvSpPr>
          <p:cNvPr id="3" name="Rectangle 2">
            <a:extLst>
              <a:ext uri="{FF2B5EF4-FFF2-40B4-BE49-F238E27FC236}">
                <a16:creationId xmlns:a16="http://schemas.microsoft.com/office/drawing/2014/main" id="{7137D1B3-8FE5-4A79-A898-3DAD89DFBAC9}"/>
              </a:ext>
            </a:extLst>
          </p:cNvPr>
          <p:cNvSpPr/>
          <p:nvPr/>
        </p:nvSpPr>
        <p:spPr>
          <a:xfrm>
            <a:off x="1005444" y="1676791"/>
            <a:ext cx="2637260" cy="369332"/>
          </a:xfrm>
          <a:prstGeom prst="rect">
            <a:avLst/>
          </a:prstGeom>
        </p:spPr>
        <p:txBody>
          <a:bodyPr wrap="none">
            <a:spAutoFit/>
          </a:bodyPr>
          <a:lstStyle/>
          <a:p>
            <a:r>
              <a:rPr lang="en-US" b="1" dirty="0">
                <a:solidFill>
                  <a:schemeClr val="accent2">
                    <a:lumMod val="75000"/>
                  </a:schemeClr>
                </a:solidFill>
              </a:rPr>
              <a:t>   Business Implications:</a:t>
            </a:r>
          </a:p>
        </p:txBody>
      </p:sp>
      <p:sp>
        <p:nvSpPr>
          <p:cNvPr id="4" name="Arrow: Right 3">
            <a:extLst>
              <a:ext uri="{FF2B5EF4-FFF2-40B4-BE49-F238E27FC236}">
                <a16:creationId xmlns:a16="http://schemas.microsoft.com/office/drawing/2014/main" id="{7915AC3C-3061-4E49-8613-FEE00D28FAF7}"/>
              </a:ext>
            </a:extLst>
          </p:cNvPr>
          <p:cNvSpPr/>
          <p:nvPr/>
        </p:nvSpPr>
        <p:spPr>
          <a:xfrm>
            <a:off x="1005444" y="1799111"/>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0B292B00-0476-4B00-B6A8-9E47EAC252D4}"/>
              </a:ext>
            </a:extLst>
          </p:cNvPr>
          <p:cNvGraphicFramePr>
            <a:graphicFrameLocks noGrp="1"/>
          </p:cNvGraphicFramePr>
          <p:nvPr>
            <p:extLst>
              <p:ext uri="{D42A27DB-BD31-4B8C-83A1-F6EECF244321}">
                <p14:modId xmlns:p14="http://schemas.microsoft.com/office/powerpoint/2010/main" val="2394074522"/>
              </p:ext>
            </p:extLst>
          </p:nvPr>
        </p:nvGraphicFramePr>
        <p:xfrm>
          <a:off x="1189511" y="2168443"/>
          <a:ext cx="10353674" cy="2625616"/>
        </p:xfrm>
        <a:graphic>
          <a:graphicData uri="http://schemas.openxmlformats.org/drawingml/2006/table">
            <a:tbl>
              <a:tblPr/>
              <a:tblGrid>
                <a:gridCol w="2616531">
                  <a:extLst>
                    <a:ext uri="{9D8B030D-6E8A-4147-A177-3AD203B41FA5}">
                      <a16:colId xmlns:a16="http://schemas.microsoft.com/office/drawing/2014/main" val="2165586159"/>
                    </a:ext>
                  </a:extLst>
                </a:gridCol>
                <a:gridCol w="7737143">
                  <a:extLst>
                    <a:ext uri="{9D8B030D-6E8A-4147-A177-3AD203B41FA5}">
                      <a16:colId xmlns:a16="http://schemas.microsoft.com/office/drawing/2014/main" val="1383053344"/>
                    </a:ext>
                  </a:extLst>
                </a:gridCol>
              </a:tblGrid>
              <a:tr h="365760">
                <a:tc>
                  <a:txBody>
                    <a:bodyPr/>
                    <a:lstStyle/>
                    <a:p>
                      <a:r>
                        <a:rPr lang="en-US" sz="1800"/>
                        <a:t>Area</a:t>
                      </a:r>
                    </a:p>
                  </a:txBody>
                  <a:tcPr anchor="ctr">
                    <a:lnL>
                      <a:noFill/>
                    </a:lnL>
                    <a:lnR>
                      <a:noFill/>
                    </a:lnR>
                    <a:lnT>
                      <a:noFill/>
                    </a:lnT>
                    <a:lnB>
                      <a:noFill/>
                    </a:lnB>
                  </a:tcPr>
                </a:tc>
                <a:tc>
                  <a:txBody>
                    <a:bodyPr/>
                    <a:lstStyle/>
                    <a:p>
                      <a:r>
                        <a:rPr lang="en-US" sz="1800"/>
                        <a:t>Insight &amp; Action</a:t>
                      </a:r>
                    </a:p>
                  </a:txBody>
                  <a:tcPr anchor="ctr">
                    <a:lnL>
                      <a:noFill/>
                    </a:lnL>
                    <a:lnR>
                      <a:noFill/>
                    </a:lnR>
                    <a:lnT>
                      <a:noFill/>
                    </a:lnT>
                    <a:lnB>
                      <a:noFill/>
                    </a:lnB>
                  </a:tcPr>
                </a:tc>
                <a:extLst>
                  <a:ext uri="{0D108BD9-81ED-4DB2-BD59-A6C34878D82A}">
                    <a16:rowId xmlns:a16="http://schemas.microsoft.com/office/drawing/2014/main" val="634054379"/>
                  </a:ext>
                </a:extLst>
              </a:tr>
              <a:tr h="499942">
                <a:tc>
                  <a:txBody>
                    <a:bodyPr/>
                    <a:lstStyle/>
                    <a:p>
                      <a:r>
                        <a:rPr lang="en-US" sz="1200" dirty="0"/>
                        <a:t>Inventory Planning</a:t>
                      </a:r>
                    </a:p>
                  </a:txBody>
                  <a:tcPr anchor="ctr">
                    <a:lnL>
                      <a:noFill/>
                    </a:lnL>
                    <a:lnR>
                      <a:noFill/>
                    </a:lnR>
                    <a:lnT>
                      <a:noFill/>
                    </a:lnT>
                    <a:lnB>
                      <a:noFill/>
                    </a:lnB>
                  </a:tcPr>
                </a:tc>
                <a:tc>
                  <a:txBody>
                    <a:bodyPr/>
                    <a:lstStyle/>
                    <a:p>
                      <a:r>
                        <a:rPr lang="en-US" sz="1200"/>
                        <a:t>High order sizes mean higher product turnover per user. Maintain buffer stock for top-selling SKUs.</a:t>
                      </a:r>
                    </a:p>
                  </a:txBody>
                  <a:tcPr anchor="ctr">
                    <a:lnL>
                      <a:noFill/>
                    </a:lnL>
                    <a:lnR>
                      <a:noFill/>
                    </a:lnR>
                    <a:lnT>
                      <a:noFill/>
                    </a:lnT>
                    <a:lnB>
                      <a:noFill/>
                    </a:lnB>
                  </a:tcPr>
                </a:tc>
                <a:extLst>
                  <a:ext uri="{0D108BD9-81ED-4DB2-BD59-A6C34878D82A}">
                    <a16:rowId xmlns:a16="http://schemas.microsoft.com/office/drawing/2014/main" val="3063704608"/>
                  </a:ext>
                </a:extLst>
              </a:tr>
              <a:tr h="572382">
                <a:tc>
                  <a:txBody>
                    <a:bodyPr/>
                    <a:lstStyle/>
                    <a:p>
                      <a:r>
                        <a:rPr lang="en-US" sz="1200" dirty="0"/>
                        <a:t>Customer Segmentation</a:t>
                      </a:r>
                    </a:p>
                  </a:txBody>
                  <a:tcPr anchor="ctr">
                    <a:lnL>
                      <a:noFill/>
                    </a:lnL>
                    <a:lnR>
                      <a:noFill/>
                    </a:lnR>
                    <a:lnT>
                      <a:noFill/>
                    </a:lnT>
                    <a:lnB>
                      <a:noFill/>
                    </a:lnB>
                  </a:tcPr>
                </a:tc>
                <a:tc>
                  <a:txBody>
                    <a:bodyPr/>
                    <a:lstStyle/>
                    <a:p>
                      <a:r>
                        <a:rPr lang="en-US" sz="1200"/>
                        <a:t>These large orders may come from </a:t>
                      </a:r>
                      <a:r>
                        <a:rPr lang="en-US" sz="1200" b="1"/>
                        <a:t>high-value customers</a:t>
                      </a:r>
                      <a:r>
                        <a:rPr lang="en-US" sz="1200"/>
                        <a:t>. Consider targeting them with bulk-buy loyalty offers or subscription models.</a:t>
                      </a:r>
                    </a:p>
                  </a:txBody>
                  <a:tcPr anchor="ctr">
                    <a:lnL>
                      <a:noFill/>
                    </a:lnL>
                    <a:lnR>
                      <a:noFill/>
                    </a:lnR>
                    <a:lnT>
                      <a:noFill/>
                    </a:lnT>
                    <a:lnB>
                      <a:noFill/>
                    </a:lnB>
                  </a:tcPr>
                </a:tc>
                <a:extLst>
                  <a:ext uri="{0D108BD9-81ED-4DB2-BD59-A6C34878D82A}">
                    <a16:rowId xmlns:a16="http://schemas.microsoft.com/office/drawing/2014/main" val="1472262916"/>
                  </a:ext>
                </a:extLst>
              </a:tr>
              <a:tr h="510639">
                <a:tc>
                  <a:txBody>
                    <a:bodyPr/>
                    <a:lstStyle/>
                    <a:p>
                      <a:r>
                        <a:rPr lang="en-US" sz="1200" dirty="0"/>
                        <a:t>Operations &amp; Fulfillment</a:t>
                      </a:r>
                    </a:p>
                  </a:txBody>
                  <a:tcPr anchor="ctr">
                    <a:lnL>
                      <a:noFill/>
                    </a:lnL>
                    <a:lnR>
                      <a:noFill/>
                    </a:lnR>
                    <a:lnT>
                      <a:noFill/>
                    </a:lnT>
                    <a:lnB>
                      <a:noFill/>
                    </a:lnB>
                  </a:tcPr>
                </a:tc>
                <a:tc>
                  <a:txBody>
                    <a:bodyPr/>
                    <a:lstStyle/>
                    <a:p>
                      <a:r>
                        <a:rPr lang="en-US" sz="1200"/>
                        <a:t>Ensure order picking and packing is optimized for </a:t>
                      </a:r>
                      <a:r>
                        <a:rPr lang="en-US" sz="1200" b="1"/>
                        <a:t>multi-item</a:t>
                      </a:r>
                      <a:r>
                        <a:rPr lang="en-US" sz="1200"/>
                        <a:t> orders. Consider batching items by aisle/section.</a:t>
                      </a:r>
                    </a:p>
                  </a:txBody>
                  <a:tcPr anchor="ctr">
                    <a:lnL>
                      <a:noFill/>
                    </a:lnL>
                    <a:lnR>
                      <a:noFill/>
                    </a:lnR>
                    <a:lnT>
                      <a:noFill/>
                    </a:lnT>
                    <a:lnB>
                      <a:noFill/>
                    </a:lnB>
                  </a:tcPr>
                </a:tc>
                <a:extLst>
                  <a:ext uri="{0D108BD9-81ED-4DB2-BD59-A6C34878D82A}">
                    <a16:rowId xmlns:a16="http://schemas.microsoft.com/office/drawing/2014/main" val="175756669"/>
                  </a:ext>
                </a:extLst>
              </a:tr>
              <a:tr h="676893">
                <a:tc>
                  <a:txBody>
                    <a:bodyPr/>
                    <a:lstStyle/>
                    <a:p>
                      <a:r>
                        <a:rPr lang="en-US" sz="1200" dirty="0"/>
                        <a:t>UX &amp; Recommendations</a:t>
                      </a:r>
                    </a:p>
                  </a:txBody>
                  <a:tcPr anchor="ctr">
                    <a:lnL>
                      <a:noFill/>
                    </a:lnL>
                    <a:lnR>
                      <a:noFill/>
                    </a:lnR>
                    <a:lnT>
                      <a:noFill/>
                    </a:lnT>
                    <a:lnB>
                      <a:noFill/>
                    </a:lnB>
                  </a:tcPr>
                </a:tc>
                <a:tc>
                  <a:txBody>
                    <a:bodyPr/>
                    <a:lstStyle/>
                    <a:p>
                      <a:r>
                        <a:rPr lang="en-US" sz="1200" dirty="0"/>
                        <a:t>Enhance "frequently bought together" product recommendations — users likely add many items at once.</a:t>
                      </a:r>
                    </a:p>
                  </a:txBody>
                  <a:tcPr anchor="ctr">
                    <a:lnL>
                      <a:noFill/>
                    </a:lnL>
                    <a:lnR>
                      <a:noFill/>
                    </a:lnR>
                    <a:lnT>
                      <a:noFill/>
                    </a:lnT>
                    <a:lnB>
                      <a:noFill/>
                    </a:lnB>
                  </a:tcPr>
                </a:tc>
                <a:extLst>
                  <a:ext uri="{0D108BD9-81ED-4DB2-BD59-A6C34878D82A}">
                    <a16:rowId xmlns:a16="http://schemas.microsoft.com/office/drawing/2014/main" val="894154407"/>
                  </a:ext>
                </a:extLst>
              </a:tr>
            </a:tbl>
          </a:graphicData>
        </a:graphic>
      </p:graphicFrame>
    </p:spTree>
    <p:extLst>
      <p:ext uri="{BB962C8B-B14F-4D97-AF65-F5344CB8AC3E}">
        <p14:creationId xmlns:p14="http://schemas.microsoft.com/office/powerpoint/2010/main" val="31826008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11BAB1-05CE-4381-9C9E-58CB2225F5FE}"/>
              </a:ext>
            </a:extLst>
          </p:cNvPr>
          <p:cNvSpPr txBox="1"/>
          <p:nvPr/>
        </p:nvSpPr>
        <p:spPr>
          <a:xfrm>
            <a:off x="1045029" y="634185"/>
            <a:ext cx="2090057" cy="369332"/>
          </a:xfrm>
          <a:prstGeom prst="rect">
            <a:avLst/>
          </a:prstGeom>
          <a:noFill/>
        </p:spPr>
        <p:txBody>
          <a:bodyPr wrap="square" rtlCol="0">
            <a:spAutoFit/>
          </a:bodyPr>
          <a:lstStyle/>
          <a:p>
            <a:r>
              <a:rPr lang="en-US" dirty="0"/>
              <a:t>Task – 17</a:t>
            </a:r>
          </a:p>
        </p:txBody>
      </p:sp>
      <p:sp>
        <p:nvSpPr>
          <p:cNvPr id="3" name="Arrow: Right 2">
            <a:extLst>
              <a:ext uri="{FF2B5EF4-FFF2-40B4-BE49-F238E27FC236}">
                <a16:creationId xmlns:a16="http://schemas.microsoft.com/office/drawing/2014/main" id="{D7ED316C-01FF-4032-B351-61BB43B996B7}"/>
              </a:ext>
            </a:extLst>
          </p:cNvPr>
          <p:cNvSpPr/>
          <p:nvPr/>
        </p:nvSpPr>
        <p:spPr>
          <a:xfrm>
            <a:off x="952995" y="1242818"/>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02B5FDC-433F-4E36-AFCD-7DEAA6137694}"/>
              </a:ext>
            </a:extLst>
          </p:cNvPr>
          <p:cNvSpPr/>
          <p:nvPr/>
        </p:nvSpPr>
        <p:spPr>
          <a:xfrm>
            <a:off x="1137062" y="1120497"/>
            <a:ext cx="6766956" cy="369332"/>
          </a:xfrm>
          <a:prstGeom prst="rect">
            <a:avLst/>
          </a:prstGeom>
        </p:spPr>
        <p:txBody>
          <a:bodyPr wrap="square">
            <a:spAutoFit/>
          </a:bodyPr>
          <a:lstStyle/>
          <a:p>
            <a:r>
              <a:rPr lang="en-IN" dirty="0">
                <a:latin typeface="Book Antiqua" panose="02040602050305030304" pitchFamily="18" charset="0"/>
                <a:ea typeface="Book Antiqua" panose="02040602050305030304" pitchFamily="18" charset="0"/>
                <a:cs typeface="Book Antiqua" panose="02040602050305030304" pitchFamily="18" charset="0"/>
              </a:rPr>
              <a:t>What is the average reorder rate for products in each aisle?</a:t>
            </a:r>
            <a:endParaRPr lang="en-US" dirty="0"/>
          </a:p>
        </p:txBody>
      </p:sp>
      <p:graphicFrame>
        <p:nvGraphicFramePr>
          <p:cNvPr id="5" name="Table 4">
            <a:extLst>
              <a:ext uri="{FF2B5EF4-FFF2-40B4-BE49-F238E27FC236}">
                <a16:creationId xmlns:a16="http://schemas.microsoft.com/office/drawing/2014/main" id="{0BA09E47-7405-43F5-9944-187DD23DC18C}"/>
              </a:ext>
            </a:extLst>
          </p:cNvPr>
          <p:cNvGraphicFramePr>
            <a:graphicFrameLocks noGrp="1"/>
          </p:cNvGraphicFramePr>
          <p:nvPr>
            <p:extLst>
              <p:ext uri="{D42A27DB-BD31-4B8C-83A1-F6EECF244321}">
                <p14:modId xmlns:p14="http://schemas.microsoft.com/office/powerpoint/2010/main" val="2595706942"/>
              </p:ext>
            </p:extLst>
          </p:nvPr>
        </p:nvGraphicFramePr>
        <p:xfrm>
          <a:off x="1137062" y="1514104"/>
          <a:ext cx="3892138" cy="4563761"/>
        </p:xfrm>
        <a:graphic>
          <a:graphicData uri="http://schemas.openxmlformats.org/drawingml/2006/table">
            <a:tbl>
              <a:tblPr>
                <a:tableStyleId>{BC89EF96-8CEA-46FF-86C4-4CE0E7609802}</a:tableStyleId>
              </a:tblPr>
              <a:tblGrid>
                <a:gridCol w="1548409">
                  <a:extLst>
                    <a:ext uri="{9D8B030D-6E8A-4147-A177-3AD203B41FA5}">
                      <a16:colId xmlns:a16="http://schemas.microsoft.com/office/drawing/2014/main" val="1190619326"/>
                    </a:ext>
                  </a:extLst>
                </a:gridCol>
                <a:gridCol w="1129636">
                  <a:extLst>
                    <a:ext uri="{9D8B030D-6E8A-4147-A177-3AD203B41FA5}">
                      <a16:colId xmlns:a16="http://schemas.microsoft.com/office/drawing/2014/main" val="2531276838"/>
                    </a:ext>
                  </a:extLst>
                </a:gridCol>
                <a:gridCol w="1214093">
                  <a:extLst>
                    <a:ext uri="{9D8B030D-6E8A-4147-A177-3AD203B41FA5}">
                      <a16:colId xmlns:a16="http://schemas.microsoft.com/office/drawing/2014/main" val="2490621541"/>
                    </a:ext>
                  </a:extLst>
                </a:gridCol>
              </a:tblGrid>
              <a:tr h="284360">
                <a:tc>
                  <a:txBody>
                    <a:bodyPr/>
                    <a:lstStyle/>
                    <a:p>
                      <a:pPr algn="l" fontAlgn="b"/>
                      <a:r>
                        <a:rPr lang="en-US" sz="1100" u="none" strike="noStrike" dirty="0">
                          <a:effectLst/>
                        </a:rPr>
                        <a:t>order_hour_of_day</a:t>
                      </a:r>
                      <a:endParaRPr lang="en-US" sz="1100" b="1" i="0" u="none" strike="noStrike" dirty="0">
                        <a:solidFill>
                          <a:srgbClr val="000000"/>
                        </a:solidFill>
                        <a:effectLst/>
                        <a:latin typeface="Calibri" panose="020F0502020204030204" pitchFamily="34" charset="0"/>
                      </a:endParaRPr>
                    </a:p>
                  </a:txBody>
                  <a:tcPr marL="9226" marR="9226" marT="9226" marB="0" anchor="ctr"/>
                </a:tc>
                <a:tc>
                  <a:txBody>
                    <a:bodyPr/>
                    <a:lstStyle/>
                    <a:p>
                      <a:pPr algn="l" fontAlgn="b"/>
                      <a:r>
                        <a:rPr lang="en-US" sz="1100" u="none" strike="noStrike" dirty="0">
                          <a:effectLst/>
                        </a:rPr>
                        <a:t>total_reordered</a:t>
                      </a:r>
                      <a:endParaRPr lang="en-US" sz="1100" b="1" i="0" u="none" strike="noStrike" dirty="0">
                        <a:solidFill>
                          <a:srgbClr val="000000"/>
                        </a:solidFill>
                        <a:effectLst/>
                        <a:latin typeface="Calibri" panose="020F0502020204030204" pitchFamily="34" charset="0"/>
                      </a:endParaRPr>
                    </a:p>
                  </a:txBody>
                  <a:tcPr marL="9226" marR="9226" marT="9226" marB="0" anchor="ctr"/>
                </a:tc>
                <a:tc>
                  <a:txBody>
                    <a:bodyPr/>
                    <a:lstStyle/>
                    <a:p>
                      <a:pPr algn="l" fontAlgn="b"/>
                      <a:r>
                        <a:rPr lang="en-US" sz="1100" u="none" strike="noStrike" dirty="0">
                          <a:effectLst/>
                        </a:rPr>
                        <a:t>avg_reorder_rate</a:t>
                      </a:r>
                      <a:endParaRPr lang="en-US" sz="1100" b="1" i="0" u="none" strike="noStrike" dirty="0">
                        <a:solidFill>
                          <a:srgbClr val="000000"/>
                        </a:solidFill>
                        <a:effectLst/>
                        <a:latin typeface="Calibri" panose="020F0502020204030204" pitchFamily="34" charset="0"/>
                      </a:endParaRPr>
                    </a:p>
                  </a:txBody>
                  <a:tcPr marL="9226" marR="9226" marT="9226" marB="0" anchor="ctr"/>
                </a:tc>
                <a:extLst>
                  <a:ext uri="{0D108BD9-81ED-4DB2-BD59-A6C34878D82A}">
                    <a16:rowId xmlns:a16="http://schemas.microsoft.com/office/drawing/2014/main" val="1914814481"/>
                  </a:ext>
                </a:extLst>
              </a:tr>
              <a:tr h="203781">
                <a:tc>
                  <a:txBody>
                    <a:bodyPr/>
                    <a:lstStyle/>
                    <a:p>
                      <a:pPr algn="l" fontAlgn="b"/>
                      <a:r>
                        <a:rPr lang="en-US" sz="1100" u="none" strike="noStrike">
                          <a:effectLst/>
                        </a:rPr>
                        <a:t>baby food formula</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dirty="0">
                          <a:effectLst/>
                        </a:rPr>
                        <a:t>5483</a:t>
                      </a:r>
                      <a:endParaRPr lang="en-US" sz="1100" b="0" i="0" u="none" strike="noStrike" dirty="0">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dirty="0">
                          <a:effectLst/>
                        </a:rPr>
                        <a:t>3.91%</a:t>
                      </a:r>
                      <a:endParaRPr lang="en-US" sz="1100" b="0" i="0" u="none" strike="noStrike" dirty="0">
                        <a:solidFill>
                          <a:srgbClr val="000000"/>
                        </a:solidFill>
                        <a:effectLst/>
                        <a:latin typeface="Calibri" panose="020F0502020204030204" pitchFamily="34" charset="0"/>
                      </a:endParaRPr>
                    </a:p>
                  </a:txBody>
                  <a:tcPr marL="9226" marR="9226" marT="9226" marB="0" anchor="ctr"/>
                </a:tc>
                <a:extLst>
                  <a:ext uri="{0D108BD9-81ED-4DB2-BD59-A6C34878D82A}">
                    <a16:rowId xmlns:a16="http://schemas.microsoft.com/office/drawing/2014/main" val="1794688229"/>
                  </a:ext>
                </a:extLst>
              </a:tr>
              <a:tr h="203781">
                <a:tc>
                  <a:txBody>
                    <a:bodyPr/>
                    <a:lstStyle/>
                    <a:p>
                      <a:pPr algn="l" fontAlgn="b"/>
                      <a:r>
                        <a:rPr lang="en-US" sz="1100" u="none" strike="noStrike">
                          <a:effectLst/>
                        </a:rPr>
                        <a:t>candy chocolate</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a:effectLst/>
                        </a:rPr>
                        <a:t>10429</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dirty="0">
                          <a:effectLst/>
                        </a:rPr>
                        <a:t>3.40%</a:t>
                      </a:r>
                      <a:endParaRPr lang="en-US" sz="1100" b="0" i="0" u="none" strike="noStrike" dirty="0">
                        <a:solidFill>
                          <a:srgbClr val="000000"/>
                        </a:solidFill>
                        <a:effectLst/>
                        <a:latin typeface="Calibri" panose="020F0502020204030204" pitchFamily="34" charset="0"/>
                      </a:endParaRPr>
                    </a:p>
                  </a:txBody>
                  <a:tcPr marL="9226" marR="9226" marT="9226" marB="0" anchor="ctr"/>
                </a:tc>
                <a:extLst>
                  <a:ext uri="{0D108BD9-81ED-4DB2-BD59-A6C34878D82A}">
                    <a16:rowId xmlns:a16="http://schemas.microsoft.com/office/drawing/2014/main" val="3276976950"/>
                  </a:ext>
                </a:extLst>
              </a:tr>
              <a:tr h="203781">
                <a:tc>
                  <a:txBody>
                    <a:bodyPr/>
                    <a:lstStyle/>
                    <a:p>
                      <a:pPr algn="l" fontAlgn="b"/>
                      <a:r>
                        <a:rPr lang="en-US" sz="1100" u="none" strike="noStrike">
                          <a:effectLst/>
                        </a:rPr>
                        <a:t>chips pretzels</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a:effectLst/>
                        </a:rPr>
                        <a:t>24549</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dirty="0">
                          <a:effectLst/>
                        </a:rPr>
                        <a:t>9.29%</a:t>
                      </a:r>
                      <a:endParaRPr lang="en-US" sz="1100" b="0" i="0" u="none" strike="noStrike" dirty="0">
                        <a:solidFill>
                          <a:srgbClr val="000000"/>
                        </a:solidFill>
                        <a:effectLst/>
                        <a:latin typeface="Calibri" panose="020F0502020204030204" pitchFamily="34" charset="0"/>
                      </a:endParaRPr>
                    </a:p>
                  </a:txBody>
                  <a:tcPr marL="9226" marR="9226" marT="9226" marB="0" anchor="ctr"/>
                </a:tc>
                <a:extLst>
                  <a:ext uri="{0D108BD9-81ED-4DB2-BD59-A6C34878D82A}">
                    <a16:rowId xmlns:a16="http://schemas.microsoft.com/office/drawing/2014/main" val="3570309852"/>
                  </a:ext>
                </a:extLst>
              </a:tr>
              <a:tr h="203781">
                <a:tc>
                  <a:txBody>
                    <a:bodyPr/>
                    <a:lstStyle/>
                    <a:p>
                      <a:pPr algn="l" fontAlgn="b"/>
                      <a:r>
                        <a:rPr lang="en-US" sz="1100" u="none" strike="noStrike">
                          <a:effectLst/>
                        </a:rPr>
                        <a:t>cleaning products</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a:effectLst/>
                        </a:rPr>
                        <a:t>25990</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dirty="0">
                          <a:effectLst/>
                        </a:rPr>
                        <a:t>1.75%</a:t>
                      </a:r>
                      <a:endParaRPr lang="en-US" sz="1100" b="0" i="0" u="none" strike="noStrike" dirty="0">
                        <a:solidFill>
                          <a:srgbClr val="000000"/>
                        </a:solidFill>
                        <a:effectLst/>
                        <a:latin typeface="Calibri" panose="020F0502020204030204" pitchFamily="34" charset="0"/>
                      </a:endParaRPr>
                    </a:p>
                  </a:txBody>
                  <a:tcPr marL="9226" marR="9226" marT="9226" marB="0" anchor="ctr"/>
                </a:tc>
                <a:extLst>
                  <a:ext uri="{0D108BD9-81ED-4DB2-BD59-A6C34878D82A}">
                    <a16:rowId xmlns:a16="http://schemas.microsoft.com/office/drawing/2014/main" val="3260039462"/>
                  </a:ext>
                </a:extLst>
              </a:tr>
              <a:tr h="203781">
                <a:tc>
                  <a:txBody>
                    <a:bodyPr/>
                    <a:lstStyle/>
                    <a:p>
                      <a:pPr algn="l" fontAlgn="b"/>
                      <a:r>
                        <a:rPr lang="en-US" sz="1100" u="none" strike="noStrike">
                          <a:effectLst/>
                        </a:rPr>
                        <a:t>coffee</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a:effectLst/>
                        </a:rPr>
                        <a:t>29875</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dirty="0">
                          <a:effectLst/>
                        </a:rPr>
                        <a:t>2.47%</a:t>
                      </a:r>
                      <a:endParaRPr lang="en-US" sz="1100" b="0" i="0" u="none" strike="noStrike" dirty="0">
                        <a:solidFill>
                          <a:srgbClr val="000000"/>
                        </a:solidFill>
                        <a:effectLst/>
                        <a:latin typeface="Calibri" panose="020F0502020204030204" pitchFamily="34" charset="0"/>
                      </a:endParaRPr>
                    </a:p>
                  </a:txBody>
                  <a:tcPr marL="9226" marR="9226" marT="9226" marB="0" anchor="ctr"/>
                </a:tc>
                <a:extLst>
                  <a:ext uri="{0D108BD9-81ED-4DB2-BD59-A6C34878D82A}">
                    <a16:rowId xmlns:a16="http://schemas.microsoft.com/office/drawing/2014/main" val="315866520"/>
                  </a:ext>
                </a:extLst>
              </a:tr>
              <a:tr h="203781">
                <a:tc>
                  <a:txBody>
                    <a:bodyPr/>
                    <a:lstStyle/>
                    <a:p>
                      <a:pPr algn="l" fontAlgn="b"/>
                      <a:r>
                        <a:rPr lang="en-US" sz="1100" u="none" strike="noStrike">
                          <a:effectLst/>
                        </a:rPr>
                        <a:t>cookies cakes</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a:effectLst/>
                        </a:rPr>
                        <a:t>34101</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dirty="0">
                          <a:effectLst/>
                        </a:rPr>
                        <a:t>2.94%</a:t>
                      </a:r>
                      <a:endParaRPr lang="en-US" sz="1100" b="0" i="0" u="none" strike="noStrike" dirty="0">
                        <a:solidFill>
                          <a:srgbClr val="000000"/>
                        </a:solidFill>
                        <a:effectLst/>
                        <a:latin typeface="Calibri" panose="020F0502020204030204" pitchFamily="34" charset="0"/>
                      </a:endParaRPr>
                    </a:p>
                  </a:txBody>
                  <a:tcPr marL="9226" marR="9226" marT="9226" marB="0" anchor="ctr"/>
                </a:tc>
                <a:extLst>
                  <a:ext uri="{0D108BD9-81ED-4DB2-BD59-A6C34878D82A}">
                    <a16:rowId xmlns:a16="http://schemas.microsoft.com/office/drawing/2014/main" val="2809825040"/>
                  </a:ext>
                </a:extLst>
              </a:tr>
              <a:tr h="203781">
                <a:tc>
                  <a:txBody>
                    <a:bodyPr/>
                    <a:lstStyle/>
                    <a:p>
                      <a:pPr algn="l" fontAlgn="b"/>
                      <a:r>
                        <a:rPr lang="en-US" sz="1100" u="none" strike="noStrike">
                          <a:effectLst/>
                        </a:rPr>
                        <a:t>crackers</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a:effectLst/>
                        </a:rPr>
                        <a:t>42772</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dirty="0">
                          <a:effectLst/>
                        </a:rPr>
                        <a:t>5.77%</a:t>
                      </a:r>
                      <a:endParaRPr lang="en-US" sz="1100" b="0" i="0" u="none" strike="noStrike" dirty="0">
                        <a:solidFill>
                          <a:srgbClr val="000000"/>
                        </a:solidFill>
                        <a:effectLst/>
                        <a:latin typeface="Calibri" panose="020F0502020204030204" pitchFamily="34" charset="0"/>
                      </a:endParaRPr>
                    </a:p>
                  </a:txBody>
                  <a:tcPr marL="9226" marR="9226" marT="9226" marB="0" anchor="ctr"/>
                </a:tc>
                <a:extLst>
                  <a:ext uri="{0D108BD9-81ED-4DB2-BD59-A6C34878D82A}">
                    <a16:rowId xmlns:a16="http://schemas.microsoft.com/office/drawing/2014/main" val="4168922080"/>
                  </a:ext>
                </a:extLst>
              </a:tr>
              <a:tr h="203781">
                <a:tc>
                  <a:txBody>
                    <a:bodyPr/>
                    <a:lstStyle/>
                    <a:p>
                      <a:pPr algn="l" fontAlgn="b"/>
                      <a:r>
                        <a:rPr lang="en-US" sz="1100" u="none" strike="noStrike">
                          <a:effectLst/>
                        </a:rPr>
                        <a:t>energy granola bars</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a:effectLst/>
                        </a:rPr>
                        <a:t>50668</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dirty="0">
                          <a:effectLst/>
                        </a:rPr>
                        <a:t>5.17%</a:t>
                      </a:r>
                      <a:endParaRPr lang="en-US" sz="1100" b="0" i="0" u="none" strike="noStrike" dirty="0">
                        <a:solidFill>
                          <a:srgbClr val="000000"/>
                        </a:solidFill>
                        <a:effectLst/>
                        <a:latin typeface="Calibri" panose="020F0502020204030204" pitchFamily="34" charset="0"/>
                      </a:endParaRPr>
                    </a:p>
                  </a:txBody>
                  <a:tcPr marL="9226" marR="9226" marT="9226" marB="0" anchor="ctr"/>
                </a:tc>
                <a:extLst>
                  <a:ext uri="{0D108BD9-81ED-4DB2-BD59-A6C34878D82A}">
                    <a16:rowId xmlns:a16="http://schemas.microsoft.com/office/drawing/2014/main" val="3853251280"/>
                  </a:ext>
                </a:extLst>
              </a:tr>
              <a:tr h="203781">
                <a:tc>
                  <a:txBody>
                    <a:bodyPr/>
                    <a:lstStyle/>
                    <a:p>
                      <a:pPr algn="l" fontAlgn="b"/>
                      <a:r>
                        <a:rPr lang="en-US" sz="1100" u="none" strike="noStrike">
                          <a:effectLst/>
                        </a:rPr>
                        <a:t>frozen meals</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a:effectLst/>
                        </a:rPr>
                        <a:t>58934</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dirty="0">
                          <a:effectLst/>
                        </a:rPr>
                        <a:t>5.40%</a:t>
                      </a:r>
                      <a:endParaRPr lang="en-US" sz="1100" b="0" i="0" u="none" strike="noStrike" dirty="0">
                        <a:solidFill>
                          <a:srgbClr val="000000"/>
                        </a:solidFill>
                        <a:effectLst/>
                        <a:latin typeface="Calibri" panose="020F0502020204030204" pitchFamily="34" charset="0"/>
                      </a:endParaRPr>
                    </a:p>
                  </a:txBody>
                  <a:tcPr marL="9226" marR="9226" marT="9226" marB="0" anchor="ctr"/>
                </a:tc>
                <a:extLst>
                  <a:ext uri="{0D108BD9-81ED-4DB2-BD59-A6C34878D82A}">
                    <a16:rowId xmlns:a16="http://schemas.microsoft.com/office/drawing/2014/main" val="685777011"/>
                  </a:ext>
                </a:extLst>
              </a:tr>
              <a:tr h="203781">
                <a:tc>
                  <a:txBody>
                    <a:bodyPr/>
                    <a:lstStyle/>
                    <a:p>
                      <a:pPr algn="l" fontAlgn="b"/>
                      <a:r>
                        <a:rPr lang="en-US" sz="1100" u="none" strike="noStrike">
                          <a:effectLst/>
                        </a:rPr>
                        <a:t>hair care</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a:effectLst/>
                        </a:rPr>
                        <a:t>59223</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dirty="0">
                          <a:effectLst/>
                        </a:rPr>
                        <a:t>0.43%</a:t>
                      </a:r>
                      <a:endParaRPr lang="en-US" sz="1100" b="0" i="0" u="none" strike="noStrike" dirty="0">
                        <a:solidFill>
                          <a:srgbClr val="000000"/>
                        </a:solidFill>
                        <a:effectLst/>
                        <a:latin typeface="Calibri" panose="020F0502020204030204" pitchFamily="34" charset="0"/>
                      </a:endParaRPr>
                    </a:p>
                  </a:txBody>
                  <a:tcPr marL="9226" marR="9226" marT="9226" marB="0" anchor="ctr"/>
                </a:tc>
                <a:extLst>
                  <a:ext uri="{0D108BD9-81ED-4DB2-BD59-A6C34878D82A}">
                    <a16:rowId xmlns:a16="http://schemas.microsoft.com/office/drawing/2014/main" val="3594195109"/>
                  </a:ext>
                </a:extLst>
              </a:tr>
              <a:tr h="203781">
                <a:tc>
                  <a:txBody>
                    <a:bodyPr/>
                    <a:lstStyle/>
                    <a:p>
                      <a:pPr algn="l" fontAlgn="b"/>
                      <a:r>
                        <a:rPr lang="en-US" sz="1100" u="none" strike="noStrike">
                          <a:effectLst/>
                        </a:rPr>
                        <a:t>ice cream ice</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a:effectLst/>
                        </a:rPr>
                        <a:t>67479</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dirty="0">
                          <a:effectLst/>
                        </a:rPr>
                        <a:t>6.75%</a:t>
                      </a:r>
                      <a:endParaRPr lang="en-US" sz="1100" b="0" i="0" u="none" strike="noStrike" dirty="0">
                        <a:solidFill>
                          <a:srgbClr val="000000"/>
                        </a:solidFill>
                        <a:effectLst/>
                        <a:latin typeface="Calibri" panose="020F0502020204030204" pitchFamily="34" charset="0"/>
                      </a:endParaRPr>
                    </a:p>
                  </a:txBody>
                  <a:tcPr marL="9226" marR="9226" marT="9226" marB="0" anchor="ctr"/>
                </a:tc>
                <a:extLst>
                  <a:ext uri="{0D108BD9-81ED-4DB2-BD59-A6C34878D82A}">
                    <a16:rowId xmlns:a16="http://schemas.microsoft.com/office/drawing/2014/main" val="937866589"/>
                  </a:ext>
                </a:extLst>
              </a:tr>
              <a:tr h="203781">
                <a:tc>
                  <a:txBody>
                    <a:bodyPr/>
                    <a:lstStyle/>
                    <a:p>
                      <a:pPr algn="l" fontAlgn="b"/>
                      <a:r>
                        <a:rPr lang="en-US" sz="1100" u="none" strike="noStrike">
                          <a:effectLst/>
                        </a:rPr>
                        <a:t>juice nectars</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a:effectLst/>
                        </a:rPr>
                        <a:t>73991</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dirty="0">
                          <a:effectLst/>
                        </a:rPr>
                        <a:t>4.22%</a:t>
                      </a:r>
                      <a:endParaRPr lang="en-US" sz="1100" b="0" i="0" u="none" strike="noStrike" dirty="0">
                        <a:solidFill>
                          <a:srgbClr val="000000"/>
                        </a:solidFill>
                        <a:effectLst/>
                        <a:latin typeface="Calibri" panose="020F0502020204030204" pitchFamily="34" charset="0"/>
                      </a:endParaRPr>
                    </a:p>
                  </a:txBody>
                  <a:tcPr marL="9226" marR="9226" marT="9226" marB="0" anchor="ctr"/>
                </a:tc>
                <a:extLst>
                  <a:ext uri="{0D108BD9-81ED-4DB2-BD59-A6C34878D82A}">
                    <a16:rowId xmlns:a16="http://schemas.microsoft.com/office/drawing/2014/main" val="172267760"/>
                  </a:ext>
                </a:extLst>
              </a:tr>
              <a:tr h="203781">
                <a:tc>
                  <a:txBody>
                    <a:bodyPr/>
                    <a:lstStyle/>
                    <a:p>
                      <a:pPr algn="l" fontAlgn="b"/>
                      <a:r>
                        <a:rPr lang="en-US" sz="1100" u="none" strike="noStrike">
                          <a:effectLst/>
                        </a:rPr>
                        <a:t>missing</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a:effectLst/>
                        </a:rPr>
                        <a:t>76400</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dirty="0">
                          <a:effectLst/>
                        </a:rPr>
                        <a:t>2.45%</a:t>
                      </a:r>
                      <a:endParaRPr lang="en-US" sz="1100" b="0" i="0" u="none" strike="noStrike" dirty="0">
                        <a:solidFill>
                          <a:srgbClr val="000000"/>
                        </a:solidFill>
                        <a:effectLst/>
                        <a:latin typeface="Calibri" panose="020F0502020204030204" pitchFamily="34" charset="0"/>
                      </a:endParaRPr>
                    </a:p>
                  </a:txBody>
                  <a:tcPr marL="9226" marR="9226" marT="9226" marB="0" anchor="ctr"/>
                </a:tc>
                <a:extLst>
                  <a:ext uri="{0D108BD9-81ED-4DB2-BD59-A6C34878D82A}">
                    <a16:rowId xmlns:a16="http://schemas.microsoft.com/office/drawing/2014/main" val="3654689424"/>
                  </a:ext>
                </a:extLst>
              </a:tr>
              <a:tr h="203781">
                <a:tc>
                  <a:txBody>
                    <a:bodyPr/>
                    <a:lstStyle/>
                    <a:p>
                      <a:pPr algn="l" fontAlgn="b"/>
                      <a:r>
                        <a:rPr lang="en-US" sz="1100" u="none" strike="noStrike">
                          <a:effectLst/>
                        </a:rPr>
                        <a:t>packaged cheese</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a:effectLst/>
                        </a:rPr>
                        <a:t>95246</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dirty="0">
                          <a:effectLst/>
                        </a:rPr>
                        <a:t>12.30%</a:t>
                      </a:r>
                      <a:endParaRPr lang="en-US" sz="1100" b="0" i="0" u="none" strike="noStrike" dirty="0">
                        <a:solidFill>
                          <a:srgbClr val="000000"/>
                        </a:solidFill>
                        <a:effectLst/>
                        <a:latin typeface="Calibri" panose="020F0502020204030204" pitchFamily="34" charset="0"/>
                      </a:endParaRPr>
                    </a:p>
                  </a:txBody>
                  <a:tcPr marL="9226" marR="9226" marT="9226" marB="0" anchor="ctr"/>
                </a:tc>
                <a:extLst>
                  <a:ext uri="{0D108BD9-81ED-4DB2-BD59-A6C34878D82A}">
                    <a16:rowId xmlns:a16="http://schemas.microsoft.com/office/drawing/2014/main" val="3307901064"/>
                  </a:ext>
                </a:extLst>
              </a:tr>
              <a:tr h="203781">
                <a:tc>
                  <a:txBody>
                    <a:bodyPr/>
                    <a:lstStyle/>
                    <a:p>
                      <a:pPr algn="l" fontAlgn="b"/>
                      <a:r>
                        <a:rPr lang="en-US" sz="1100" u="none" strike="noStrike">
                          <a:effectLst/>
                        </a:rPr>
                        <a:t>refrigerated</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a:effectLst/>
                        </a:rPr>
                        <a:t>106743</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dirty="0">
                          <a:effectLst/>
                        </a:rPr>
                        <a:t>6.89%</a:t>
                      </a:r>
                      <a:endParaRPr lang="en-US" sz="1100" b="0" i="0" u="none" strike="noStrike" dirty="0">
                        <a:solidFill>
                          <a:srgbClr val="000000"/>
                        </a:solidFill>
                        <a:effectLst/>
                        <a:latin typeface="Calibri" panose="020F0502020204030204" pitchFamily="34" charset="0"/>
                      </a:endParaRPr>
                    </a:p>
                  </a:txBody>
                  <a:tcPr marL="9226" marR="9226" marT="9226" marB="0" anchor="ctr"/>
                </a:tc>
                <a:extLst>
                  <a:ext uri="{0D108BD9-81ED-4DB2-BD59-A6C34878D82A}">
                    <a16:rowId xmlns:a16="http://schemas.microsoft.com/office/drawing/2014/main" val="507132374"/>
                  </a:ext>
                </a:extLst>
              </a:tr>
              <a:tr h="203781">
                <a:tc>
                  <a:txBody>
                    <a:bodyPr/>
                    <a:lstStyle/>
                    <a:p>
                      <a:pPr algn="l" fontAlgn="b"/>
                      <a:r>
                        <a:rPr lang="en-US" sz="1100" u="none" strike="noStrike">
                          <a:effectLst/>
                        </a:rPr>
                        <a:t>soup broth bouillon</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a:effectLst/>
                        </a:rPr>
                        <a:t>111873</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dirty="0">
                          <a:effectLst/>
                        </a:rPr>
                        <a:t>4.48%</a:t>
                      </a:r>
                      <a:endParaRPr lang="en-US" sz="1100" b="0" i="0" u="none" strike="noStrike" dirty="0">
                        <a:solidFill>
                          <a:srgbClr val="000000"/>
                        </a:solidFill>
                        <a:effectLst/>
                        <a:latin typeface="Calibri" panose="020F0502020204030204" pitchFamily="34" charset="0"/>
                      </a:endParaRPr>
                    </a:p>
                  </a:txBody>
                  <a:tcPr marL="9226" marR="9226" marT="9226" marB="0" anchor="ctr"/>
                </a:tc>
                <a:extLst>
                  <a:ext uri="{0D108BD9-81ED-4DB2-BD59-A6C34878D82A}">
                    <a16:rowId xmlns:a16="http://schemas.microsoft.com/office/drawing/2014/main" val="4171748452"/>
                  </a:ext>
                </a:extLst>
              </a:tr>
              <a:tr h="203781">
                <a:tc>
                  <a:txBody>
                    <a:bodyPr/>
                    <a:lstStyle/>
                    <a:p>
                      <a:pPr algn="l" fontAlgn="b"/>
                      <a:r>
                        <a:rPr lang="en-US" sz="1100" u="none" strike="noStrike">
                          <a:effectLst/>
                        </a:rPr>
                        <a:t>spices seasonings</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a:effectLst/>
                        </a:rPr>
                        <a:t>113030</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dirty="0">
                          <a:effectLst/>
                        </a:rPr>
                        <a:t>2.75%</a:t>
                      </a:r>
                      <a:endParaRPr lang="en-US" sz="1100" b="0" i="0" u="none" strike="noStrike" dirty="0">
                        <a:solidFill>
                          <a:srgbClr val="000000"/>
                        </a:solidFill>
                        <a:effectLst/>
                        <a:latin typeface="Calibri" panose="020F0502020204030204" pitchFamily="34" charset="0"/>
                      </a:endParaRPr>
                    </a:p>
                  </a:txBody>
                  <a:tcPr marL="9226" marR="9226" marT="9226" marB="0" anchor="ctr"/>
                </a:tc>
                <a:extLst>
                  <a:ext uri="{0D108BD9-81ED-4DB2-BD59-A6C34878D82A}">
                    <a16:rowId xmlns:a16="http://schemas.microsoft.com/office/drawing/2014/main" val="3008683501"/>
                  </a:ext>
                </a:extLst>
              </a:tr>
              <a:tr h="203781">
                <a:tc>
                  <a:txBody>
                    <a:bodyPr/>
                    <a:lstStyle/>
                    <a:p>
                      <a:pPr algn="l" fontAlgn="b"/>
                      <a:r>
                        <a:rPr lang="en-US" sz="1100" u="none" strike="noStrike">
                          <a:effectLst/>
                        </a:rPr>
                        <a:t>tea</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a:effectLst/>
                        </a:rPr>
                        <a:t>116791</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dirty="0">
                          <a:effectLst/>
                        </a:rPr>
                        <a:t>2.78%</a:t>
                      </a:r>
                      <a:endParaRPr lang="en-US" sz="1100" b="0" i="0" u="none" strike="noStrike" dirty="0">
                        <a:solidFill>
                          <a:srgbClr val="000000"/>
                        </a:solidFill>
                        <a:effectLst/>
                        <a:latin typeface="Calibri" panose="020F0502020204030204" pitchFamily="34" charset="0"/>
                      </a:endParaRPr>
                    </a:p>
                  </a:txBody>
                  <a:tcPr marL="9226" marR="9226" marT="9226" marB="0" anchor="ctr"/>
                </a:tc>
                <a:extLst>
                  <a:ext uri="{0D108BD9-81ED-4DB2-BD59-A6C34878D82A}">
                    <a16:rowId xmlns:a16="http://schemas.microsoft.com/office/drawing/2014/main" val="981942651"/>
                  </a:ext>
                </a:extLst>
              </a:tr>
              <a:tr h="203781">
                <a:tc>
                  <a:txBody>
                    <a:bodyPr/>
                    <a:lstStyle/>
                    <a:p>
                      <a:pPr algn="l" fontAlgn="b"/>
                      <a:r>
                        <a:rPr lang="en-US" sz="1100" u="none" strike="noStrike">
                          <a:effectLst/>
                        </a:rPr>
                        <a:t>vitamins supplements</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a:effectLst/>
                        </a:rPr>
                        <a:t>117289</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dirty="0">
                          <a:effectLst/>
                        </a:rPr>
                        <a:t>0.58%</a:t>
                      </a:r>
                      <a:endParaRPr lang="en-US" sz="1100" b="0" i="0" u="none" strike="noStrike" dirty="0">
                        <a:solidFill>
                          <a:srgbClr val="000000"/>
                        </a:solidFill>
                        <a:effectLst/>
                        <a:latin typeface="Calibri" panose="020F0502020204030204" pitchFamily="34" charset="0"/>
                      </a:endParaRPr>
                    </a:p>
                  </a:txBody>
                  <a:tcPr marL="9226" marR="9226" marT="9226" marB="0" anchor="ctr"/>
                </a:tc>
                <a:extLst>
                  <a:ext uri="{0D108BD9-81ED-4DB2-BD59-A6C34878D82A}">
                    <a16:rowId xmlns:a16="http://schemas.microsoft.com/office/drawing/2014/main" val="3033776988"/>
                  </a:ext>
                </a:extLst>
              </a:tr>
              <a:tr h="203781">
                <a:tc>
                  <a:txBody>
                    <a:bodyPr/>
                    <a:lstStyle/>
                    <a:p>
                      <a:pPr algn="l" fontAlgn="b"/>
                      <a:r>
                        <a:rPr lang="en-US" sz="1100" u="none" strike="noStrike">
                          <a:effectLst/>
                        </a:rPr>
                        <a:t>yogurt</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a:effectLst/>
                        </a:rPr>
                        <a:t>145820</a:t>
                      </a:r>
                      <a:endParaRPr lang="en-US" sz="1100" b="0"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dirty="0">
                          <a:effectLst/>
                        </a:rPr>
                        <a:t>16.25%</a:t>
                      </a:r>
                      <a:endParaRPr lang="en-US" sz="1100" b="0" i="0" u="none" strike="noStrike" dirty="0">
                        <a:solidFill>
                          <a:srgbClr val="000000"/>
                        </a:solidFill>
                        <a:effectLst/>
                        <a:latin typeface="Calibri" panose="020F0502020204030204" pitchFamily="34" charset="0"/>
                      </a:endParaRPr>
                    </a:p>
                  </a:txBody>
                  <a:tcPr marL="9226" marR="9226" marT="9226" marB="0" anchor="ctr"/>
                </a:tc>
                <a:extLst>
                  <a:ext uri="{0D108BD9-81ED-4DB2-BD59-A6C34878D82A}">
                    <a16:rowId xmlns:a16="http://schemas.microsoft.com/office/drawing/2014/main" val="2843730441"/>
                  </a:ext>
                </a:extLst>
              </a:tr>
              <a:tr h="203781">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9226" marR="9226" marT="9226" marB="0" anchor="ctr"/>
                </a:tc>
                <a:tc>
                  <a:txBody>
                    <a:bodyPr/>
                    <a:lstStyle/>
                    <a:p>
                      <a:pPr algn="l" fontAlgn="b"/>
                      <a:endParaRPr lang="en-US" sz="1100" b="1" i="0" u="none" strike="noStrike">
                        <a:solidFill>
                          <a:srgbClr val="000000"/>
                        </a:solidFill>
                        <a:effectLst/>
                        <a:latin typeface="Calibri" panose="020F0502020204030204" pitchFamily="34" charset="0"/>
                      </a:endParaRPr>
                    </a:p>
                  </a:txBody>
                  <a:tcPr marL="9226" marR="9226" marT="9226" marB="0" anchor="ctr"/>
                </a:tc>
                <a:tc>
                  <a:txBody>
                    <a:bodyPr/>
                    <a:lstStyle/>
                    <a:p>
                      <a:pPr algn="r" fontAlgn="b"/>
                      <a:r>
                        <a:rPr lang="en-US" sz="1100" u="none" strike="noStrike" dirty="0">
                          <a:effectLst/>
                        </a:rPr>
                        <a:t>100.00%</a:t>
                      </a:r>
                      <a:endParaRPr lang="en-US" sz="1100" b="1" i="0" u="none" strike="noStrike" dirty="0">
                        <a:solidFill>
                          <a:srgbClr val="000000"/>
                        </a:solidFill>
                        <a:effectLst/>
                        <a:latin typeface="Calibri" panose="020F0502020204030204" pitchFamily="34" charset="0"/>
                      </a:endParaRPr>
                    </a:p>
                  </a:txBody>
                  <a:tcPr marL="9226" marR="9226" marT="9226" marB="0" anchor="ctr"/>
                </a:tc>
                <a:extLst>
                  <a:ext uri="{0D108BD9-81ED-4DB2-BD59-A6C34878D82A}">
                    <a16:rowId xmlns:a16="http://schemas.microsoft.com/office/drawing/2014/main" val="2333384161"/>
                  </a:ext>
                </a:extLst>
              </a:tr>
            </a:tbl>
          </a:graphicData>
        </a:graphic>
      </p:graphicFrame>
    </p:spTree>
    <p:extLst>
      <p:ext uri="{BB962C8B-B14F-4D97-AF65-F5344CB8AC3E}">
        <p14:creationId xmlns:p14="http://schemas.microsoft.com/office/powerpoint/2010/main" val="863690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37F2BF-251F-4F36-8593-059FE3C98606}"/>
              </a:ext>
            </a:extLst>
          </p:cNvPr>
          <p:cNvSpPr/>
          <p:nvPr/>
        </p:nvSpPr>
        <p:spPr>
          <a:xfrm>
            <a:off x="890650" y="1097799"/>
            <a:ext cx="10242467" cy="4093428"/>
          </a:xfrm>
          <a:prstGeom prst="rect">
            <a:avLst/>
          </a:prstGeom>
        </p:spPr>
        <p:txBody>
          <a:bodyPr wrap="square">
            <a:spAutoFit/>
          </a:bodyPr>
          <a:lstStyle/>
          <a:p>
            <a:r>
              <a:rPr lang="en-US" b="1" dirty="0">
                <a:solidFill>
                  <a:schemeClr val="accent2">
                    <a:lumMod val="75000"/>
                  </a:schemeClr>
                </a:solidFill>
              </a:rPr>
              <a:t>    Insights:</a:t>
            </a:r>
          </a:p>
          <a:p>
            <a:endParaRPr lang="en-US" b="1" dirty="0"/>
          </a:p>
          <a:p>
            <a:r>
              <a:rPr lang="en-US" sz="1600" b="1" dirty="0">
                <a:latin typeface="Arial" panose="020B0604020202020204" pitchFamily="34" charset="0"/>
                <a:cs typeface="Arial" panose="020B0604020202020204" pitchFamily="34" charset="0"/>
              </a:rPr>
              <a:t>Top Performing Aisles (High Reorder Rates):</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Yogurt</a:t>
            </a:r>
            <a:r>
              <a:rPr lang="en-US" sz="1400" dirty="0">
                <a:latin typeface="Arial" panose="020B0604020202020204" pitchFamily="34" charset="0"/>
                <a:cs typeface="Arial" panose="020B0604020202020204" pitchFamily="34" charset="0"/>
              </a:rPr>
              <a:t> leads with the highest reorder rate at </a:t>
            </a:r>
            <a:r>
              <a:rPr lang="en-US" sz="1400" b="1" dirty="0">
                <a:latin typeface="Arial" panose="020B0604020202020204" pitchFamily="34" charset="0"/>
                <a:cs typeface="Arial" panose="020B0604020202020204" pitchFamily="34" charset="0"/>
              </a:rPr>
              <a:t>16.25%</a:t>
            </a:r>
            <a:r>
              <a:rPr lang="en-US" sz="1400" dirty="0">
                <a:latin typeface="Arial" panose="020B0604020202020204" pitchFamily="34" charset="0"/>
                <a:cs typeface="Arial" panose="020B0604020202020204" pitchFamily="34" charset="0"/>
              </a:rPr>
              <a:t> – indicating strong customer loyalty and consistent consumption.</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Packaged Cheese</a:t>
            </a:r>
            <a:r>
              <a:rPr lang="en-US" sz="1400" dirty="0">
                <a:latin typeface="Arial" panose="020B0604020202020204" pitchFamily="34" charset="0"/>
                <a:cs typeface="Arial" panose="020B0604020202020204" pitchFamily="34" charset="0"/>
              </a:rPr>
              <a:t> (12.30%) and </a:t>
            </a:r>
            <a:r>
              <a:rPr lang="en-US" sz="1400" b="1" dirty="0">
                <a:latin typeface="Arial" panose="020B0604020202020204" pitchFamily="34" charset="0"/>
                <a:cs typeface="Arial" panose="020B0604020202020204" pitchFamily="34" charset="0"/>
              </a:rPr>
              <a:t>Chips &amp; Pretzels</a:t>
            </a:r>
            <a:r>
              <a:rPr lang="en-US" sz="1400" dirty="0">
                <a:latin typeface="Arial" panose="020B0604020202020204" pitchFamily="34" charset="0"/>
                <a:cs typeface="Arial" panose="020B0604020202020204" pitchFamily="34" charset="0"/>
              </a:rPr>
              <a:t> (9.29%) are also frequently reordered, showing they are staple or addictive items.</a:t>
            </a:r>
          </a:p>
          <a:p>
            <a:pPr>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Moderate Reorder Rate Aisles:</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Refrigerated</a:t>
            </a:r>
            <a:r>
              <a:rPr lang="en-US" sz="1400" dirty="0">
                <a:latin typeface="Arial" panose="020B0604020202020204" pitchFamily="34" charset="0"/>
                <a:cs typeface="Arial" panose="020B0604020202020204" pitchFamily="34" charset="0"/>
              </a:rPr>
              <a:t> items (6.89%), </a:t>
            </a:r>
            <a:r>
              <a:rPr lang="en-US" sz="1400" b="1" dirty="0">
                <a:latin typeface="Arial" panose="020B0604020202020204" pitchFamily="34" charset="0"/>
                <a:cs typeface="Arial" panose="020B0604020202020204" pitchFamily="34" charset="0"/>
              </a:rPr>
              <a:t>Ice Cream</a:t>
            </a:r>
            <a:r>
              <a:rPr lang="en-US" sz="1400" dirty="0">
                <a:latin typeface="Arial" panose="020B0604020202020204" pitchFamily="34" charset="0"/>
                <a:cs typeface="Arial" panose="020B0604020202020204" pitchFamily="34" charset="0"/>
              </a:rPr>
              <a:t> (6.75%), </a:t>
            </a:r>
            <a:r>
              <a:rPr lang="en-US" sz="1400" b="1" dirty="0">
                <a:latin typeface="Arial" panose="020B0604020202020204" pitchFamily="34" charset="0"/>
                <a:cs typeface="Arial" panose="020B0604020202020204" pitchFamily="34" charset="0"/>
              </a:rPr>
              <a:t>Frozen Meals</a:t>
            </a:r>
            <a:r>
              <a:rPr lang="en-US" sz="1400" dirty="0">
                <a:latin typeface="Arial" panose="020B0604020202020204" pitchFamily="34" charset="0"/>
                <a:cs typeface="Arial" panose="020B0604020202020204" pitchFamily="34" charset="0"/>
              </a:rPr>
              <a:t> (5.40%) and </a:t>
            </a:r>
            <a:r>
              <a:rPr lang="en-US" sz="1400" b="1" dirty="0">
                <a:latin typeface="Arial" panose="020B0604020202020204" pitchFamily="34" charset="0"/>
                <a:cs typeface="Arial" panose="020B0604020202020204" pitchFamily="34" charset="0"/>
              </a:rPr>
              <a:t>Crackers</a:t>
            </a:r>
            <a:r>
              <a:rPr lang="en-US" sz="1400" dirty="0">
                <a:latin typeface="Arial" panose="020B0604020202020204" pitchFamily="34" charset="0"/>
                <a:cs typeface="Arial" panose="020B0604020202020204" pitchFamily="34" charset="0"/>
              </a:rPr>
              <a:t> (5.77%) reflect semi-frequent buying behavior - likely driven by convenience or perishability.</a:t>
            </a:r>
          </a:p>
          <a:p>
            <a:pPr>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Low Reorder Rate Aisles:</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Hair Care</a:t>
            </a:r>
            <a:r>
              <a:rPr lang="en-US" sz="1400" dirty="0">
                <a:latin typeface="Arial" panose="020B0604020202020204" pitchFamily="34" charset="0"/>
                <a:cs typeface="Arial" panose="020B0604020202020204" pitchFamily="34" charset="0"/>
              </a:rPr>
              <a:t> has an exceptionally low reorder rate of </a:t>
            </a:r>
            <a:r>
              <a:rPr lang="en-US" sz="1400" b="1" dirty="0">
                <a:latin typeface="Arial" panose="020B0604020202020204" pitchFamily="34" charset="0"/>
                <a:cs typeface="Arial" panose="020B0604020202020204" pitchFamily="34" charset="0"/>
              </a:rPr>
              <a:t>0.43%</a:t>
            </a:r>
            <a:r>
              <a:rPr lang="en-US" sz="1400" dirty="0">
                <a:latin typeface="Arial" panose="020B0604020202020204" pitchFamily="34" charset="0"/>
                <a:cs typeface="Arial" panose="020B0604020202020204" pitchFamily="34" charset="0"/>
              </a:rPr>
              <a:t>, which may indicate:</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Infrequent need</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High brand switching</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Bulk purchasing</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Cleaning Products</a:t>
            </a:r>
            <a:r>
              <a:rPr lang="en-US" sz="1400" dirty="0">
                <a:latin typeface="Arial" panose="020B0604020202020204" pitchFamily="34" charset="0"/>
                <a:cs typeface="Arial" panose="020B0604020202020204" pitchFamily="34" charset="0"/>
              </a:rPr>
              <a:t> and </a:t>
            </a:r>
            <a:r>
              <a:rPr lang="en-US" sz="1400" b="1" dirty="0">
                <a:latin typeface="Arial" panose="020B0604020202020204" pitchFamily="34" charset="0"/>
                <a:cs typeface="Arial" panose="020B0604020202020204" pitchFamily="34" charset="0"/>
              </a:rPr>
              <a:t>Coffee</a:t>
            </a:r>
            <a:r>
              <a:rPr lang="en-US" sz="1400" dirty="0">
                <a:latin typeface="Arial" panose="020B0604020202020204" pitchFamily="34" charset="0"/>
                <a:cs typeface="Arial" panose="020B0604020202020204" pitchFamily="34" charset="0"/>
              </a:rPr>
              <a:t> also have below 3% reorder rates — possibly long-lasting or one-time purchases.</a:t>
            </a:r>
          </a:p>
        </p:txBody>
      </p:sp>
      <p:sp>
        <p:nvSpPr>
          <p:cNvPr id="3" name="Arrow: Right 2">
            <a:extLst>
              <a:ext uri="{FF2B5EF4-FFF2-40B4-BE49-F238E27FC236}">
                <a16:creationId xmlns:a16="http://schemas.microsoft.com/office/drawing/2014/main" id="{8A4C948B-9243-462B-8454-2305064D6D7D}"/>
              </a:ext>
            </a:extLst>
          </p:cNvPr>
          <p:cNvSpPr/>
          <p:nvPr/>
        </p:nvSpPr>
        <p:spPr>
          <a:xfrm>
            <a:off x="952995" y="1242818"/>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14884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027A6AC-3937-4C94-BC92-3F8BA512502E}"/>
              </a:ext>
            </a:extLst>
          </p:cNvPr>
          <p:cNvSpPr/>
          <p:nvPr/>
        </p:nvSpPr>
        <p:spPr>
          <a:xfrm>
            <a:off x="1045028" y="1068112"/>
            <a:ext cx="9500260" cy="4616648"/>
          </a:xfrm>
          <a:prstGeom prst="rect">
            <a:avLst/>
          </a:prstGeom>
        </p:spPr>
        <p:txBody>
          <a:bodyPr wrap="square">
            <a:spAutoFit/>
          </a:bodyPr>
          <a:lstStyle/>
          <a:p>
            <a:r>
              <a:rPr lang="en-US" b="1" dirty="0"/>
              <a:t>   </a:t>
            </a:r>
            <a:r>
              <a:rPr lang="en-US" b="1" dirty="0">
                <a:solidFill>
                  <a:schemeClr val="accent2">
                    <a:lumMod val="75000"/>
                  </a:schemeClr>
                </a:solidFill>
              </a:rPr>
              <a:t>Actionable Recommendations:</a:t>
            </a:r>
          </a:p>
          <a:p>
            <a:endParaRPr lang="en-US" b="1" dirty="0">
              <a:solidFill>
                <a:schemeClr val="accent2">
                  <a:lumMod val="75000"/>
                </a:schemeClr>
              </a:solidFill>
            </a:endParaRPr>
          </a:p>
          <a:p>
            <a:pPr>
              <a:buFont typeface="+mj-lt"/>
              <a:buAutoNum type="arabicPeriod"/>
            </a:pPr>
            <a:r>
              <a:rPr lang="en-US" sz="1600" b="1" dirty="0">
                <a:latin typeface="Arial" panose="020B0604020202020204" pitchFamily="34" charset="0"/>
                <a:cs typeface="Arial" panose="020B0604020202020204" pitchFamily="34" charset="0"/>
              </a:rPr>
              <a:t>Promote High-Reorder Items:</a:t>
            </a:r>
            <a:endParaRPr lang="en-US" sz="1600" dirty="0">
              <a:latin typeface="Arial" panose="020B0604020202020204" pitchFamily="34" charset="0"/>
              <a:cs typeface="Arial" panose="020B0604020202020204" pitchFamily="34" charset="0"/>
            </a:endParaRPr>
          </a:p>
          <a:p>
            <a:pPr marL="742950" lvl="1" indent="-285750">
              <a:buFont typeface="+mj-lt"/>
              <a:buAutoNum type="arabicPeriod"/>
            </a:pPr>
            <a:r>
              <a:rPr lang="en-US" sz="1400" dirty="0">
                <a:latin typeface="Arial" panose="020B0604020202020204" pitchFamily="34" charset="0"/>
                <a:cs typeface="Arial" panose="020B0604020202020204" pitchFamily="34" charset="0"/>
              </a:rPr>
              <a:t>Bundle or upsell </a:t>
            </a:r>
            <a:r>
              <a:rPr lang="en-US" sz="1400" b="1" dirty="0">
                <a:latin typeface="Arial" panose="020B0604020202020204" pitchFamily="34" charset="0"/>
                <a:cs typeface="Arial" panose="020B0604020202020204" pitchFamily="34" charset="0"/>
              </a:rPr>
              <a:t>Yogurt</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Cheese</a:t>
            </a:r>
            <a:r>
              <a:rPr lang="en-US" sz="1400" dirty="0">
                <a:latin typeface="Arial" panose="020B0604020202020204" pitchFamily="34" charset="0"/>
                <a:cs typeface="Arial" panose="020B0604020202020204" pitchFamily="34" charset="0"/>
              </a:rPr>
              <a:t>, and </a:t>
            </a:r>
            <a:r>
              <a:rPr lang="en-US" sz="1400" b="1" dirty="0">
                <a:latin typeface="Arial" panose="020B0604020202020204" pitchFamily="34" charset="0"/>
                <a:cs typeface="Arial" panose="020B0604020202020204" pitchFamily="34" charset="0"/>
              </a:rPr>
              <a:t>Snacks</a:t>
            </a:r>
            <a:r>
              <a:rPr lang="en-US" sz="1400" dirty="0">
                <a:latin typeface="Arial" panose="020B0604020202020204" pitchFamily="34" charset="0"/>
                <a:cs typeface="Arial" panose="020B0604020202020204" pitchFamily="34" charset="0"/>
              </a:rPr>
              <a:t> with related products.</a:t>
            </a:r>
          </a:p>
          <a:p>
            <a:pPr marL="742950" lvl="1" indent="-285750">
              <a:buFont typeface="+mj-lt"/>
              <a:buAutoNum type="arabicPeriod"/>
            </a:pPr>
            <a:r>
              <a:rPr lang="en-US" sz="1400" dirty="0">
                <a:latin typeface="Arial" panose="020B0604020202020204" pitchFamily="34" charset="0"/>
                <a:cs typeface="Arial" panose="020B0604020202020204" pitchFamily="34" charset="0"/>
              </a:rPr>
              <a:t>Use them in subscription models or automated reorders.</a:t>
            </a:r>
          </a:p>
          <a:p>
            <a:pPr marL="742950" lvl="1" indent="-285750">
              <a:buFont typeface="+mj-lt"/>
              <a:buAutoNum type="arabicPeriod"/>
            </a:pPr>
            <a:endParaRPr lang="en-US" dirty="0">
              <a:latin typeface="Arial" panose="020B0604020202020204" pitchFamily="34" charset="0"/>
              <a:cs typeface="Arial" panose="020B0604020202020204" pitchFamily="34" charset="0"/>
            </a:endParaRPr>
          </a:p>
          <a:p>
            <a:pPr>
              <a:buFont typeface="+mj-lt"/>
              <a:buAutoNum type="arabicPeriod"/>
            </a:pPr>
            <a:r>
              <a:rPr lang="en-US" sz="1600" b="1" dirty="0">
                <a:latin typeface="Arial" panose="020B0604020202020204" pitchFamily="34" charset="0"/>
                <a:cs typeface="Arial" panose="020B0604020202020204" pitchFamily="34" charset="0"/>
              </a:rPr>
              <a:t>Boost Low-Performers:</a:t>
            </a:r>
            <a:endParaRPr lang="en-US" sz="1600" dirty="0">
              <a:latin typeface="Arial" panose="020B0604020202020204" pitchFamily="34" charset="0"/>
              <a:cs typeface="Arial" panose="020B0604020202020204" pitchFamily="34" charset="0"/>
            </a:endParaRPr>
          </a:p>
          <a:p>
            <a:pPr marL="742950" lvl="1" indent="-285750">
              <a:buFont typeface="+mj-lt"/>
              <a:buAutoNum type="arabicPeriod"/>
            </a:pPr>
            <a:r>
              <a:rPr lang="en-US" sz="1400" dirty="0">
                <a:latin typeface="Arial" panose="020B0604020202020204" pitchFamily="34" charset="0"/>
                <a:cs typeface="Arial" panose="020B0604020202020204" pitchFamily="34" charset="0"/>
              </a:rPr>
              <a:t>For aisles like </a:t>
            </a:r>
            <a:r>
              <a:rPr lang="en-US" sz="1400" b="1" dirty="0">
                <a:latin typeface="Arial" panose="020B0604020202020204" pitchFamily="34" charset="0"/>
                <a:cs typeface="Arial" panose="020B0604020202020204" pitchFamily="34" charset="0"/>
              </a:rPr>
              <a:t>Hair Care</a:t>
            </a:r>
            <a:r>
              <a:rPr lang="en-US" sz="1400" dirty="0">
                <a:latin typeface="Arial" panose="020B0604020202020204" pitchFamily="34" charset="0"/>
                <a:cs typeface="Arial" panose="020B0604020202020204" pitchFamily="34" charset="0"/>
              </a:rPr>
              <a:t> and </a:t>
            </a:r>
            <a:r>
              <a:rPr lang="en-US" sz="1400" b="1" dirty="0">
                <a:latin typeface="Arial" panose="020B0604020202020204" pitchFamily="34" charset="0"/>
                <a:cs typeface="Arial" panose="020B0604020202020204" pitchFamily="34" charset="0"/>
              </a:rPr>
              <a:t>Cleaning Products</a:t>
            </a:r>
            <a:r>
              <a:rPr lang="en-US" sz="1400" dirty="0">
                <a:latin typeface="Arial" panose="020B0604020202020204" pitchFamily="34" charset="0"/>
                <a:cs typeface="Arial" panose="020B0604020202020204" pitchFamily="34" charset="0"/>
              </a:rPr>
              <a:t>, consider:</a:t>
            </a:r>
          </a:p>
          <a:p>
            <a:pPr marL="1143000" lvl="2" indent="-228600">
              <a:buFont typeface="+mj-lt"/>
              <a:buAutoNum type="arabicPeriod"/>
            </a:pPr>
            <a:r>
              <a:rPr lang="en-US" sz="1400" dirty="0">
                <a:latin typeface="Arial" panose="020B0604020202020204" pitchFamily="34" charset="0"/>
                <a:cs typeface="Arial" panose="020B0604020202020204" pitchFamily="34" charset="0"/>
              </a:rPr>
              <a:t>Offering discounts on second-time purchases</a:t>
            </a:r>
          </a:p>
          <a:p>
            <a:pPr marL="1143000" lvl="2" indent="-228600">
              <a:buFont typeface="+mj-lt"/>
              <a:buAutoNum type="arabicPeriod"/>
            </a:pPr>
            <a:r>
              <a:rPr lang="en-US" sz="1400" dirty="0">
                <a:latin typeface="Arial" panose="020B0604020202020204" pitchFamily="34" charset="0"/>
                <a:cs typeface="Arial" panose="020B0604020202020204" pitchFamily="34" charset="0"/>
              </a:rPr>
              <a:t>Loyalty campaigns</a:t>
            </a:r>
          </a:p>
          <a:p>
            <a:pPr marL="1143000" lvl="2" indent="-228600">
              <a:buFont typeface="+mj-lt"/>
              <a:buAutoNum type="arabicPeriod"/>
            </a:pPr>
            <a:r>
              <a:rPr lang="en-US" sz="1400" dirty="0">
                <a:latin typeface="Arial" panose="020B0604020202020204" pitchFamily="34" charset="0"/>
                <a:cs typeface="Arial" panose="020B0604020202020204" pitchFamily="34" charset="0"/>
              </a:rPr>
              <a:t>Subscription-based reminders</a:t>
            </a:r>
          </a:p>
          <a:p>
            <a:pPr marL="1143000" lvl="2" indent="-228600">
              <a:buFont typeface="+mj-lt"/>
              <a:buAutoNum type="arabicPeriod"/>
            </a:pPr>
            <a:endParaRPr lang="en-US" dirty="0">
              <a:latin typeface="Arial" panose="020B0604020202020204" pitchFamily="34" charset="0"/>
              <a:cs typeface="Arial" panose="020B0604020202020204" pitchFamily="34" charset="0"/>
            </a:endParaRPr>
          </a:p>
          <a:p>
            <a:pPr>
              <a:buFont typeface="+mj-lt"/>
              <a:buAutoNum type="arabicPeriod"/>
            </a:pPr>
            <a:r>
              <a:rPr lang="en-US" sz="1600" b="1" dirty="0">
                <a:latin typeface="Arial" panose="020B0604020202020204" pitchFamily="34" charset="0"/>
                <a:cs typeface="Arial" panose="020B0604020202020204" pitchFamily="34" charset="0"/>
              </a:rPr>
              <a:t>Customer Segmentation:</a:t>
            </a:r>
            <a:endParaRPr lang="en-US" sz="1600" dirty="0">
              <a:latin typeface="Arial" panose="020B0604020202020204" pitchFamily="34" charset="0"/>
              <a:cs typeface="Arial" panose="020B0604020202020204" pitchFamily="34" charset="0"/>
            </a:endParaRPr>
          </a:p>
          <a:p>
            <a:pPr marL="742950" lvl="1" indent="-285750">
              <a:buFont typeface="+mj-lt"/>
              <a:buAutoNum type="arabicPeriod"/>
            </a:pPr>
            <a:r>
              <a:rPr lang="en-US" sz="1400" dirty="0">
                <a:latin typeface="Arial" panose="020B0604020202020204" pitchFamily="34" charset="0"/>
                <a:cs typeface="Arial" panose="020B0604020202020204" pitchFamily="34" charset="0"/>
              </a:rPr>
              <a:t>Use reorder behavior to build customer profiles (e.g., frequent yogurt buyers vs. one-time cleaning item buyers).</a:t>
            </a:r>
          </a:p>
          <a:p>
            <a:pPr marL="742950" lvl="1" indent="-285750">
              <a:buFont typeface="+mj-lt"/>
              <a:buAutoNum type="arabicPeriod"/>
            </a:pPr>
            <a:endParaRPr lang="en-US" dirty="0">
              <a:latin typeface="Arial" panose="020B0604020202020204" pitchFamily="34" charset="0"/>
              <a:cs typeface="Arial" panose="020B0604020202020204" pitchFamily="34" charset="0"/>
            </a:endParaRPr>
          </a:p>
          <a:p>
            <a:pPr>
              <a:buFont typeface="+mj-lt"/>
              <a:buAutoNum type="arabicPeriod"/>
            </a:pPr>
            <a:r>
              <a:rPr lang="en-US" sz="1600" b="1" dirty="0">
                <a:latin typeface="Arial" panose="020B0604020202020204" pitchFamily="34" charset="0"/>
                <a:cs typeface="Arial" panose="020B0604020202020204" pitchFamily="34" charset="0"/>
              </a:rPr>
              <a:t>Inventory Forecasting:</a:t>
            </a:r>
            <a:endParaRPr lang="en-US" sz="1600" dirty="0">
              <a:latin typeface="Arial" panose="020B0604020202020204" pitchFamily="34" charset="0"/>
              <a:cs typeface="Arial" panose="020B0604020202020204" pitchFamily="34" charset="0"/>
            </a:endParaRPr>
          </a:p>
          <a:p>
            <a:pPr marL="742950" lvl="1" indent="-285750">
              <a:buFont typeface="+mj-lt"/>
              <a:buAutoNum type="arabicPeriod"/>
            </a:pPr>
            <a:r>
              <a:rPr lang="en-US" sz="1400" dirty="0">
                <a:latin typeface="Arial" panose="020B0604020202020204" pitchFamily="34" charset="0"/>
                <a:cs typeface="Arial" panose="020B0604020202020204" pitchFamily="34" charset="0"/>
              </a:rPr>
              <a:t>High reorder aisles should have stable inventory buffers.</a:t>
            </a:r>
          </a:p>
          <a:p>
            <a:pPr marL="742950" lvl="1" indent="-285750">
              <a:buFont typeface="+mj-lt"/>
              <a:buAutoNum type="arabicPeriod"/>
            </a:pPr>
            <a:r>
              <a:rPr lang="en-US" sz="1400" dirty="0">
                <a:latin typeface="Arial" panose="020B0604020202020204" pitchFamily="34" charset="0"/>
                <a:cs typeface="Arial" panose="020B0604020202020204" pitchFamily="34" charset="0"/>
              </a:rPr>
              <a:t>Low reorder aisles can follow leaner inventory models to reduce holding costs.</a:t>
            </a:r>
          </a:p>
        </p:txBody>
      </p:sp>
      <p:sp>
        <p:nvSpPr>
          <p:cNvPr id="3" name="Arrow: Right 2">
            <a:extLst>
              <a:ext uri="{FF2B5EF4-FFF2-40B4-BE49-F238E27FC236}">
                <a16:creationId xmlns:a16="http://schemas.microsoft.com/office/drawing/2014/main" id="{4E34745E-2276-4954-9763-4331DEF207E0}"/>
              </a:ext>
            </a:extLst>
          </p:cNvPr>
          <p:cNvSpPr/>
          <p:nvPr/>
        </p:nvSpPr>
        <p:spPr>
          <a:xfrm>
            <a:off x="988623" y="1207190"/>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16808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F4F0A0-1738-43EF-9162-764E381E1667}"/>
              </a:ext>
            </a:extLst>
          </p:cNvPr>
          <p:cNvSpPr txBox="1"/>
          <p:nvPr/>
        </p:nvSpPr>
        <p:spPr>
          <a:xfrm>
            <a:off x="1045029" y="634185"/>
            <a:ext cx="2090057" cy="369332"/>
          </a:xfrm>
          <a:prstGeom prst="rect">
            <a:avLst/>
          </a:prstGeom>
          <a:noFill/>
        </p:spPr>
        <p:txBody>
          <a:bodyPr wrap="square" rtlCol="0">
            <a:spAutoFit/>
          </a:bodyPr>
          <a:lstStyle/>
          <a:p>
            <a:r>
              <a:rPr lang="en-US" dirty="0"/>
              <a:t>Task – 18</a:t>
            </a:r>
          </a:p>
        </p:txBody>
      </p:sp>
      <p:sp>
        <p:nvSpPr>
          <p:cNvPr id="3" name="Arrow: Right 2">
            <a:extLst>
              <a:ext uri="{FF2B5EF4-FFF2-40B4-BE49-F238E27FC236}">
                <a16:creationId xmlns:a16="http://schemas.microsoft.com/office/drawing/2014/main" id="{2E9CF2FB-34AA-4CD3-96CB-837F006A184C}"/>
              </a:ext>
            </a:extLst>
          </p:cNvPr>
          <p:cNvSpPr/>
          <p:nvPr/>
        </p:nvSpPr>
        <p:spPr>
          <a:xfrm>
            <a:off x="860960" y="1130053"/>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3D98AB0-024C-4D10-A7C3-CA1627114501}"/>
              </a:ext>
            </a:extLst>
          </p:cNvPr>
          <p:cNvSpPr/>
          <p:nvPr/>
        </p:nvSpPr>
        <p:spPr>
          <a:xfrm>
            <a:off x="1045028" y="1007733"/>
            <a:ext cx="7028213" cy="369332"/>
          </a:xfrm>
          <a:prstGeom prst="rect">
            <a:avLst/>
          </a:prstGeom>
        </p:spPr>
        <p:txBody>
          <a:bodyPr wrap="square">
            <a:spAutoFit/>
          </a:bodyPr>
          <a:lstStyle/>
          <a:p>
            <a:r>
              <a:rPr lang="en-IN" dirty="0">
                <a:latin typeface="Book Antiqua" panose="02040602050305030304" pitchFamily="18" charset="0"/>
                <a:ea typeface="Book Antiqua" panose="02040602050305030304" pitchFamily="18" charset="0"/>
                <a:cs typeface="Book Antiqua" panose="02040602050305030304" pitchFamily="18" charset="0"/>
              </a:rPr>
              <a:t>How does the average order size vary by day of the week?</a:t>
            </a:r>
            <a:endParaRPr lang="en-US" dirty="0"/>
          </a:p>
        </p:txBody>
      </p:sp>
      <p:graphicFrame>
        <p:nvGraphicFramePr>
          <p:cNvPr id="6" name="Table 5">
            <a:extLst>
              <a:ext uri="{FF2B5EF4-FFF2-40B4-BE49-F238E27FC236}">
                <a16:creationId xmlns:a16="http://schemas.microsoft.com/office/drawing/2014/main" id="{90B754DF-6F23-4271-93C4-A98D903E9E67}"/>
              </a:ext>
            </a:extLst>
          </p:cNvPr>
          <p:cNvGraphicFramePr>
            <a:graphicFrameLocks noGrp="1"/>
          </p:cNvGraphicFramePr>
          <p:nvPr>
            <p:extLst>
              <p:ext uri="{D42A27DB-BD31-4B8C-83A1-F6EECF244321}">
                <p14:modId xmlns:p14="http://schemas.microsoft.com/office/powerpoint/2010/main" val="3601434174"/>
              </p:ext>
            </p:extLst>
          </p:nvPr>
        </p:nvGraphicFramePr>
        <p:xfrm>
          <a:off x="1214499" y="1446492"/>
          <a:ext cx="5394120" cy="1774620"/>
        </p:xfrm>
        <a:graphic>
          <a:graphicData uri="http://schemas.openxmlformats.org/drawingml/2006/table">
            <a:tbl>
              <a:tblPr>
                <a:tableStyleId>{BC89EF96-8CEA-46FF-86C4-4CE0E7609802}</a:tableStyleId>
              </a:tblPr>
              <a:tblGrid>
                <a:gridCol w="1065505">
                  <a:extLst>
                    <a:ext uri="{9D8B030D-6E8A-4147-A177-3AD203B41FA5}">
                      <a16:colId xmlns:a16="http://schemas.microsoft.com/office/drawing/2014/main" val="103296350"/>
                    </a:ext>
                  </a:extLst>
                </a:gridCol>
                <a:gridCol w="1448445">
                  <a:extLst>
                    <a:ext uri="{9D8B030D-6E8A-4147-A177-3AD203B41FA5}">
                      <a16:colId xmlns:a16="http://schemas.microsoft.com/office/drawing/2014/main" val="927661915"/>
                    </a:ext>
                  </a:extLst>
                </a:gridCol>
                <a:gridCol w="1642411">
                  <a:extLst>
                    <a:ext uri="{9D8B030D-6E8A-4147-A177-3AD203B41FA5}">
                      <a16:colId xmlns:a16="http://schemas.microsoft.com/office/drawing/2014/main" val="3849452268"/>
                    </a:ext>
                  </a:extLst>
                </a:gridCol>
                <a:gridCol w="1237759">
                  <a:extLst>
                    <a:ext uri="{9D8B030D-6E8A-4147-A177-3AD203B41FA5}">
                      <a16:colId xmlns:a16="http://schemas.microsoft.com/office/drawing/2014/main" val="3952444205"/>
                    </a:ext>
                  </a:extLst>
                </a:gridCol>
              </a:tblGrid>
              <a:tr h="250620">
                <a:tc>
                  <a:txBody>
                    <a:bodyPr/>
                    <a:lstStyle/>
                    <a:p>
                      <a:pPr algn="l" fontAlgn="b"/>
                      <a:r>
                        <a:rPr lang="en-US" sz="1100" u="none" strike="noStrike" dirty="0">
                          <a:effectLst/>
                        </a:rPr>
                        <a:t>day_of_week</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Count of product_id</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dirty="0">
                          <a:effectLst/>
                        </a:rPr>
                        <a:t>Distinct Count of order_id</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avg_order_size</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93952340"/>
                  </a:ext>
                </a:extLst>
              </a:tr>
              <a:tr h="190500">
                <a:tc>
                  <a:txBody>
                    <a:bodyPr/>
                    <a:lstStyle/>
                    <a:p>
                      <a:pPr algn="l" fontAlgn="b"/>
                      <a:r>
                        <a:rPr lang="en-US" sz="1100" u="none" strike="noStrike" dirty="0">
                          <a:effectLst/>
                        </a:rPr>
                        <a:t>Friday</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41303</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4050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10.20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44377221"/>
                  </a:ext>
                </a:extLst>
              </a:tr>
              <a:tr h="190500">
                <a:tc>
                  <a:txBody>
                    <a:bodyPr/>
                    <a:lstStyle/>
                    <a:p>
                      <a:pPr algn="l" fontAlgn="b"/>
                      <a:r>
                        <a:rPr lang="en-US" sz="1100" u="none" strike="noStrike">
                          <a:effectLst/>
                        </a:rPr>
                        <a:t>Monday</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46747</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4542</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10.29</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63938674"/>
                  </a:ext>
                </a:extLst>
              </a:tr>
              <a:tr h="190500">
                <a:tc>
                  <a:txBody>
                    <a:bodyPr/>
                    <a:lstStyle/>
                    <a:p>
                      <a:pPr algn="l" fontAlgn="b"/>
                      <a:r>
                        <a:rPr lang="en-US" sz="1100" u="none" strike="noStrike">
                          <a:effectLst/>
                        </a:rPr>
                        <a:t>Saturday</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48778</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4422</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11.03</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01721359"/>
                  </a:ext>
                </a:extLst>
              </a:tr>
              <a:tr h="190500">
                <a:tc>
                  <a:txBody>
                    <a:bodyPr/>
                    <a:lstStyle/>
                    <a:p>
                      <a:pPr algn="l" fontAlgn="b"/>
                      <a:r>
                        <a:rPr lang="en-US" sz="1100" u="none" strike="noStrike">
                          <a:effectLst/>
                        </a:rPr>
                        <a:t>Sunday</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74310</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6340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11.72</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57772410"/>
                  </a:ext>
                </a:extLst>
              </a:tr>
              <a:tr h="190500">
                <a:tc>
                  <a:txBody>
                    <a:bodyPr/>
                    <a:lstStyle/>
                    <a:p>
                      <a:pPr algn="l" fontAlgn="b"/>
                      <a:r>
                        <a:rPr lang="en-US" sz="1100" u="none" strike="noStrike">
                          <a:effectLst/>
                        </a:rPr>
                        <a:t>Thursday</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35747</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3628</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9.85</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71409574"/>
                  </a:ext>
                </a:extLst>
              </a:tr>
              <a:tr h="190500">
                <a:tc>
                  <a:txBody>
                    <a:bodyPr/>
                    <a:lstStyle/>
                    <a:p>
                      <a:pPr algn="l" fontAlgn="b"/>
                      <a:r>
                        <a:rPr lang="en-US" sz="1100" u="none" strike="noStrike">
                          <a:effectLst/>
                        </a:rPr>
                        <a:t>Tuesday</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36265</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3660</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9.91</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88622774"/>
                  </a:ext>
                </a:extLst>
              </a:tr>
              <a:tr h="190500">
                <a:tc>
                  <a:txBody>
                    <a:bodyPr/>
                    <a:lstStyle/>
                    <a:p>
                      <a:pPr algn="l" fontAlgn="b"/>
                      <a:r>
                        <a:rPr lang="en-US" sz="1100" u="none" strike="noStrike">
                          <a:effectLst/>
                        </a:rPr>
                        <a:t>Wednesday</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34901</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3610</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9.67</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14586358"/>
                  </a:ext>
                </a:extLst>
              </a:tr>
              <a:tr h="190500">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318051</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30252</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72.67</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44617942"/>
                  </a:ext>
                </a:extLst>
              </a:tr>
            </a:tbl>
          </a:graphicData>
        </a:graphic>
      </p:graphicFrame>
      <p:graphicFrame>
        <p:nvGraphicFramePr>
          <p:cNvPr id="8" name="Chart 7">
            <a:extLst>
              <a:ext uri="{FF2B5EF4-FFF2-40B4-BE49-F238E27FC236}">
                <a16:creationId xmlns:a16="http://schemas.microsoft.com/office/drawing/2014/main" id="{EB267958-4F8B-4502-BA4B-EFEF4CFBBF39}"/>
              </a:ext>
            </a:extLst>
          </p:cNvPr>
          <p:cNvGraphicFramePr/>
          <p:nvPr>
            <p:extLst>
              <p:ext uri="{D42A27DB-BD31-4B8C-83A1-F6EECF244321}">
                <p14:modId xmlns:p14="http://schemas.microsoft.com/office/powerpoint/2010/main" val="1513655387"/>
              </p:ext>
            </p:extLst>
          </p:nvPr>
        </p:nvGraphicFramePr>
        <p:xfrm>
          <a:off x="1214499" y="3373718"/>
          <a:ext cx="8083880" cy="31528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23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4F7E8A-63DC-4EEF-B952-3CFDD93461BB}"/>
              </a:ext>
            </a:extLst>
          </p:cNvPr>
          <p:cNvSpPr/>
          <p:nvPr/>
        </p:nvSpPr>
        <p:spPr>
          <a:xfrm>
            <a:off x="783772" y="765703"/>
            <a:ext cx="10409034" cy="5170646"/>
          </a:xfrm>
          <a:prstGeom prst="rect">
            <a:avLst/>
          </a:prstGeom>
        </p:spPr>
        <p:txBody>
          <a:bodyPr wrap="square">
            <a:spAutoFit/>
          </a:bodyPr>
          <a:lstStyle/>
          <a:p>
            <a:r>
              <a:rPr lang="en-US" b="1" dirty="0">
                <a:solidFill>
                  <a:schemeClr val="accent2">
                    <a:lumMod val="75000"/>
                  </a:schemeClr>
                </a:solidFill>
              </a:rPr>
              <a:t>     Insights &amp; Analysis:</a:t>
            </a:r>
          </a:p>
          <a:p>
            <a:endParaRPr lang="en-US" sz="1200" b="1" dirty="0"/>
          </a:p>
          <a:p>
            <a:endParaRPr lang="en-US" sz="1200" b="1" dirty="0"/>
          </a:p>
          <a:p>
            <a:pPr>
              <a:buFont typeface="+mj-lt"/>
              <a:buAutoNum type="arabicPeriod"/>
            </a:pPr>
            <a:r>
              <a:rPr lang="en-US" sz="1200" b="1" dirty="0"/>
              <a:t> Diverse Product Range</a:t>
            </a:r>
            <a:endParaRPr lang="en-US" sz="1200" dirty="0"/>
          </a:p>
          <a:p>
            <a:pPr marL="742950" lvl="1" indent="-285750">
              <a:buFont typeface="+mj-lt"/>
              <a:buAutoNum type="arabicPeriod"/>
            </a:pPr>
            <a:r>
              <a:rPr lang="en-US" sz="1200" dirty="0"/>
              <a:t>The presence of 21 distinct departments shows that the dataset covers a wide variety of product categories, which is ideal for a comprehensive retail operation (e.g., supermarket or hypermarket).</a:t>
            </a:r>
          </a:p>
          <a:p>
            <a:pPr marL="742950" lvl="1" indent="-285750">
              <a:buFont typeface="+mj-lt"/>
              <a:buAutoNum type="arabicPeriod"/>
            </a:pPr>
            <a:endParaRPr lang="en-US" sz="1200" dirty="0"/>
          </a:p>
          <a:p>
            <a:pPr>
              <a:buFont typeface="+mj-lt"/>
              <a:buAutoNum type="arabicPeriod"/>
            </a:pPr>
            <a:r>
              <a:rPr lang="en-US" sz="1200" b="1" dirty="0"/>
              <a:t> Opportunity for Customer Segmentation</a:t>
            </a:r>
            <a:endParaRPr lang="en-US" sz="1200" dirty="0"/>
          </a:p>
          <a:p>
            <a:pPr marL="742950" lvl="1" indent="-285750">
              <a:buFont typeface="+mj-lt"/>
              <a:buAutoNum type="arabicPeriod"/>
            </a:pPr>
            <a:r>
              <a:rPr lang="en-US" sz="1200" dirty="0"/>
              <a:t>These departments can be used to segment customer behavior:</a:t>
            </a:r>
          </a:p>
          <a:p>
            <a:pPr marL="1143000" lvl="2" indent="-228600">
              <a:buFont typeface="+mj-lt"/>
              <a:buAutoNum type="arabicPeriod"/>
            </a:pPr>
            <a:r>
              <a:rPr lang="en-US" sz="1200" dirty="0"/>
              <a:t>E.g., users preferring health &amp; wellness vs. snacks &amp; beverages</a:t>
            </a:r>
          </a:p>
          <a:p>
            <a:pPr marL="1143000" lvl="2" indent="-228600">
              <a:buFont typeface="+mj-lt"/>
              <a:buAutoNum type="arabicPeriod"/>
            </a:pPr>
            <a:r>
              <a:rPr lang="en-US" sz="1200" dirty="0"/>
              <a:t>Segmenting allows for personalized marketing and targeted offers.</a:t>
            </a:r>
          </a:p>
          <a:p>
            <a:pPr marL="1143000" lvl="2" indent="-228600">
              <a:buFont typeface="+mj-lt"/>
              <a:buAutoNum type="arabicPeriod"/>
            </a:pPr>
            <a:endParaRPr lang="en-US" sz="1200" dirty="0"/>
          </a:p>
          <a:p>
            <a:pPr>
              <a:buFont typeface="+mj-lt"/>
              <a:buAutoNum type="arabicPeriod"/>
            </a:pPr>
            <a:r>
              <a:rPr lang="en-US" sz="1200" b="1" dirty="0"/>
              <a:t> Scope for Cross-Selling and Upselling</a:t>
            </a:r>
            <a:endParaRPr lang="en-US" sz="1200" dirty="0"/>
          </a:p>
          <a:p>
            <a:pPr marL="742950" lvl="1" indent="-285750">
              <a:buFont typeface="+mj-lt"/>
              <a:buAutoNum type="arabicPeriod"/>
            </a:pPr>
            <a:r>
              <a:rPr lang="en-US" sz="1200" dirty="0"/>
              <a:t>With a large number of departments, there’s strong potential for:</a:t>
            </a:r>
          </a:p>
          <a:p>
            <a:pPr marL="1143000" lvl="2" indent="-228600">
              <a:buFont typeface="+mj-lt"/>
              <a:buAutoNum type="arabicPeriod"/>
            </a:pPr>
            <a:r>
              <a:rPr lang="en-US" sz="1200" dirty="0"/>
              <a:t>Cross-selling: e.g., pairing </a:t>
            </a:r>
            <a:r>
              <a:rPr lang="en-US" sz="1200" i="1" dirty="0"/>
              <a:t>dairy</a:t>
            </a:r>
            <a:r>
              <a:rPr lang="en-US" sz="1200" dirty="0"/>
              <a:t> with </a:t>
            </a:r>
            <a:r>
              <a:rPr lang="en-US" sz="1200" i="1" dirty="0"/>
              <a:t>bakery items</a:t>
            </a:r>
            <a:endParaRPr lang="en-US" sz="1200" dirty="0"/>
          </a:p>
          <a:p>
            <a:pPr marL="1143000" lvl="2" indent="-228600">
              <a:buFont typeface="+mj-lt"/>
              <a:buAutoNum type="arabicPeriod"/>
            </a:pPr>
            <a:r>
              <a:rPr lang="en-US" sz="1200" dirty="0"/>
              <a:t>Upselling: promoting </a:t>
            </a:r>
            <a:r>
              <a:rPr lang="en-US" sz="1200" i="1" dirty="0"/>
              <a:t>premium</a:t>
            </a:r>
            <a:r>
              <a:rPr lang="en-US" sz="1200" dirty="0"/>
              <a:t> products within departments</a:t>
            </a:r>
          </a:p>
          <a:p>
            <a:pPr marL="1143000" lvl="2" indent="-228600">
              <a:buFont typeface="+mj-lt"/>
              <a:buAutoNum type="arabicPeriod"/>
            </a:pPr>
            <a:endParaRPr lang="en-US" sz="1200" dirty="0"/>
          </a:p>
          <a:p>
            <a:pPr>
              <a:buFont typeface="+mj-lt"/>
              <a:buAutoNum type="arabicPeriod"/>
            </a:pPr>
            <a:r>
              <a:rPr lang="en-US" sz="1200" b="1" dirty="0"/>
              <a:t> Inventory and Category Management</a:t>
            </a:r>
            <a:endParaRPr lang="en-US" sz="1200" dirty="0"/>
          </a:p>
          <a:p>
            <a:pPr marL="742950" lvl="1" indent="-285750">
              <a:buFont typeface="+mj-lt"/>
              <a:buAutoNum type="arabicPeriod"/>
            </a:pPr>
            <a:r>
              <a:rPr lang="en-US" sz="1200" dirty="0"/>
              <a:t>Understanding how many departments exist helps in:</a:t>
            </a:r>
          </a:p>
          <a:p>
            <a:pPr marL="1143000" lvl="2" indent="-228600">
              <a:buFont typeface="+mj-lt"/>
              <a:buAutoNum type="arabicPeriod"/>
            </a:pPr>
            <a:r>
              <a:rPr lang="en-US" sz="1200" dirty="0"/>
              <a:t>Optimizing shelf space</a:t>
            </a:r>
          </a:p>
          <a:p>
            <a:pPr marL="1143000" lvl="2" indent="-228600">
              <a:buFont typeface="+mj-lt"/>
              <a:buAutoNum type="arabicPeriod"/>
            </a:pPr>
            <a:r>
              <a:rPr lang="en-US" sz="1200" dirty="0"/>
              <a:t>Improving supply chain strategies</a:t>
            </a:r>
          </a:p>
          <a:p>
            <a:pPr marL="1143000" lvl="2" indent="-228600">
              <a:buFont typeface="+mj-lt"/>
              <a:buAutoNum type="arabicPeriod"/>
            </a:pPr>
            <a:r>
              <a:rPr lang="en-US" sz="1200" dirty="0"/>
              <a:t>Reducing overstock/understock issues</a:t>
            </a:r>
          </a:p>
          <a:p>
            <a:pPr marL="1143000" lvl="2" indent="-228600">
              <a:buFont typeface="+mj-lt"/>
              <a:buAutoNum type="arabicPeriod"/>
            </a:pPr>
            <a:endParaRPr lang="en-US" sz="1200" dirty="0"/>
          </a:p>
          <a:p>
            <a:pPr>
              <a:buFont typeface="+mj-lt"/>
              <a:buAutoNum type="arabicPeriod"/>
            </a:pPr>
            <a:r>
              <a:rPr lang="en-US" sz="1200" b="1" dirty="0"/>
              <a:t> Departmental Contribution to Sales</a:t>
            </a:r>
            <a:r>
              <a:rPr lang="en-US" sz="1200" dirty="0"/>
              <a:t> (Next Step)</a:t>
            </a:r>
          </a:p>
          <a:p>
            <a:pPr marL="742950" lvl="1" indent="-285750">
              <a:buFont typeface="+mj-lt"/>
              <a:buAutoNum type="arabicPeriod"/>
            </a:pPr>
            <a:r>
              <a:rPr lang="en-US" sz="1200" dirty="0"/>
              <a:t>Knowing the count is a start, but next:</a:t>
            </a:r>
          </a:p>
          <a:p>
            <a:pPr marL="1143000" lvl="2" indent="-228600">
              <a:buFont typeface="+mj-lt"/>
              <a:buAutoNum type="arabicPeriod"/>
            </a:pPr>
            <a:r>
              <a:rPr lang="en-US" sz="1200" dirty="0"/>
              <a:t>Analyze sales volume, order count, or product variety per department.</a:t>
            </a:r>
          </a:p>
          <a:p>
            <a:pPr marL="1143000" lvl="2" indent="-228600">
              <a:buFont typeface="+mj-lt"/>
              <a:buAutoNum type="arabicPeriod"/>
            </a:pPr>
            <a:r>
              <a:rPr lang="en-US" sz="1200" dirty="0"/>
              <a:t>This will help identify top-performing vs. underperforming departments.</a:t>
            </a:r>
          </a:p>
        </p:txBody>
      </p:sp>
      <p:sp>
        <p:nvSpPr>
          <p:cNvPr id="3" name="Arrow: Right 2">
            <a:extLst>
              <a:ext uri="{FF2B5EF4-FFF2-40B4-BE49-F238E27FC236}">
                <a16:creationId xmlns:a16="http://schemas.microsoft.com/office/drawing/2014/main" id="{1445FB66-8147-4A0E-8BE5-5F6601B48B5A}"/>
              </a:ext>
            </a:extLst>
          </p:cNvPr>
          <p:cNvSpPr/>
          <p:nvPr/>
        </p:nvSpPr>
        <p:spPr>
          <a:xfrm>
            <a:off x="886380" y="897899"/>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39604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D77920-0ADB-4BD4-BD62-0D8AC009A81E}"/>
              </a:ext>
            </a:extLst>
          </p:cNvPr>
          <p:cNvSpPr/>
          <p:nvPr/>
        </p:nvSpPr>
        <p:spPr>
          <a:xfrm>
            <a:off x="886690" y="936266"/>
            <a:ext cx="11305310" cy="5078313"/>
          </a:xfrm>
          <a:prstGeom prst="rect">
            <a:avLst/>
          </a:prstGeom>
        </p:spPr>
        <p:txBody>
          <a:bodyPr wrap="square">
            <a:spAutoFit/>
          </a:bodyPr>
          <a:lstStyle/>
          <a:p>
            <a:endParaRPr lang="en-US" b="1" dirty="0"/>
          </a:p>
          <a:p>
            <a:pPr>
              <a:buFont typeface="+mj-lt"/>
              <a:buAutoNum type="arabicPeriod"/>
            </a:pPr>
            <a:r>
              <a:rPr lang="en-US" sz="1600" b="1" dirty="0">
                <a:latin typeface="Arial" panose="020B0604020202020204" pitchFamily="34" charset="0"/>
                <a:cs typeface="Arial" panose="020B0604020202020204" pitchFamily="34" charset="0"/>
              </a:rPr>
              <a:t>Sunday Has the Highest Average Order Size:</a:t>
            </a:r>
            <a:endParaRPr lang="en-US" sz="1600" dirty="0">
              <a:latin typeface="Arial" panose="020B0604020202020204" pitchFamily="34" charset="0"/>
              <a:cs typeface="Arial" panose="020B0604020202020204" pitchFamily="34" charset="0"/>
            </a:endParaRPr>
          </a:p>
          <a:p>
            <a:pPr marL="742950" lvl="1" indent="-285750">
              <a:buFont typeface="+mj-lt"/>
              <a:buAutoNum type="arabicPeriod"/>
            </a:pPr>
            <a:r>
              <a:rPr lang="en-US" sz="1400" dirty="0">
                <a:latin typeface="Arial" panose="020B0604020202020204" pitchFamily="34" charset="0"/>
                <a:cs typeface="Arial" panose="020B0604020202020204" pitchFamily="34" charset="0"/>
              </a:rPr>
              <a:t>Average order size: </a:t>
            </a:r>
            <a:r>
              <a:rPr lang="en-US" sz="1400" b="1" dirty="0">
                <a:latin typeface="Arial" panose="020B0604020202020204" pitchFamily="34" charset="0"/>
                <a:cs typeface="Arial" panose="020B0604020202020204" pitchFamily="34" charset="0"/>
              </a:rPr>
              <a:t>11.72</a:t>
            </a:r>
            <a:endParaRPr lang="en-US" sz="1400" dirty="0">
              <a:latin typeface="Arial" panose="020B0604020202020204" pitchFamily="34" charset="0"/>
              <a:cs typeface="Arial" panose="020B0604020202020204" pitchFamily="34" charset="0"/>
            </a:endParaRPr>
          </a:p>
          <a:p>
            <a:pPr marL="742950" lvl="1" indent="-285750">
              <a:buFont typeface="+mj-lt"/>
              <a:buAutoNum type="arabicPeriod"/>
            </a:pPr>
            <a:r>
              <a:rPr lang="en-US" sz="1400" dirty="0">
                <a:latin typeface="Arial" panose="020B0604020202020204" pitchFamily="34" charset="0"/>
                <a:cs typeface="Arial" panose="020B0604020202020204" pitchFamily="34" charset="0"/>
              </a:rPr>
              <a:t>Customers tend to buy the most items per order on </a:t>
            </a:r>
            <a:r>
              <a:rPr lang="en-US" sz="1400" b="1" dirty="0">
                <a:latin typeface="Arial" panose="020B0604020202020204" pitchFamily="34" charset="0"/>
                <a:cs typeface="Arial" panose="020B0604020202020204" pitchFamily="34" charset="0"/>
              </a:rPr>
              <a:t>Sundays</a:t>
            </a:r>
            <a:r>
              <a:rPr lang="en-US" sz="1400" dirty="0">
                <a:latin typeface="Arial" panose="020B0604020202020204" pitchFamily="34" charset="0"/>
                <a:cs typeface="Arial" panose="020B0604020202020204" pitchFamily="34" charset="0"/>
              </a:rPr>
              <a:t>. This might be due to:</a:t>
            </a:r>
          </a:p>
          <a:p>
            <a:pPr marL="1143000" lvl="2" indent="-228600">
              <a:buFont typeface="+mj-lt"/>
              <a:buAutoNum type="arabicPeriod"/>
            </a:pPr>
            <a:r>
              <a:rPr lang="en-US" sz="1400" dirty="0">
                <a:latin typeface="Arial" panose="020B0604020202020204" pitchFamily="34" charset="0"/>
                <a:cs typeface="Arial" panose="020B0604020202020204" pitchFamily="34" charset="0"/>
              </a:rPr>
              <a:t>Weekly grocery shopping</a:t>
            </a:r>
          </a:p>
          <a:p>
            <a:pPr marL="1143000" lvl="2" indent="-228600">
              <a:buFont typeface="+mj-lt"/>
              <a:buAutoNum type="arabicPeriod"/>
            </a:pPr>
            <a:r>
              <a:rPr lang="en-US" sz="1400" dirty="0">
                <a:latin typeface="Arial" panose="020B0604020202020204" pitchFamily="34" charset="0"/>
                <a:cs typeface="Arial" panose="020B0604020202020204" pitchFamily="34" charset="0"/>
              </a:rPr>
              <a:t>Preparing for the upcoming week</a:t>
            </a:r>
          </a:p>
          <a:p>
            <a:pPr marL="1143000" lvl="2" indent="-228600">
              <a:buFont typeface="+mj-lt"/>
              <a:buAutoNum type="arabicPeriod"/>
            </a:pPr>
            <a:endParaRPr lang="en-US" dirty="0">
              <a:latin typeface="Arial" panose="020B0604020202020204" pitchFamily="34" charset="0"/>
              <a:cs typeface="Arial" panose="020B0604020202020204" pitchFamily="34" charset="0"/>
            </a:endParaRPr>
          </a:p>
          <a:p>
            <a:pPr>
              <a:buFont typeface="+mj-lt"/>
              <a:buAutoNum type="arabicPeriod"/>
            </a:pPr>
            <a:r>
              <a:rPr lang="en-US" sz="1600" b="1" dirty="0">
                <a:latin typeface="Arial" panose="020B0604020202020204" pitchFamily="34" charset="0"/>
                <a:cs typeface="Arial" panose="020B0604020202020204" pitchFamily="34" charset="0"/>
              </a:rPr>
              <a:t>Saturday Follows Closely Behind:</a:t>
            </a:r>
            <a:endParaRPr lang="en-US" sz="1600" dirty="0">
              <a:latin typeface="Arial" panose="020B0604020202020204" pitchFamily="34" charset="0"/>
              <a:cs typeface="Arial" panose="020B0604020202020204" pitchFamily="34" charset="0"/>
            </a:endParaRPr>
          </a:p>
          <a:p>
            <a:pPr marL="742950" lvl="1" indent="-285750">
              <a:buFont typeface="+mj-lt"/>
              <a:buAutoNum type="arabicPeriod"/>
            </a:pPr>
            <a:r>
              <a:rPr lang="en-US" sz="1400" dirty="0">
                <a:latin typeface="Arial" panose="020B0604020202020204" pitchFamily="34" charset="0"/>
                <a:cs typeface="Arial" panose="020B0604020202020204" pitchFamily="34" charset="0"/>
              </a:rPr>
              <a:t>Avg order size: </a:t>
            </a:r>
            <a:r>
              <a:rPr lang="en-US" sz="1400" b="1" dirty="0">
                <a:latin typeface="Arial" panose="020B0604020202020204" pitchFamily="34" charset="0"/>
                <a:cs typeface="Arial" panose="020B0604020202020204" pitchFamily="34" charset="0"/>
              </a:rPr>
              <a:t>11.03</a:t>
            </a:r>
            <a:endParaRPr lang="en-US" sz="1400" dirty="0">
              <a:latin typeface="Arial" panose="020B0604020202020204" pitchFamily="34" charset="0"/>
              <a:cs typeface="Arial" panose="020B0604020202020204" pitchFamily="34" charset="0"/>
            </a:endParaRPr>
          </a:p>
          <a:p>
            <a:pPr marL="742950" lvl="1" indent="-285750">
              <a:buFont typeface="+mj-lt"/>
              <a:buAutoNum type="arabicPeriod"/>
            </a:pPr>
            <a:r>
              <a:rPr lang="en-US" sz="1400" dirty="0">
                <a:latin typeface="Arial" panose="020B0604020202020204" pitchFamily="34" charset="0"/>
                <a:cs typeface="Arial" panose="020B0604020202020204" pitchFamily="34" charset="0"/>
              </a:rPr>
              <a:t>Suggests weekend shopping is preferred by many customers.</a:t>
            </a:r>
          </a:p>
          <a:p>
            <a:pPr marL="742950" lvl="1" indent="-285750">
              <a:buFont typeface="+mj-lt"/>
              <a:buAutoNum type="arabicPeriod"/>
            </a:pPr>
            <a:endParaRPr lang="en-US" dirty="0">
              <a:latin typeface="Arial" panose="020B0604020202020204" pitchFamily="34" charset="0"/>
              <a:cs typeface="Arial" panose="020B0604020202020204" pitchFamily="34" charset="0"/>
            </a:endParaRPr>
          </a:p>
          <a:p>
            <a:pPr>
              <a:buFont typeface="+mj-lt"/>
              <a:buAutoNum type="arabicPeriod"/>
            </a:pPr>
            <a:r>
              <a:rPr lang="en-US" sz="1600" b="1" dirty="0">
                <a:latin typeface="Arial" panose="020B0604020202020204" pitchFamily="34" charset="0"/>
                <a:cs typeface="Arial" panose="020B0604020202020204" pitchFamily="34" charset="0"/>
              </a:rPr>
              <a:t>Lowest Average Order Size is on Wednesday:</a:t>
            </a:r>
            <a:endParaRPr lang="en-US" sz="1600" dirty="0">
              <a:latin typeface="Arial" panose="020B0604020202020204" pitchFamily="34" charset="0"/>
              <a:cs typeface="Arial" panose="020B0604020202020204" pitchFamily="34" charset="0"/>
            </a:endParaRPr>
          </a:p>
          <a:p>
            <a:pPr marL="742950" lvl="1" indent="-285750">
              <a:buFont typeface="+mj-lt"/>
              <a:buAutoNum type="arabicPeriod"/>
            </a:pPr>
            <a:r>
              <a:rPr lang="en-US" sz="1400" dirty="0">
                <a:latin typeface="Arial" panose="020B0604020202020204" pitchFamily="34" charset="0"/>
                <a:cs typeface="Arial" panose="020B0604020202020204" pitchFamily="34" charset="0"/>
              </a:rPr>
              <a:t>Avg: </a:t>
            </a:r>
            <a:r>
              <a:rPr lang="en-US" sz="1400" b="1" dirty="0">
                <a:latin typeface="Arial" panose="020B0604020202020204" pitchFamily="34" charset="0"/>
                <a:cs typeface="Arial" panose="020B0604020202020204" pitchFamily="34" charset="0"/>
              </a:rPr>
              <a:t>9.67</a:t>
            </a:r>
            <a:endParaRPr lang="en-US" sz="1400" dirty="0">
              <a:latin typeface="Arial" panose="020B0604020202020204" pitchFamily="34" charset="0"/>
              <a:cs typeface="Arial" panose="020B0604020202020204" pitchFamily="34" charset="0"/>
            </a:endParaRPr>
          </a:p>
          <a:p>
            <a:pPr marL="742950" lvl="1" indent="-285750">
              <a:buFont typeface="+mj-lt"/>
              <a:buAutoNum type="arabicPeriod"/>
            </a:pPr>
            <a:r>
              <a:rPr lang="en-US" sz="1400" dirty="0">
                <a:latin typeface="Arial" panose="020B0604020202020204" pitchFamily="34" charset="0"/>
                <a:cs typeface="Arial" panose="020B0604020202020204" pitchFamily="34" charset="0"/>
              </a:rPr>
              <a:t>Mid-week orders are relatively smaller — could indicate quick refills or single-need purchases.</a:t>
            </a:r>
          </a:p>
          <a:p>
            <a:pPr marL="742950" lvl="1" indent="-285750">
              <a:buFont typeface="+mj-lt"/>
              <a:buAutoNum type="arabicPeriod"/>
            </a:pPr>
            <a:endParaRPr lang="en-US" dirty="0">
              <a:latin typeface="Arial" panose="020B0604020202020204" pitchFamily="34" charset="0"/>
              <a:cs typeface="Arial" panose="020B0604020202020204" pitchFamily="34" charset="0"/>
            </a:endParaRPr>
          </a:p>
          <a:p>
            <a:pPr>
              <a:buFont typeface="+mj-lt"/>
              <a:buAutoNum type="arabicPeriod"/>
            </a:pPr>
            <a:r>
              <a:rPr lang="en-US" sz="1600" b="1" dirty="0">
                <a:latin typeface="Arial" panose="020B0604020202020204" pitchFamily="34" charset="0"/>
                <a:cs typeface="Arial" panose="020B0604020202020204" pitchFamily="34" charset="0"/>
              </a:rPr>
              <a:t>Monday &amp; Friday Show Similar Behavior:</a:t>
            </a:r>
            <a:endParaRPr lang="en-US" sz="1600" dirty="0">
              <a:latin typeface="Arial" panose="020B0604020202020204" pitchFamily="34" charset="0"/>
              <a:cs typeface="Arial" panose="020B0604020202020204" pitchFamily="34" charset="0"/>
            </a:endParaRPr>
          </a:p>
          <a:p>
            <a:pPr marL="742950" lvl="1" indent="-285750">
              <a:buFont typeface="+mj-lt"/>
              <a:buAutoNum type="arabicPeriod"/>
            </a:pPr>
            <a:r>
              <a:rPr lang="en-US" sz="1400" dirty="0">
                <a:latin typeface="Arial" panose="020B0604020202020204" pitchFamily="34" charset="0"/>
                <a:cs typeface="Arial" panose="020B0604020202020204" pitchFamily="34" charset="0"/>
              </a:rPr>
              <a:t>Monday (10.29) and Friday (10.20) are steady but not peak days.</a:t>
            </a:r>
          </a:p>
          <a:p>
            <a:pPr marL="742950" lvl="1" indent="-285750">
              <a:buFont typeface="+mj-lt"/>
              <a:buAutoNum type="arabicPeriod"/>
            </a:pPr>
            <a:r>
              <a:rPr lang="en-US" sz="1400" dirty="0">
                <a:latin typeface="Arial" panose="020B0604020202020204" pitchFamily="34" charset="0"/>
                <a:cs typeface="Arial" panose="020B0604020202020204" pitchFamily="34" charset="0"/>
              </a:rPr>
              <a:t>These might reflect post-weekend or pre-weekend top-ups.</a:t>
            </a:r>
          </a:p>
          <a:p>
            <a:pPr marL="742950" lvl="1" indent="-285750">
              <a:buFont typeface="+mj-lt"/>
              <a:buAutoNum type="arabicPeriod"/>
            </a:pPr>
            <a:endParaRPr lang="en-US" dirty="0">
              <a:latin typeface="Arial" panose="020B0604020202020204" pitchFamily="34" charset="0"/>
              <a:cs typeface="Arial" panose="020B0604020202020204" pitchFamily="34" charset="0"/>
            </a:endParaRPr>
          </a:p>
          <a:p>
            <a:pPr>
              <a:buFont typeface="+mj-lt"/>
              <a:buAutoNum type="arabicPeriod"/>
            </a:pPr>
            <a:r>
              <a:rPr lang="en-US" sz="1600" b="1" dirty="0">
                <a:latin typeface="Arial" panose="020B0604020202020204" pitchFamily="34" charset="0"/>
                <a:cs typeface="Arial" panose="020B0604020202020204" pitchFamily="34" charset="0"/>
              </a:rPr>
              <a:t>Tuesday &amp; Thursday are Slightly Below Average:</a:t>
            </a:r>
            <a:endParaRPr lang="en-US" sz="1600" dirty="0">
              <a:latin typeface="Arial" panose="020B0604020202020204" pitchFamily="34" charset="0"/>
              <a:cs typeface="Arial" panose="020B0604020202020204" pitchFamily="34" charset="0"/>
            </a:endParaRPr>
          </a:p>
          <a:p>
            <a:pPr marL="742950" lvl="1" indent="-285750">
              <a:buFont typeface="+mj-lt"/>
              <a:buAutoNum type="arabicPeriod"/>
            </a:pPr>
            <a:r>
              <a:rPr lang="en-US" sz="1400" dirty="0">
                <a:latin typeface="Arial" panose="020B0604020202020204" pitchFamily="34" charset="0"/>
                <a:cs typeface="Arial" panose="020B0604020202020204" pitchFamily="34" charset="0"/>
              </a:rPr>
              <a:t>Tuesday: 9.91, Thursday: 9.85 — these days may not be preferred for major shopping.</a:t>
            </a:r>
          </a:p>
        </p:txBody>
      </p:sp>
      <p:sp>
        <p:nvSpPr>
          <p:cNvPr id="3" name="Arrow: Right 2">
            <a:extLst>
              <a:ext uri="{FF2B5EF4-FFF2-40B4-BE49-F238E27FC236}">
                <a16:creationId xmlns:a16="http://schemas.microsoft.com/office/drawing/2014/main" id="{29ADF1A3-EFF2-48AA-B094-09A92708152D}"/>
              </a:ext>
            </a:extLst>
          </p:cNvPr>
          <p:cNvSpPr/>
          <p:nvPr/>
        </p:nvSpPr>
        <p:spPr>
          <a:xfrm>
            <a:off x="730331" y="675353"/>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8D1A6B2-7A47-4BCD-88E2-B7A5A2A9A195}"/>
              </a:ext>
            </a:extLst>
          </p:cNvPr>
          <p:cNvSpPr/>
          <p:nvPr/>
        </p:nvSpPr>
        <p:spPr>
          <a:xfrm>
            <a:off x="822364" y="553032"/>
            <a:ext cx="1587038" cy="369332"/>
          </a:xfrm>
          <a:prstGeom prst="rect">
            <a:avLst/>
          </a:prstGeom>
        </p:spPr>
        <p:txBody>
          <a:bodyPr wrap="none">
            <a:spAutoFit/>
          </a:bodyPr>
          <a:lstStyle/>
          <a:p>
            <a:r>
              <a:rPr lang="en-US" b="1" dirty="0">
                <a:solidFill>
                  <a:schemeClr val="accent2">
                    <a:lumMod val="75000"/>
                  </a:schemeClr>
                </a:solidFill>
              </a:rPr>
              <a:t> Key Insights:</a:t>
            </a:r>
            <a:endParaRPr lang="en-US" dirty="0"/>
          </a:p>
        </p:txBody>
      </p:sp>
    </p:spTree>
    <p:extLst>
      <p:ext uri="{BB962C8B-B14F-4D97-AF65-F5344CB8AC3E}">
        <p14:creationId xmlns:p14="http://schemas.microsoft.com/office/powerpoint/2010/main" val="15358333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7A424F-4602-42F0-9443-9750453617E0}"/>
              </a:ext>
            </a:extLst>
          </p:cNvPr>
          <p:cNvSpPr/>
          <p:nvPr/>
        </p:nvSpPr>
        <p:spPr>
          <a:xfrm>
            <a:off x="884712" y="1608162"/>
            <a:ext cx="9814956" cy="3354765"/>
          </a:xfrm>
          <a:prstGeom prst="rect">
            <a:avLst/>
          </a:prstGeom>
        </p:spPr>
        <p:txBody>
          <a:bodyPr wrap="square">
            <a:spAutoFit/>
          </a:bodyPr>
          <a:lstStyle/>
          <a:p>
            <a:endParaRPr lang="en-US" b="1" dirty="0"/>
          </a:p>
          <a:p>
            <a:pPr>
              <a:buFont typeface="Arial" panose="020B0604020202020204" pitchFamily="34" charset="0"/>
              <a:buChar char="•"/>
            </a:pPr>
            <a:r>
              <a:rPr lang="en-US" b="1" dirty="0"/>
              <a:t> </a:t>
            </a:r>
            <a:r>
              <a:rPr lang="en-US" sz="1600" b="1" dirty="0"/>
              <a:t>Promotions on Mid-Week Days (Tues, Wed, Thurs):</a:t>
            </a:r>
            <a:endParaRPr lang="en-US" sz="1600" dirty="0"/>
          </a:p>
          <a:p>
            <a:pPr marL="742950" lvl="1" indent="-285750">
              <a:buFont typeface="Arial" panose="020B0604020202020204" pitchFamily="34" charset="0"/>
              <a:buChar char="•"/>
            </a:pPr>
            <a:r>
              <a:rPr lang="en-US" sz="1400" dirty="0"/>
              <a:t>Consider running mid-week deals to increase cart size on traditionally lower-volume days.</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 </a:t>
            </a:r>
            <a:r>
              <a:rPr lang="en-US" sz="1600" b="1" dirty="0"/>
              <a:t>Restocking Planning:</a:t>
            </a:r>
            <a:endParaRPr lang="en-US" sz="1600" dirty="0"/>
          </a:p>
          <a:p>
            <a:pPr marL="742950" lvl="1" indent="-285750">
              <a:buFont typeface="Arial" panose="020B0604020202020204" pitchFamily="34" charset="0"/>
              <a:buChar char="•"/>
            </a:pPr>
            <a:r>
              <a:rPr lang="en-US" sz="1400" dirty="0"/>
              <a:t>Ensure warehouses and stores are better stocked before </a:t>
            </a:r>
            <a:r>
              <a:rPr lang="en-US" sz="1400" b="1" dirty="0"/>
              <a:t>weekends</a:t>
            </a:r>
            <a:r>
              <a:rPr lang="en-US" sz="1400" dirty="0"/>
              <a:t>, especially </a:t>
            </a:r>
            <a:r>
              <a:rPr lang="en-US" sz="1400" b="1" dirty="0"/>
              <a:t>Saturday and Sunday</a:t>
            </a:r>
            <a:r>
              <a:rPr lang="en-US" sz="1400" dirty="0"/>
              <a:t>, to meet higher demand.</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sz="1600" b="1" dirty="0"/>
              <a:t> Marketing Targeting:</a:t>
            </a:r>
            <a:endParaRPr lang="en-US" sz="1600" dirty="0"/>
          </a:p>
          <a:p>
            <a:pPr marL="742950" lvl="1" indent="-285750">
              <a:buFont typeface="Arial" panose="020B0604020202020204" pitchFamily="34" charset="0"/>
              <a:buChar char="•"/>
            </a:pPr>
            <a:r>
              <a:rPr lang="en-US" sz="1400" dirty="0"/>
              <a:t>Push reminders or promotions on </a:t>
            </a:r>
            <a:r>
              <a:rPr lang="en-US" sz="1400" b="1" dirty="0"/>
              <a:t>Fridays</a:t>
            </a:r>
            <a:r>
              <a:rPr lang="en-US" sz="1400" dirty="0"/>
              <a:t> and </a:t>
            </a:r>
            <a:r>
              <a:rPr lang="en-US" sz="1400" b="1" dirty="0"/>
              <a:t>Saturdays</a:t>
            </a:r>
            <a:r>
              <a:rPr lang="en-US" sz="1400" dirty="0"/>
              <a:t> to influence users who shop heavily on weekends.</a:t>
            </a:r>
          </a:p>
          <a:p>
            <a:pPr marL="742950" lvl="1" indent="-285750">
              <a:buFont typeface="Arial" panose="020B0604020202020204" pitchFamily="34" charset="0"/>
              <a:buChar char="•"/>
            </a:pPr>
            <a:endParaRPr lang="en-US" sz="1600" dirty="0"/>
          </a:p>
          <a:p>
            <a:pPr>
              <a:buFont typeface="Arial" panose="020B0604020202020204" pitchFamily="34" charset="0"/>
              <a:buChar char="•"/>
            </a:pPr>
            <a:r>
              <a:rPr lang="en-US" sz="1600" b="1" dirty="0"/>
              <a:t> Delivery Logistics:</a:t>
            </a:r>
            <a:endParaRPr lang="en-US" sz="1600" dirty="0"/>
          </a:p>
          <a:p>
            <a:pPr marL="742950" lvl="1" indent="-285750">
              <a:buFont typeface="Arial" panose="020B0604020202020204" pitchFamily="34" charset="0"/>
              <a:buChar char="•"/>
            </a:pPr>
            <a:r>
              <a:rPr lang="en-US" sz="1400" dirty="0"/>
              <a:t>Allocate more delivery staff or resources for </a:t>
            </a:r>
            <a:r>
              <a:rPr lang="en-US" sz="1400" b="1" dirty="0"/>
              <a:t>Sunday</a:t>
            </a:r>
            <a:r>
              <a:rPr lang="en-US" sz="1400" dirty="0"/>
              <a:t> to handle larger orders efficiently</a:t>
            </a:r>
          </a:p>
        </p:txBody>
      </p:sp>
      <p:sp>
        <p:nvSpPr>
          <p:cNvPr id="3" name="Rectangle 2">
            <a:extLst>
              <a:ext uri="{FF2B5EF4-FFF2-40B4-BE49-F238E27FC236}">
                <a16:creationId xmlns:a16="http://schemas.microsoft.com/office/drawing/2014/main" id="{78A89087-17EA-40ED-B870-2BA3E7A48FF5}"/>
              </a:ext>
            </a:extLst>
          </p:cNvPr>
          <p:cNvSpPr/>
          <p:nvPr/>
        </p:nvSpPr>
        <p:spPr>
          <a:xfrm>
            <a:off x="1068779" y="1238830"/>
            <a:ext cx="3061992" cy="369332"/>
          </a:xfrm>
          <a:prstGeom prst="rect">
            <a:avLst/>
          </a:prstGeom>
        </p:spPr>
        <p:txBody>
          <a:bodyPr wrap="none">
            <a:spAutoFit/>
          </a:bodyPr>
          <a:lstStyle/>
          <a:p>
            <a:r>
              <a:rPr lang="en-US" b="1" dirty="0">
                <a:solidFill>
                  <a:schemeClr val="accent2">
                    <a:lumMod val="75000"/>
                  </a:schemeClr>
                </a:solidFill>
              </a:rPr>
              <a:t>Business Recommendations:</a:t>
            </a:r>
          </a:p>
        </p:txBody>
      </p:sp>
      <p:sp>
        <p:nvSpPr>
          <p:cNvPr id="4" name="Arrow: Right 3">
            <a:extLst>
              <a:ext uri="{FF2B5EF4-FFF2-40B4-BE49-F238E27FC236}">
                <a16:creationId xmlns:a16="http://schemas.microsoft.com/office/drawing/2014/main" id="{7C33FBFD-B2EF-44DD-9634-44DFCBEC0216}"/>
              </a:ext>
            </a:extLst>
          </p:cNvPr>
          <p:cNvSpPr/>
          <p:nvPr/>
        </p:nvSpPr>
        <p:spPr>
          <a:xfrm>
            <a:off x="881743" y="1361150"/>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67759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DEA4CE-67BF-4C42-8620-2B604D2AAB63}"/>
              </a:ext>
            </a:extLst>
          </p:cNvPr>
          <p:cNvSpPr txBox="1"/>
          <p:nvPr/>
        </p:nvSpPr>
        <p:spPr>
          <a:xfrm>
            <a:off x="1045029" y="634185"/>
            <a:ext cx="2090057" cy="369332"/>
          </a:xfrm>
          <a:prstGeom prst="rect">
            <a:avLst/>
          </a:prstGeom>
          <a:noFill/>
        </p:spPr>
        <p:txBody>
          <a:bodyPr wrap="square" rtlCol="0">
            <a:spAutoFit/>
          </a:bodyPr>
          <a:lstStyle/>
          <a:p>
            <a:r>
              <a:rPr lang="en-US" dirty="0"/>
              <a:t>Task – 19</a:t>
            </a:r>
          </a:p>
        </p:txBody>
      </p:sp>
      <p:sp>
        <p:nvSpPr>
          <p:cNvPr id="3" name="Arrow: Right 2">
            <a:extLst>
              <a:ext uri="{FF2B5EF4-FFF2-40B4-BE49-F238E27FC236}">
                <a16:creationId xmlns:a16="http://schemas.microsoft.com/office/drawing/2014/main" id="{C5D4B805-C221-4B05-A834-47C252D43E15}"/>
              </a:ext>
            </a:extLst>
          </p:cNvPr>
          <p:cNvSpPr/>
          <p:nvPr/>
        </p:nvSpPr>
        <p:spPr>
          <a:xfrm>
            <a:off x="952995" y="1242818"/>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DAE775A-BB7F-4C5F-8259-F19A6F608124}"/>
              </a:ext>
            </a:extLst>
          </p:cNvPr>
          <p:cNvSpPr/>
          <p:nvPr/>
        </p:nvSpPr>
        <p:spPr>
          <a:xfrm>
            <a:off x="1137062" y="1120497"/>
            <a:ext cx="6951023" cy="369332"/>
          </a:xfrm>
          <a:prstGeom prst="rect">
            <a:avLst/>
          </a:prstGeom>
        </p:spPr>
        <p:txBody>
          <a:bodyPr wrap="square">
            <a:spAutoFit/>
          </a:bodyPr>
          <a:lstStyle/>
          <a:p>
            <a:r>
              <a:rPr lang="en-IN" dirty="0">
                <a:latin typeface="Book Antiqua" panose="02040602050305030304" pitchFamily="18" charset="0"/>
                <a:ea typeface="Book Antiqua" panose="02040602050305030304" pitchFamily="18" charset="0"/>
                <a:cs typeface="Book Antiqua" panose="02040602050305030304" pitchFamily="18" charset="0"/>
              </a:rPr>
              <a:t>What are the top 10 users with the highest number of orders?</a:t>
            </a:r>
            <a:endParaRPr lang="en-US" dirty="0"/>
          </a:p>
        </p:txBody>
      </p:sp>
      <p:graphicFrame>
        <p:nvGraphicFramePr>
          <p:cNvPr id="6" name="Table 5">
            <a:extLst>
              <a:ext uri="{FF2B5EF4-FFF2-40B4-BE49-F238E27FC236}">
                <a16:creationId xmlns:a16="http://schemas.microsoft.com/office/drawing/2014/main" id="{405E8011-A824-4A45-BE3A-CA8AF200BF68}"/>
              </a:ext>
            </a:extLst>
          </p:cNvPr>
          <p:cNvGraphicFramePr>
            <a:graphicFrameLocks noGrp="1"/>
          </p:cNvGraphicFramePr>
          <p:nvPr>
            <p:extLst>
              <p:ext uri="{D42A27DB-BD31-4B8C-83A1-F6EECF244321}">
                <p14:modId xmlns:p14="http://schemas.microsoft.com/office/powerpoint/2010/main" val="3775939112"/>
              </p:ext>
            </p:extLst>
          </p:nvPr>
        </p:nvGraphicFramePr>
        <p:xfrm>
          <a:off x="1319480" y="1606809"/>
          <a:ext cx="4064000" cy="4450080"/>
        </p:xfrm>
        <a:graphic>
          <a:graphicData uri="http://schemas.openxmlformats.org/drawingml/2006/table">
            <a:tbl>
              <a:tblPr firstRow="1" bandRow="1">
                <a:tableStyleId>{8799B23B-EC83-4686-B30A-512413B5E67A}</a:tableStyleId>
              </a:tblPr>
              <a:tblGrid>
                <a:gridCol w="2032000">
                  <a:extLst>
                    <a:ext uri="{9D8B030D-6E8A-4147-A177-3AD203B41FA5}">
                      <a16:colId xmlns:a16="http://schemas.microsoft.com/office/drawing/2014/main" val="1377718011"/>
                    </a:ext>
                  </a:extLst>
                </a:gridCol>
                <a:gridCol w="2032000">
                  <a:extLst>
                    <a:ext uri="{9D8B030D-6E8A-4147-A177-3AD203B41FA5}">
                      <a16:colId xmlns:a16="http://schemas.microsoft.com/office/drawing/2014/main" val="2319069315"/>
                    </a:ext>
                  </a:extLst>
                </a:gridCol>
              </a:tblGrid>
              <a:tr h="370840">
                <a:tc>
                  <a:txBody>
                    <a:bodyPr/>
                    <a:lstStyle/>
                    <a:p>
                      <a:pPr algn="l" fontAlgn="b"/>
                      <a:r>
                        <a:rPr lang="en-US" sz="1100" u="none" strike="noStrike" dirty="0">
                          <a:effectLst/>
                        </a:rPr>
                        <a:t>user_id</a:t>
                      </a:r>
                      <a:endParaRPr lang="en-US"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no of order_id</a:t>
                      </a:r>
                      <a:endParaRPr lang="en-US"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09333801"/>
                  </a:ext>
                </a:extLst>
              </a:tr>
              <a:tr h="370840">
                <a:tc>
                  <a:txBody>
                    <a:bodyPr/>
                    <a:lstStyle/>
                    <a:p>
                      <a:pPr algn="l" fontAlgn="b"/>
                      <a:r>
                        <a:rPr lang="en-US" sz="1100" u="none" strike="noStrike" dirty="0">
                          <a:effectLst/>
                        </a:rPr>
                        <a:t>1428</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70902187"/>
                  </a:ext>
                </a:extLst>
              </a:tr>
              <a:tr h="370840">
                <a:tc>
                  <a:txBody>
                    <a:bodyPr/>
                    <a:lstStyle/>
                    <a:p>
                      <a:pPr algn="l" fontAlgn="b"/>
                      <a:r>
                        <a:rPr lang="en-US" sz="1100" u="none" strike="noStrike" dirty="0">
                          <a:effectLst/>
                        </a:rPr>
                        <a:t>1420</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99678663"/>
                  </a:ext>
                </a:extLst>
              </a:tr>
              <a:tr h="370840">
                <a:tc>
                  <a:txBody>
                    <a:bodyPr/>
                    <a:lstStyle/>
                    <a:p>
                      <a:pPr algn="l" fontAlgn="b"/>
                      <a:r>
                        <a:rPr lang="en-US" sz="1100" u="none" strike="noStrike" dirty="0">
                          <a:effectLst/>
                        </a:rPr>
                        <a:t>1310</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83551537"/>
                  </a:ext>
                </a:extLst>
              </a:tr>
              <a:tr h="370840">
                <a:tc>
                  <a:txBody>
                    <a:bodyPr/>
                    <a:lstStyle/>
                    <a:p>
                      <a:pPr algn="l" fontAlgn="b"/>
                      <a:r>
                        <a:rPr lang="en-US" sz="1100" u="none" strike="noStrike" dirty="0">
                          <a:effectLst/>
                        </a:rPr>
                        <a:t>1024</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06310999"/>
                  </a:ext>
                </a:extLst>
              </a:tr>
              <a:tr h="370840">
                <a:tc>
                  <a:txBody>
                    <a:bodyPr/>
                    <a:lstStyle/>
                    <a:p>
                      <a:pPr algn="l" fontAlgn="b"/>
                      <a:r>
                        <a:rPr lang="en-US" sz="1100" u="none" strike="noStrike">
                          <a:effectLst/>
                        </a:rPr>
                        <a:t>964</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34692145"/>
                  </a:ext>
                </a:extLst>
              </a:tr>
              <a:tr h="370840">
                <a:tc>
                  <a:txBody>
                    <a:bodyPr/>
                    <a:lstStyle/>
                    <a:p>
                      <a:pPr algn="l" fontAlgn="b"/>
                      <a:r>
                        <a:rPr lang="en-US" sz="1100" u="none" strike="noStrike">
                          <a:effectLst/>
                        </a:rPr>
                        <a:t>786</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34410609"/>
                  </a:ext>
                </a:extLst>
              </a:tr>
              <a:tr h="370840">
                <a:tc>
                  <a:txBody>
                    <a:bodyPr/>
                    <a:lstStyle/>
                    <a:p>
                      <a:pPr algn="l" fontAlgn="b"/>
                      <a:r>
                        <a:rPr lang="en-US" sz="1100" u="none" strike="noStrike">
                          <a:effectLst/>
                        </a:rPr>
                        <a:t>690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83210785"/>
                  </a:ext>
                </a:extLst>
              </a:tr>
              <a:tr h="370840">
                <a:tc>
                  <a:txBody>
                    <a:bodyPr/>
                    <a:lstStyle/>
                    <a:p>
                      <a:pPr algn="l" fontAlgn="b"/>
                      <a:r>
                        <a:rPr lang="en-US" sz="1100" u="none" strike="noStrike">
                          <a:effectLst/>
                        </a:rPr>
                        <a:t>313</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47271991"/>
                  </a:ext>
                </a:extLst>
              </a:tr>
              <a:tr h="370840">
                <a:tc>
                  <a:txBody>
                    <a:bodyPr/>
                    <a:lstStyle/>
                    <a:p>
                      <a:pPr algn="l" fontAlgn="b"/>
                      <a:r>
                        <a:rPr lang="en-US" sz="1100" u="none" strike="noStrike">
                          <a:effectLst/>
                        </a:rPr>
                        <a:t>310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79943386"/>
                  </a:ext>
                </a:extLst>
              </a:tr>
              <a:tr h="370840">
                <a:tc>
                  <a:txBody>
                    <a:bodyPr/>
                    <a:lstStyle/>
                    <a:p>
                      <a:pPr algn="l" fontAlgn="b"/>
                      <a:r>
                        <a:rPr lang="en-US" sz="1100" u="none" strike="noStrike">
                          <a:effectLst/>
                        </a:rPr>
                        <a:t>210</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100</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3922434"/>
                  </a:ext>
                </a:extLst>
              </a:tr>
              <a:tr h="370840">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r" fontAlgn="b"/>
                      <a:r>
                        <a:rPr lang="en-US" sz="1100" u="none" strike="noStrike" dirty="0">
                          <a:effectLst/>
                        </a:rPr>
                        <a:t>1000</a:t>
                      </a:r>
                      <a:endParaRPr lang="en-US" sz="11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07404324"/>
                  </a:ext>
                </a:extLst>
              </a:tr>
            </a:tbl>
          </a:graphicData>
        </a:graphic>
      </p:graphicFrame>
    </p:spTree>
    <p:extLst>
      <p:ext uri="{BB962C8B-B14F-4D97-AF65-F5344CB8AC3E}">
        <p14:creationId xmlns:p14="http://schemas.microsoft.com/office/powerpoint/2010/main" val="26119891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554EE0-638F-400C-B37E-2C0E4492C887}"/>
              </a:ext>
            </a:extLst>
          </p:cNvPr>
          <p:cNvSpPr/>
          <p:nvPr/>
        </p:nvSpPr>
        <p:spPr>
          <a:xfrm>
            <a:off x="911783" y="441757"/>
            <a:ext cx="1527726" cy="369332"/>
          </a:xfrm>
          <a:prstGeom prst="rect">
            <a:avLst/>
          </a:prstGeom>
        </p:spPr>
        <p:txBody>
          <a:bodyPr wrap="none">
            <a:spAutoFit/>
          </a:bodyPr>
          <a:lstStyle/>
          <a:p>
            <a:r>
              <a:rPr lang="en-US" b="1" dirty="0">
                <a:solidFill>
                  <a:schemeClr val="accent2">
                    <a:lumMod val="75000"/>
                  </a:schemeClr>
                </a:solidFill>
              </a:rPr>
              <a:t>Key Insights:</a:t>
            </a:r>
          </a:p>
        </p:txBody>
      </p:sp>
      <p:sp>
        <p:nvSpPr>
          <p:cNvPr id="3" name="Arrow: Right 2">
            <a:extLst>
              <a:ext uri="{FF2B5EF4-FFF2-40B4-BE49-F238E27FC236}">
                <a16:creationId xmlns:a16="http://schemas.microsoft.com/office/drawing/2014/main" id="{534BAD1B-20DD-4B3E-907C-26CCA80FEB86}"/>
              </a:ext>
            </a:extLst>
          </p:cNvPr>
          <p:cNvSpPr/>
          <p:nvPr/>
        </p:nvSpPr>
        <p:spPr>
          <a:xfrm>
            <a:off x="727716" y="564077"/>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A94E2A3-817A-4414-B419-08765F3A95A9}"/>
              </a:ext>
            </a:extLst>
          </p:cNvPr>
          <p:cNvSpPr/>
          <p:nvPr/>
        </p:nvSpPr>
        <p:spPr>
          <a:xfrm>
            <a:off x="819749" y="933409"/>
            <a:ext cx="8506691" cy="1200329"/>
          </a:xfrm>
          <a:prstGeom prst="rect">
            <a:avLst/>
          </a:prstGeom>
        </p:spPr>
        <p:txBody>
          <a:bodyPr wrap="square">
            <a:spAutoFit/>
          </a:bodyPr>
          <a:lstStyle/>
          <a:p>
            <a:r>
              <a:rPr lang="en-US" sz="1600" b="1" dirty="0"/>
              <a:t>1. All Top 10 Users Have 100 Orders:</a:t>
            </a:r>
            <a:endParaRPr lang="en-US" sz="1600" dirty="0"/>
          </a:p>
          <a:p>
            <a:pPr>
              <a:buFont typeface="Arial" panose="020B0604020202020204" pitchFamily="34" charset="0"/>
              <a:buChar char="•"/>
            </a:pPr>
            <a:r>
              <a:rPr lang="en-US" sz="1400" dirty="0"/>
              <a:t> These users are at the maximum limit of order frequency observed in the dataset.</a:t>
            </a:r>
          </a:p>
          <a:p>
            <a:pPr>
              <a:buFont typeface="Arial" panose="020B0604020202020204" pitchFamily="34" charset="0"/>
              <a:buChar char="•"/>
            </a:pPr>
            <a:r>
              <a:rPr lang="en-US" sz="1400" dirty="0"/>
              <a:t> It may reflect:</a:t>
            </a:r>
          </a:p>
          <a:p>
            <a:pPr marL="742950" lvl="1" indent="-285750">
              <a:buFont typeface="Arial" panose="020B0604020202020204" pitchFamily="34" charset="0"/>
              <a:buChar char="•"/>
            </a:pPr>
            <a:r>
              <a:rPr lang="en-US" sz="1400" dirty="0"/>
              <a:t>A system-imposed cap at 100 orders</a:t>
            </a:r>
          </a:p>
          <a:p>
            <a:pPr marL="742950" lvl="1" indent="-285750">
              <a:buFont typeface="Arial" panose="020B0604020202020204" pitchFamily="34" charset="0"/>
              <a:buChar char="•"/>
            </a:pPr>
            <a:r>
              <a:rPr lang="en-US" sz="1400" dirty="0"/>
              <a:t>These users have been loyal and consistently active</a:t>
            </a:r>
          </a:p>
        </p:txBody>
      </p:sp>
      <p:sp>
        <p:nvSpPr>
          <p:cNvPr id="7" name="Rectangle 6">
            <a:extLst>
              <a:ext uri="{FF2B5EF4-FFF2-40B4-BE49-F238E27FC236}">
                <a16:creationId xmlns:a16="http://schemas.microsoft.com/office/drawing/2014/main" id="{15B0A2C6-7B3D-4E29-8F5C-7B457E04F262}"/>
              </a:ext>
            </a:extLst>
          </p:cNvPr>
          <p:cNvSpPr/>
          <p:nvPr/>
        </p:nvSpPr>
        <p:spPr>
          <a:xfrm>
            <a:off x="819749" y="2256058"/>
            <a:ext cx="6648203" cy="769441"/>
          </a:xfrm>
          <a:prstGeom prst="rect">
            <a:avLst/>
          </a:prstGeom>
        </p:spPr>
        <p:txBody>
          <a:bodyPr wrap="square">
            <a:spAutoFit/>
          </a:bodyPr>
          <a:lstStyle/>
          <a:p>
            <a:r>
              <a:rPr lang="en-US" sz="1600" b="1" dirty="0"/>
              <a:t>2.Top Users = High Lifetime Value (CLTV):</a:t>
            </a:r>
            <a:endParaRPr lang="en-US" sz="1600" dirty="0"/>
          </a:p>
          <a:p>
            <a:pPr>
              <a:buFont typeface="Arial" panose="020B0604020202020204" pitchFamily="34" charset="0"/>
              <a:buChar char="•"/>
            </a:pPr>
            <a:r>
              <a:rPr lang="en-US" sz="1400" dirty="0"/>
              <a:t> Frequent ordering indicates high engagement and retention.</a:t>
            </a:r>
          </a:p>
          <a:p>
            <a:pPr>
              <a:buFont typeface="Arial" panose="020B0604020202020204" pitchFamily="34" charset="0"/>
              <a:buChar char="•"/>
            </a:pPr>
            <a:r>
              <a:rPr lang="en-US" sz="1400" dirty="0"/>
              <a:t> These users are crucial revenue drivers</a:t>
            </a:r>
          </a:p>
        </p:txBody>
      </p:sp>
      <p:sp>
        <p:nvSpPr>
          <p:cNvPr id="8" name="Rectangle 7">
            <a:extLst>
              <a:ext uri="{FF2B5EF4-FFF2-40B4-BE49-F238E27FC236}">
                <a16:creationId xmlns:a16="http://schemas.microsoft.com/office/drawing/2014/main" id="{88CC862B-51FB-44F4-AC97-4C2516228DA9}"/>
              </a:ext>
            </a:extLst>
          </p:cNvPr>
          <p:cNvSpPr/>
          <p:nvPr/>
        </p:nvSpPr>
        <p:spPr>
          <a:xfrm>
            <a:off x="819749" y="3147819"/>
            <a:ext cx="7230094" cy="1446550"/>
          </a:xfrm>
          <a:prstGeom prst="rect">
            <a:avLst/>
          </a:prstGeom>
        </p:spPr>
        <p:txBody>
          <a:bodyPr wrap="square">
            <a:spAutoFit/>
          </a:bodyPr>
          <a:lstStyle/>
          <a:p>
            <a:r>
              <a:rPr lang="en-US" b="1" dirty="0"/>
              <a:t>3. </a:t>
            </a:r>
            <a:r>
              <a:rPr lang="en-US" sz="1600" b="1" dirty="0"/>
              <a:t>Potential for VIP/Loyalty Segmentation:</a:t>
            </a:r>
            <a:endParaRPr lang="en-US" sz="1600" dirty="0"/>
          </a:p>
          <a:p>
            <a:pPr>
              <a:buFont typeface="Arial" panose="020B0604020202020204" pitchFamily="34" charset="0"/>
              <a:buChar char="•"/>
            </a:pPr>
            <a:r>
              <a:rPr lang="en-US" sz="1400" dirty="0"/>
              <a:t> These 10 users should be in a </a:t>
            </a:r>
            <a:r>
              <a:rPr lang="en-US" sz="1400" b="1" dirty="0"/>
              <a:t>premium loyalty tier</a:t>
            </a:r>
            <a:r>
              <a:rPr lang="en-US" sz="1400" dirty="0"/>
              <a:t>.</a:t>
            </a:r>
          </a:p>
          <a:p>
            <a:pPr>
              <a:buFont typeface="Arial" panose="020B0604020202020204" pitchFamily="34" charset="0"/>
              <a:buChar char="•"/>
            </a:pPr>
            <a:r>
              <a:rPr lang="en-US" sz="1400" dirty="0"/>
              <a:t> Personalize:</a:t>
            </a:r>
          </a:p>
          <a:p>
            <a:pPr marL="742950" lvl="1" indent="-285750">
              <a:buFont typeface="Arial" panose="020B0604020202020204" pitchFamily="34" charset="0"/>
              <a:buChar char="•"/>
            </a:pPr>
            <a:r>
              <a:rPr lang="en-US" sz="1400" dirty="0"/>
              <a:t>Product recommendations</a:t>
            </a:r>
          </a:p>
          <a:p>
            <a:pPr marL="742950" lvl="1" indent="-285750">
              <a:buFont typeface="Arial" panose="020B0604020202020204" pitchFamily="34" charset="0"/>
              <a:buChar char="•"/>
            </a:pPr>
            <a:r>
              <a:rPr lang="en-US" sz="1400" dirty="0"/>
              <a:t>Rewards</a:t>
            </a:r>
          </a:p>
          <a:p>
            <a:pPr marL="742950" lvl="1" indent="-285750">
              <a:buFont typeface="Arial" panose="020B0604020202020204" pitchFamily="34" charset="0"/>
              <a:buChar char="•"/>
            </a:pPr>
            <a:r>
              <a:rPr lang="en-US" sz="1400" dirty="0"/>
              <a:t>Early access to promotions</a:t>
            </a:r>
          </a:p>
        </p:txBody>
      </p:sp>
      <p:sp>
        <p:nvSpPr>
          <p:cNvPr id="9" name="Rectangle 8">
            <a:extLst>
              <a:ext uri="{FF2B5EF4-FFF2-40B4-BE49-F238E27FC236}">
                <a16:creationId xmlns:a16="http://schemas.microsoft.com/office/drawing/2014/main" id="{5AD063B3-116B-4CC9-BF1C-08740C6E04DF}"/>
              </a:ext>
            </a:extLst>
          </p:cNvPr>
          <p:cNvSpPr/>
          <p:nvPr/>
        </p:nvSpPr>
        <p:spPr>
          <a:xfrm>
            <a:off x="819749" y="4716689"/>
            <a:ext cx="9159834" cy="1015663"/>
          </a:xfrm>
          <a:prstGeom prst="rect">
            <a:avLst/>
          </a:prstGeom>
        </p:spPr>
        <p:txBody>
          <a:bodyPr wrap="square">
            <a:spAutoFit/>
          </a:bodyPr>
          <a:lstStyle/>
          <a:p>
            <a:r>
              <a:rPr lang="en-US" sz="1600" b="1" dirty="0"/>
              <a:t>4. Behavior Patterns:</a:t>
            </a:r>
            <a:endParaRPr lang="en-US" sz="1600" dirty="0"/>
          </a:p>
          <a:p>
            <a:pPr>
              <a:buFont typeface="Arial" panose="020B0604020202020204" pitchFamily="34" charset="0"/>
              <a:buChar char="•"/>
            </a:pPr>
            <a:r>
              <a:rPr lang="en-US" sz="1400" dirty="0"/>
              <a:t> Their purchasing patterns (time, product categories, reorder tendencies) can be analyzed to:</a:t>
            </a:r>
          </a:p>
          <a:p>
            <a:pPr marL="742950" lvl="1" indent="-285750">
              <a:buFont typeface="Arial" panose="020B0604020202020204" pitchFamily="34" charset="0"/>
              <a:buChar char="•"/>
            </a:pPr>
            <a:r>
              <a:rPr lang="en-US" sz="1400" dirty="0"/>
              <a:t>Create </a:t>
            </a:r>
            <a:r>
              <a:rPr lang="en-US" sz="1400" b="1" dirty="0"/>
              <a:t>customer personas</a:t>
            </a:r>
            <a:endParaRPr lang="en-US" sz="1400" dirty="0"/>
          </a:p>
          <a:p>
            <a:pPr marL="742950" lvl="1" indent="-285750">
              <a:buFont typeface="Arial" panose="020B0604020202020204" pitchFamily="34" charset="0"/>
              <a:buChar char="•"/>
            </a:pPr>
            <a:r>
              <a:rPr lang="en-US" sz="1400" dirty="0"/>
              <a:t>Model </a:t>
            </a:r>
            <a:r>
              <a:rPr lang="en-US" sz="1400" b="1" dirty="0"/>
              <a:t>retention strategies</a:t>
            </a:r>
            <a:r>
              <a:rPr lang="en-US" sz="1400" dirty="0"/>
              <a:t> for lower-frequency users</a:t>
            </a:r>
          </a:p>
        </p:txBody>
      </p:sp>
      <p:sp>
        <p:nvSpPr>
          <p:cNvPr id="10" name="Rectangle 9">
            <a:extLst>
              <a:ext uri="{FF2B5EF4-FFF2-40B4-BE49-F238E27FC236}">
                <a16:creationId xmlns:a16="http://schemas.microsoft.com/office/drawing/2014/main" id="{333B4818-4A02-4E83-AD79-0C91C687B63A}"/>
              </a:ext>
            </a:extLst>
          </p:cNvPr>
          <p:cNvSpPr/>
          <p:nvPr/>
        </p:nvSpPr>
        <p:spPr>
          <a:xfrm>
            <a:off x="819749" y="5854672"/>
            <a:ext cx="9793822" cy="553998"/>
          </a:xfrm>
          <a:prstGeom prst="rect">
            <a:avLst/>
          </a:prstGeom>
        </p:spPr>
        <p:txBody>
          <a:bodyPr wrap="square">
            <a:spAutoFit/>
          </a:bodyPr>
          <a:lstStyle/>
          <a:p>
            <a:r>
              <a:rPr lang="en-US" sz="1600" b="1" dirty="0"/>
              <a:t>5. User IDs Indicate No Clear Demographic Pattern:</a:t>
            </a:r>
            <a:endParaRPr lang="en-US" sz="1600" dirty="0"/>
          </a:p>
          <a:p>
            <a:pPr>
              <a:buFont typeface="Arial" panose="020B0604020202020204" pitchFamily="34" charset="0"/>
              <a:buChar char="•"/>
            </a:pPr>
            <a:r>
              <a:rPr lang="en-US" sz="1400" dirty="0"/>
              <a:t>The IDs are randomly distributed (e.g., 210 to 1428), showing no clustering by registration time.</a:t>
            </a:r>
          </a:p>
        </p:txBody>
      </p:sp>
    </p:spTree>
    <p:extLst>
      <p:ext uri="{BB962C8B-B14F-4D97-AF65-F5344CB8AC3E}">
        <p14:creationId xmlns:p14="http://schemas.microsoft.com/office/powerpoint/2010/main" val="38123184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8BDD74-0184-4031-BC8D-C6B621B2DE80}"/>
              </a:ext>
            </a:extLst>
          </p:cNvPr>
          <p:cNvSpPr/>
          <p:nvPr/>
        </p:nvSpPr>
        <p:spPr>
          <a:xfrm>
            <a:off x="1054353" y="1041465"/>
            <a:ext cx="8095664" cy="3693319"/>
          </a:xfrm>
          <a:prstGeom prst="rect">
            <a:avLst/>
          </a:prstGeom>
        </p:spPr>
        <p:txBody>
          <a:bodyPr wrap="square">
            <a:spAutoFit/>
          </a:bodyPr>
          <a:lstStyle/>
          <a:p>
            <a:r>
              <a:rPr lang="en-US" b="1" dirty="0">
                <a:solidFill>
                  <a:schemeClr val="accent2">
                    <a:lumMod val="75000"/>
                  </a:schemeClr>
                </a:solidFill>
              </a:rPr>
              <a:t>   Recommendations:</a:t>
            </a:r>
          </a:p>
          <a:p>
            <a:endParaRPr lang="en-US" b="1" dirty="0"/>
          </a:p>
          <a:p>
            <a:pPr>
              <a:buFont typeface="Arial" panose="020B0604020202020204" pitchFamily="34" charset="0"/>
              <a:buChar char="•"/>
            </a:pPr>
            <a:r>
              <a:rPr lang="en-US" b="1" dirty="0"/>
              <a:t> Offer Exclusive Benefits</a:t>
            </a:r>
            <a:r>
              <a:rPr lang="en-US" dirty="0"/>
              <a:t> like free shipping, early product access, or birthday discounts.</a:t>
            </a:r>
          </a:p>
          <a:p>
            <a:pPr>
              <a:buFont typeface="Arial" panose="020B0604020202020204" pitchFamily="34" charset="0"/>
              <a:buChar char="•"/>
            </a:pPr>
            <a:endParaRPr lang="en-US" dirty="0"/>
          </a:p>
          <a:p>
            <a:pPr>
              <a:buFont typeface="Arial" panose="020B0604020202020204" pitchFamily="34" charset="0"/>
              <a:buChar char="•"/>
            </a:pPr>
            <a:r>
              <a:rPr lang="en-US" b="1" dirty="0"/>
              <a:t> Analyze Product Trends</a:t>
            </a:r>
            <a:r>
              <a:rPr lang="en-US" dirty="0"/>
              <a:t> from these users to detect top-performing or high-retention products.</a:t>
            </a:r>
          </a:p>
          <a:p>
            <a:pPr>
              <a:buFont typeface="Arial" panose="020B0604020202020204" pitchFamily="34" charset="0"/>
              <a:buChar char="•"/>
            </a:pPr>
            <a:endParaRPr lang="en-US" dirty="0"/>
          </a:p>
          <a:p>
            <a:pPr>
              <a:buFont typeface="Arial" panose="020B0604020202020204" pitchFamily="34" charset="0"/>
              <a:buChar char="•"/>
            </a:pPr>
            <a:r>
              <a:rPr lang="en-US" b="1" dirty="0"/>
              <a:t> Engage Personally</a:t>
            </a:r>
            <a:r>
              <a:rPr lang="en-US" dirty="0"/>
              <a:t> with these users through surveys or feedback to strengthen loyalty.</a:t>
            </a:r>
          </a:p>
          <a:p>
            <a:pPr>
              <a:buFont typeface="Arial" panose="020B0604020202020204" pitchFamily="34" charset="0"/>
              <a:buChar char="•"/>
            </a:pPr>
            <a:endParaRPr lang="en-US" dirty="0"/>
          </a:p>
          <a:p>
            <a:pPr>
              <a:buFont typeface="Arial" panose="020B0604020202020204" pitchFamily="34" charset="0"/>
              <a:buChar char="•"/>
            </a:pPr>
            <a:r>
              <a:rPr lang="en-US" dirty="0"/>
              <a:t> </a:t>
            </a:r>
            <a:r>
              <a:rPr lang="en-US" b="1" dirty="0"/>
              <a:t>Replicate Behavior</a:t>
            </a:r>
            <a:r>
              <a:rPr lang="en-US" dirty="0"/>
              <a:t> via lookalike modeling to target similar users with marketing</a:t>
            </a:r>
          </a:p>
        </p:txBody>
      </p:sp>
      <p:sp>
        <p:nvSpPr>
          <p:cNvPr id="3" name="Arrow: Right 2">
            <a:extLst>
              <a:ext uri="{FF2B5EF4-FFF2-40B4-BE49-F238E27FC236}">
                <a16:creationId xmlns:a16="http://schemas.microsoft.com/office/drawing/2014/main" id="{96C476DE-8C71-4689-AF8A-DF02014C540B}"/>
              </a:ext>
            </a:extLst>
          </p:cNvPr>
          <p:cNvSpPr/>
          <p:nvPr/>
        </p:nvSpPr>
        <p:spPr>
          <a:xfrm>
            <a:off x="962319" y="1177688"/>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86713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DCB2FA-6B2B-44B5-AF76-1A0F21AEFA2B}"/>
              </a:ext>
            </a:extLst>
          </p:cNvPr>
          <p:cNvSpPr txBox="1"/>
          <p:nvPr/>
        </p:nvSpPr>
        <p:spPr>
          <a:xfrm>
            <a:off x="1045029" y="634185"/>
            <a:ext cx="2090057" cy="369332"/>
          </a:xfrm>
          <a:prstGeom prst="rect">
            <a:avLst/>
          </a:prstGeom>
          <a:noFill/>
        </p:spPr>
        <p:txBody>
          <a:bodyPr wrap="square" rtlCol="0">
            <a:spAutoFit/>
          </a:bodyPr>
          <a:lstStyle/>
          <a:p>
            <a:r>
              <a:rPr lang="en-US" dirty="0"/>
              <a:t>Task – 20</a:t>
            </a:r>
          </a:p>
        </p:txBody>
      </p:sp>
      <p:sp>
        <p:nvSpPr>
          <p:cNvPr id="3" name="Arrow: Right 2">
            <a:extLst>
              <a:ext uri="{FF2B5EF4-FFF2-40B4-BE49-F238E27FC236}">
                <a16:creationId xmlns:a16="http://schemas.microsoft.com/office/drawing/2014/main" id="{368EA602-95E7-4884-8B1B-EC6C1B4B1AD4}"/>
              </a:ext>
            </a:extLst>
          </p:cNvPr>
          <p:cNvSpPr/>
          <p:nvPr/>
        </p:nvSpPr>
        <p:spPr>
          <a:xfrm>
            <a:off x="952995" y="1242818"/>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B86F6DF-CAF6-49F4-B998-0FB29DD22500}"/>
              </a:ext>
            </a:extLst>
          </p:cNvPr>
          <p:cNvSpPr/>
          <p:nvPr/>
        </p:nvSpPr>
        <p:spPr>
          <a:xfrm>
            <a:off x="1137062" y="1120497"/>
            <a:ext cx="6879771" cy="369332"/>
          </a:xfrm>
          <a:prstGeom prst="rect">
            <a:avLst/>
          </a:prstGeom>
        </p:spPr>
        <p:txBody>
          <a:bodyPr wrap="square">
            <a:spAutoFit/>
          </a:bodyPr>
          <a:lstStyle/>
          <a:p>
            <a:r>
              <a:rPr lang="en-IN" dirty="0">
                <a:latin typeface="Book Antiqua" panose="02040602050305030304" pitchFamily="18" charset="0"/>
                <a:ea typeface="Book Antiqua" panose="02040602050305030304" pitchFamily="18" charset="0"/>
                <a:cs typeface="Book Antiqua" panose="02040602050305030304" pitchFamily="18" charset="0"/>
              </a:rPr>
              <a:t>How many products belong to each aisle and department?</a:t>
            </a:r>
            <a:endParaRPr lang="en-US" dirty="0"/>
          </a:p>
        </p:txBody>
      </p:sp>
      <p:sp>
        <p:nvSpPr>
          <p:cNvPr id="5" name="Rectangle 4">
            <a:extLst>
              <a:ext uri="{FF2B5EF4-FFF2-40B4-BE49-F238E27FC236}">
                <a16:creationId xmlns:a16="http://schemas.microsoft.com/office/drawing/2014/main" id="{1B1597DD-689F-4942-A91E-54A3C8D01E4E}"/>
              </a:ext>
            </a:extLst>
          </p:cNvPr>
          <p:cNvSpPr/>
          <p:nvPr/>
        </p:nvSpPr>
        <p:spPr>
          <a:xfrm>
            <a:off x="1137061" y="2068453"/>
            <a:ext cx="4846840" cy="369332"/>
          </a:xfrm>
          <a:prstGeom prst="rect">
            <a:avLst/>
          </a:prstGeom>
        </p:spPr>
        <p:txBody>
          <a:bodyPr wrap="none">
            <a:spAutoFit/>
          </a:bodyPr>
          <a:lstStyle/>
          <a:p>
            <a:r>
              <a:rPr lang="en-US" b="1" dirty="0">
                <a:solidFill>
                  <a:schemeClr val="accent2">
                    <a:lumMod val="75000"/>
                  </a:schemeClr>
                </a:solidFill>
              </a:rPr>
              <a:t>Top Departments by Top Two Product Count</a:t>
            </a:r>
            <a:r>
              <a:rPr lang="en-US" b="1" dirty="0"/>
              <a:t>:</a:t>
            </a:r>
          </a:p>
        </p:txBody>
      </p:sp>
      <p:sp>
        <p:nvSpPr>
          <p:cNvPr id="6" name="Arrow: Right 5">
            <a:extLst>
              <a:ext uri="{FF2B5EF4-FFF2-40B4-BE49-F238E27FC236}">
                <a16:creationId xmlns:a16="http://schemas.microsoft.com/office/drawing/2014/main" id="{56103F1E-2D5F-44CA-A879-CC661C605026}"/>
              </a:ext>
            </a:extLst>
          </p:cNvPr>
          <p:cNvSpPr/>
          <p:nvPr/>
        </p:nvSpPr>
        <p:spPr>
          <a:xfrm>
            <a:off x="976743" y="2190773"/>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417BA7CF-05CB-460D-9992-7F807E888D2E}"/>
              </a:ext>
            </a:extLst>
          </p:cNvPr>
          <p:cNvGraphicFramePr>
            <a:graphicFrameLocks noGrp="1"/>
          </p:cNvGraphicFramePr>
          <p:nvPr>
            <p:extLst>
              <p:ext uri="{D42A27DB-BD31-4B8C-83A1-F6EECF244321}">
                <p14:modId xmlns:p14="http://schemas.microsoft.com/office/powerpoint/2010/main" val="2964087741"/>
              </p:ext>
            </p:extLst>
          </p:nvPr>
        </p:nvGraphicFramePr>
        <p:xfrm>
          <a:off x="1137061" y="2677384"/>
          <a:ext cx="8446325" cy="2194560"/>
        </p:xfrm>
        <a:graphic>
          <a:graphicData uri="http://schemas.openxmlformats.org/drawingml/2006/table">
            <a:tbl>
              <a:tblPr/>
              <a:tblGrid>
                <a:gridCol w="1929740">
                  <a:extLst>
                    <a:ext uri="{9D8B030D-6E8A-4147-A177-3AD203B41FA5}">
                      <a16:colId xmlns:a16="http://schemas.microsoft.com/office/drawing/2014/main" val="2302224829"/>
                    </a:ext>
                  </a:extLst>
                </a:gridCol>
                <a:gridCol w="3880263">
                  <a:extLst>
                    <a:ext uri="{9D8B030D-6E8A-4147-A177-3AD203B41FA5}">
                      <a16:colId xmlns:a16="http://schemas.microsoft.com/office/drawing/2014/main" val="2952700665"/>
                    </a:ext>
                  </a:extLst>
                </a:gridCol>
                <a:gridCol w="2636322">
                  <a:extLst>
                    <a:ext uri="{9D8B030D-6E8A-4147-A177-3AD203B41FA5}">
                      <a16:colId xmlns:a16="http://schemas.microsoft.com/office/drawing/2014/main" val="456938290"/>
                    </a:ext>
                  </a:extLst>
                </a:gridCol>
              </a:tblGrid>
              <a:tr h="0">
                <a:tc>
                  <a:txBody>
                    <a:bodyPr/>
                    <a:lstStyle/>
                    <a:p>
                      <a:r>
                        <a:rPr lang="en-US" b="1"/>
                        <a:t>Department</a:t>
                      </a:r>
                      <a:endParaRPr lang="en-US"/>
                    </a:p>
                  </a:txBody>
                  <a:tcPr anchor="ctr">
                    <a:lnL>
                      <a:noFill/>
                    </a:lnL>
                    <a:lnR>
                      <a:noFill/>
                    </a:lnR>
                    <a:lnT>
                      <a:noFill/>
                    </a:lnT>
                    <a:lnB>
                      <a:noFill/>
                    </a:lnB>
                  </a:tcPr>
                </a:tc>
                <a:tc>
                  <a:txBody>
                    <a:bodyPr/>
                    <a:lstStyle/>
                    <a:p>
                      <a:r>
                        <a:rPr lang="en-US" b="1"/>
                        <a:t>High-Volume Aisles</a:t>
                      </a:r>
                      <a:endParaRPr lang="en-US"/>
                    </a:p>
                  </a:txBody>
                  <a:tcPr anchor="ctr">
                    <a:lnL>
                      <a:noFill/>
                    </a:lnL>
                    <a:lnR>
                      <a:noFill/>
                    </a:lnR>
                    <a:lnT>
                      <a:noFill/>
                    </a:lnT>
                    <a:lnB>
                      <a:noFill/>
                    </a:lnB>
                  </a:tcPr>
                </a:tc>
                <a:tc>
                  <a:txBody>
                    <a:bodyPr/>
                    <a:lstStyle/>
                    <a:p>
                      <a:r>
                        <a:rPr lang="en-US" b="1"/>
                        <a:t>Total Products (Approx)</a:t>
                      </a:r>
                      <a:endParaRPr lang="en-US"/>
                    </a:p>
                  </a:txBody>
                  <a:tcPr anchor="ctr">
                    <a:lnL>
                      <a:noFill/>
                    </a:lnL>
                    <a:lnR>
                      <a:noFill/>
                    </a:lnR>
                    <a:lnT>
                      <a:noFill/>
                    </a:lnT>
                    <a:lnB>
                      <a:noFill/>
                    </a:lnB>
                  </a:tcPr>
                </a:tc>
                <a:extLst>
                  <a:ext uri="{0D108BD9-81ED-4DB2-BD59-A6C34878D82A}">
                    <a16:rowId xmlns:a16="http://schemas.microsoft.com/office/drawing/2014/main" val="2696749717"/>
                  </a:ext>
                </a:extLst>
              </a:tr>
              <a:tr h="0">
                <a:tc>
                  <a:txBody>
                    <a:bodyPr/>
                    <a:lstStyle/>
                    <a:p>
                      <a:r>
                        <a:rPr lang="en-US" sz="1400" b="0" dirty="0"/>
                        <a:t>snacks</a:t>
                      </a:r>
                    </a:p>
                  </a:txBody>
                  <a:tcPr anchor="ctr">
                    <a:lnL>
                      <a:noFill/>
                    </a:lnL>
                    <a:lnR>
                      <a:noFill/>
                    </a:lnR>
                    <a:lnT>
                      <a:noFill/>
                    </a:lnT>
                    <a:lnB>
                      <a:noFill/>
                    </a:lnB>
                  </a:tcPr>
                </a:tc>
                <a:tc>
                  <a:txBody>
                    <a:bodyPr/>
                    <a:lstStyle/>
                    <a:p>
                      <a:r>
                        <a:rPr lang="en-US" sz="1400" b="0"/>
                        <a:t>candy chocolate (1246), chips pretzels (989)</a:t>
                      </a:r>
                    </a:p>
                  </a:txBody>
                  <a:tcPr anchor="ctr">
                    <a:lnL>
                      <a:noFill/>
                    </a:lnL>
                    <a:lnR>
                      <a:noFill/>
                    </a:lnR>
                    <a:lnT>
                      <a:noFill/>
                    </a:lnT>
                    <a:lnB>
                      <a:noFill/>
                    </a:lnB>
                  </a:tcPr>
                </a:tc>
                <a:tc>
                  <a:txBody>
                    <a:bodyPr/>
                    <a:lstStyle/>
                    <a:p>
                      <a:r>
                        <a:rPr lang="en-US" sz="1400" b="0" dirty="0"/>
                        <a:t>2,235</a:t>
                      </a:r>
                    </a:p>
                  </a:txBody>
                  <a:tcPr anchor="ctr">
                    <a:lnL>
                      <a:noFill/>
                    </a:lnL>
                    <a:lnR>
                      <a:noFill/>
                    </a:lnR>
                    <a:lnT>
                      <a:noFill/>
                    </a:lnT>
                    <a:lnB>
                      <a:noFill/>
                    </a:lnB>
                  </a:tcPr>
                </a:tc>
                <a:extLst>
                  <a:ext uri="{0D108BD9-81ED-4DB2-BD59-A6C34878D82A}">
                    <a16:rowId xmlns:a16="http://schemas.microsoft.com/office/drawing/2014/main" val="2410392832"/>
                  </a:ext>
                </a:extLst>
              </a:tr>
              <a:tr h="0">
                <a:tc>
                  <a:txBody>
                    <a:bodyPr/>
                    <a:lstStyle/>
                    <a:p>
                      <a:r>
                        <a:rPr lang="en-US" sz="1400" b="0"/>
                        <a:t>personal care</a:t>
                      </a:r>
                    </a:p>
                  </a:txBody>
                  <a:tcPr anchor="ctr">
                    <a:lnL>
                      <a:noFill/>
                    </a:lnL>
                    <a:lnR>
                      <a:noFill/>
                    </a:lnR>
                    <a:lnT>
                      <a:noFill/>
                    </a:lnT>
                    <a:lnB>
                      <a:noFill/>
                    </a:lnB>
                  </a:tcPr>
                </a:tc>
                <a:tc>
                  <a:txBody>
                    <a:bodyPr/>
                    <a:lstStyle/>
                    <a:p>
                      <a:r>
                        <a:rPr lang="en-US" sz="1400" b="0" dirty="0"/>
                        <a:t>hair care (816), vitamins supplements (1038)</a:t>
                      </a:r>
                    </a:p>
                  </a:txBody>
                  <a:tcPr anchor="ctr">
                    <a:lnL>
                      <a:noFill/>
                    </a:lnL>
                    <a:lnR>
                      <a:noFill/>
                    </a:lnR>
                    <a:lnT>
                      <a:noFill/>
                    </a:lnT>
                    <a:lnB>
                      <a:noFill/>
                    </a:lnB>
                  </a:tcPr>
                </a:tc>
                <a:tc>
                  <a:txBody>
                    <a:bodyPr/>
                    <a:lstStyle/>
                    <a:p>
                      <a:r>
                        <a:rPr lang="en-US" sz="1400" b="0" dirty="0"/>
                        <a:t>1,854</a:t>
                      </a:r>
                    </a:p>
                  </a:txBody>
                  <a:tcPr anchor="ctr">
                    <a:lnL>
                      <a:noFill/>
                    </a:lnL>
                    <a:lnR>
                      <a:noFill/>
                    </a:lnR>
                    <a:lnT>
                      <a:noFill/>
                    </a:lnT>
                    <a:lnB>
                      <a:noFill/>
                    </a:lnB>
                  </a:tcPr>
                </a:tc>
                <a:extLst>
                  <a:ext uri="{0D108BD9-81ED-4DB2-BD59-A6C34878D82A}">
                    <a16:rowId xmlns:a16="http://schemas.microsoft.com/office/drawing/2014/main" val="3028728986"/>
                  </a:ext>
                </a:extLst>
              </a:tr>
              <a:tr h="0">
                <a:tc>
                  <a:txBody>
                    <a:bodyPr/>
                    <a:lstStyle/>
                    <a:p>
                      <a:r>
                        <a:rPr lang="en-US" sz="1400" b="0" dirty="0"/>
                        <a:t>dairy eggs</a:t>
                      </a:r>
                    </a:p>
                  </a:txBody>
                  <a:tcPr anchor="ctr">
                    <a:lnL>
                      <a:noFill/>
                    </a:lnL>
                    <a:lnR>
                      <a:noFill/>
                    </a:lnR>
                    <a:lnT>
                      <a:noFill/>
                    </a:lnT>
                    <a:lnB>
                      <a:noFill/>
                    </a:lnB>
                  </a:tcPr>
                </a:tc>
                <a:tc>
                  <a:txBody>
                    <a:bodyPr/>
                    <a:lstStyle/>
                    <a:p>
                      <a:r>
                        <a:rPr lang="en-US" sz="1400" b="0"/>
                        <a:t>yogurt (1025), packaged cheese (891)</a:t>
                      </a:r>
                    </a:p>
                  </a:txBody>
                  <a:tcPr anchor="ctr">
                    <a:lnL>
                      <a:noFill/>
                    </a:lnL>
                    <a:lnR>
                      <a:noFill/>
                    </a:lnR>
                    <a:lnT>
                      <a:noFill/>
                    </a:lnT>
                    <a:lnB>
                      <a:noFill/>
                    </a:lnB>
                  </a:tcPr>
                </a:tc>
                <a:tc>
                  <a:txBody>
                    <a:bodyPr/>
                    <a:lstStyle/>
                    <a:p>
                      <a:r>
                        <a:rPr lang="en-US" sz="1400" b="0" dirty="0"/>
                        <a:t>1,916</a:t>
                      </a:r>
                    </a:p>
                  </a:txBody>
                  <a:tcPr anchor="ctr">
                    <a:lnL>
                      <a:noFill/>
                    </a:lnL>
                    <a:lnR>
                      <a:noFill/>
                    </a:lnR>
                    <a:lnT>
                      <a:noFill/>
                    </a:lnT>
                    <a:lnB>
                      <a:noFill/>
                    </a:lnB>
                  </a:tcPr>
                </a:tc>
                <a:extLst>
                  <a:ext uri="{0D108BD9-81ED-4DB2-BD59-A6C34878D82A}">
                    <a16:rowId xmlns:a16="http://schemas.microsoft.com/office/drawing/2014/main" val="633553316"/>
                  </a:ext>
                </a:extLst>
              </a:tr>
              <a:tr h="0">
                <a:tc>
                  <a:txBody>
                    <a:bodyPr/>
                    <a:lstStyle/>
                    <a:p>
                      <a:r>
                        <a:rPr lang="en-US" sz="1400" b="0"/>
                        <a:t>frozen</a:t>
                      </a:r>
                    </a:p>
                  </a:txBody>
                  <a:tcPr anchor="ctr">
                    <a:lnL>
                      <a:noFill/>
                    </a:lnL>
                    <a:lnR>
                      <a:noFill/>
                    </a:lnR>
                    <a:lnT>
                      <a:noFill/>
                    </a:lnT>
                    <a:lnB>
                      <a:noFill/>
                    </a:lnB>
                  </a:tcPr>
                </a:tc>
                <a:tc>
                  <a:txBody>
                    <a:bodyPr/>
                    <a:lstStyle/>
                    <a:p>
                      <a:r>
                        <a:rPr lang="en-US" sz="1400" b="0"/>
                        <a:t>frozen meals (880), ice cream (1091)</a:t>
                      </a:r>
                    </a:p>
                  </a:txBody>
                  <a:tcPr anchor="ctr">
                    <a:lnL>
                      <a:noFill/>
                    </a:lnL>
                    <a:lnR>
                      <a:noFill/>
                    </a:lnR>
                    <a:lnT>
                      <a:noFill/>
                    </a:lnT>
                    <a:lnB>
                      <a:noFill/>
                    </a:lnB>
                  </a:tcPr>
                </a:tc>
                <a:tc>
                  <a:txBody>
                    <a:bodyPr/>
                    <a:lstStyle/>
                    <a:p>
                      <a:r>
                        <a:rPr lang="en-US" sz="1400" b="0" dirty="0"/>
                        <a:t>1,971</a:t>
                      </a:r>
                    </a:p>
                  </a:txBody>
                  <a:tcPr anchor="ctr">
                    <a:lnL>
                      <a:noFill/>
                    </a:lnL>
                    <a:lnR>
                      <a:noFill/>
                    </a:lnR>
                    <a:lnT>
                      <a:noFill/>
                    </a:lnT>
                    <a:lnB>
                      <a:noFill/>
                    </a:lnB>
                  </a:tcPr>
                </a:tc>
                <a:extLst>
                  <a:ext uri="{0D108BD9-81ED-4DB2-BD59-A6C34878D82A}">
                    <a16:rowId xmlns:a16="http://schemas.microsoft.com/office/drawing/2014/main" val="52869457"/>
                  </a:ext>
                </a:extLst>
              </a:tr>
              <a:tr h="0">
                <a:tc>
                  <a:txBody>
                    <a:bodyPr/>
                    <a:lstStyle/>
                    <a:p>
                      <a:r>
                        <a:rPr lang="en-US" sz="1400" b="0"/>
                        <a:t>beverages</a:t>
                      </a:r>
                    </a:p>
                  </a:txBody>
                  <a:tcPr anchor="ctr">
                    <a:lnL>
                      <a:noFill/>
                    </a:lnL>
                    <a:lnR>
                      <a:noFill/>
                    </a:lnR>
                    <a:lnT>
                      <a:noFill/>
                    </a:lnT>
                    <a:lnB>
                      <a:noFill/>
                    </a:lnB>
                  </a:tcPr>
                </a:tc>
                <a:tc>
                  <a:txBody>
                    <a:bodyPr/>
                    <a:lstStyle/>
                    <a:p>
                      <a:r>
                        <a:rPr lang="es-ES" sz="1400" b="0"/>
                        <a:t>tea (894), juice nectars (791)</a:t>
                      </a:r>
                    </a:p>
                  </a:txBody>
                  <a:tcPr anchor="ctr">
                    <a:lnL>
                      <a:noFill/>
                    </a:lnL>
                    <a:lnR>
                      <a:noFill/>
                    </a:lnR>
                    <a:lnT>
                      <a:noFill/>
                    </a:lnT>
                    <a:lnB>
                      <a:noFill/>
                    </a:lnB>
                  </a:tcPr>
                </a:tc>
                <a:tc>
                  <a:txBody>
                    <a:bodyPr/>
                    <a:lstStyle/>
                    <a:p>
                      <a:r>
                        <a:rPr lang="en-US" sz="1400" b="0" dirty="0"/>
                        <a:t>1,685</a:t>
                      </a:r>
                    </a:p>
                  </a:txBody>
                  <a:tcPr anchor="ctr">
                    <a:lnL>
                      <a:noFill/>
                    </a:lnL>
                    <a:lnR>
                      <a:noFill/>
                    </a:lnR>
                    <a:lnT>
                      <a:noFill/>
                    </a:lnT>
                    <a:lnB>
                      <a:noFill/>
                    </a:lnB>
                  </a:tcPr>
                </a:tc>
                <a:extLst>
                  <a:ext uri="{0D108BD9-81ED-4DB2-BD59-A6C34878D82A}">
                    <a16:rowId xmlns:a16="http://schemas.microsoft.com/office/drawing/2014/main" val="3361097466"/>
                  </a:ext>
                </a:extLst>
              </a:tr>
              <a:tr h="0">
                <a:tc>
                  <a:txBody>
                    <a:bodyPr/>
                    <a:lstStyle/>
                    <a:p>
                      <a:r>
                        <a:rPr lang="en-US" sz="1400" b="0" dirty="0"/>
                        <a:t>produce</a:t>
                      </a:r>
                    </a:p>
                  </a:txBody>
                  <a:tcPr anchor="ctr">
                    <a:lnL>
                      <a:noFill/>
                    </a:lnL>
                    <a:lnR>
                      <a:noFill/>
                    </a:lnR>
                    <a:lnT>
                      <a:noFill/>
                    </a:lnT>
                    <a:lnB>
                      <a:noFill/>
                    </a:lnB>
                  </a:tcPr>
                </a:tc>
                <a:tc>
                  <a:txBody>
                    <a:bodyPr/>
                    <a:lstStyle/>
                    <a:p>
                      <a:r>
                        <a:rPr lang="en-US" sz="1400" b="0"/>
                        <a:t>fresh vegetables (569), packaged fruits (616)</a:t>
                      </a:r>
                    </a:p>
                  </a:txBody>
                  <a:tcPr anchor="ctr">
                    <a:lnL>
                      <a:noFill/>
                    </a:lnL>
                    <a:lnR>
                      <a:noFill/>
                    </a:lnR>
                    <a:lnT>
                      <a:noFill/>
                    </a:lnT>
                    <a:lnB>
                      <a:noFill/>
                    </a:lnB>
                  </a:tcPr>
                </a:tc>
                <a:tc>
                  <a:txBody>
                    <a:bodyPr/>
                    <a:lstStyle/>
                    <a:p>
                      <a:r>
                        <a:rPr lang="en-US" sz="1400" b="0" dirty="0"/>
                        <a:t>1,185</a:t>
                      </a:r>
                    </a:p>
                  </a:txBody>
                  <a:tcPr anchor="ctr">
                    <a:lnL>
                      <a:noFill/>
                    </a:lnL>
                    <a:lnR>
                      <a:noFill/>
                    </a:lnR>
                    <a:lnT>
                      <a:noFill/>
                    </a:lnT>
                    <a:lnB>
                      <a:noFill/>
                    </a:lnB>
                  </a:tcPr>
                </a:tc>
                <a:extLst>
                  <a:ext uri="{0D108BD9-81ED-4DB2-BD59-A6C34878D82A}">
                    <a16:rowId xmlns:a16="http://schemas.microsoft.com/office/drawing/2014/main" val="638003575"/>
                  </a:ext>
                </a:extLst>
              </a:tr>
            </a:tbl>
          </a:graphicData>
        </a:graphic>
      </p:graphicFrame>
    </p:spTree>
    <p:extLst>
      <p:ext uri="{BB962C8B-B14F-4D97-AF65-F5344CB8AC3E}">
        <p14:creationId xmlns:p14="http://schemas.microsoft.com/office/powerpoint/2010/main" val="40422803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E2E564-60AA-4604-878D-7F10426FD153}"/>
              </a:ext>
            </a:extLst>
          </p:cNvPr>
          <p:cNvSpPr/>
          <p:nvPr/>
        </p:nvSpPr>
        <p:spPr>
          <a:xfrm>
            <a:off x="843148" y="2502955"/>
            <a:ext cx="10937174" cy="3816429"/>
          </a:xfrm>
          <a:prstGeom prst="rect">
            <a:avLst/>
          </a:prstGeom>
        </p:spPr>
        <p:txBody>
          <a:bodyPr wrap="square">
            <a:spAutoFit/>
          </a:bodyPr>
          <a:lstStyle/>
          <a:p>
            <a:r>
              <a:rPr lang="en-US" sz="1600" b="1" dirty="0"/>
              <a:t>2. High Diversity in Frozen &amp; Snacks:</a:t>
            </a:r>
          </a:p>
          <a:p>
            <a:pPr>
              <a:buFont typeface="Arial" panose="020B0604020202020204" pitchFamily="34" charset="0"/>
              <a:buChar char="•"/>
            </a:pPr>
            <a:r>
              <a:rPr lang="en-US" sz="1400" dirty="0"/>
              <a:t>Frozen and snacks departments have multiple aisles with high product diversity.</a:t>
            </a:r>
          </a:p>
          <a:p>
            <a:pPr>
              <a:buFont typeface="Arial" panose="020B0604020202020204" pitchFamily="34" charset="0"/>
              <a:buChar char="•"/>
            </a:pPr>
            <a:r>
              <a:rPr lang="en-US" sz="1400" dirty="0"/>
              <a:t>Suggests high consumer demand and product differentiation.</a:t>
            </a:r>
          </a:p>
          <a:p>
            <a:pPr>
              <a:buFont typeface="Arial" panose="020B0604020202020204" pitchFamily="34" charset="0"/>
              <a:buChar char="•"/>
            </a:pPr>
            <a:endParaRPr lang="en-US" dirty="0"/>
          </a:p>
          <a:p>
            <a:r>
              <a:rPr lang="en-US" sz="1600" b="1" dirty="0"/>
              <a:t>3. Produce Department:</a:t>
            </a:r>
          </a:p>
          <a:p>
            <a:pPr>
              <a:buFont typeface="Arial" panose="020B0604020202020204" pitchFamily="34" charset="0"/>
              <a:buChar char="•"/>
            </a:pPr>
            <a:r>
              <a:rPr lang="en-US" sz="1400" dirty="0"/>
              <a:t>Though fresh produce is essential, its product count is moderate (569 + 616) compared to packaged goods.</a:t>
            </a:r>
          </a:p>
          <a:p>
            <a:pPr>
              <a:buFont typeface="Arial" panose="020B0604020202020204" pitchFamily="34" charset="0"/>
              <a:buChar char="•"/>
            </a:pPr>
            <a:r>
              <a:rPr lang="en-US" sz="1400" dirty="0"/>
              <a:t>Indicates a concentrated assortment in fresh goods but broad variety in processed snacks.</a:t>
            </a:r>
          </a:p>
          <a:p>
            <a:pPr>
              <a:buFont typeface="Arial" panose="020B0604020202020204" pitchFamily="34" charset="0"/>
              <a:buChar char="•"/>
            </a:pPr>
            <a:endParaRPr lang="en-US" dirty="0"/>
          </a:p>
          <a:p>
            <a:r>
              <a:rPr lang="en-US" sz="1600" b="1" dirty="0"/>
              <a:t>4. Pantry vs Canned Goods:</a:t>
            </a:r>
          </a:p>
          <a:p>
            <a:pPr>
              <a:buFont typeface="Arial" panose="020B0604020202020204" pitchFamily="34" charset="0"/>
              <a:buChar char="•"/>
            </a:pPr>
            <a:r>
              <a:rPr lang="en-US" sz="1600" dirty="0"/>
              <a:t>Pantry aisles like baking ingredients (623) and spices (797) are rich in variety.</a:t>
            </a:r>
          </a:p>
          <a:p>
            <a:pPr>
              <a:buFont typeface="Arial" panose="020B0604020202020204" pitchFamily="34" charset="0"/>
              <a:buChar char="•"/>
            </a:pPr>
            <a:r>
              <a:rPr lang="en-US" sz="1600" dirty="0"/>
              <a:t>Canned goods aisles like canned vegetables and soups are more focused and compact (1200 total).</a:t>
            </a:r>
          </a:p>
          <a:p>
            <a:pPr>
              <a:buFont typeface="Arial" panose="020B0604020202020204" pitchFamily="34" charset="0"/>
              <a:buChar char="•"/>
            </a:pPr>
            <a:endParaRPr lang="en-US" dirty="0"/>
          </a:p>
          <a:p>
            <a:r>
              <a:rPr lang="en-US" sz="1600" b="1" dirty="0"/>
              <a:t>5. Aisles With Fewest Products:</a:t>
            </a:r>
          </a:p>
          <a:p>
            <a:pPr>
              <a:buFont typeface="Arial" panose="020B0604020202020204" pitchFamily="34" charset="0"/>
              <a:buChar char="•"/>
            </a:pPr>
            <a:r>
              <a:rPr lang="en-US" sz="1400" dirty="0"/>
              <a:t>Bulk dried fruits &amp; grains (12 + 2) – minimal variety, likely due to limited consumer differentiation.</a:t>
            </a:r>
          </a:p>
          <a:p>
            <a:pPr>
              <a:buFont typeface="Arial" panose="020B0604020202020204" pitchFamily="34" charset="0"/>
              <a:buChar char="•"/>
            </a:pPr>
            <a:r>
              <a:rPr lang="en-US" sz="1400" dirty="0"/>
              <a:t>Baking supplies decor (1) – possibly a placeholder or niche</a:t>
            </a:r>
          </a:p>
        </p:txBody>
      </p:sp>
      <p:sp>
        <p:nvSpPr>
          <p:cNvPr id="3" name="Rectangle 2">
            <a:extLst>
              <a:ext uri="{FF2B5EF4-FFF2-40B4-BE49-F238E27FC236}">
                <a16:creationId xmlns:a16="http://schemas.microsoft.com/office/drawing/2014/main" id="{53124350-252E-4F19-9AE8-F9D4A3631E6E}"/>
              </a:ext>
            </a:extLst>
          </p:cNvPr>
          <p:cNvSpPr/>
          <p:nvPr/>
        </p:nvSpPr>
        <p:spPr>
          <a:xfrm>
            <a:off x="935181" y="852391"/>
            <a:ext cx="1067921" cy="369332"/>
          </a:xfrm>
          <a:prstGeom prst="rect">
            <a:avLst/>
          </a:prstGeom>
        </p:spPr>
        <p:txBody>
          <a:bodyPr wrap="none">
            <a:spAutoFit/>
          </a:bodyPr>
          <a:lstStyle/>
          <a:p>
            <a:r>
              <a:rPr lang="en-US" b="1" dirty="0">
                <a:solidFill>
                  <a:schemeClr val="accent2">
                    <a:lumMod val="75000"/>
                  </a:schemeClr>
                </a:solidFill>
              </a:rPr>
              <a:t>Insights:</a:t>
            </a:r>
          </a:p>
        </p:txBody>
      </p:sp>
      <p:sp>
        <p:nvSpPr>
          <p:cNvPr id="4" name="Rectangle 3">
            <a:extLst>
              <a:ext uri="{FF2B5EF4-FFF2-40B4-BE49-F238E27FC236}">
                <a16:creationId xmlns:a16="http://schemas.microsoft.com/office/drawing/2014/main" id="{B73FA1AE-E89F-44CC-B078-B3338DE16F15}"/>
              </a:ext>
            </a:extLst>
          </p:cNvPr>
          <p:cNvSpPr/>
          <p:nvPr/>
        </p:nvSpPr>
        <p:spPr>
          <a:xfrm>
            <a:off x="843148" y="1308341"/>
            <a:ext cx="8692740" cy="1107996"/>
          </a:xfrm>
          <a:prstGeom prst="rect">
            <a:avLst/>
          </a:prstGeom>
        </p:spPr>
        <p:txBody>
          <a:bodyPr wrap="square">
            <a:spAutoFit/>
          </a:bodyPr>
          <a:lstStyle/>
          <a:p>
            <a:r>
              <a:rPr lang="en-US" sz="1600" b="1" dirty="0"/>
              <a:t>1. Top Aisles Across All Departments:</a:t>
            </a:r>
          </a:p>
          <a:p>
            <a:pPr>
              <a:buFont typeface="Arial" panose="020B0604020202020204" pitchFamily="34" charset="0"/>
              <a:buChar char="•"/>
            </a:pPr>
            <a:r>
              <a:rPr lang="en-US" b="1" dirty="0"/>
              <a:t> </a:t>
            </a:r>
            <a:r>
              <a:rPr lang="en-US" sz="1600" b="1" dirty="0"/>
              <a:t>Candy Chocolate (1246)</a:t>
            </a:r>
            <a:r>
              <a:rPr lang="en-US" sz="1600" dirty="0"/>
              <a:t> → Most populated aisle.</a:t>
            </a:r>
          </a:p>
          <a:p>
            <a:pPr>
              <a:buFont typeface="Arial" panose="020B0604020202020204" pitchFamily="34" charset="0"/>
              <a:buChar char="•"/>
            </a:pPr>
            <a:r>
              <a:rPr lang="en-US" sz="1600" b="1" dirty="0"/>
              <a:t> Ice Cream (1091)</a:t>
            </a:r>
            <a:r>
              <a:rPr lang="en-US" sz="1600" dirty="0"/>
              <a:t> → Popular in frozen category.</a:t>
            </a:r>
          </a:p>
          <a:p>
            <a:pPr>
              <a:buFont typeface="Arial" panose="020B0604020202020204" pitchFamily="34" charset="0"/>
              <a:buChar char="•"/>
            </a:pPr>
            <a:r>
              <a:rPr lang="en-US" sz="1600" b="1" dirty="0"/>
              <a:t> Vitamins Supplements (1038)</a:t>
            </a:r>
            <a:r>
              <a:rPr lang="en-US" sz="1600" dirty="0"/>
              <a:t> → Reflects growing health-conscious behavior</a:t>
            </a:r>
          </a:p>
        </p:txBody>
      </p:sp>
      <p:sp>
        <p:nvSpPr>
          <p:cNvPr id="5" name="Arrow: Right 4">
            <a:extLst>
              <a:ext uri="{FF2B5EF4-FFF2-40B4-BE49-F238E27FC236}">
                <a16:creationId xmlns:a16="http://schemas.microsoft.com/office/drawing/2014/main" id="{5A0E9DC1-637D-4C7A-92B6-8B905A15B881}"/>
              </a:ext>
            </a:extLst>
          </p:cNvPr>
          <p:cNvSpPr/>
          <p:nvPr/>
        </p:nvSpPr>
        <p:spPr>
          <a:xfrm>
            <a:off x="751114" y="974711"/>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50892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FA7EDE-7AE4-4839-82D9-39994B5AAB5E}"/>
              </a:ext>
            </a:extLst>
          </p:cNvPr>
          <p:cNvSpPr/>
          <p:nvPr/>
        </p:nvSpPr>
        <p:spPr>
          <a:xfrm>
            <a:off x="843147" y="1344043"/>
            <a:ext cx="10367158" cy="2985433"/>
          </a:xfrm>
          <a:prstGeom prst="rect">
            <a:avLst/>
          </a:prstGeom>
        </p:spPr>
        <p:txBody>
          <a:bodyPr wrap="square">
            <a:spAutoFit/>
          </a:bodyPr>
          <a:lstStyle/>
          <a:p>
            <a:pPr>
              <a:buFont typeface="Arial" panose="020B0604020202020204" pitchFamily="34" charset="0"/>
              <a:buChar char="•"/>
            </a:pPr>
            <a:r>
              <a:rPr lang="en-US" sz="1600" b="1" dirty="0"/>
              <a:t> Marketing Strategy</a:t>
            </a:r>
            <a:r>
              <a:rPr lang="en-US" sz="1600" dirty="0"/>
              <a:t>:</a:t>
            </a:r>
          </a:p>
          <a:p>
            <a:pPr marL="742950" lvl="1" indent="-285750">
              <a:buFont typeface="Arial" panose="020B0604020202020204" pitchFamily="34" charset="0"/>
              <a:buChar char="•"/>
            </a:pPr>
            <a:r>
              <a:rPr lang="en-US" sz="1400" dirty="0"/>
              <a:t>Promote </a:t>
            </a:r>
            <a:r>
              <a:rPr lang="en-US" sz="1400" b="1" dirty="0"/>
              <a:t>high-assortment aisles</a:t>
            </a:r>
            <a:r>
              <a:rPr lang="en-US" sz="1400" dirty="0"/>
              <a:t> (e.g., chocolate, ice cream, supplements) with filters to enhance user experience.</a:t>
            </a:r>
          </a:p>
          <a:p>
            <a:pPr marL="742950" lvl="1" indent="-285750">
              <a:buFont typeface="Arial" panose="020B0604020202020204" pitchFamily="34" charset="0"/>
              <a:buChar char="•"/>
            </a:pPr>
            <a:r>
              <a:rPr lang="en-US" sz="1400" dirty="0"/>
              <a:t>Use </a:t>
            </a:r>
            <a:r>
              <a:rPr lang="en-US" sz="1400" b="1" dirty="0"/>
              <a:t>low-assortment aisles</a:t>
            </a:r>
            <a:r>
              <a:rPr lang="en-US" sz="1400" dirty="0"/>
              <a:t> for bundling or cross-selling strategies (e.g., "Buy 1, get 1 from bulk").</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sz="1600" b="1" dirty="0"/>
              <a:t> Inventory Optimization</a:t>
            </a:r>
            <a:r>
              <a:rPr lang="en-US" sz="1600" dirty="0"/>
              <a:t>:</a:t>
            </a:r>
          </a:p>
          <a:p>
            <a:pPr marL="742950" lvl="1" indent="-285750">
              <a:buFont typeface="Arial" panose="020B0604020202020204" pitchFamily="34" charset="0"/>
              <a:buChar char="•"/>
            </a:pPr>
            <a:r>
              <a:rPr lang="en-US" sz="1400" dirty="0"/>
              <a:t>Track </a:t>
            </a:r>
            <a:r>
              <a:rPr lang="en-US" sz="1400" b="1" dirty="0"/>
              <a:t>reorder frequency</a:t>
            </a:r>
            <a:r>
              <a:rPr lang="en-US" sz="1400" dirty="0"/>
              <a:t> in aisles with many SKUs to identify redundant or slow-moving products.</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sz="1600" b="1" dirty="0"/>
              <a:t> Category Expansion</a:t>
            </a:r>
            <a:r>
              <a:rPr lang="en-US" sz="1600" dirty="0"/>
              <a:t>:</a:t>
            </a:r>
          </a:p>
          <a:p>
            <a:pPr marL="742950" lvl="1" indent="-285750">
              <a:buFont typeface="Arial" panose="020B0604020202020204" pitchFamily="34" charset="0"/>
              <a:buChar char="•"/>
            </a:pPr>
            <a:r>
              <a:rPr lang="en-US" sz="1400" dirty="0"/>
              <a:t>Consider expanding moderately sized but essential departments like </a:t>
            </a:r>
            <a:r>
              <a:rPr lang="en-US" sz="1400" b="1" dirty="0"/>
              <a:t>produce</a:t>
            </a:r>
            <a:r>
              <a:rPr lang="en-US" sz="1400" dirty="0"/>
              <a:t> and </a:t>
            </a:r>
            <a:r>
              <a:rPr lang="en-US" sz="1400" b="1" dirty="0"/>
              <a:t>bakery</a:t>
            </a:r>
            <a:r>
              <a:rPr lang="en-US" sz="1400" dirty="0"/>
              <a:t> with more SKU variants.</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sz="1600" b="1" dirty="0"/>
              <a:t> Personalization Opportunities</a:t>
            </a:r>
            <a:r>
              <a:rPr lang="en-US" sz="1600" dirty="0"/>
              <a:t>:</a:t>
            </a:r>
          </a:p>
          <a:p>
            <a:pPr marL="742950" lvl="1" indent="-285750">
              <a:buFont typeface="Arial" panose="020B0604020202020204" pitchFamily="34" charset="0"/>
              <a:buChar char="•"/>
            </a:pPr>
            <a:r>
              <a:rPr lang="en-US" sz="1400" dirty="0"/>
              <a:t>Personalize promotions for users buying from </a:t>
            </a:r>
            <a:r>
              <a:rPr lang="en-US" sz="1400" b="1" dirty="0"/>
              <a:t>high-assortment departments</a:t>
            </a:r>
            <a:r>
              <a:rPr lang="en-US" sz="1400" dirty="0"/>
              <a:t> (e.g., supplements, frozen meals)</a:t>
            </a:r>
          </a:p>
        </p:txBody>
      </p:sp>
      <p:sp>
        <p:nvSpPr>
          <p:cNvPr id="3" name="Rectangle 2">
            <a:extLst>
              <a:ext uri="{FF2B5EF4-FFF2-40B4-BE49-F238E27FC236}">
                <a16:creationId xmlns:a16="http://schemas.microsoft.com/office/drawing/2014/main" id="{2EE85682-F083-4C8C-8FA6-4DE2662CCAF5}"/>
              </a:ext>
            </a:extLst>
          </p:cNvPr>
          <p:cNvSpPr/>
          <p:nvPr/>
        </p:nvSpPr>
        <p:spPr>
          <a:xfrm>
            <a:off x="912421" y="852390"/>
            <a:ext cx="2135456" cy="369332"/>
          </a:xfrm>
          <a:prstGeom prst="rect">
            <a:avLst/>
          </a:prstGeom>
        </p:spPr>
        <p:txBody>
          <a:bodyPr wrap="none">
            <a:spAutoFit/>
          </a:bodyPr>
          <a:lstStyle/>
          <a:p>
            <a:r>
              <a:rPr lang="en-US" b="1" dirty="0">
                <a:solidFill>
                  <a:srgbClr val="00B050"/>
                </a:solidFill>
              </a:rPr>
              <a:t>Recommendations:</a:t>
            </a:r>
          </a:p>
        </p:txBody>
      </p:sp>
      <p:sp>
        <p:nvSpPr>
          <p:cNvPr id="4" name="Arrow: Right 3">
            <a:extLst>
              <a:ext uri="{FF2B5EF4-FFF2-40B4-BE49-F238E27FC236}">
                <a16:creationId xmlns:a16="http://schemas.microsoft.com/office/drawing/2014/main" id="{B18BA46F-D025-4FC6-8268-99E8533397FD}"/>
              </a:ext>
            </a:extLst>
          </p:cNvPr>
          <p:cNvSpPr/>
          <p:nvPr/>
        </p:nvSpPr>
        <p:spPr>
          <a:xfrm>
            <a:off x="751114" y="974711"/>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09366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9C020F-7C47-49A1-BB4D-052E2121614C}"/>
              </a:ext>
            </a:extLst>
          </p:cNvPr>
          <p:cNvSpPr/>
          <p:nvPr/>
        </p:nvSpPr>
        <p:spPr>
          <a:xfrm>
            <a:off x="690703" y="3429000"/>
            <a:ext cx="4354012" cy="369332"/>
          </a:xfrm>
          <a:prstGeom prst="rect">
            <a:avLst/>
          </a:prstGeom>
        </p:spPr>
        <p:txBody>
          <a:bodyPr wrap="none">
            <a:spAutoFit/>
          </a:bodyPr>
          <a:lstStyle/>
          <a:p>
            <a:r>
              <a:rPr lang="en-US" dirty="0"/>
              <a:t>Customer , Orders And Products Analysis </a:t>
            </a:r>
          </a:p>
        </p:txBody>
      </p:sp>
      <p:sp>
        <p:nvSpPr>
          <p:cNvPr id="3" name="Rectangle 2">
            <a:extLst>
              <a:ext uri="{FF2B5EF4-FFF2-40B4-BE49-F238E27FC236}">
                <a16:creationId xmlns:a16="http://schemas.microsoft.com/office/drawing/2014/main" id="{BBEC022E-0342-49CC-BB0A-7D9D4CFE6723}"/>
              </a:ext>
            </a:extLst>
          </p:cNvPr>
          <p:cNvSpPr/>
          <p:nvPr/>
        </p:nvSpPr>
        <p:spPr>
          <a:xfrm>
            <a:off x="690703" y="2721114"/>
            <a:ext cx="5590441" cy="707886"/>
          </a:xfrm>
          <a:prstGeom prst="rect">
            <a:avLst/>
          </a:prstGeom>
        </p:spPr>
        <p:txBody>
          <a:bodyPr wrap="none">
            <a:spAutoFit/>
          </a:bodyPr>
          <a:lstStyle/>
          <a:p>
            <a:r>
              <a:rPr lang="en-US" sz="4000" dirty="0">
                <a:solidFill>
                  <a:srgbClr val="FFFF00"/>
                </a:solidFill>
              </a:rPr>
              <a:t>Market Analysis Insights</a:t>
            </a:r>
          </a:p>
        </p:txBody>
      </p:sp>
    </p:spTree>
    <p:extLst>
      <p:ext uri="{BB962C8B-B14F-4D97-AF65-F5344CB8AC3E}">
        <p14:creationId xmlns:p14="http://schemas.microsoft.com/office/powerpoint/2010/main" val="40970345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5E0679-F89E-4F8A-B5EF-046FA103B239}"/>
              </a:ext>
            </a:extLst>
          </p:cNvPr>
          <p:cNvSpPr/>
          <p:nvPr/>
        </p:nvSpPr>
        <p:spPr>
          <a:xfrm>
            <a:off x="997915" y="382380"/>
            <a:ext cx="5564793" cy="369332"/>
          </a:xfrm>
          <a:prstGeom prst="rect">
            <a:avLst/>
          </a:prstGeom>
        </p:spPr>
        <p:txBody>
          <a:bodyPr wrap="none">
            <a:spAutoFit/>
          </a:bodyPr>
          <a:lstStyle/>
          <a:p>
            <a:r>
              <a:rPr lang="en-US" b="1" dirty="0">
                <a:solidFill>
                  <a:srgbClr val="FFFF00"/>
                </a:solidFill>
                <a:latin typeface="__Inter_e8ce0c"/>
              </a:rPr>
              <a:t>General Framework for Client Project Insights &amp; Analysis</a:t>
            </a:r>
            <a:endParaRPr lang="en-US" dirty="0">
              <a:solidFill>
                <a:srgbClr val="FFFF00"/>
              </a:solidFill>
            </a:endParaRPr>
          </a:p>
        </p:txBody>
      </p:sp>
      <p:sp>
        <p:nvSpPr>
          <p:cNvPr id="3" name="Arrow: Right 2">
            <a:extLst>
              <a:ext uri="{FF2B5EF4-FFF2-40B4-BE49-F238E27FC236}">
                <a16:creationId xmlns:a16="http://schemas.microsoft.com/office/drawing/2014/main" id="{552BDE46-A75C-4B1C-A982-EDD226426055}"/>
              </a:ext>
            </a:extLst>
          </p:cNvPr>
          <p:cNvSpPr/>
          <p:nvPr/>
        </p:nvSpPr>
        <p:spPr>
          <a:xfrm>
            <a:off x="813848" y="504700"/>
            <a:ext cx="184067" cy="124691"/>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4" name="Rectangle 3">
            <a:extLst>
              <a:ext uri="{FF2B5EF4-FFF2-40B4-BE49-F238E27FC236}">
                <a16:creationId xmlns:a16="http://schemas.microsoft.com/office/drawing/2014/main" id="{AB89DEE7-760E-47C9-8007-AAD0938AD002}"/>
              </a:ext>
            </a:extLst>
          </p:cNvPr>
          <p:cNvSpPr/>
          <p:nvPr/>
        </p:nvSpPr>
        <p:spPr>
          <a:xfrm>
            <a:off x="997914" y="938864"/>
            <a:ext cx="11031789" cy="2031325"/>
          </a:xfrm>
          <a:prstGeom prst="rect">
            <a:avLst/>
          </a:prstGeom>
        </p:spPr>
        <p:txBody>
          <a:bodyPr wrap="square">
            <a:spAutoFit/>
          </a:bodyPr>
          <a:lstStyle/>
          <a:p>
            <a:pPr marL="342900" indent="-342900">
              <a:buFont typeface="+mj-lt"/>
              <a:buAutoNum type="arabicPeriod"/>
            </a:pPr>
            <a:r>
              <a:rPr lang="en-US" b="1" dirty="0">
                <a:latin typeface="__Inter_e8ce0c"/>
              </a:rPr>
              <a:t>Executive Summary:</a:t>
            </a:r>
          </a:p>
          <a:p>
            <a:pPr marL="400050" indent="-400050">
              <a:buAutoNum type="romanUcPeriod"/>
            </a:pPr>
            <a:endParaRPr lang="en-US" dirty="0">
              <a:latin typeface="__Inter_e8ce0c"/>
            </a:endParaRPr>
          </a:p>
          <a:p>
            <a:pPr>
              <a:buFont typeface="Arial" panose="020B0604020202020204" pitchFamily="34" charset="0"/>
              <a:buChar char="•"/>
            </a:pPr>
            <a:r>
              <a:rPr lang="en-US" b="1" dirty="0">
                <a:latin typeface="__Inter_e8ce0c"/>
              </a:rPr>
              <a:t> Purpose:</a:t>
            </a:r>
            <a:r>
              <a:rPr lang="en-US" dirty="0">
                <a:latin typeface="__Inter_e8ce0c"/>
              </a:rPr>
              <a:t> Briefly summarize the project's objective, key findings, and main recommendations. This is for busy stakeholders who need the high-level view.</a:t>
            </a:r>
          </a:p>
          <a:p>
            <a:pPr>
              <a:buFont typeface="Arial" panose="020B0604020202020204" pitchFamily="34" charset="0"/>
              <a:buChar char="•"/>
            </a:pPr>
            <a:r>
              <a:rPr lang="en-US" b="1" dirty="0">
                <a:latin typeface="__Inter_e8ce0c"/>
              </a:rPr>
              <a:t> Example:</a:t>
            </a:r>
            <a:r>
              <a:rPr lang="en-US" dirty="0">
                <a:latin typeface="__Inter_e8ce0c"/>
              </a:rPr>
              <a:t> "This analysis, aimed at boosting Q3 sales, reveals that a targeted campaign on organic produce, combined with a loyalty program for frequent shoppers, is projected to increase revenue by 15% and improve customer retention by 5%."</a:t>
            </a:r>
            <a:endParaRPr lang="en-US" b="0" i="0" dirty="0">
              <a:effectLst/>
              <a:latin typeface="__Inter_e8ce0c"/>
            </a:endParaRPr>
          </a:p>
        </p:txBody>
      </p:sp>
      <p:sp>
        <p:nvSpPr>
          <p:cNvPr id="5" name="Rectangle 4">
            <a:extLst>
              <a:ext uri="{FF2B5EF4-FFF2-40B4-BE49-F238E27FC236}">
                <a16:creationId xmlns:a16="http://schemas.microsoft.com/office/drawing/2014/main" id="{03203E5A-604C-4EC6-A3BA-53A44DA31307}"/>
              </a:ext>
            </a:extLst>
          </p:cNvPr>
          <p:cNvSpPr/>
          <p:nvPr/>
        </p:nvSpPr>
        <p:spPr>
          <a:xfrm>
            <a:off x="997914" y="2970189"/>
            <a:ext cx="10574590" cy="1754326"/>
          </a:xfrm>
          <a:prstGeom prst="rect">
            <a:avLst/>
          </a:prstGeom>
        </p:spPr>
        <p:txBody>
          <a:bodyPr wrap="square">
            <a:spAutoFit/>
          </a:bodyPr>
          <a:lstStyle/>
          <a:p>
            <a:r>
              <a:rPr lang="en-US" b="1" dirty="0">
                <a:latin typeface="__Inter_e8ce0c"/>
              </a:rPr>
              <a:t>2.   Project Context &amp; Objectives:</a:t>
            </a:r>
          </a:p>
          <a:p>
            <a:endParaRPr lang="en-US" dirty="0">
              <a:latin typeface="__Inter_e8ce0c"/>
            </a:endParaRPr>
          </a:p>
          <a:p>
            <a:pPr>
              <a:buFont typeface="Arial" panose="020B0604020202020204" pitchFamily="34" charset="0"/>
              <a:buChar char="•"/>
            </a:pPr>
            <a:r>
              <a:rPr lang="en-US" b="1" dirty="0">
                <a:latin typeface="__Inter_e8ce0c"/>
              </a:rPr>
              <a:t> Purpose:</a:t>
            </a:r>
            <a:r>
              <a:rPr lang="en-US" dirty="0">
                <a:latin typeface="__Inter_e8ce0c"/>
              </a:rPr>
              <a:t> Reiterate the client's challenge or opportunity and the specific goals of the analysis.</a:t>
            </a:r>
          </a:p>
          <a:p>
            <a:pPr>
              <a:buFont typeface="Arial" panose="020B0604020202020204" pitchFamily="34" charset="0"/>
              <a:buChar char="•"/>
            </a:pPr>
            <a:r>
              <a:rPr lang="en-US" b="1" dirty="0">
                <a:latin typeface="__Inter_e8ce0c"/>
              </a:rPr>
              <a:t> Example:</a:t>
            </a:r>
            <a:r>
              <a:rPr lang="en-US" dirty="0">
                <a:latin typeface="__Inter_e8ce0c"/>
              </a:rPr>
              <a:t> "Our client, a regional grocery chain, seeks to understand customer purchasing behavior to optimize marketing spend and enhance customer satisfaction. The primary objectives were to identify top-performing product categories, analyze reorder patterns, and pinpoint peak shopping times."</a:t>
            </a:r>
            <a:endParaRPr lang="en-US" b="0" i="0" dirty="0">
              <a:effectLst/>
              <a:latin typeface="__Inter_e8ce0c"/>
            </a:endParaRPr>
          </a:p>
        </p:txBody>
      </p:sp>
      <p:sp>
        <p:nvSpPr>
          <p:cNvPr id="6" name="Rectangle 5">
            <a:extLst>
              <a:ext uri="{FF2B5EF4-FFF2-40B4-BE49-F238E27FC236}">
                <a16:creationId xmlns:a16="http://schemas.microsoft.com/office/drawing/2014/main" id="{73F88B1E-A5BF-4AB5-94B2-DE6B01ECDF69}"/>
              </a:ext>
            </a:extLst>
          </p:cNvPr>
          <p:cNvSpPr/>
          <p:nvPr/>
        </p:nvSpPr>
        <p:spPr>
          <a:xfrm>
            <a:off x="997914" y="4724515"/>
            <a:ext cx="10616154" cy="1754326"/>
          </a:xfrm>
          <a:prstGeom prst="rect">
            <a:avLst/>
          </a:prstGeom>
        </p:spPr>
        <p:txBody>
          <a:bodyPr wrap="square">
            <a:spAutoFit/>
          </a:bodyPr>
          <a:lstStyle/>
          <a:p>
            <a:r>
              <a:rPr lang="en-US" b="1" dirty="0">
                <a:latin typeface="__Inter_e8ce0c"/>
              </a:rPr>
              <a:t>3.   Data &amp; Methodology:</a:t>
            </a:r>
          </a:p>
          <a:p>
            <a:endParaRPr lang="en-US" dirty="0">
              <a:latin typeface="__Inter_e8ce0c"/>
            </a:endParaRPr>
          </a:p>
          <a:p>
            <a:pPr>
              <a:buFont typeface="Arial" panose="020B0604020202020204" pitchFamily="34" charset="0"/>
              <a:buChar char="•"/>
            </a:pPr>
            <a:r>
              <a:rPr lang="en-US" b="1" dirty="0">
                <a:latin typeface="__Inter_e8ce0c"/>
              </a:rPr>
              <a:t> Purpose:</a:t>
            </a:r>
            <a:r>
              <a:rPr lang="en-US" dirty="0">
                <a:latin typeface="__Inter_e8ce0c"/>
              </a:rPr>
              <a:t> Explain what data was used, its sources, and the analytical methods applied. This builds credibility.</a:t>
            </a:r>
          </a:p>
          <a:p>
            <a:pPr>
              <a:buFont typeface="Arial" panose="020B0604020202020204" pitchFamily="34" charset="0"/>
              <a:buChar char="•"/>
            </a:pPr>
            <a:r>
              <a:rPr lang="en-US" b="1" dirty="0">
                <a:latin typeface="__Inter_e8ce0c"/>
              </a:rPr>
              <a:t> Example:</a:t>
            </a:r>
            <a:r>
              <a:rPr lang="en-US" dirty="0">
                <a:latin typeface="__Inter_e8ce0c"/>
              </a:rPr>
              <a:t> "We analyzed 12 months of transactional data, including product sales, customer order history, and timestamped order placements. Methodologies included descriptive statistics, trend analysis, and customer segmentation based on purchase frequency and product preferences.</a:t>
            </a:r>
            <a:endParaRPr lang="en-US" b="0" i="0" dirty="0">
              <a:effectLst/>
              <a:latin typeface="__Inter_e8ce0c"/>
            </a:endParaRPr>
          </a:p>
        </p:txBody>
      </p:sp>
    </p:spTree>
    <p:extLst>
      <p:ext uri="{BB962C8B-B14F-4D97-AF65-F5344CB8AC3E}">
        <p14:creationId xmlns:p14="http://schemas.microsoft.com/office/powerpoint/2010/main" val="2898748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Right 1">
            <a:extLst>
              <a:ext uri="{FF2B5EF4-FFF2-40B4-BE49-F238E27FC236}">
                <a16:creationId xmlns:a16="http://schemas.microsoft.com/office/drawing/2014/main" id="{FF96E08B-9D82-4C21-A82E-AB5933E5BC30}"/>
              </a:ext>
            </a:extLst>
          </p:cNvPr>
          <p:cNvSpPr/>
          <p:nvPr/>
        </p:nvSpPr>
        <p:spPr>
          <a:xfrm>
            <a:off x="1045029" y="1235034"/>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AC2F115-8C85-479B-A51B-8D9A6C5A5EC7}"/>
              </a:ext>
            </a:extLst>
          </p:cNvPr>
          <p:cNvSpPr txBox="1"/>
          <p:nvPr/>
        </p:nvSpPr>
        <p:spPr>
          <a:xfrm>
            <a:off x="1045029" y="617517"/>
            <a:ext cx="2090057" cy="369332"/>
          </a:xfrm>
          <a:prstGeom prst="rect">
            <a:avLst/>
          </a:prstGeom>
          <a:noFill/>
        </p:spPr>
        <p:txBody>
          <a:bodyPr wrap="square" rtlCol="0">
            <a:spAutoFit/>
          </a:bodyPr>
          <a:lstStyle/>
          <a:p>
            <a:r>
              <a:rPr lang="en-US" dirty="0"/>
              <a:t>Task – 3</a:t>
            </a:r>
          </a:p>
        </p:txBody>
      </p:sp>
      <p:sp>
        <p:nvSpPr>
          <p:cNvPr id="5" name="Rectangle 4">
            <a:extLst>
              <a:ext uri="{FF2B5EF4-FFF2-40B4-BE49-F238E27FC236}">
                <a16:creationId xmlns:a16="http://schemas.microsoft.com/office/drawing/2014/main" id="{150A7950-FF87-4232-BE20-16BC06518784}"/>
              </a:ext>
            </a:extLst>
          </p:cNvPr>
          <p:cNvSpPr/>
          <p:nvPr/>
        </p:nvSpPr>
        <p:spPr>
          <a:xfrm>
            <a:off x="1229096" y="1112713"/>
            <a:ext cx="5989140" cy="369332"/>
          </a:xfrm>
          <a:prstGeom prst="rect">
            <a:avLst/>
          </a:prstGeom>
        </p:spPr>
        <p:txBody>
          <a:bodyPr wrap="none">
            <a:spAutoFit/>
          </a:bodyPr>
          <a:lstStyle/>
          <a:p>
            <a:r>
              <a:rPr lang="en-IN" dirty="0">
                <a:latin typeface="Book Antiqua" panose="02040602050305030304" pitchFamily="18" charset="0"/>
                <a:ea typeface="Book Antiqua" panose="02040602050305030304" pitchFamily="18" charset="0"/>
                <a:cs typeface="Book Antiqua" panose="02040602050305030304" pitchFamily="18" charset="0"/>
              </a:rPr>
              <a:t>What is the distribution of products across departments?</a:t>
            </a:r>
            <a:endParaRPr lang="en-US" dirty="0"/>
          </a:p>
        </p:txBody>
      </p:sp>
      <p:graphicFrame>
        <p:nvGraphicFramePr>
          <p:cNvPr id="8" name="Table 7">
            <a:extLst>
              <a:ext uri="{FF2B5EF4-FFF2-40B4-BE49-F238E27FC236}">
                <a16:creationId xmlns:a16="http://schemas.microsoft.com/office/drawing/2014/main" id="{657FD187-3B1E-4016-9826-38D5EB72401D}"/>
              </a:ext>
            </a:extLst>
          </p:cNvPr>
          <p:cNvGraphicFramePr>
            <a:graphicFrameLocks noGrp="1"/>
          </p:cNvGraphicFramePr>
          <p:nvPr>
            <p:extLst>
              <p:ext uri="{D42A27DB-BD31-4B8C-83A1-F6EECF244321}">
                <p14:modId xmlns:p14="http://schemas.microsoft.com/office/powerpoint/2010/main" val="856841399"/>
              </p:ext>
            </p:extLst>
          </p:nvPr>
        </p:nvGraphicFramePr>
        <p:xfrm>
          <a:off x="1229094" y="1965366"/>
          <a:ext cx="4358245" cy="3779915"/>
        </p:xfrm>
        <a:graphic>
          <a:graphicData uri="http://schemas.openxmlformats.org/drawingml/2006/table">
            <a:tbl>
              <a:tblPr>
                <a:tableStyleId>{BC89EF96-8CEA-46FF-86C4-4CE0E7609802}</a:tableStyleId>
              </a:tblPr>
              <a:tblGrid>
                <a:gridCol w="3333338">
                  <a:extLst>
                    <a:ext uri="{9D8B030D-6E8A-4147-A177-3AD203B41FA5}">
                      <a16:colId xmlns:a16="http://schemas.microsoft.com/office/drawing/2014/main" val="1525177929"/>
                    </a:ext>
                  </a:extLst>
                </a:gridCol>
                <a:gridCol w="1024907">
                  <a:extLst>
                    <a:ext uri="{9D8B030D-6E8A-4147-A177-3AD203B41FA5}">
                      <a16:colId xmlns:a16="http://schemas.microsoft.com/office/drawing/2014/main" val="1002129854"/>
                    </a:ext>
                  </a:extLst>
                </a:gridCol>
              </a:tblGrid>
              <a:tr h="195125">
                <a:tc>
                  <a:txBody>
                    <a:bodyPr/>
                    <a:lstStyle/>
                    <a:p>
                      <a:pPr algn="l" fontAlgn="b"/>
                      <a:r>
                        <a:rPr lang="en-US" sz="1000" u="none" strike="noStrike" dirty="0">
                          <a:effectLst/>
                        </a:rPr>
                        <a:t>department</a:t>
                      </a:r>
                      <a:endParaRPr lang="en-US" sz="1000" b="1" i="0" u="none" strike="noStrike" dirty="0">
                        <a:solidFill>
                          <a:srgbClr val="000000"/>
                        </a:solidFill>
                        <a:effectLst/>
                        <a:latin typeface="Calibri" panose="020F0502020204030204" pitchFamily="34" charset="0"/>
                      </a:endParaRPr>
                    </a:p>
                  </a:txBody>
                  <a:tcPr marL="8824" marR="8824" marT="8824" marB="0" anchor="ctr"/>
                </a:tc>
                <a:tc>
                  <a:txBody>
                    <a:bodyPr/>
                    <a:lstStyle/>
                    <a:p>
                      <a:pPr algn="ctr" fontAlgn="b"/>
                      <a:r>
                        <a:rPr lang="en-US" sz="1000" u="none" strike="noStrike" dirty="0">
                          <a:effectLst/>
                        </a:rPr>
                        <a:t>no of product_id</a:t>
                      </a:r>
                      <a:endParaRPr lang="en-US" sz="1000" b="1" i="0" u="none" strike="noStrike" dirty="0">
                        <a:solidFill>
                          <a:srgbClr val="000000"/>
                        </a:solidFill>
                        <a:effectLst/>
                        <a:latin typeface="Calibri" panose="020F0502020204030204" pitchFamily="34" charset="0"/>
                      </a:endParaRPr>
                    </a:p>
                  </a:txBody>
                  <a:tcPr marL="8824" marR="8824" marT="8824" marB="0" anchor="ctr"/>
                </a:tc>
                <a:extLst>
                  <a:ext uri="{0D108BD9-81ED-4DB2-BD59-A6C34878D82A}">
                    <a16:rowId xmlns:a16="http://schemas.microsoft.com/office/drawing/2014/main" val="1191323046"/>
                  </a:ext>
                </a:extLst>
              </a:tr>
              <a:tr h="162945">
                <a:tc>
                  <a:txBody>
                    <a:bodyPr/>
                    <a:lstStyle/>
                    <a:p>
                      <a:pPr algn="l" fontAlgn="b"/>
                      <a:r>
                        <a:rPr lang="en-US" sz="1000" u="none" strike="noStrike" dirty="0">
                          <a:effectLst/>
                        </a:rPr>
                        <a:t>personal care</a:t>
                      </a:r>
                      <a:endParaRPr lang="en-US" sz="1000" b="0" i="0" u="none" strike="noStrike" dirty="0">
                        <a:solidFill>
                          <a:srgbClr val="000000"/>
                        </a:solidFill>
                        <a:effectLst/>
                        <a:latin typeface="Calibri" panose="020F0502020204030204" pitchFamily="34" charset="0"/>
                      </a:endParaRPr>
                    </a:p>
                  </a:txBody>
                  <a:tcPr marL="8824" marR="8824" marT="8824" marB="0" anchor="ctr"/>
                </a:tc>
                <a:tc>
                  <a:txBody>
                    <a:bodyPr/>
                    <a:lstStyle/>
                    <a:p>
                      <a:pPr algn="r" fontAlgn="b"/>
                      <a:r>
                        <a:rPr lang="en-US" sz="1000" b="0" u="none" strike="noStrike" dirty="0">
                          <a:effectLst/>
                        </a:rPr>
                        <a:t>6563</a:t>
                      </a:r>
                      <a:endParaRPr lang="en-US" sz="1000" b="0" i="0" u="none" strike="noStrike" dirty="0">
                        <a:solidFill>
                          <a:srgbClr val="000000"/>
                        </a:solidFill>
                        <a:effectLst/>
                        <a:latin typeface="Calibri" panose="020F0502020204030204" pitchFamily="34" charset="0"/>
                      </a:endParaRPr>
                    </a:p>
                  </a:txBody>
                  <a:tcPr marL="8824" marR="8824" marT="8824" marB="0" anchor="ctr"/>
                </a:tc>
                <a:extLst>
                  <a:ext uri="{0D108BD9-81ED-4DB2-BD59-A6C34878D82A}">
                    <a16:rowId xmlns:a16="http://schemas.microsoft.com/office/drawing/2014/main" val="199676268"/>
                  </a:ext>
                </a:extLst>
              </a:tr>
              <a:tr h="162945">
                <a:tc>
                  <a:txBody>
                    <a:bodyPr/>
                    <a:lstStyle/>
                    <a:p>
                      <a:pPr algn="l" fontAlgn="b"/>
                      <a:r>
                        <a:rPr lang="en-US" sz="1000" u="none" strike="noStrike" dirty="0">
                          <a:effectLst/>
                        </a:rPr>
                        <a:t>snacks</a:t>
                      </a:r>
                      <a:endParaRPr lang="en-US" sz="1000" b="0" i="0" u="none" strike="noStrike" dirty="0">
                        <a:solidFill>
                          <a:srgbClr val="000000"/>
                        </a:solidFill>
                        <a:effectLst/>
                        <a:latin typeface="Calibri" panose="020F0502020204030204" pitchFamily="34" charset="0"/>
                      </a:endParaRPr>
                    </a:p>
                  </a:txBody>
                  <a:tcPr marL="8824" marR="8824" marT="8824" marB="0" anchor="ctr"/>
                </a:tc>
                <a:tc>
                  <a:txBody>
                    <a:bodyPr/>
                    <a:lstStyle/>
                    <a:p>
                      <a:pPr algn="r" fontAlgn="b"/>
                      <a:r>
                        <a:rPr lang="en-US" sz="1000" b="0" u="none" strike="noStrike" dirty="0">
                          <a:effectLst/>
                        </a:rPr>
                        <a:t>6264</a:t>
                      </a:r>
                      <a:endParaRPr lang="en-US" sz="1000" b="0" i="0" u="none" strike="noStrike" dirty="0">
                        <a:solidFill>
                          <a:srgbClr val="000000"/>
                        </a:solidFill>
                        <a:effectLst/>
                        <a:latin typeface="Calibri" panose="020F0502020204030204" pitchFamily="34" charset="0"/>
                      </a:endParaRPr>
                    </a:p>
                  </a:txBody>
                  <a:tcPr marL="8824" marR="8824" marT="8824" marB="0" anchor="ctr"/>
                </a:tc>
                <a:extLst>
                  <a:ext uri="{0D108BD9-81ED-4DB2-BD59-A6C34878D82A}">
                    <a16:rowId xmlns:a16="http://schemas.microsoft.com/office/drawing/2014/main" val="3503744051"/>
                  </a:ext>
                </a:extLst>
              </a:tr>
              <a:tr h="162945">
                <a:tc>
                  <a:txBody>
                    <a:bodyPr/>
                    <a:lstStyle/>
                    <a:p>
                      <a:pPr algn="l" fontAlgn="b"/>
                      <a:r>
                        <a:rPr lang="en-US" sz="1000" u="none" strike="noStrike" dirty="0">
                          <a:effectLst/>
                        </a:rPr>
                        <a:t>pantry</a:t>
                      </a:r>
                      <a:endParaRPr lang="en-US" sz="1000" b="0" i="0" u="none" strike="noStrike" dirty="0">
                        <a:solidFill>
                          <a:srgbClr val="000000"/>
                        </a:solidFill>
                        <a:effectLst/>
                        <a:latin typeface="Calibri" panose="020F0502020204030204" pitchFamily="34" charset="0"/>
                      </a:endParaRPr>
                    </a:p>
                  </a:txBody>
                  <a:tcPr marL="8824" marR="8824" marT="8824" marB="0" anchor="ctr"/>
                </a:tc>
                <a:tc>
                  <a:txBody>
                    <a:bodyPr/>
                    <a:lstStyle/>
                    <a:p>
                      <a:pPr algn="r" fontAlgn="b"/>
                      <a:r>
                        <a:rPr lang="en-US" sz="1000" b="0" u="none" strike="noStrike" dirty="0">
                          <a:effectLst/>
                        </a:rPr>
                        <a:t>5371</a:t>
                      </a:r>
                      <a:endParaRPr lang="en-US" sz="1000" b="0" i="0" u="none" strike="noStrike" dirty="0">
                        <a:solidFill>
                          <a:srgbClr val="000000"/>
                        </a:solidFill>
                        <a:effectLst/>
                        <a:latin typeface="Calibri" panose="020F0502020204030204" pitchFamily="34" charset="0"/>
                      </a:endParaRPr>
                    </a:p>
                  </a:txBody>
                  <a:tcPr marL="8824" marR="8824" marT="8824" marB="0" anchor="ctr"/>
                </a:tc>
                <a:extLst>
                  <a:ext uri="{0D108BD9-81ED-4DB2-BD59-A6C34878D82A}">
                    <a16:rowId xmlns:a16="http://schemas.microsoft.com/office/drawing/2014/main" val="3229057155"/>
                  </a:ext>
                </a:extLst>
              </a:tr>
              <a:tr h="162945">
                <a:tc>
                  <a:txBody>
                    <a:bodyPr/>
                    <a:lstStyle/>
                    <a:p>
                      <a:pPr algn="l" fontAlgn="b"/>
                      <a:r>
                        <a:rPr lang="en-US" sz="1000" u="none" strike="noStrike" dirty="0">
                          <a:effectLst/>
                        </a:rPr>
                        <a:t>beverages</a:t>
                      </a:r>
                      <a:endParaRPr lang="en-US" sz="1000" b="0" i="0" u="none" strike="noStrike" dirty="0">
                        <a:solidFill>
                          <a:srgbClr val="000000"/>
                        </a:solidFill>
                        <a:effectLst/>
                        <a:latin typeface="Calibri" panose="020F0502020204030204" pitchFamily="34" charset="0"/>
                      </a:endParaRPr>
                    </a:p>
                  </a:txBody>
                  <a:tcPr marL="8824" marR="8824" marT="8824" marB="0" anchor="ctr"/>
                </a:tc>
                <a:tc>
                  <a:txBody>
                    <a:bodyPr/>
                    <a:lstStyle/>
                    <a:p>
                      <a:pPr algn="r" fontAlgn="b"/>
                      <a:r>
                        <a:rPr lang="en-US" sz="1000" b="0" u="none" strike="noStrike" dirty="0">
                          <a:effectLst/>
                        </a:rPr>
                        <a:t>4366</a:t>
                      </a:r>
                      <a:endParaRPr lang="en-US" sz="1000" b="0" i="0" u="none" strike="noStrike" dirty="0">
                        <a:solidFill>
                          <a:srgbClr val="000000"/>
                        </a:solidFill>
                        <a:effectLst/>
                        <a:latin typeface="Calibri" panose="020F0502020204030204" pitchFamily="34" charset="0"/>
                      </a:endParaRPr>
                    </a:p>
                  </a:txBody>
                  <a:tcPr marL="8824" marR="8824" marT="8824" marB="0" anchor="ctr"/>
                </a:tc>
                <a:extLst>
                  <a:ext uri="{0D108BD9-81ED-4DB2-BD59-A6C34878D82A}">
                    <a16:rowId xmlns:a16="http://schemas.microsoft.com/office/drawing/2014/main" val="1185175556"/>
                  </a:ext>
                </a:extLst>
              </a:tr>
              <a:tr h="162945">
                <a:tc>
                  <a:txBody>
                    <a:bodyPr/>
                    <a:lstStyle/>
                    <a:p>
                      <a:pPr algn="l" fontAlgn="b"/>
                      <a:r>
                        <a:rPr lang="en-US" sz="1000" u="none" strike="noStrike" dirty="0">
                          <a:effectLst/>
                        </a:rPr>
                        <a:t>frozen</a:t>
                      </a:r>
                      <a:endParaRPr lang="en-US" sz="1000" b="0" i="0" u="none" strike="noStrike" dirty="0">
                        <a:solidFill>
                          <a:srgbClr val="000000"/>
                        </a:solidFill>
                        <a:effectLst/>
                        <a:latin typeface="Calibri" panose="020F0502020204030204" pitchFamily="34" charset="0"/>
                      </a:endParaRPr>
                    </a:p>
                  </a:txBody>
                  <a:tcPr marL="8824" marR="8824" marT="8824" marB="0" anchor="ctr"/>
                </a:tc>
                <a:tc>
                  <a:txBody>
                    <a:bodyPr/>
                    <a:lstStyle/>
                    <a:p>
                      <a:pPr algn="r" fontAlgn="b"/>
                      <a:r>
                        <a:rPr lang="en-US" sz="1000" b="0" u="none" strike="noStrike" dirty="0">
                          <a:effectLst/>
                        </a:rPr>
                        <a:t>4007</a:t>
                      </a:r>
                      <a:endParaRPr lang="en-US" sz="1000" b="0" i="0" u="none" strike="noStrike" dirty="0">
                        <a:solidFill>
                          <a:srgbClr val="000000"/>
                        </a:solidFill>
                        <a:effectLst/>
                        <a:latin typeface="Calibri" panose="020F0502020204030204" pitchFamily="34" charset="0"/>
                      </a:endParaRPr>
                    </a:p>
                  </a:txBody>
                  <a:tcPr marL="8824" marR="8824" marT="8824" marB="0" anchor="ctr"/>
                </a:tc>
                <a:extLst>
                  <a:ext uri="{0D108BD9-81ED-4DB2-BD59-A6C34878D82A}">
                    <a16:rowId xmlns:a16="http://schemas.microsoft.com/office/drawing/2014/main" val="1398648489"/>
                  </a:ext>
                </a:extLst>
              </a:tr>
              <a:tr h="162945">
                <a:tc>
                  <a:txBody>
                    <a:bodyPr/>
                    <a:lstStyle/>
                    <a:p>
                      <a:pPr algn="l" fontAlgn="b"/>
                      <a:r>
                        <a:rPr lang="en-US" sz="1000" u="none" strike="noStrike" dirty="0">
                          <a:effectLst/>
                        </a:rPr>
                        <a:t>dairy eggs</a:t>
                      </a:r>
                      <a:endParaRPr lang="en-US" sz="1000" b="0" i="0" u="none" strike="noStrike" dirty="0">
                        <a:solidFill>
                          <a:srgbClr val="000000"/>
                        </a:solidFill>
                        <a:effectLst/>
                        <a:latin typeface="Calibri" panose="020F0502020204030204" pitchFamily="34" charset="0"/>
                      </a:endParaRPr>
                    </a:p>
                  </a:txBody>
                  <a:tcPr marL="8824" marR="8824" marT="8824" marB="0" anchor="ctr"/>
                </a:tc>
                <a:tc>
                  <a:txBody>
                    <a:bodyPr/>
                    <a:lstStyle/>
                    <a:p>
                      <a:pPr algn="r" fontAlgn="b"/>
                      <a:r>
                        <a:rPr lang="en-US" sz="1000" b="0" u="none" strike="noStrike" dirty="0">
                          <a:effectLst/>
                        </a:rPr>
                        <a:t>3449</a:t>
                      </a:r>
                      <a:endParaRPr lang="en-US" sz="1000" b="0" i="0" u="none" strike="noStrike" dirty="0">
                        <a:solidFill>
                          <a:srgbClr val="000000"/>
                        </a:solidFill>
                        <a:effectLst/>
                        <a:latin typeface="Calibri" panose="020F0502020204030204" pitchFamily="34" charset="0"/>
                      </a:endParaRPr>
                    </a:p>
                  </a:txBody>
                  <a:tcPr marL="8824" marR="8824" marT="8824" marB="0" anchor="ctr"/>
                </a:tc>
                <a:extLst>
                  <a:ext uri="{0D108BD9-81ED-4DB2-BD59-A6C34878D82A}">
                    <a16:rowId xmlns:a16="http://schemas.microsoft.com/office/drawing/2014/main" val="1652984547"/>
                  </a:ext>
                </a:extLst>
              </a:tr>
              <a:tr h="162945">
                <a:tc>
                  <a:txBody>
                    <a:bodyPr/>
                    <a:lstStyle/>
                    <a:p>
                      <a:pPr algn="l" fontAlgn="b"/>
                      <a:r>
                        <a:rPr lang="en-US" sz="1000" u="none" strike="noStrike" dirty="0">
                          <a:effectLst/>
                        </a:rPr>
                        <a:t>household</a:t>
                      </a:r>
                      <a:endParaRPr lang="en-US" sz="1000" b="0" i="0" u="none" strike="noStrike" dirty="0">
                        <a:solidFill>
                          <a:srgbClr val="000000"/>
                        </a:solidFill>
                        <a:effectLst/>
                        <a:latin typeface="Calibri" panose="020F0502020204030204" pitchFamily="34" charset="0"/>
                      </a:endParaRPr>
                    </a:p>
                  </a:txBody>
                  <a:tcPr marL="8824" marR="8824" marT="8824" marB="0" anchor="ctr"/>
                </a:tc>
                <a:tc>
                  <a:txBody>
                    <a:bodyPr/>
                    <a:lstStyle/>
                    <a:p>
                      <a:pPr algn="r" fontAlgn="b"/>
                      <a:r>
                        <a:rPr lang="en-US" sz="1000" b="0" u="none" strike="noStrike" dirty="0">
                          <a:effectLst/>
                        </a:rPr>
                        <a:t>3085</a:t>
                      </a:r>
                      <a:endParaRPr lang="en-US" sz="1000" b="0" i="0" u="none" strike="noStrike" dirty="0">
                        <a:solidFill>
                          <a:srgbClr val="000000"/>
                        </a:solidFill>
                        <a:effectLst/>
                        <a:latin typeface="Calibri" panose="020F0502020204030204" pitchFamily="34" charset="0"/>
                      </a:endParaRPr>
                    </a:p>
                  </a:txBody>
                  <a:tcPr marL="8824" marR="8824" marT="8824" marB="0" anchor="ctr"/>
                </a:tc>
                <a:extLst>
                  <a:ext uri="{0D108BD9-81ED-4DB2-BD59-A6C34878D82A}">
                    <a16:rowId xmlns:a16="http://schemas.microsoft.com/office/drawing/2014/main" val="1661594317"/>
                  </a:ext>
                </a:extLst>
              </a:tr>
              <a:tr h="162945">
                <a:tc>
                  <a:txBody>
                    <a:bodyPr/>
                    <a:lstStyle/>
                    <a:p>
                      <a:pPr algn="l" fontAlgn="b"/>
                      <a:r>
                        <a:rPr lang="en-US" sz="1000" u="none" strike="noStrike" dirty="0">
                          <a:effectLst/>
                        </a:rPr>
                        <a:t>canned goods</a:t>
                      </a:r>
                      <a:endParaRPr lang="en-US" sz="1000" b="0" i="0" u="none" strike="noStrike" dirty="0">
                        <a:solidFill>
                          <a:srgbClr val="000000"/>
                        </a:solidFill>
                        <a:effectLst/>
                        <a:latin typeface="Calibri" panose="020F0502020204030204" pitchFamily="34" charset="0"/>
                      </a:endParaRPr>
                    </a:p>
                  </a:txBody>
                  <a:tcPr marL="8824" marR="8824" marT="8824" marB="0" anchor="ctr"/>
                </a:tc>
                <a:tc>
                  <a:txBody>
                    <a:bodyPr/>
                    <a:lstStyle/>
                    <a:p>
                      <a:pPr algn="r" fontAlgn="b"/>
                      <a:r>
                        <a:rPr lang="en-US" sz="1000" b="0" u="none" strike="noStrike" dirty="0">
                          <a:effectLst/>
                        </a:rPr>
                        <a:t>2093</a:t>
                      </a:r>
                      <a:endParaRPr lang="en-US" sz="1000" b="0" i="0" u="none" strike="noStrike" dirty="0">
                        <a:solidFill>
                          <a:srgbClr val="000000"/>
                        </a:solidFill>
                        <a:effectLst/>
                        <a:latin typeface="Calibri" panose="020F0502020204030204" pitchFamily="34" charset="0"/>
                      </a:endParaRPr>
                    </a:p>
                  </a:txBody>
                  <a:tcPr marL="8824" marR="8824" marT="8824" marB="0" anchor="ctr"/>
                </a:tc>
                <a:extLst>
                  <a:ext uri="{0D108BD9-81ED-4DB2-BD59-A6C34878D82A}">
                    <a16:rowId xmlns:a16="http://schemas.microsoft.com/office/drawing/2014/main" val="4110869799"/>
                  </a:ext>
                </a:extLst>
              </a:tr>
              <a:tr h="162945">
                <a:tc>
                  <a:txBody>
                    <a:bodyPr/>
                    <a:lstStyle/>
                    <a:p>
                      <a:pPr algn="l" fontAlgn="b"/>
                      <a:r>
                        <a:rPr lang="en-US" sz="1000" u="none" strike="noStrike" dirty="0">
                          <a:effectLst/>
                        </a:rPr>
                        <a:t>dry goods pasta</a:t>
                      </a:r>
                      <a:endParaRPr lang="en-US" sz="1000" b="0" i="0" u="none" strike="noStrike" dirty="0">
                        <a:solidFill>
                          <a:srgbClr val="000000"/>
                        </a:solidFill>
                        <a:effectLst/>
                        <a:latin typeface="Calibri" panose="020F0502020204030204" pitchFamily="34" charset="0"/>
                      </a:endParaRPr>
                    </a:p>
                  </a:txBody>
                  <a:tcPr marL="8824" marR="8824" marT="8824" marB="0" anchor="ctr"/>
                </a:tc>
                <a:tc>
                  <a:txBody>
                    <a:bodyPr/>
                    <a:lstStyle/>
                    <a:p>
                      <a:pPr algn="r" fontAlgn="b"/>
                      <a:r>
                        <a:rPr lang="en-US" sz="1000" b="0" u="none" strike="noStrike" dirty="0">
                          <a:effectLst/>
                        </a:rPr>
                        <a:t>1858</a:t>
                      </a:r>
                      <a:endParaRPr lang="en-US" sz="1000" b="0" i="0" u="none" strike="noStrike" dirty="0">
                        <a:solidFill>
                          <a:srgbClr val="000000"/>
                        </a:solidFill>
                        <a:effectLst/>
                        <a:latin typeface="Calibri" panose="020F0502020204030204" pitchFamily="34" charset="0"/>
                      </a:endParaRPr>
                    </a:p>
                  </a:txBody>
                  <a:tcPr marL="8824" marR="8824" marT="8824" marB="0" anchor="ctr"/>
                </a:tc>
                <a:extLst>
                  <a:ext uri="{0D108BD9-81ED-4DB2-BD59-A6C34878D82A}">
                    <a16:rowId xmlns:a16="http://schemas.microsoft.com/office/drawing/2014/main" val="969092214"/>
                  </a:ext>
                </a:extLst>
              </a:tr>
              <a:tr h="162945">
                <a:tc>
                  <a:txBody>
                    <a:bodyPr/>
                    <a:lstStyle/>
                    <a:p>
                      <a:pPr algn="l" fontAlgn="b"/>
                      <a:r>
                        <a:rPr lang="en-US" sz="1000" u="none" strike="noStrike" dirty="0">
                          <a:effectLst/>
                        </a:rPr>
                        <a:t>produce</a:t>
                      </a:r>
                      <a:endParaRPr lang="en-US" sz="1000" b="0" i="0" u="none" strike="noStrike" dirty="0">
                        <a:solidFill>
                          <a:srgbClr val="000000"/>
                        </a:solidFill>
                        <a:effectLst/>
                        <a:latin typeface="Calibri" panose="020F0502020204030204" pitchFamily="34" charset="0"/>
                      </a:endParaRPr>
                    </a:p>
                  </a:txBody>
                  <a:tcPr marL="8824" marR="8824" marT="8824" marB="0" anchor="ctr"/>
                </a:tc>
                <a:tc>
                  <a:txBody>
                    <a:bodyPr/>
                    <a:lstStyle/>
                    <a:p>
                      <a:pPr algn="r" fontAlgn="b"/>
                      <a:r>
                        <a:rPr lang="en-US" sz="1000" b="0" u="none" strike="noStrike" dirty="0">
                          <a:effectLst/>
                        </a:rPr>
                        <a:t>1685</a:t>
                      </a:r>
                      <a:endParaRPr lang="en-US" sz="1000" b="0" i="0" u="none" strike="noStrike" dirty="0">
                        <a:solidFill>
                          <a:srgbClr val="000000"/>
                        </a:solidFill>
                        <a:effectLst/>
                        <a:latin typeface="Calibri" panose="020F0502020204030204" pitchFamily="34" charset="0"/>
                      </a:endParaRPr>
                    </a:p>
                  </a:txBody>
                  <a:tcPr marL="8824" marR="8824" marT="8824" marB="0" anchor="ctr"/>
                </a:tc>
                <a:extLst>
                  <a:ext uri="{0D108BD9-81ED-4DB2-BD59-A6C34878D82A}">
                    <a16:rowId xmlns:a16="http://schemas.microsoft.com/office/drawing/2014/main" val="3160106403"/>
                  </a:ext>
                </a:extLst>
              </a:tr>
              <a:tr h="162945">
                <a:tc>
                  <a:txBody>
                    <a:bodyPr/>
                    <a:lstStyle/>
                    <a:p>
                      <a:pPr algn="l" fontAlgn="b"/>
                      <a:r>
                        <a:rPr lang="en-US" sz="1000" u="none" strike="noStrike" dirty="0">
                          <a:effectLst/>
                        </a:rPr>
                        <a:t>bakery</a:t>
                      </a:r>
                      <a:endParaRPr lang="en-US" sz="1000" b="0" i="0" u="none" strike="noStrike" dirty="0">
                        <a:solidFill>
                          <a:srgbClr val="000000"/>
                        </a:solidFill>
                        <a:effectLst/>
                        <a:latin typeface="Calibri" panose="020F0502020204030204" pitchFamily="34" charset="0"/>
                      </a:endParaRPr>
                    </a:p>
                  </a:txBody>
                  <a:tcPr marL="8824" marR="8824" marT="8824" marB="0" anchor="ctr"/>
                </a:tc>
                <a:tc>
                  <a:txBody>
                    <a:bodyPr/>
                    <a:lstStyle/>
                    <a:p>
                      <a:pPr algn="r" fontAlgn="b"/>
                      <a:r>
                        <a:rPr lang="en-US" sz="1000" b="0" u="none" strike="noStrike" dirty="0">
                          <a:effectLst/>
                        </a:rPr>
                        <a:t>1517</a:t>
                      </a:r>
                      <a:endParaRPr lang="en-US" sz="1000" b="0" i="0" u="none" strike="noStrike" dirty="0">
                        <a:solidFill>
                          <a:srgbClr val="000000"/>
                        </a:solidFill>
                        <a:effectLst/>
                        <a:latin typeface="Calibri" panose="020F0502020204030204" pitchFamily="34" charset="0"/>
                      </a:endParaRPr>
                    </a:p>
                  </a:txBody>
                  <a:tcPr marL="8824" marR="8824" marT="8824" marB="0" anchor="ctr"/>
                </a:tc>
                <a:extLst>
                  <a:ext uri="{0D108BD9-81ED-4DB2-BD59-A6C34878D82A}">
                    <a16:rowId xmlns:a16="http://schemas.microsoft.com/office/drawing/2014/main" val="171463020"/>
                  </a:ext>
                </a:extLst>
              </a:tr>
              <a:tr h="162945">
                <a:tc>
                  <a:txBody>
                    <a:bodyPr/>
                    <a:lstStyle/>
                    <a:p>
                      <a:pPr algn="l" fontAlgn="b"/>
                      <a:r>
                        <a:rPr lang="en-US" sz="1000" u="none" strike="noStrike" dirty="0">
                          <a:effectLst/>
                        </a:rPr>
                        <a:t>deli</a:t>
                      </a:r>
                      <a:endParaRPr lang="en-US" sz="1000" b="0" i="0" u="none" strike="noStrike" dirty="0">
                        <a:solidFill>
                          <a:srgbClr val="000000"/>
                        </a:solidFill>
                        <a:effectLst/>
                        <a:latin typeface="Calibri" panose="020F0502020204030204" pitchFamily="34" charset="0"/>
                      </a:endParaRPr>
                    </a:p>
                  </a:txBody>
                  <a:tcPr marL="8824" marR="8824" marT="8824" marB="0" anchor="ctr"/>
                </a:tc>
                <a:tc>
                  <a:txBody>
                    <a:bodyPr/>
                    <a:lstStyle/>
                    <a:p>
                      <a:pPr algn="r" fontAlgn="b"/>
                      <a:r>
                        <a:rPr lang="en-US" sz="1000" b="0" u="none" strike="noStrike" dirty="0">
                          <a:effectLst/>
                        </a:rPr>
                        <a:t>1320</a:t>
                      </a:r>
                      <a:endParaRPr lang="en-US" sz="1000" b="0" i="0" u="none" strike="noStrike" dirty="0">
                        <a:solidFill>
                          <a:srgbClr val="000000"/>
                        </a:solidFill>
                        <a:effectLst/>
                        <a:latin typeface="Calibri" panose="020F0502020204030204" pitchFamily="34" charset="0"/>
                      </a:endParaRPr>
                    </a:p>
                  </a:txBody>
                  <a:tcPr marL="8824" marR="8824" marT="8824" marB="0" anchor="ctr"/>
                </a:tc>
                <a:extLst>
                  <a:ext uri="{0D108BD9-81ED-4DB2-BD59-A6C34878D82A}">
                    <a16:rowId xmlns:a16="http://schemas.microsoft.com/office/drawing/2014/main" val="2530997513"/>
                  </a:ext>
                </a:extLst>
              </a:tr>
              <a:tr h="162945">
                <a:tc>
                  <a:txBody>
                    <a:bodyPr/>
                    <a:lstStyle/>
                    <a:p>
                      <a:pPr algn="l" fontAlgn="b"/>
                      <a:r>
                        <a:rPr lang="en-US" sz="1000" u="none" strike="noStrike" dirty="0">
                          <a:effectLst/>
                        </a:rPr>
                        <a:t>missing</a:t>
                      </a:r>
                      <a:endParaRPr lang="en-US" sz="1000" b="0" i="0" u="none" strike="noStrike" dirty="0">
                        <a:solidFill>
                          <a:srgbClr val="000000"/>
                        </a:solidFill>
                        <a:effectLst/>
                        <a:latin typeface="Calibri" panose="020F0502020204030204" pitchFamily="34" charset="0"/>
                      </a:endParaRPr>
                    </a:p>
                  </a:txBody>
                  <a:tcPr marL="8824" marR="8824" marT="8824" marB="0" anchor="ctr"/>
                </a:tc>
                <a:tc>
                  <a:txBody>
                    <a:bodyPr/>
                    <a:lstStyle/>
                    <a:p>
                      <a:pPr algn="r" fontAlgn="b"/>
                      <a:r>
                        <a:rPr lang="en-US" sz="1000" b="0" u="none" strike="noStrike" dirty="0">
                          <a:effectLst/>
                        </a:rPr>
                        <a:t>1261</a:t>
                      </a:r>
                      <a:endParaRPr lang="en-US" sz="1000" b="0" i="0" u="none" strike="noStrike" dirty="0">
                        <a:solidFill>
                          <a:srgbClr val="000000"/>
                        </a:solidFill>
                        <a:effectLst/>
                        <a:latin typeface="Calibri" panose="020F0502020204030204" pitchFamily="34" charset="0"/>
                      </a:endParaRPr>
                    </a:p>
                  </a:txBody>
                  <a:tcPr marL="8824" marR="8824" marT="8824" marB="0" anchor="ctr"/>
                </a:tc>
                <a:extLst>
                  <a:ext uri="{0D108BD9-81ED-4DB2-BD59-A6C34878D82A}">
                    <a16:rowId xmlns:a16="http://schemas.microsoft.com/office/drawing/2014/main" val="1210374069"/>
                  </a:ext>
                </a:extLst>
              </a:tr>
              <a:tr h="162945">
                <a:tc>
                  <a:txBody>
                    <a:bodyPr/>
                    <a:lstStyle/>
                    <a:p>
                      <a:pPr algn="l" fontAlgn="b"/>
                      <a:r>
                        <a:rPr lang="en-US" sz="1000" u="none" strike="noStrike" dirty="0">
                          <a:effectLst/>
                        </a:rPr>
                        <a:t>international</a:t>
                      </a:r>
                      <a:endParaRPr lang="en-US" sz="1000" b="0" i="0" u="none" strike="noStrike" dirty="0">
                        <a:solidFill>
                          <a:srgbClr val="000000"/>
                        </a:solidFill>
                        <a:effectLst/>
                        <a:latin typeface="Calibri" panose="020F0502020204030204" pitchFamily="34" charset="0"/>
                      </a:endParaRPr>
                    </a:p>
                  </a:txBody>
                  <a:tcPr marL="8824" marR="8824" marT="8824" marB="0" anchor="ctr"/>
                </a:tc>
                <a:tc>
                  <a:txBody>
                    <a:bodyPr/>
                    <a:lstStyle/>
                    <a:p>
                      <a:pPr algn="r" fontAlgn="b"/>
                      <a:r>
                        <a:rPr lang="en-US" sz="1000" b="0" u="none" strike="noStrike" dirty="0">
                          <a:effectLst/>
                        </a:rPr>
                        <a:t>1137</a:t>
                      </a:r>
                      <a:endParaRPr lang="en-US" sz="1000" b="0" i="0" u="none" strike="noStrike" dirty="0">
                        <a:solidFill>
                          <a:srgbClr val="000000"/>
                        </a:solidFill>
                        <a:effectLst/>
                        <a:latin typeface="Calibri" panose="020F0502020204030204" pitchFamily="34" charset="0"/>
                      </a:endParaRPr>
                    </a:p>
                  </a:txBody>
                  <a:tcPr marL="8824" marR="8824" marT="8824" marB="0" anchor="ctr"/>
                </a:tc>
                <a:extLst>
                  <a:ext uri="{0D108BD9-81ED-4DB2-BD59-A6C34878D82A}">
                    <a16:rowId xmlns:a16="http://schemas.microsoft.com/office/drawing/2014/main" val="1364942745"/>
                  </a:ext>
                </a:extLst>
              </a:tr>
              <a:tr h="162945">
                <a:tc>
                  <a:txBody>
                    <a:bodyPr/>
                    <a:lstStyle/>
                    <a:p>
                      <a:pPr algn="l" fontAlgn="b"/>
                      <a:r>
                        <a:rPr lang="en-US" sz="1000" u="none" strike="noStrike" dirty="0">
                          <a:effectLst/>
                        </a:rPr>
                        <a:t>breakfast</a:t>
                      </a:r>
                      <a:endParaRPr lang="en-US" sz="1000" b="0" i="0" u="none" strike="noStrike" dirty="0">
                        <a:solidFill>
                          <a:srgbClr val="000000"/>
                        </a:solidFill>
                        <a:effectLst/>
                        <a:latin typeface="Calibri" panose="020F0502020204030204" pitchFamily="34" charset="0"/>
                      </a:endParaRPr>
                    </a:p>
                  </a:txBody>
                  <a:tcPr marL="8824" marR="8824" marT="8824" marB="0" anchor="ctr"/>
                </a:tc>
                <a:tc>
                  <a:txBody>
                    <a:bodyPr/>
                    <a:lstStyle/>
                    <a:p>
                      <a:pPr algn="r" fontAlgn="b"/>
                      <a:r>
                        <a:rPr lang="en-US" sz="1000" b="0" u="none" strike="noStrike" dirty="0">
                          <a:effectLst/>
                        </a:rPr>
                        <a:t>1114</a:t>
                      </a:r>
                      <a:endParaRPr lang="en-US" sz="1000" b="0" i="0" u="none" strike="noStrike" dirty="0">
                        <a:solidFill>
                          <a:srgbClr val="000000"/>
                        </a:solidFill>
                        <a:effectLst/>
                        <a:latin typeface="Calibri" panose="020F0502020204030204" pitchFamily="34" charset="0"/>
                      </a:endParaRPr>
                    </a:p>
                  </a:txBody>
                  <a:tcPr marL="8824" marR="8824" marT="8824" marB="0" anchor="ctr"/>
                </a:tc>
                <a:extLst>
                  <a:ext uri="{0D108BD9-81ED-4DB2-BD59-A6C34878D82A}">
                    <a16:rowId xmlns:a16="http://schemas.microsoft.com/office/drawing/2014/main" val="2213930210"/>
                  </a:ext>
                </a:extLst>
              </a:tr>
              <a:tr h="162945">
                <a:tc>
                  <a:txBody>
                    <a:bodyPr/>
                    <a:lstStyle/>
                    <a:p>
                      <a:pPr algn="l" fontAlgn="b"/>
                      <a:r>
                        <a:rPr lang="en-US" sz="1000" u="none" strike="noStrike" dirty="0">
                          <a:effectLst/>
                        </a:rPr>
                        <a:t>babies</a:t>
                      </a:r>
                      <a:endParaRPr lang="en-US" sz="1000" b="0" i="0" u="none" strike="noStrike" dirty="0">
                        <a:solidFill>
                          <a:srgbClr val="000000"/>
                        </a:solidFill>
                        <a:effectLst/>
                        <a:latin typeface="Calibri" panose="020F0502020204030204" pitchFamily="34" charset="0"/>
                      </a:endParaRPr>
                    </a:p>
                  </a:txBody>
                  <a:tcPr marL="8824" marR="8824" marT="8824" marB="0" anchor="ctr"/>
                </a:tc>
                <a:tc>
                  <a:txBody>
                    <a:bodyPr/>
                    <a:lstStyle/>
                    <a:p>
                      <a:pPr algn="r" fontAlgn="b"/>
                      <a:r>
                        <a:rPr lang="en-US" sz="1000" b="0" u="none" strike="noStrike" dirty="0">
                          <a:effectLst/>
                        </a:rPr>
                        <a:t>1081</a:t>
                      </a:r>
                      <a:endParaRPr lang="en-US" sz="1000" b="0" i="0" u="none" strike="noStrike" dirty="0">
                        <a:solidFill>
                          <a:srgbClr val="000000"/>
                        </a:solidFill>
                        <a:effectLst/>
                        <a:latin typeface="Calibri" panose="020F0502020204030204" pitchFamily="34" charset="0"/>
                      </a:endParaRPr>
                    </a:p>
                  </a:txBody>
                  <a:tcPr marL="8824" marR="8824" marT="8824" marB="0" anchor="ctr"/>
                </a:tc>
                <a:extLst>
                  <a:ext uri="{0D108BD9-81ED-4DB2-BD59-A6C34878D82A}">
                    <a16:rowId xmlns:a16="http://schemas.microsoft.com/office/drawing/2014/main" val="275163114"/>
                  </a:ext>
                </a:extLst>
              </a:tr>
              <a:tr h="162945">
                <a:tc>
                  <a:txBody>
                    <a:bodyPr/>
                    <a:lstStyle/>
                    <a:p>
                      <a:pPr algn="l" fontAlgn="b"/>
                      <a:r>
                        <a:rPr lang="en-US" sz="1000" u="none" strike="noStrike" dirty="0">
                          <a:effectLst/>
                        </a:rPr>
                        <a:t>alcohol</a:t>
                      </a:r>
                      <a:endParaRPr lang="en-US" sz="1000" b="0" i="0" u="none" strike="noStrike" dirty="0">
                        <a:solidFill>
                          <a:srgbClr val="000000"/>
                        </a:solidFill>
                        <a:effectLst/>
                        <a:latin typeface="Calibri" panose="020F0502020204030204" pitchFamily="34" charset="0"/>
                      </a:endParaRPr>
                    </a:p>
                  </a:txBody>
                  <a:tcPr marL="8824" marR="8824" marT="8824" marB="0" anchor="ctr"/>
                </a:tc>
                <a:tc>
                  <a:txBody>
                    <a:bodyPr/>
                    <a:lstStyle/>
                    <a:p>
                      <a:pPr algn="r" fontAlgn="b"/>
                      <a:r>
                        <a:rPr lang="en-US" sz="1000" b="0" u="none" strike="noStrike" dirty="0">
                          <a:effectLst/>
                        </a:rPr>
                        <a:t>1053</a:t>
                      </a:r>
                      <a:endParaRPr lang="en-US" sz="1000" b="0" i="0" u="none" strike="noStrike" dirty="0">
                        <a:solidFill>
                          <a:srgbClr val="000000"/>
                        </a:solidFill>
                        <a:effectLst/>
                        <a:latin typeface="Calibri" panose="020F0502020204030204" pitchFamily="34" charset="0"/>
                      </a:endParaRPr>
                    </a:p>
                  </a:txBody>
                  <a:tcPr marL="8824" marR="8824" marT="8824" marB="0" anchor="ctr"/>
                </a:tc>
                <a:extLst>
                  <a:ext uri="{0D108BD9-81ED-4DB2-BD59-A6C34878D82A}">
                    <a16:rowId xmlns:a16="http://schemas.microsoft.com/office/drawing/2014/main" val="678034333"/>
                  </a:ext>
                </a:extLst>
              </a:tr>
              <a:tr h="162945">
                <a:tc>
                  <a:txBody>
                    <a:bodyPr/>
                    <a:lstStyle/>
                    <a:p>
                      <a:pPr algn="l" fontAlgn="b"/>
                      <a:r>
                        <a:rPr lang="en-US" sz="1000" u="none" strike="noStrike" dirty="0">
                          <a:effectLst/>
                        </a:rPr>
                        <a:t>pets</a:t>
                      </a:r>
                      <a:endParaRPr lang="en-US" sz="1000" b="0" i="0" u="none" strike="noStrike" dirty="0">
                        <a:solidFill>
                          <a:srgbClr val="000000"/>
                        </a:solidFill>
                        <a:effectLst/>
                        <a:latin typeface="Calibri" panose="020F0502020204030204" pitchFamily="34" charset="0"/>
                      </a:endParaRPr>
                    </a:p>
                  </a:txBody>
                  <a:tcPr marL="8824" marR="8824" marT="8824" marB="0" anchor="ctr"/>
                </a:tc>
                <a:tc>
                  <a:txBody>
                    <a:bodyPr/>
                    <a:lstStyle/>
                    <a:p>
                      <a:pPr algn="r" fontAlgn="b"/>
                      <a:r>
                        <a:rPr lang="en-US" sz="1000" b="0" u="none" strike="noStrike" dirty="0">
                          <a:effectLst/>
                        </a:rPr>
                        <a:t>972</a:t>
                      </a:r>
                      <a:endParaRPr lang="en-US" sz="1000" b="0" i="0" u="none" strike="noStrike" dirty="0">
                        <a:solidFill>
                          <a:srgbClr val="000000"/>
                        </a:solidFill>
                        <a:effectLst/>
                        <a:latin typeface="Calibri" panose="020F0502020204030204" pitchFamily="34" charset="0"/>
                      </a:endParaRPr>
                    </a:p>
                  </a:txBody>
                  <a:tcPr marL="8824" marR="8824" marT="8824" marB="0" anchor="ctr"/>
                </a:tc>
                <a:extLst>
                  <a:ext uri="{0D108BD9-81ED-4DB2-BD59-A6C34878D82A}">
                    <a16:rowId xmlns:a16="http://schemas.microsoft.com/office/drawing/2014/main" val="1518823066"/>
                  </a:ext>
                </a:extLst>
              </a:tr>
              <a:tr h="162945">
                <a:tc>
                  <a:txBody>
                    <a:bodyPr/>
                    <a:lstStyle/>
                    <a:p>
                      <a:pPr algn="l" fontAlgn="b"/>
                      <a:r>
                        <a:rPr lang="en-US" sz="1000" u="none" strike="noStrike" dirty="0">
                          <a:effectLst/>
                        </a:rPr>
                        <a:t>meat seafood</a:t>
                      </a:r>
                      <a:endParaRPr lang="en-US" sz="1000" b="0" i="0" u="none" strike="noStrike" dirty="0">
                        <a:solidFill>
                          <a:srgbClr val="000000"/>
                        </a:solidFill>
                        <a:effectLst/>
                        <a:latin typeface="Calibri" panose="020F0502020204030204" pitchFamily="34" charset="0"/>
                      </a:endParaRPr>
                    </a:p>
                  </a:txBody>
                  <a:tcPr marL="8824" marR="8824" marT="8824" marB="0" anchor="ctr"/>
                </a:tc>
                <a:tc>
                  <a:txBody>
                    <a:bodyPr/>
                    <a:lstStyle/>
                    <a:p>
                      <a:pPr algn="r" fontAlgn="b"/>
                      <a:r>
                        <a:rPr lang="en-US" sz="1000" b="0" u="none" strike="noStrike" dirty="0">
                          <a:effectLst/>
                        </a:rPr>
                        <a:t>907</a:t>
                      </a:r>
                      <a:endParaRPr lang="en-US" sz="1000" b="0" i="0" u="none" strike="noStrike" dirty="0">
                        <a:solidFill>
                          <a:srgbClr val="000000"/>
                        </a:solidFill>
                        <a:effectLst/>
                        <a:latin typeface="Calibri" panose="020F0502020204030204" pitchFamily="34" charset="0"/>
                      </a:endParaRPr>
                    </a:p>
                  </a:txBody>
                  <a:tcPr marL="8824" marR="8824" marT="8824" marB="0" anchor="ctr"/>
                </a:tc>
                <a:extLst>
                  <a:ext uri="{0D108BD9-81ED-4DB2-BD59-A6C34878D82A}">
                    <a16:rowId xmlns:a16="http://schemas.microsoft.com/office/drawing/2014/main" val="3141798013"/>
                  </a:ext>
                </a:extLst>
              </a:tr>
              <a:tr h="162945">
                <a:tc>
                  <a:txBody>
                    <a:bodyPr/>
                    <a:lstStyle/>
                    <a:p>
                      <a:pPr algn="l" fontAlgn="b"/>
                      <a:r>
                        <a:rPr lang="en-US" sz="1000" u="none" strike="noStrike" dirty="0">
                          <a:effectLst/>
                        </a:rPr>
                        <a:t>other</a:t>
                      </a:r>
                      <a:endParaRPr lang="en-US" sz="1000" b="0" i="0" u="none" strike="noStrike" dirty="0">
                        <a:solidFill>
                          <a:srgbClr val="000000"/>
                        </a:solidFill>
                        <a:effectLst/>
                        <a:latin typeface="Calibri" panose="020F0502020204030204" pitchFamily="34" charset="0"/>
                      </a:endParaRPr>
                    </a:p>
                  </a:txBody>
                  <a:tcPr marL="8824" marR="8824" marT="8824" marB="0" anchor="ctr"/>
                </a:tc>
                <a:tc>
                  <a:txBody>
                    <a:bodyPr/>
                    <a:lstStyle/>
                    <a:p>
                      <a:pPr algn="r" fontAlgn="b"/>
                      <a:r>
                        <a:rPr lang="en-US" sz="1000" b="0" u="none" strike="noStrike" dirty="0">
                          <a:effectLst/>
                        </a:rPr>
                        <a:t>547</a:t>
                      </a:r>
                      <a:endParaRPr lang="en-US" sz="1000" b="0" i="0" u="none" strike="noStrike" dirty="0">
                        <a:solidFill>
                          <a:srgbClr val="000000"/>
                        </a:solidFill>
                        <a:effectLst/>
                        <a:latin typeface="Calibri" panose="020F0502020204030204" pitchFamily="34" charset="0"/>
                      </a:endParaRPr>
                    </a:p>
                  </a:txBody>
                  <a:tcPr marL="8824" marR="8824" marT="8824" marB="0" anchor="ctr"/>
                </a:tc>
                <a:extLst>
                  <a:ext uri="{0D108BD9-81ED-4DB2-BD59-A6C34878D82A}">
                    <a16:rowId xmlns:a16="http://schemas.microsoft.com/office/drawing/2014/main" val="3630749266"/>
                  </a:ext>
                </a:extLst>
              </a:tr>
              <a:tr h="162945">
                <a:tc>
                  <a:txBody>
                    <a:bodyPr/>
                    <a:lstStyle/>
                    <a:p>
                      <a:pPr algn="l" fontAlgn="b"/>
                      <a:r>
                        <a:rPr lang="en-US" sz="1000" u="none" strike="noStrike">
                          <a:effectLst/>
                        </a:rPr>
                        <a:t>bulk</a:t>
                      </a:r>
                      <a:endParaRPr lang="en-US" sz="1000" b="0" i="0" u="none" strike="noStrike">
                        <a:solidFill>
                          <a:srgbClr val="000000"/>
                        </a:solidFill>
                        <a:effectLst/>
                        <a:latin typeface="Calibri" panose="020F0502020204030204" pitchFamily="34" charset="0"/>
                      </a:endParaRPr>
                    </a:p>
                  </a:txBody>
                  <a:tcPr marL="8824" marR="8824" marT="8824" marB="0" anchor="ctr"/>
                </a:tc>
                <a:tc>
                  <a:txBody>
                    <a:bodyPr/>
                    <a:lstStyle/>
                    <a:p>
                      <a:pPr algn="r" fontAlgn="b"/>
                      <a:r>
                        <a:rPr lang="en-US" sz="1000" b="0" u="none" strike="noStrike" dirty="0">
                          <a:effectLst/>
                        </a:rPr>
                        <a:t>38</a:t>
                      </a:r>
                      <a:endParaRPr lang="en-US" sz="1000" b="0" i="0" u="none" strike="noStrike" dirty="0">
                        <a:solidFill>
                          <a:srgbClr val="000000"/>
                        </a:solidFill>
                        <a:effectLst/>
                        <a:latin typeface="Calibri" panose="020F0502020204030204" pitchFamily="34" charset="0"/>
                      </a:endParaRPr>
                    </a:p>
                  </a:txBody>
                  <a:tcPr marL="8824" marR="8824" marT="8824" marB="0" anchor="ctr"/>
                </a:tc>
                <a:extLst>
                  <a:ext uri="{0D108BD9-81ED-4DB2-BD59-A6C34878D82A}">
                    <a16:rowId xmlns:a16="http://schemas.microsoft.com/office/drawing/2014/main" val="1297304236"/>
                  </a:ext>
                </a:extLst>
              </a:tr>
              <a:tr h="162945">
                <a:tc>
                  <a:txBody>
                    <a:bodyPr/>
                    <a:lstStyle/>
                    <a:p>
                      <a:pPr algn="l" fontAlgn="b"/>
                      <a:r>
                        <a:rPr lang="en-US" sz="1000" u="none" strike="noStrike">
                          <a:effectLst/>
                        </a:rPr>
                        <a:t>Grand Total</a:t>
                      </a:r>
                      <a:endParaRPr lang="en-US" sz="1000" b="1" i="0" u="none" strike="noStrike">
                        <a:solidFill>
                          <a:srgbClr val="000000"/>
                        </a:solidFill>
                        <a:effectLst/>
                        <a:latin typeface="Calibri" panose="020F0502020204030204" pitchFamily="34" charset="0"/>
                      </a:endParaRPr>
                    </a:p>
                  </a:txBody>
                  <a:tcPr marL="8824" marR="8824" marT="8824" marB="0" anchor="ctr"/>
                </a:tc>
                <a:tc>
                  <a:txBody>
                    <a:bodyPr/>
                    <a:lstStyle/>
                    <a:p>
                      <a:pPr algn="r" fontAlgn="b"/>
                      <a:r>
                        <a:rPr lang="en-US" sz="1000" b="0" u="none" strike="noStrike" dirty="0">
                          <a:effectLst/>
                        </a:rPr>
                        <a:t>49688</a:t>
                      </a:r>
                      <a:endParaRPr lang="en-US" sz="1000" b="0" i="0" u="none" strike="noStrike" dirty="0">
                        <a:solidFill>
                          <a:srgbClr val="000000"/>
                        </a:solidFill>
                        <a:effectLst/>
                        <a:latin typeface="Calibri" panose="020F0502020204030204" pitchFamily="34" charset="0"/>
                      </a:endParaRPr>
                    </a:p>
                  </a:txBody>
                  <a:tcPr marL="8824" marR="8824" marT="8824" marB="0" anchor="ctr"/>
                </a:tc>
                <a:extLst>
                  <a:ext uri="{0D108BD9-81ED-4DB2-BD59-A6C34878D82A}">
                    <a16:rowId xmlns:a16="http://schemas.microsoft.com/office/drawing/2014/main" val="2153701534"/>
                  </a:ext>
                </a:extLst>
              </a:tr>
            </a:tbl>
          </a:graphicData>
        </a:graphic>
      </p:graphicFrame>
      <p:graphicFrame>
        <p:nvGraphicFramePr>
          <p:cNvPr id="11" name="Chart 10">
            <a:extLst>
              <a:ext uri="{FF2B5EF4-FFF2-40B4-BE49-F238E27FC236}">
                <a16:creationId xmlns:a16="http://schemas.microsoft.com/office/drawing/2014/main" id="{C2D7A858-982C-402C-B285-0F2D153B7A90}"/>
              </a:ext>
            </a:extLst>
          </p:cNvPr>
          <p:cNvGraphicFramePr/>
          <p:nvPr>
            <p:extLst>
              <p:ext uri="{D42A27DB-BD31-4B8C-83A1-F6EECF244321}">
                <p14:modId xmlns:p14="http://schemas.microsoft.com/office/powerpoint/2010/main" val="3754635305"/>
              </p:ext>
            </p:extLst>
          </p:nvPr>
        </p:nvGraphicFramePr>
        <p:xfrm>
          <a:off x="5706093" y="1965366"/>
          <a:ext cx="6276109" cy="3779915"/>
        </p:xfrm>
        <a:graphic>
          <a:graphicData uri="http://schemas.openxmlformats.org/drawingml/2006/chart">
            <c:chart xmlns:c="http://schemas.openxmlformats.org/drawingml/2006/chart" xmlns:r="http://schemas.openxmlformats.org/officeDocument/2006/relationships" r:id="rId2"/>
          </a:graphicData>
        </a:graphic>
      </p:graphicFrame>
      <p:sp>
        <p:nvSpPr>
          <p:cNvPr id="12" name="Rectangle 11">
            <a:extLst>
              <a:ext uri="{FF2B5EF4-FFF2-40B4-BE49-F238E27FC236}">
                <a16:creationId xmlns:a16="http://schemas.microsoft.com/office/drawing/2014/main" id="{BC564BB1-72EF-4C84-85DA-D53A67EF0DF9}"/>
              </a:ext>
            </a:extLst>
          </p:cNvPr>
          <p:cNvSpPr/>
          <p:nvPr/>
        </p:nvSpPr>
        <p:spPr>
          <a:xfrm>
            <a:off x="1229094" y="6103910"/>
            <a:ext cx="8879247" cy="369332"/>
          </a:xfrm>
          <a:prstGeom prst="rect">
            <a:avLst/>
          </a:prstGeom>
        </p:spPr>
        <p:txBody>
          <a:bodyPr wrap="square">
            <a:spAutoFit/>
          </a:bodyPr>
          <a:lstStyle/>
          <a:p>
            <a:r>
              <a:rPr lang="en-US" sz="1400" dirty="0"/>
              <a:t>These top 5 departments alone account for </a:t>
            </a:r>
            <a:r>
              <a:rPr lang="en-US" sz="1400" b="1" dirty="0"/>
              <a:t>53%</a:t>
            </a:r>
            <a:r>
              <a:rPr lang="en-US" sz="1400" dirty="0"/>
              <a:t> of the total 49,688 products</a:t>
            </a:r>
            <a:r>
              <a:rPr lang="en-US" dirty="0"/>
              <a:t>.</a:t>
            </a:r>
          </a:p>
        </p:txBody>
      </p:sp>
      <p:sp>
        <p:nvSpPr>
          <p:cNvPr id="13" name="Arrow: Right 12">
            <a:extLst>
              <a:ext uri="{FF2B5EF4-FFF2-40B4-BE49-F238E27FC236}">
                <a16:creationId xmlns:a16="http://schemas.microsoft.com/office/drawing/2014/main" id="{0FCEC9CD-C393-48B9-9738-A46A1987408B}"/>
              </a:ext>
            </a:extLst>
          </p:cNvPr>
          <p:cNvSpPr/>
          <p:nvPr/>
        </p:nvSpPr>
        <p:spPr>
          <a:xfrm>
            <a:off x="1045027" y="6226231"/>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30765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F38211-E24D-49F8-93CF-775DC43BE5F8}"/>
              </a:ext>
            </a:extLst>
          </p:cNvPr>
          <p:cNvSpPr/>
          <p:nvPr/>
        </p:nvSpPr>
        <p:spPr>
          <a:xfrm>
            <a:off x="905881" y="860876"/>
            <a:ext cx="3048720" cy="369332"/>
          </a:xfrm>
          <a:prstGeom prst="rect">
            <a:avLst/>
          </a:prstGeom>
        </p:spPr>
        <p:txBody>
          <a:bodyPr wrap="none">
            <a:spAutoFit/>
          </a:bodyPr>
          <a:lstStyle/>
          <a:p>
            <a:r>
              <a:rPr lang="en-US" b="1" dirty="0">
                <a:solidFill>
                  <a:srgbClr val="FFFF00"/>
                </a:solidFill>
                <a:latin typeface="__Inter_e8ce0c"/>
              </a:rPr>
              <a:t>A. Customer Behavior Insights</a:t>
            </a:r>
            <a:endParaRPr lang="en-US" dirty="0">
              <a:solidFill>
                <a:srgbClr val="FFFF00"/>
              </a:solidFill>
            </a:endParaRPr>
          </a:p>
        </p:txBody>
      </p:sp>
      <p:sp>
        <p:nvSpPr>
          <p:cNvPr id="3" name="Arrow: Right 2">
            <a:extLst>
              <a:ext uri="{FF2B5EF4-FFF2-40B4-BE49-F238E27FC236}">
                <a16:creationId xmlns:a16="http://schemas.microsoft.com/office/drawing/2014/main" id="{9EB1C530-7454-46C2-8C6D-1F7D8B190A82}"/>
              </a:ext>
            </a:extLst>
          </p:cNvPr>
          <p:cNvSpPr/>
          <p:nvPr/>
        </p:nvSpPr>
        <p:spPr>
          <a:xfrm>
            <a:off x="681045" y="983196"/>
            <a:ext cx="184067" cy="124691"/>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4" name="Rectangle 3">
            <a:extLst>
              <a:ext uri="{FF2B5EF4-FFF2-40B4-BE49-F238E27FC236}">
                <a16:creationId xmlns:a16="http://schemas.microsoft.com/office/drawing/2014/main" id="{D0402E81-B5F7-4460-8A3C-677F4F8F89C0}"/>
              </a:ext>
            </a:extLst>
          </p:cNvPr>
          <p:cNvSpPr/>
          <p:nvPr/>
        </p:nvSpPr>
        <p:spPr>
          <a:xfrm>
            <a:off x="865112" y="1461693"/>
            <a:ext cx="10984287" cy="2800767"/>
          </a:xfrm>
          <a:prstGeom prst="rect">
            <a:avLst/>
          </a:prstGeom>
        </p:spPr>
        <p:txBody>
          <a:bodyPr wrap="square">
            <a:spAutoFit/>
          </a:bodyPr>
          <a:lstStyle/>
          <a:p>
            <a:r>
              <a:rPr lang="en-US" sz="1600" b="1" dirty="0">
                <a:latin typeface="__Inter_e8ce0c"/>
              </a:rPr>
              <a:t>1: Dominant Shopping Patterns Analysis:</a:t>
            </a:r>
            <a:r>
              <a:rPr lang="en-US" sz="1600" dirty="0">
                <a:latin typeface="__Inter_e8ce0c"/>
              </a:rPr>
              <a:t> </a:t>
            </a:r>
          </a:p>
          <a:p>
            <a:r>
              <a:rPr lang="en-US" sz="1600" dirty="0">
                <a:latin typeface="__Inter_e8ce0c"/>
              </a:rPr>
              <a:t>"Our data shows that the majority of orders (70%) fall within the 5-15 product range, indicating frequent, focused grocery shopping rather than bulk buying. This suggests customers are either shopping for 2-3 days at a time or refilling essentials."</a:t>
            </a:r>
          </a:p>
          <a:p>
            <a:pPr>
              <a:buFont typeface="Arial" panose="020B0604020202020204" pitchFamily="34" charset="0"/>
              <a:buChar char="•"/>
            </a:pPr>
            <a:r>
              <a:rPr lang="en-US" sz="1600" b="1" dirty="0">
                <a:latin typeface="__Inter_e8ce0c"/>
              </a:rPr>
              <a:t>Implication:</a:t>
            </a:r>
            <a:r>
              <a:rPr lang="en-US" sz="1600" dirty="0">
                <a:latin typeface="__Inter_e8ce0c"/>
              </a:rPr>
              <a:t> "This behavior points to an opportunity for 'quick-buy' promotions or 'essentials bundles' rather than large-basket incentives for the majority of customers.“</a:t>
            </a:r>
          </a:p>
          <a:p>
            <a:pPr>
              <a:buFont typeface="Arial" panose="020B0604020202020204" pitchFamily="34" charset="0"/>
              <a:buChar char="•"/>
            </a:pPr>
            <a:endParaRPr lang="en-US" sz="1600" dirty="0">
              <a:latin typeface="__Inter_e8ce0c"/>
            </a:endParaRPr>
          </a:p>
          <a:p>
            <a:r>
              <a:rPr lang="en-US" sz="1600" b="1" dirty="0">
                <a:latin typeface="__Inter_e8ce0c"/>
              </a:rPr>
              <a:t>2: Peak Ordering Times &amp; Days Analysis:</a:t>
            </a:r>
          </a:p>
          <a:p>
            <a:r>
              <a:rPr lang="en-US" sz="1600" dirty="0">
                <a:latin typeface="__Inter_e8ce0c"/>
              </a:rPr>
              <a:t> "Orders peak between 10 AM and 4 PM daily, accounting for 57% of all orders. Sundays and Mondays are the busiest days, collectively representing 34.7% of weekly orders."</a:t>
            </a:r>
          </a:p>
          <a:p>
            <a:pPr>
              <a:buFont typeface="Arial" panose="020B0604020202020204" pitchFamily="34" charset="0"/>
              <a:buChar char="•"/>
            </a:pPr>
            <a:r>
              <a:rPr lang="en-US" sz="1600" b="1" dirty="0">
                <a:latin typeface="__Inter_e8ce0c"/>
              </a:rPr>
              <a:t>Implication:</a:t>
            </a:r>
            <a:r>
              <a:rPr lang="en-US" sz="1600" dirty="0">
                <a:latin typeface="__Inter_e8ce0c"/>
              </a:rPr>
              <a:t> "Marketing efforts (e.g., push notifications, email campaigns) should be concentrated during these peak hours and days to maximize visibility and conversion. Staffing for fulfillment and customer service should also align with these peaks."</a:t>
            </a:r>
            <a:endParaRPr lang="en-US" sz="1600" b="0" i="0" dirty="0">
              <a:effectLst/>
              <a:latin typeface="__Inter_e8ce0c"/>
            </a:endParaRPr>
          </a:p>
        </p:txBody>
      </p:sp>
      <p:sp>
        <p:nvSpPr>
          <p:cNvPr id="5" name="Rectangle 4">
            <a:extLst>
              <a:ext uri="{FF2B5EF4-FFF2-40B4-BE49-F238E27FC236}">
                <a16:creationId xmlns:a16="http://schemas.microsoft.com/office/drawing/2014/main" id="{17457C81-73AD-4ECA-AFA0-4E8F088BEB1E}"/>
              </a:ext>
            </a:extLst>
          </p:cNvPr>
          <p:cNvSpPr/>
          <p:nvPr/>
        </p:nvSpPr>
        <p:spPr>
          <a:xfrm>
            <a:off x="865112" y="4384780"/>
            <a:ext cx="10881756" cy="1323439"/>
          </a:xfrm>
          <a:prstGeom prst="rect">
            <a:avLst/>
          </a:prstGeom>
        </p:spPr>
        <p:txBody>
          <a:bodyPr wrap="square">
            <a:spAutoFit/>
          </a:bodyPr>
          <a:lstStyle/>
          <a:p>
            <a:r>
              <a:rPr lang="en-US" sz="1600" b="1" dirty="0">
                <a:latin typeface="__Inter_e8ce0c"/>
              </a:rPr>
              <a:t>3: High-Value Customer Segments Analysis:</a:t>
            </a:r>
          </a:p>
          <a:p>
            <a:r>
              <a:rPr lang="en-US" sz="1600" dirty="0">
                <a:latin typeface="__Inter_e8ce0c"/>
              </a:rPr>
              <a:t> "We identified 63,100 unique users, with a small segment of highly engaged users (e.g., top 10 users placing 100 orders each) demonstrating significant loyalty and repeat purchasing behavior."</a:t>
            </a:r>
          </a:p>
          <a:p>
            <a:pPr>
              <a:buFont typeface="Arial" panose="020B0604020202020204" pitchFamily="34" charset="0"/>
              <a:buChar char="•"/>
            </a:pPr>
            <a:r>
              <a:rPr lang="en-US" sz="1600" b="1" dirty="0">
                <a:latin typeface="__Inter_e8ce0c"/>
              </a:rPr>
              <a:t> Implication:</a:t>
            </a:r>
            <a:r>
              <a:rPr lang="en-US" sz="1600" dirty="0">
                <a:latin typeface="__Inter_e8ce0c"/>
              </a:rPr>
              <a:t> "These high-value customers are crucial for revenue. Implementing a premium loyalty tier with exclusive benefits (e.g., free shipping, early access) could further enhance their lifetime value and serve as a model for retaining other customers."</a:t>
            </a:r>
            <a:endParaRPr lang="en-US" sz="1600" b="0" i="0" dirty="0">
              <a:effectLst/>
              <a:latin typeface="__Inter_e8ce0c"/>
            </a:endParaRPr>
          </a:p>
        </p:txBody>
      </p:sp>
    </p:spTree>
    <p:extLst>
      <p:ext uri="{BB962C8B-B14F-4D97-AF65-F5344CB8AC3E}">
        <p14:creationId xmlns:p14="http://schemas.microsoft.com/office/powerpoint/2010/main" val="3643293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0780EF-8FFA-46C6-98DF-BCCC2ABC5D70}"/>
              </a:ext>
            </a:extLst>
          </p:cNvPr>
          <p:cNvSpPr/>
          <p:nvPr/>
        </p:nvSpPr>
        <p:spPr>
          <a:xfrm>
            <a:off x="928464" y="860875"/>
            <a:ext cx="3309624" cy="369332"/>
          </a:xfrm>
          <a:prstGeom prst="rect">
            <a:avLst/>
          </a:prstGeom>
        </p:spPr>
        <p:txBody>
          <a:bodyPr wrap="none">
            <a:spAutoFit/>
          </a:bodyPr>
          <a:lstStyle/>
          <a:p>
            <a:r>
              <a:rPr lang="en-US" b="1" dirty="0">
                <a:solidFill>
                  <a:srgbClr val="FFFF00"/>
                </a:solidFill>
                <a:latin typeface="__Inter_e8ce0c"/>
              </a:rPr>
              <a:t>B. Product Performance Insights:</a:t>
            </a:r>
            <a:endParaRPr lang="en-US" dirty="0">
              <a:solidFill>
                <a:srgbClr val="FFFF00"/>
              </a:solidFill>
            </a:endParaRPr>
          </a:p>
        </p:txBody>
      </p:sp>
      <p:sp>
        <p:nvSpPr>
          <p:cNvPr id="3" name="Arrow: Right 2">
            <a:extLst>
              <a:ext uri="{FF2B5EF4-FFF2-40B4-BE49-F238E27FC236}">
                <a16:creationId xmlns:a16="http://schemas.microsoft.com/office/drawing/2014/main" id="{F1C7F8B6-652D-471D-9A57-F3467C673CAE}"/>
              </a:ext>
            </a:extLst>
          </p:cNvPr>
          <p:cNvSpPr/>
          <p:nvPr/>
        </p:nvSpPr>
        <p:spPr>
          <a:xfrm>
            <a:off x="681045" y="983196"/>
            <a:ext cx="184067" cy="124691"/>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4" name="Rectangle 3">
            <a:extLst>
              <a:ext uri="{FF2B5EF4-FFF2-40B4-BE49-F238E27FC236}">
                <a16:creationId xmlns:a16="http://schemas.microsoft.com/office/drawing/2014/main" id="{70372DCE-BDEA-4E91-A66A-2C4B9857810C}"/>
              </a:ext>
            </a:extLst>
          </p:cNvPr>
          <p:cNvSpPr/>
          <p:nvPr/>
        </p:nvSpPr>
        <p:spPr>
          <a:xfrm>
            <a:off x="928465" y="1388745"/>
            <a:ext cx="10353094" cy="4770537"/>
          </a:xfrm>
          <a:prstGeom prst="rect">
            <a:avLst/>
          </a:prstGeom>
        </p:spPr>
        <p:txBody>
          <a:bodyPr wrap="square">
            <a:spAutoFit/>
          </a:bodyPr>
          <a:lstStyle/>
          <a:p>
            <a:r>
              <a:rPr lang="en-US" sz="1600" b="1" dirty="0">
                <a:latin typeface="__Inter_e8ce0c"/>
              </a:rPr>
              <a:t>1: Top-Performing Products &amp; Categories Analysis:</a:t>
            </a:r>
            <a:r>
              <a:rPr lang="en-US" sz="1600" dirty="0">
                <a:latin typeface="__Inter_e8ce0c"/>
              </a:rPr>
              <a:t> </a:t>
            </a:r>
          </a:p>
          <a:p>
            <a:r>
              <a:rPr lang="en-US" sz="1600" dirty="0">
                <a:latin typeface="__Inter_e8ce0c"/>
              </a:rPr>
              <a:t>"Bananas (both organic and conventional) are the most ordered and reordered products, indicating their status as a daily staple. Organic produce, in general, shows strong demand, with 7 out of 10 top reordered products being organic."</a:t>
            </a:r>
          </a:p>
          <a:p>
            <a:pPr>
              <a:buFont typeface="Arial" panose="020B0604020202020204" pitchFamily="34" charset="0"/>
              <a:buChar char="•"/>
            </a:pPr>
            <a:r>
              <a:rPr lang="en-US" sz="1600" b="1" dirty="0">
                <a:latin typeface="__Inter_e8ce0c"/>
              </a:rPr>
              <a:t> Implication:</a:t>
            </a:r>
            <a:r>
              <a:rPr lang="en-US" sz="1600" dirty="0">
                <a:latin typeface="__Inter_e8ce0c"/>
              </a:rPr>
              <a:t> "Ensure constant stock and competitive pricing for bananas. Prioritize expanding and promoting the organic product range, potentially offering loyalty perks for organic shoppers.“</a:t>
            </a:r>
          </a:p>
          <a:p>
            <a:pPr>
              <a:buFont typeface="Arial" panose="020B0604020202020204" pitchFamily="34" charset="0"/>
              <a:buChar char="•"/>
            </a:pPr>
            <a:endParaRPr lang="en-US" sz="1600" dirty="0">
              <a:latin typeface="__Inter_e8ce0c"/>
            </a:endParaRPr>
          </a:p>
          <a:p>
            <a:r>
              <a:rPr lang="en-US" sz="1600" b="1" dirty="0">
                <a:latin typeface="__Inter_e8ce0c"/>
              </a:rPr>
              <a:t>2: Departmental Contribution &amp; Data Quality Analysis:</a:t>
            </a:r>
            <a:r>
              <a:rPr lang="en-US" sz="1600" dirty="0">
                <a:latin typeface="__Inter_e8ce0c"/>
              </a:rPr>
              <a:t> </a:t>
            </a:r>
          </a:p>
          <a:p>
            <a:r>
              <a:rPr lang="en-US" sz="1600" dirty="0">
                <a:latin typeface="__Inter_e8ce0c"/>
              </a:rPr>
              <a:t>"The 'Produce' department dominates with 29.51% of all orders, followed by 'Dairy &amp; Eggs' (15.63%). However, the 'Missing' department still accounts for 1,261 products (2.5% of total products) and 0.59% of orders."</a:t>
            </a:r>
          </a:p>
          <a:p>
            <a:pPr>
              <a:buFont typeface="Arial" panose="020B0604020202020204" pitchFamily="34" charset="0"/>
              <a:buChar char="•"/>
            </a:pPr>
            <a:r>
              <a:rPr lang="en-US" sz="1600" b="1" dirty="0">
                <a:latin typeface="__Inter_e8ce0c"/>
              </a:rPr>
              <a:t> Implication:</a:t>
            </a:r>
            <a:r>
              <a:rPr lang="en-US" sz="1600" dirty="0">
                <a:latin typeface="__Inter_e8ce0c"/>
              </a:rPr>
              <a:t> "Focus marketing and promotions on high-volume departments like Produce and Dairy. Critically, the 'Missing' category needs immediate data cleaning and reclassification to ensure accurate insights and operational efficiency.“</a:t>
            </a:r>
          </a:p>
          <a:p>
            <a:pPr>
              <a:buFont typeface="Arial" panose="020B0604020202020204" pitchFamily="34" charset="0"/>
              <a:buChar char="•"/>
            </a:pPr>
            <a:endParaRPr lang="en-US" sz="1600" dirty="0">
              <a:latin typeface="__Inter_e8ce0c"/>
            </a:endParaRPr>
          </a:p>
          <a:p>
            <a:r>
              <a:rPr lang="en-US" sz="1600" b="1" dirty="0">
                <a:latin typeface="__Inter_e8ce0c"/>
              </a:rPr>
              <a:t>3: Reorder Rate Disparities Across Aisles Analysis:</a:t>
            </a:r>
            <a:r>
              <a:rPr lang="en-US" sz="1600" dirty="0">
                <a:latin typeface="__Inter_e8ce0c"/>
              </a:rPr>
              <a:t> </a:t>
            </a:r>
          </a:p>
          <a:p>
            <a:r>
              <a:rPr lang="en-US" sz="1600" dirty="0">
                <a:latin typeface="__Inter_e8ce0c"/>
              </a:rPr>
              <a:t>"Yogurt (16.25%) and Packaged Cheese (12.30%) have the highest reorder rates, while Hair Care (0.43%) and Vitamins &amp; Supplements (0.58%) have very low reorder rates."</a:t>
            </a:r>
          </a:p>
          <a:p>
            <a:pPr>
              <a:buFont typeface="Arial" panose="020B0604020202020204" pitchFamily="34" charset="0"/>
              <a:buChar char="•"/>
            </a:pPr>
            <a:r>
              <a:rPr lang="en-US" sz="1600" b="1" dirty="0">
                <a:latin typeface="__Inter_e8ce0c"/>
              </a:rPr>
              <a:t> Implication:</a:t>
            </a:r>
            <a:r>
              <a:rPr lang="en-US" sz="1600" dirty="0">
                <a:latin typeface="__Inter_e8ce0c"/>
              </a:rPr>
              <a:t> "High-reorder items like yogurt and cheese are ideal for subscription models or 'frequently bought together' bundles. For low-reorder items, consider different marketing tactics like discounts on second purchases or loyalty campaigns, acknowledging their longer usage cycles."</a:t>
            </a:r>
            <a:endParaRPr lang="en-US" sz="1600" b="0" i="0" dirty="0">
              <a:effectLst/>
              <a:latin typeface="__Inter_e8ce0c"/>
            </a:endParaRPr>
          </a:p>
        </p:txBody>
      </p:sp>
    </p:spTree>
    <p:extLst>
      <p:ext uri="{BB962C8B-B14F-4D97-AF65-F5344CB8AC3E}">
        <p14:creationId xmlns:p14="http://schemas.microsoft.com/office/powerpoint/2010/main" val="18899420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664FD8-A7FA-41D4-88AD-D533C8780C92}"/>
              </a:ext>
            </a:extLst>
          </p:cNvPr>
          <p:cNvSpPr/>
          <p:nvPr/>
        </p:nvSpPr>
        <p:spPr>
          <a:xfrm>
            <a:off x="865112" y="860875"/>
            <a:ext cx="2917145" cy="369332"/>
          </a:xfrm>
          <a:prstGeom prst="rect">
            <a:avLst/>
          </a:prstGeom>
        </p:spPr>
        <p:txBody>
          <a:bodyPr wrap="none">
            <a:spAutoFit/>
          </a:bodyPr>
          <a:lstStyle/>
          <a:p>
            <a:r>
              <a:rPr lang="en-US" b="1" dirty="0">
                <a:solidFill>
                  <a:srgbClr val="FFFF00"/>
                </a:solidFill>
                <a:latin typeface="__Inter_e8ce0c"/>
              </a:rPr>
              <a:t>Strategic Recommendations:</a:t>
            </a:r>
            <a:endParaRPr lang="en-US" dirty="0">
              <a:solidFill>
                <a:srgbClr val="FFFF00"/>
              </a:solidFill>
            </a:endParaRPr>
          </a:p>
        </p:txBody>
      </p:sp>
      <p:sp>
        <p:nvSpPr>
          <p:cNvPr id="3" name="Arrow: Right 2">
            <a:extLst>
              <a:ext uri="{FF2B5EF4-FFF2-40B4-BE49-F238E27FC236}">
                <a16:creationId xmlns:a16="http://schemas.microsoft.com/office/drawing/2014/main" id="{01CCB27C-48A0-421D-85F2-42C9DCFFC3C2}"/>
              </a:ext>
            </a:extLst>
          </p:cNvPr>
          <p:cNvSpPr/>
          <p:nvPr/>
        </p:nvSpPr>
        <p:spPr>
          <a:xfrm>
            <a:off x="681045" y="983196"/>
            <a:ext cx="184067" cy="124691"/>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4" name="Rectangle 3">
            <a:extLst>
              <a:ext uri="{FF2B5EF4-FFF2-40B4-BE49-F238E27FC236}">
                <a16:creationId xmlns:a16="http://schemas.microsoft.com/office/drawing/2014/main" id="{6E2F3E13-40A5-4EB7-9D45-B60B0576E8BC}"/>
              </a:ext>
            </a:extLst>
          </p:cNvPr>
          <p:cNvSpPr/>
          <p:nvPr/>
        </p:nvSpPr>
        <p:spPr>
          <a:xfrm>
            <a:off x="823548" y="1352528"/>
            <a:ext cx="10111839" cy="1569660"/>
          </a:xfrm>
          <a:prstGeom prst="rect">
            <a:avLst/>
          </a:prstGeom>
        </p:spPr>
        <p:txBody>
          <a:bodyPr wrap="square">
            <a:spAutoFit/>
          </a:bodyPr>
          <a:lstStyle/>
          <a:p>
            <a:r>
              <a:rPr lang="en-US" sz="1600" b="1" dirty="0">
                <a:latin typeface="__Inter_e8ce0c"/>
              </a:rPr>
              <a:t>1: Optimize Marketing Timing &amp; Content Action:</a:t>
            </a:r>
            <a:r>
              <a:rPr lang="en-US" sz="1600" dirty="0">
                <a:latin typeface="__Inter_e8ce0c"/>
              </a:rPr>
              <a:t> </a:t>
            </a:r>
          </a:p>
          <a:p>
            <a:r>
              <a:rPr lang="en-US" sz="1600" dirty="0">
                <a:latin typeface="__Inter_e8ce0c"/>
              </a:rPr>
              <a:t>"Shift a significant portion of digital marketing spend and promotional pushes to peak ordering hours (10 AM - 4 PM) and days (Sunday/Monday). Create specific campaigns highlighting organic produce and daily staples like bananas and dairy."</a:t>
            </a:r>
          </a:p>
          <a:p>
            <a:pPr>
              <a:buFont typeface="Arial" panose="020B0604020202020204" pitchFamily="34" charset="0"/>
              <a:buChar char="•"/>
            </a:pPr>
            <a:r>
              <a:rPr lang="en-US" sz="1600" b="1" dirty="0">
                <a:latin typeface="__Inter_e8ce0c"/>
              </a:rPr>
              <a:t> Expected Outcome:</a:t>
            </a:r>
            <a:r>
              <a:rPr lang="en-US" sz="1600" dirty="0">
                <a:latin typeface="__Inter_e8ce0c"/>
              </a:rPr>
              <a:t> "Increased conversion rates, more efficient ad spend, and stronger alignment with customer shopping habits."</a:t>
            </a:r>
            <a:endParaRPr lang="en-US" sz="1600" b="0" i="0" dirty="0">
              <a:effectLst/>
              <a:latin typeface="__Inter_e8ce0c"/>
            </a:endParaRPr>
          </a:p>
        </p:txBody>
      </p:sp>
      <p:sp>
        <p:nvSpPr>
          <p:cNvPr id="5" name="Rectangle 4">
            <a:extLst>
              <a:ext uri="{FF2B5EF4-FFF2-40B4-BE49-F238E27FC236}">
                <a16:creationId xmlns:a16="http://schemas.microsoft.com/office/drawing/2014/main" id="{00DD18E3-4E6E-49D6-9BED-67995DA53D2C}"/>
              </a:ext>
            </a:extLst>
          </p:cNvPr>
          <p:cNvSpPr/>
          <p:nvPr/>
        </p:nvSpPr>
        <p:spPr>
          <a:xfrm>
            <a:off x="865112" y="3044509"/>
            <a:ext cx="9911745" cy="1323439"/>
          </a:xfrm>
          <a:prstGeom prst="rect">
            <a:avLst/>
          </a:prstGeom>
        </p:spPr>
        <p:txBody>
          <a:bodyPr wrap="square">
            <a:spAutoFit/>
          </a:bodyPr>
          <a:lstStyle/>
          <a:p>
            <a:r>
              <a:rPr lang="en-US" sz="1600" b="1" dirty="0">
                <a:latin typeface="__Inter_e8ce0c"/>
              </a:rPr>
              <a:t>2: Enhance Inventory &amp; Fulfillment for Core Products Action:</a:t>
            </a:r>
            <a:r>
              <a:rPr lang="en-US" sz="1600" dirty="0">
                <a:latin typeface="__Inter_e8ce0c"/>
              </a:rPr>
              <a:t> </a:t>
            </a:r>
          </a:p>
          <a:p>
            <a:r>
              <a:rPr lang="en-US" sz="1600" dirty="0">
                <a:latin typeface="__Inter_e8ce0c"/>
              </a:rPr>
              <a:t>"Implement stricter inventory management for top reordered products (e.g., bananas, organic milk, sparkling water) to ensure consistent availability. Optimize order picking and packing processes for the common 5-15 item order size."</a:t>
            </a:r>
          </a:p>
          <a:p>
            <a:pPr>
              <a:buFont typeface="Arial" panose="020B0604020202020204" pitchFamily="34" charset="0"/>
              <a:buChar char="•"/>
            </a:pPr>
            <a:r>
              <a:rPr lang="en-US" sz="1600" b="1" dirty="0">
                <a:latin typeface="__Inter_e8ce0c"/>
              </a:rPr>
              <a:t> Expected Outcome:</a:t>
            </a:r>
            <a:r>
              <a:rPr lang="en-US" sz="1600" dirty="0">
                <a:latin typeface="__Inter_e8ce0c"/>
              </a:rPr>
              <a:t> "Reduced stock-outs, improved customer satisfaction due to product availability, and more efficient operational flow."</a:t>
            </a:r>
            <a:endParaRPr lang="en-US" sz="1600" b="0" i="0" dirty="0">
              <a:effectLst/>
              <a:latin typeface="__Inter_e8ce0c"/>
            </a:endParaRPr>
          </a:p>
        </p:txBody>
      </p:sp>
      <p:sp>
        <p:nvSpPr>
          <p:cNvPr id="6" name="Rectangle 5">
            <a:extLst>
              <a:ext uri="{FF2B5EF4-FFF2-40B4-BE49-F238E27FC236}">
                <a16:creationId xmlns:a16="http://schemas.microsoft.com/office/drawing/2014/main" id="{180E1BCE-D2FE-437B-A37E-0325B77314CC}"/>
              </a:ext>
            </a:extLst>
          </p:cNvPr>
          <p:cNvSpPr/>
          <p:nvPr/>
        </p:nvSpPr>
        <p:spPr>
          <a:xfrm>
            <a:off x="865112" y="4490269"/>
            <a:ext cx="10208628" cy="1323439"/>
          </a:xfrm>
          <a:prstGeom prst="rect">
            <a:avLst/>
          </a:prstGeom>
        </p:spPr>
        <p:txBody>
          <a:bodyPr wrap="square">
            <a:spAutoFit/>
          </a:bodyPr>
          <a:lstStyle/>
          <a:p>
            <a:r>
              <a:rPr lang="en-US" sz="1600" b="1" dirty="0">
                <a:latin typeface="__Inter_e8ce0c"/>
              </a:rPr>
              <a:t>3: Implement a Data Quality Initiative Action:</a:t>
            </a:r>
            <a:r>
              <a:rPr lang="en-US" sz="1600" dirty="0">
                <a:latin typeface="__Inter_e8ce0c"/>
              </a:rPr>
              <a:t> </a:t>
            </a:r>
          </a:p>
          <a:p>
            <a:r>
              <a:rPr lang="en-US" sz="1600" dirty="0">
                <a:latin typeface="__Inter_e8ce0c"/>
              </a:rPr>
              <a:t>"Prioritize cleaning and reclassifying all products and orders currently categorized as 'Missing' to ensure data accuracy for future analysis and operational planning."</a:t>
            </a:r>
          </a:p>
          <a:p>
            <a:pPr>
              <a:buFont typeface="Arial" panose="020B0604020202020204" pitchFamily="34" charset="0"/>
              <a:buChar char="•"/>
            </a:pPr>
            <a:r>
              <a:rPr lang="en-US" sz="1600" b="1" dirty="0">
                <a:latin typeface="__Inter_e8ce0c"/>
              </a:rPr>
              <a:t> Expected Outcome:</a:t>
            </a:r>
            <a:r>
              <a:rPr lang="en-US" sz="1600" dirty="0">
                <a:latin typeface="__Inter_e8ce0c"/>
              </a:rPr>
              <a:t> "More reliable reporting, better understanding of product distribution, and improved decision-making across all departments."</a:t>
            </a:r>
            <a:endParaRPr lang="en-US" sz="1600" b="0" i="0" dirty="0">
              <a:effectLst/>
              <a:latin typeface="__Inter_e8ce0c"/>
            </a:endParaRPr>
          </a:p>
        </p:txBody>
      </p:sp>
    </p:spTree>
    <p:extLst>
      <p:ext uri="{BB962C8B-B14F-4D97-AF65-F5344CB8AC3E}">
        <p14:creationId xmlns:p14="http://schemas.microsoft.com/office/powerpoint/2010/main" val="23832693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4BD6E7-6C25-49B4-94C6-DEBFF5C092FA}"/>
              </a:ext>
            </a:extLst>
          </p:cNvPr>
          <p:cNvSpPr/>
          <p:nvPr/>
        </p:nvSpPr>
        <p:spPr>
          <a:xfrm>
            <a:off x="807521" y="889430"/>
            <a:ext cx="9755580" cy="1569660"/>
          </a:xfrm>
          <a:prstGeom prst="rect">
            <a:avLst/>
          </a:prstGeom>
        </p:spPr>
        <p:txBody>
          <a:bodyPr wrap="square">
            <a:spAutoFit/>
          </a:bodyPr>
          <a:lstStyle/>
          <a:p>
            <a:r>
              <a:rPr lang="en-US" sz="1600" b="1" dirty="0">
                <a:latin typeface="__Inter_e8ce0c"/>
              </a:rPr>
              <a:t>4: Develop Tiered Loyalty &amp; Retention Programs Action:</a:t>
            </a:r>
          </a:p>
          <a:p>
            <a:r>
              <a:rPr lang="en-US" sz="1600" dirty="0">
                <a:latin typeface="__Inter_e8ce0c"/>
              </a:rPr>
              <a:t> "Create a VIP tier for high-frequency users (e.g., those with 100+ orders) offering exclusive benefits. For moderate buyers (10-22 day reorder interval), implement bi-weekly or monthly reminder campaigns with personalized product suggestions."</a:t>
            </a:r>
          </a:p>
          <a:p>
            <a:pPr>
              <a:buFont typeface="Arial" panose="020B0604020202020204" pitchFamily="34" charset="0"/>
              <a:buChar char="•"/>
            </a:pPr>
            <a:r>
              <a:rPr lang="en-US" sz="1600" b="1" dirty="0">
                <a:latin typeface="__Inter_e8ce0c"/>
              </a:rPr>
              <a:t> Expected Outcome:</a:t>
            </a:r>
            <a:r>
              <a:rPr lang="en-US" sz="1600" dirty="0">
                <a:latin typeface="__Inter_e8ce0c"/>
              </a:rPr>
              <a:t> "Increased customer lifetime value, reduced churn, and stronger brand loyalty across different customer segments."</a:t>
            </a:r>
            <a:endParaRPr lang="en-US" sz="1600" b="0" i="0" dirty="0">
              <a:effectLst/>
              <a:latin typeface="__Inter_e8ce0c"/>
            </a:endParaRPr>
          </a:p>
        </p:txBody>
      </p:sp>
      <p:sp>
        <p:nvSpPr>
          <p:cNvPr id="3" name="Rectangle 2">
            <a:extLst>
              <a:ext uri="{FF2B5EF4-FFF2-40B4-BE49-F238E27FC236}">
                <a16:creationId xmlns:a16="http://schemas.microsoft.com/office/drawing/2014/main" id="{004AFF14-AC9C-43B1-B53B-6463C037A2AA}"/>
              </a:ext>
            </a:extLst>
          </p:cNvPr>
          <p:cNvSpPr/>
          <p:nvPr/>
        </p:nvSpPr>
        <p:spPr>
          <a:xfrm>
            <a:off x="754082" y="3493255"/>
            <a:ext cx="9250880" cy="1631216"/>
          </a:xfrm>
          <a:prstGeom prst="rect">
            <a:avLst/>
          </a:prstGeom>
        </p:spPr>
        <p:txBody>
          <a:bodyPr wrap="square">
            <a:spAutoFit/>
          </a:bodyPr>
          <a:lstStyle/>
          <a:p>
            <a:pPr>
              <a:buFont typeface="Arial" panose="020B0604020202020204" pitchFamily="34" charset="0"/>
              <a:buChar char="•"/>
            </a:pPr>
            <a:r>
              <a:rPr lang="en-US" sz="2000" b="1" dirty="0">
                <a:latin typeface="__Inter_e8ce0c"/>
              </a:rPr>
              <a:t>Purpose:</a:t>
            </a:r>
            <a:r>
              <a:rPr lang="en-US" sz="2000" dirty="0">
                <a:latin typeface="__Inter_e8ce0c"/>
              </a:rPr>
              <a:t> Outline what should happen next and suggest areas for deeper analysis.</a:t>
            </a:r>
          </a:p>
          <a:p>
            <a:pPr>
              <a:buFont typeface="Arial" panose="020B0604020202020204" pitchFamily="34" charset="0"/>
              <a:buChar char="•"/>
            </a:pPr>
            <a:endParaRPr lang="en-US" sz="2000" dirty="0">
              <a:latin typeface="__Inter_e8ce0c"/>
            </a:endParaRPr>
          </a:p>
          <a:p>
            <a:pPr>
              <a:buFont typeface="Arial" panose="020B0604020202020204" pitchFamily="34" charset="0"/>
              <a:buChar char="•"/>
            </a:pPr>
            <a:r>
              <a:rPr lang="en-US" sz="2000" b="1" dirty="0">
                <a:latin typeface="__Inter_e8ce0c"/>
              </a:rPr>
              <a:t>Example:</a:t>
            </a:r>
            <a:r>
              <a:rPr lang="en-US" sz="2000" dirty="0">
                <a:latin typeface="__Inter_e8ce0c"/>
              </a:rPr>
              <a:t> "We recommend a pilot program for the targeted marketing campaigns in Q4. Future analysis could include a deeper dive into customer churn drivers, the impact of specific promotions on reorder rates, and a profitability analysis by department.</a:t>
            </a:r>
            <a:endParaRPr lang="en-US" sz="2000" b="0" i="0" dirty="0">
              <a:effectLst/>
              <a:latin typeface="__Inter_e8ce0c"/>
            </a:endParaRPr>
          </a:p>
        </p:txBody>
      </p:sp>
      <p:sp>
        <p:nvSpPr>
          <p:cNvPr id="4" name="Rectangle 3">
            <a:extLst>
              <a:ext uri="{FF2B5EF4-FFF2-40B4-BE49-F238E27FC236}">
                <a16:creationId xmlns:a16="http://schemas.microsoft.com/office/drawing/2014/main" id="{68526B2F-83F3-45C9-A677-CF99DB78D6A9}"/>
              </a:ext>
            </a:extLst>
          </p:cNvPr>
          <p:cNvSpPr/>
          <p:nvPr/>
        </p:nvSpPr>
        <p:spPr>
          <a:xfrm>
            <a:off x="807521" y="2791506"/>
            <a:ext cx="2346989" cy="369332"/>
          </a:xfrm>
          <a:prstGeom prst="rect">
            <a:avLst/>
          </a:prstGeom>
        </p:spPr>
        <p:txBody>
          <a:bodyPr wrap="none">
            <a:spAutoFit/>
          </a:bodyPr>
          <a:lstStyle/>
          <a:p>
            <a:r>
              <a:rPr lang="en-US" b="1" dirty="0">
                <a:solidFill>
                  <a:srgbClr val="FFFF00"/>
                </a:solidFill>
                <a:latin typeface="__Inter_e8ce0c"/>
              </a:rPr>
              <a:t>Future Considerations:</a:t>
            </a:r>
            <a:endParaRPr lang="en-US" dirty="0">
              <a:solidFill>
                <a:srgbClr val="FFFF00"/>
              </a:solidFill>
              <a:latin typeface="__Inter_e8ce0c"/>
            </a:endParaRPr>
          </a:p>
        </p:txBody>
      </p:sp>
      <p:sp>
        <p:nvSpPr>
          <p:cNvPr id="5" name="Arrow: Right 4">
            <a:extLst>
              <a:ext uri="{FF2B5EF4-FFF2-40B4-BE49-F238E27FC236}">
                <a16:creationId xmlns:a16="http://schemas.microsoft.com/office/drawing/2014/main" id="{9D51E140-D80D-468B-8FD9-24746F774816}"/>
              </a:ext>
            </a:extLst>
          </p:cNvPr>
          <p:cNvSpPr/>
          <p:nvPr/>
        </p:nvSpPr>
        <p:spPr>
          <a:xfrm>
            <a:off x="623454" y="2913826"/>
            <a:ext cx="184067" cy="124691"/>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Tree>
    <p:extLst>
      <p:ext uri="{BB962C8B-B14F-4D97-AF65-F5344CB8AC3E}">
        <p14:creationId xmlns:p14="http://schemas.microsoft.com/office/powerpoint/2010/main" val="19942108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D4FCC-9473-43C4-AA43-A5B863E5DBE8}"/>
              </a:ext>
            </a:extLst>
          </p:cNvPr>
          <p:cNvSpPr txBox="1"/>
          <p:nvPr/>
        </p:nvSpPr>
        <p:spPr>
          <a:xfrm>
            <a:off x="8775865" y="4791694"/>
            <a:ext cx="2359361" cy="1015663"/>
          </a:xfrm>
          <a:prstGeom prst="rect">
            <a:avLst/>
          </a:prstGeom>
          <a:noFill/>
        </p:spPr>
        <p:txBody>
          <a:bodyPr wrap="square" rtlCol="0">
            <a:spAutoFit/>
          </a:bodyPr>
          <a:lstStyle/>
          <a:p>
            <a:r>
              <a:rPr lang="en-US" sz="6000" dirty="0">
                <a:solidFill>
                  <a:srgbClr val="FFFF00"/>
                </a:solidFill>
              </a:rPr>
              <a:t>Thank</a:t>
            </a:r>
          </a:p>
        </p:txBody>
      </p:sp>
      <p:sp>
        <p:nvSpPr>
          <p:cNvPr id="3" name="TextBox 2">
            <a:extLst>
              <a:ext uri="{FF2B5EF4-FFF2-40B4-BE49-F238E27FC236}">
                <a16:creationId xmlns:a16="http://schemas.microsoft.com/office/drawing/2014/main" id="{995C33FE-8919-46D2-8F7C-B5E28C2ADB9C}"/>
              </a:ext>
            </a:extLst>
          </p:cNvPr>
          <p:cNvSpPr txBox="1"/>
          <p:nvPr/>
        </p:nvSpPr>
        <p:spPr>
          <a:xfrm>
            <a:off x="9955545" y="5629228"/>
            <a:ext cx="1145968" cy="707886"/>
          </a:xfrm>
          <a:prstGeom prst="rect">
            <a:avLst/>
          </a:prstGeom>
          <a:noFill/>
        </p:spPr>
        <p:txBody>
          <a:bodyPr wrap="square" rtlCol="0">
            <a:spAutoFit/>
          </a:bodyPr>
          <a:lstStyle/>
          <a:p>
            <a:r>
              <a:rPr lang="en-US" sz="4000" dirty="0"/>
              <a:t>You</a:t>
            </a:r>
          </a:p>
        </p:txBody>
      </p:sp>
    </p:spTree>
    <p:extLst>
      <p:ext uri="{BB962C8B-B14F-4D97-AF65-F5344CB8AC3E}">
        <p14:creationId xmlns:p14="http://schemas.microsoft.com/office/powerpoint/2010/main" val="132743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830BC7-ECF6-4CDC-B1A9-6938DCCCE6A4}"/>
              </a:ext>
            </a:extLst>
          </p:cNvPr>
          <p:cNvSpPr/>
          <p:nvPr/>
        </p:nvSpPr>
        <p:spPr>
          <a:xfrm>
            <a:off x="544287" y="559452"/>
            <a:ext cx="10836234" cy="5601533"/>
          </a:xfrm>
          <a:prstGeom prst="rect">
            <a:avLst/>
          </a:prstGeom>
        </p:spPr>
        <p:txBody>
          <a:bodyPr wrap="square">
            <a:spAutoFit/>
          </a:bodyPr>
          <a:lstStyle/>
          <a:p>
            <a:r>
              <a:rPr lang="en-US" b="1" dirty="0"/>
              <a:t>       </a:t>
            </a:r>
            <a:r>
              <a:rPr lang="en-US" b="1" dirty="0">
                <a:solidFill>
                  <a:schemeClr val="accent2">
                    <a:lumMod val="75000"/>
                  </a:schemeClr>
                </a:solidFill>
              </a:rPr>
              <a:t>Insights &amp; Analysis:</a:t>
            </a:r>
          </a:p>
          <a:p>
            <a:endParaRPr lang="en-US" b="1" dirty="0"/>
          </a:p>
          <a:p>
            <a:pPr>
              <a:buFont typeface="+mj-lt"/>
              <a:buAutoNum type="arabicPeriod"/>
            </a:pPr>
            <a:r>
              <a:rPr lang="en-US" sz="1400" dirty="0"/>
              <a:t> Personal Care Leads in Product Count:</a:t>
            </a:r>
          </a:p>
          <a:p>
            <a:pPr marL="742950" lvl="1" indent="-285750">
              <a:buFont typeface="+mj-lt"/>
              <a:buAutoNum type="arabicPeriod"/>
            </a:pPr>
            <a:r>
              <a:rPr lang="en-US" sz="1400" dirty="0"/>
              <a:t>With 6,563 products, </a:t>
            </a:r>
            <a:r>
              <a:rPr lang="en-US" sz="1400" i="1" dirty="0"/>
              <a:t>personal care</a:t>
            </a:r>
            <a:r>
              <a:rPr lang="en-US" sz="1400" dirty="0"/>
              <a:t> dominates the catalog.</a:t>
            </a:r>
          </a:p>
          <a:p>
            <a:pPr marL="742950" lvl="1" indent="-285750">
              <a:buFont typeface="+mj-lt"/>
              <a:buAutoNum type="arabicPeriod"/>
            </a:pPr>
            <a:r>
              <a:rPr lang="en-US" sz="1400" dirty="0"/>
              <a:t>Implication: It likely covers a wide variety of SKUs like hygiene, grooming, skincare, etc.</a:t>
            </a:r>
          </a:p>
          <a:p>
            <a:pPr marL="742950" lvl="1" indent="-285750">
              <a:buFont typeface="+mj-lt"/>
              <a:buAutoNum type="arabicPeriod"/>
            </a:pPr>
            <a:r>
              <a:rPr lang="en-US" sz="1400" dirty="0"/>
              <a:t>Recommendation: Ensure strong categorization and search functionality for these.</a:t>
            </a:r>
          </a:p>
          <a:p>
            <a:pPr marL="742950" lvl="1" indent="-285750">
              <a:buFont typeface="+mj-lt"/>
              <a:buAutoNum type="arabicPeriod"/>
            </a:pPr>
            <a:endParaRPr lang="en-US" sz="1400" dirty="0"/>
          </a:p>
          <a:p>
            <a:pPr>
              <a:buFont typeface="+mj-lt"/>
              <a:buAutoNum type="arabicPeriod"/>
            </a:pPr>
            <a:r>
              <a:rPr lang="en-US" sz="1400" dirty="0"/>
              <a:t> Snacks &amp; Pantry Are Highly Diversified:</a:t>
            </a:r>
          </a:p>
          <a:p>
            <a:pPr marL="742950" lvl="1" indent="-285750">
              <a:buFont typeface="+mj-lt"/>
              <a:buAutoNum type="arabicPeriod"/>
            </a:pPr>
            <a:r>
              <a:rPr lang="en-US" sz="1400" dirty="0"/>
              <a:t>Snacks (6,264) and Pantry (5,371) are product-heavy, indicating frequent consumption and high inventory turnover.</a:t>
            </a:r>
          </a:p>
          <a:p>
            <a:pPr marL="742950" lvl="1" indent="-285750">
              <a:buFont typeface="+mj-lt"/>
              <a:buAutoNum type="arabicPeriod"/>
            </a:pPr>
            <a:r>
              <a:rPr lang="en-US" sz="1400" dirty="0"/>
              <a:t>Opportunity: Run bundling/offers or combo packs to increase average cart value.</a:t>
            </a:r>
          </a:p>
          <a:p>
            <a:pPr marL="742950" lvl="1" indent="-285750">
              <a:buFont typeface="+mj-lt"/>
              <a:buAutoNum type="arabicPeriod"/>
            </a:pPr>
            <a:endParaRPr lang="en-US" sz="1400" dirty="0"/>
          </a:p>
          <a:p>
            <a:pPr>
              <a:buFont typeface="+mj-lt"/>
              <a:buAutoNum type="arabicPeriod"/>
            </a:pPr>
            <a:r>
              <a:rPr lang="en-US" sz="1400" dirty="0"/>
              <a:t> Frozen, Dairy, Beverages Are Core Food Departments:</a:t>
            </a:r>
          </a:p>
          <a:p>
            <a:pPr marL="742950" lvl="1" indent="-285750">
              <a:buFont typeface="+mj-lt"/>
              <a:buAutoNum type="arabicPeriod"/>
            </a:pPr>
            <a:r>
              <a:rPr lang="en-US" sz="1400" i="1" dirty="0"/>
              <a:t>Frozen (4,007)</a:t>
            </a:r>
            <a:r>
              <a:rPr lang="en-US" sz="1400" dirty="0"/>
              <a:t>, </a:t>
            </a:r>
            <a:r>
              <a:rPr lang="en-US" sz="1400" i="1" dirty="0"/>
              <a:t>Dairy Eggs (3,449)</a:t>
            </a:r>
            <a:r>
              <a:rPr lang="en-US" sz="1400" dirty="0"/>
              <a:t>, and </a:t>
            </a:r>
            <a:r>
              <a:rPr lang="en-US" sz="1400" i="1" dirty="0"/>
              <a:t>Beverages (4,366)</a:t>
            </a:r>
            <a:r>
              <a:rPr lang="en-US" sz="1400" dirty="0"/>
              <a:t> show significant contribution.</a:t>
            </a:r>
          </a:p>
          <a:p>
            <a:pPr marL="742950" lvl="1" indent="-285750">
              <a:buFont typeface="+mj-lt"/>
              <a:buAutoNum type="arabicPeriod"/>
            </a:pPr>
            <a:r>
              <a:rPr lang="en-US" sz="1400" dirty="0"/>
              <a:t>Insight: These are likely top drivers of recurring purchases.</a:t>
            </a:r>
          </a:p>
          <a:p>
            <a:pPr marL="742950" lvl="1" indent="-285750">
              <a:buFont typeface="+mj-lt"/>
              <a:buAutoNum type="arabicPeriod"/>
            </a:pPr>
            <a:endParaRPr lang="en-US" sz="1400" dirty="0"/>
          </a:p>
          <a:p>
            <a:pPr>
              <a:buFont typeface="+mj-lt"/>
              <a:buAutoNum type="arabicPeriod"/>
            </a:pPr>
            <a:r>
              <a:rPr lang="en-US" sz="1400" dirty="0"/>
              <a:t> “Missing” Still Exists — Data Quality Issue:</a:t>
            </a:r>
          </a:p>
          <a:p>
            <a:pPr marL="742950" lvl="1" indent="-285750">
              <a:buFont typeface="+mj-lt"/>
              <a:buAutoNum type="arabicPeriod"/>
            </a:pPr>
            <a:r>
              <a:rPr lang="en-US" sz="1400" dirty="0"/>
              <a:t>The </a:t>
            </a:r>
            <a:r>
              <a:rPr lang="en-US" sz="1400" i="1" dirty="0"/>
              <a:t>"missing"</a:t>
            </a:r>
            <a:r>
              <a:rPr lang="en-US" sz="1400" dirty="0"/>
              <a:t> department has 1,261 products, which is 2.5% of total.</a:t>
            </a:r>
          </a:p>
          <a:p>
            <a:pPr marL="742950" lvl="1" indent="-285750">
              <a:buFont typeface="+mj-lt"/>
              <a:buAutoNum type="arabicPeriod"/>
            </a:pPr>
            <a:r>
              <a:rPr lang="en-US" sz="1400" dirty="0"/>
              <a:t>Action Required: Clean or reclassify these records for accurate insights and operations.</a:t>
            </a:r>
          </a:p>
          <a:p>
            <a:pPr marL="742950" lvl="1" indent="-285750">
              <a:buFont typeface="+mj-lt"/>
              <a:buAutoNum type="arabicPeriod"/>
            </a:pPr>
            <a:endParaRPr lang="en-US" sz="1400" dirty="0"/>
          </a:p>
          <a:p>
            <a:pPr>
              <a:buFont typeface="+mj-lt"/>
              <a:buAutoNum type="arabicPeriod"/>
            </a:pPr>
            <a:r>
              <a:rPr lang="en-US" sz="1400" dirty="0"/>
              <a:t> Niche Departments Have Low Product Count:</a:t>
            </a:r>
          </a:p>
          <a:p>
            <a:pPr marL="742950" lvl="1" indent="-285750">
              <a:buFont typeface="+mj-lt"/>
              <a:buAutoNum type="arabicPeriod"/>
            </a:pPr>
            <a:r>
              <a:rPr lang="en-US" sz="1400" i="1" dirty="0"/>
              <a:t>Bulk (38)</a:t>
            </a:r>
            <a:r>
              <a:rPr lang="en-US" sz="1400" dirty="0"/>
              <a:t>, </a:t>
            </a:r>
            <a:r>
              <a:rPr lang="en-US" sz="1400" i="1" dirty="0"/>
              <a:t>Other (547)</a:t>
            </a:r>
            <a:r>
              <a:rPr lang="en-US" sz="1400" dirty="0"/>
              <a:t>, </a:t>
            </a:r>
            <a:r>
              <a:rPr lang="en-US" sz="1400" i="1" dirty="0"/>
              <a:t>Meat Seafood (907)</a:t>
            </a:r>
            <a:r>
              <a:rPr lang="en-US" sz="1400" dirty="0"/>
              <a:t> — these have fewer products.</a:t>
            </a:r>
          </a:p>
          <a:p>
            <a:pPr marL="742950" lvl="1" indent="-285750">
              <a:buFont typeface="+mj-lt"/>
              <a:buAutoNum type="arabicPeriod"/>
            </a:pPr>
            <a:r>
              <a:rPr lang="en-US" sz="1400" dirty="0"/>
              <a:t>Interpretation: These may be specialized or seasonal categories.</a:t>
            </a:r>
          </a:p>
          <a:p>
            <a:pPr marL="742950" lvl="1" indent="-285750">
              <a:buFont typeface="+mj-lt"/>
              <a:buAutoNum type="arabicPeriod"/>
            </a:pPr>
            <a:endParaRPr lang="en-US" sz="1400" dirty="0"/>
          </a:p>
          <a:p>
            <a:pPr>
              <a:buFont typeface="+mj-lt"/>
              <a:buAutoNum type="arabicPeriod"/>
            </a:pPr>
            <a:r>
              <a:rPr lang="en-US" sz="1400" dirty="0"/>
              <a:t> Pets, Babies, Alcohol, and International Are Emerging Segments:</a:t>
            </a:r>
          </a:p>
          <a:p>
            <a:pPr marL="742950" lvl="1" indent="-285750">
              <a:buFont typeface="+mj-lt"/>
              <a:buAutoNum type="arabicPeriod"/>
            </a:pPr>
            <a:r>
              <a:rPr lang="en-US" sz="1400" dirty="0"/>
              <a:t>Moderate diversity (900–1100 SKUs) in these areas signals growth potential or targeted audience strategies.</a:t>
            </a:r>
          </a:p>
        </p:txBody>
      </p:sp>
      <p:sp>
        <p:nvSpPr>
          <p:cNvPr id="3" name="Arrow: Right 2">
            <a:extLst>
              <a:ext uri="{FF2B5EF4-FFF2-40B4-BE49-F238E27FC236}">
                <a16:creationId xmlns:a16="http://schemas.microsoft.com/office/drawing/2014/main" id="{F7497355-7CF7-40B4-8C1F-6E22E771B093}"/>
              </a:ext>
            </a:extLst>
          </p:cNvPr>
          <p:cNvSpPr/>
          <p:nvPr/>
        </p:nvSpPr>
        <p:spPr>
          <a:xfrm>
            <a:off x="719445" y="689419"/>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3245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C6F797-3220-4C63-B696-DBC38AFA7B06}"/>
              </a:ext>
            </a:extLst>
          </p:cNvPr>
          <p:cNvSpPr/>
          <p:nvPr/>
        </p:nvSpPr>
        <p:spPr>
          <a:xfrm>
            <a:off x="765959" y="934998"/>
            <a:ext cx="7255823" cy="3354765"/>
          </a:xfrm>
          <a:prstGeom prst="rect">
            <a:avLst/>
          </a:prstGeom>
        </p:spPr>
        <p:txBody>
          <a:bodyPr wrap="square">
            <a:spAutoFit/>
          </a:bodyPr>
          <a:lstStyle/>
          <a:p>
            <a:r>
              <a:rPr lang="en-US" b="1" dirty="0">
                <a:solidFill>
                  <a:schemeClr val="accent2">
                    <a:lumMod val="75000"/>
                  </a:schemeClr>
                </a:solidFill>
              </a:rPr>
              <a:t>    Recommendations:</a:t>
            </a:r>
          </a:p>
          <a:p>
            <a:endParaRPr lang="en-US" b="1" dirty="0"/>
          </a:p>
          <a:p>
            <a:pPr>
              <a:buFont typeface="Arial" panose="020B0604020202020204" pitchFamily="34" charset="0"/>
              <a:buChar char="•"/>
            </a:pPr>
            <a:r>
              <a:rPr lang="en-US" sz="1600" dirty="0"/>
              <a:t> Focus Marketing on Top 5 Departments: Drive promotions, discounts, and ads here for maximum ROI.</a:t>
            </a:r>
          </a:p>
          <a:p>
            <a:pPr>
              <a:buFont typeface="Arial" panose="020B0604020202020204" pitchFamily="34" charset="0"/>
              <a:buChar char="•"/>
            </a:pPr>
            <a:endParaRPr lang="en-US" sz="1600" dirty="0"/>
          </a:p>
          <a:p>
            <a:pPr>
              <a:buFont typeface="Arial" panose="020B0604020202020204" pitchFamily="34" charset="0"/>
              <a:buChar char="•"/>
            </a:pPr>
            <a:r>
              <a:rPr lang="en-US" sz="1600" dirty="0"/>
              <a:t> Reduce Product Overlap: Especially in large departments like snacks/personal care - audit for redundant SKUs.</a:t>
            </a:r>
          </a:p>
          <a:p>
            <a:pPr>
              <a:buFont typeface="Arial" panose="020B0604020202020204" pitchFamily="34" charset="0"/>
              <a:buChar char="•"/>
            </a:pPr>
            <a:endParaRPr lang="en-US" sz="1600" dirty="0"/>
          </a:p>
          <a:p>
            <a:pPr>
              <a:buFont typeface="Arial" panose="020B0604020202020204" pitchFamily="34" charset="0"/>
              <a:buChar char="•"/>
            </a:pPr>
            <a:r>
              <a:rPr lang="en-US" sz="1600" dirty="0"/>
              <a:t> Fix “Missing” Category: Essential for reporting, planning, and accurate analytics.</a:t>
            </a:r>
          </a:p>
          <a:p>
            <a:pPr>
              <a:buFont typeface="Arial" panose="020B0604020202020204" pitchFamily="34" charset="0"/>
              <a:buChar char="•"/>
            </a:pPr>
            <a:endParaRPr lang="en-US" sz="1600" dirty="0"/>
          </a:p>
          <a:p>
            <a:pPr>
              <a:buFont typeface="Arial" panose="020B0604020202020204" pitchFamily="34" charset="0"/>
              <a:buChar char="•"/>
            </a:pPr>
            <a:r>
              <a:rPr lang="en-US" sz="1600" dirty="0"/>
              <a:t> Explore Growth in Niche Areas: Use A/B testing, loyalty offers, and surveys for departments like </a:t>
            </a:r>
            <a:r>
              <a:rPr lang="en-US" sz="1600" i="1" dirty="0"/>
              <a:t>pets, babies, international</a:t>
            </a:r>
            <a:r>
              <a:rPr lang="en-US" sz="1600" dirty="0"/>
              <a:t>.</a:t>
            </a:r>
          </a:p>
        </p:txBody>
      </p:sp>
      <p:sp>
        <p:nvSpPr>
          <p:cNvPr id="3" name="Arrow: Right 2">
            <a:extLst>
              <a:ext uri="{FF2B5EF4-FFF2-40B4-BE49-F238E27FC236}">
                <a16:creationId xmlns:a16="http://schemas.microsoft.com/office/drawing/2014/main" id="{36C91ED7-6425-4937-AE50-E7D2C46EA6D4}"/>
              </a:ext>
            </a:extLst>
          </p:cNvPr>
          <p:cNvSpPr/>
          <p:nvPr/>
        </p:nvSpPr>
        <p:spPr>
          <a:xfrm>
            <a:off x="861949" y="1063492"/>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6609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3E88BA-14FC-4A98-AFB0-BB333E4E0D40}"/>
              </a:ext>
            </a:extLst>
          </p:cNvPr>
          <p:cNvSpPr txBox="1"/>
          <p:nvPr/>
        </p:nvSpPr>
        <p:spPr>
          <a:xfrm>
            <a:off x="1045029" y="634185"/>
            <a:ext cx="2090057" cy="369332"/>
          </a:xfrm>
          <a:prstGeom prst="rect">
            <a:avLst/>
          </a:prstGeom>
          <a:noFill/>
        </p:spPr>
        <p:txBody>
          <a:bodyPr wrap="square" rtlCol="0">
            <a:spAutoFit/>
          </a:bodyPr>
          <a:lstStyle/>
          <a:p>
            <a:r>
              <a:rPr lang="en-US" dirty="0"/>
              <a:t>Task – 4</a:t>
            </a:r>
          </a:p>
        </p:txBody>
      </p:sp>
      <p:sp>
        <p:nvSpPr>
          <p:cNvPr id="4" name="Arrow: Right 3">
            <a:extLst>
              <a:ext uri="{FF2B5EF4-FFF2-40B4-BE49-F238E27FC236}">
                <a16:creationId xmlns:a16="http://schemas.microsoft.com/office/drawing/2014/main" id="{B4B7EEEC-ACF8-45BA-8C37-C60B4DF2206C}"/>
              </a:ext>
            </a:extLst>
          </p:cNvPr>
          <p:cNvSpPr/>
          <p:nvPr/>
        </p:nvSpPr>
        <p:spPr>
          <a:xfrm>
            <a:off x="894606" y="1310503"/>
            <a:ext cx="184067" cy="124691"/>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4669796-7A66-43AB-A79E-08EE2A7B4C23}"/>
              </a:ext>
            </a:extLst>
          </p:cNvPr>
          <p:cNvSpPr/>
          <p:nvPr/>
        </p:nvSpPr>
        <p:spPr>
          <a:xfrm>
            <a:off x="1045029" y="1188183"/>
            <a:ext cx="6802582" cy="369332"/>
          </a:xfrm>
          <a:prstGeom prst="rect">
            <a:avLst/>
          </a:prstGeom>
        </p:spPr>
        <p:txBody>
          <a:bodyPr wrap="square">
            <a:spAutoFit/>
          </a:bodyPr>
          <a:lstStyle/>
          <a:p>
            <a:r>
              <a:rPr lang="en-IN" dirty="0">
                <a:latin typeface="Book Antiqua" panose="02040602050305030304" pitchFamily="18" charset="0"/>
                <a:ea typeface="Book Antiqua" panose="02040602050305030304" pitchFamily="18" charset="0"/>
                <a:cs typeface="Book Antiqua" panose="02040602050305030304" pitchFamily="18" charset="0"/>
              </a:rPr>
              <a:t>What are the top 10 products with the highest reorder rates?</a:t>
            </a:r>
            <a:endParaRPr lang="en-US" dirty="0"/>
          </a:p>
        </p:txBody>
      </p:sp>
      <p:graphicFrame>
        <p:nvGraphicFramePr>
          <p:cNvPr id="6" name="Table 5">
            <a:extLst>
              <a:ext uri="{FF2B5EF4-FFF2-40B4-BE49-F238E27FC236}">
                <a16:creationId xmlns:a16="http://schemas.microsoft.com/office/drawing/2014/main" id="{C2006E44-08EC-455A-A3CB-B7D1C71075CC}"/>
              </a:ext>
            </a:extLst>
          </p:cNvPr>
          <p:cNvGraphicFramePr>
            <a:graphicFrameLocks noGrp="1"/>
          </p:cNvGraphicFramePr>
          <p:nvPr>
            <p:extLst>
              <p:ext uri="{D42A27DB-BD31-4B8C-83A1-F6EECF244321}">
                <p14:modId xmlns:p14="http://schemas.microsoft.com/office/powerpoint/2010/main" val="1016467092"/>
              </p:ext>
            </p:extLst>
          </p:nvPr>
        </p:nvGraphicFramePr>
        <p:xfrm>
          <a:off x="1141354" y="1773735"/>
          <a:ext cx="4333173" cy="4128300"/>
        </p:xfrm>
        <a:graphic>
          <a:graphicData uri="http://schemas.openxmlformats.org/drawingml/2006/table">
            <a:tbl>
              <a:tblPr firstRow="1" bandRow="1">
                <a:tableStyleId>{8799B23B-EC83-4686-B30A-512413B5E67A}</a:tableStyleId>
              </a:tblPr>
              <a:tblGrid>
                <a:gridCol w="1444391">
                  <a:extLst>
                    <a:ext uri="{9D8B030D-6E8A-4147-A177-3AD203B41FA5}">
                      <a16:colId xmlns:a16="http://schemas.microsoft.com/office/drawing/2014/main" val="1464747156"/>
                    </a:ext>
                  </a:extLst>
                </a:gridCol>
                <a:gridCol w="1444391">
                  <a:extLst>
                    <a:ext uri="{9D8B030D-6E8A-4147-A177-3AD203B41FA5}">
                      <a16:colId xmlns:a16="http://schemas.microsoft.com/office/drawing/2014/main" val="3332634818"/>
                    </a:ext>
                  </a:extLst>
                </a:gridCol>
                <a:gridCol w="1444391">
                  <a:extLst>
                    <a:ext uri="{9D8B030D-6E8A-4147-A177-3AD203B41FA5}">
                      <a16:colId xmlns:a16="http://schemas.microsoft.com/office/drawing/2014/main" val="1994424891"/>
                    </a:ext>
                  </a:extLst>
                </a:gridCol>
              </a:tblGrid>
              <a:tr h="344025">
                <a:tc>
                  <a:txBody>
                    <a:bodyPr/>
                    <a:lstStyle/>
                    <a:p>
                      <a:pPr algn="ctr" fontAlgn="b"/>
                      <a:r>
                        <a:rPr lang="en-US" sz="1100" b="1" i="0" u="none" strike="noStrike" dirty="0">
                          <a:solidFill>
                            <a:schemeClr val="tx1"/>
                          </a:solidFill>
                          <a:effectLst/>
                          <a:latin typeface="Calibri" panose="020F0502020204030204" pitchFamily="34" charset="0"/>
                        </a:rPr>
                        <a:t>department</a:t>
                      </a:r>
                    </a:p>
                  </a:txBody>
                  <a:tcPr marL="9525" marR="9525" marT="9525" marB="0" anchor="ctr"/>
                </a:tc>
                <a:tc>
                  <a:txBody>
                    <a:bodyPr/>
                    <a:lstStyle/>
                    <a:p>
                      <a:pPr algn="ctr" fontAlgn="b"/>
                      <a:r>
                        <a:rPr lang="en-US" sz="1100" b="1" i="0" u="none" strike="noStrike" dirty="0">
                          <a:solidFill>
                            <a:schemeClr val="tx1"/>
                          </a:solidFill>
                          <a:effectLst/>
                          <a:latin typeface="Calibri" panose="020F0502020204030204" pitchFamily="34" charset="0"/>
                        </a:rPr>
                        <a:t>total reordered</a:t>
                      </a:r>
                    </a:p>
                  </a:txBody>
                  <a:tcPr marL="9525" marR="9525" marT="9525" marB="0" anchor="ctr"/>
                </a:tc>
                <a:tc>
                  <a:txBody>
                    <a:bodyPr/>
                    <a:lstStyle/>
                    <a:p>
                      <a:pPr algn="ctr" fontAlgn="b"/>
                      <a:r>
                        <a:rPr lang="en-US" sz="1100" b="1" i="0" u="none" strike="noStrike" dirty="0">
                          <a:solidFill>
                            <a:schemeClr val="tx1"/>
                          </a:solidFill>
                          <a:effectLst/>
                          <a:latin typeface="Calibri" panose="020F0502020204030204" pitchFamily="34" charset="0"/>
                        </a:rPr>
                        <a:t>reorder_rate</a:t>
                      </a:r>
                    </a:p>
                  </a:txBody>
                  <a:tcPr marL="9525" marR="9525" marT="9525" marB="0" anchor="ctr"/>
                </a:tc>
                <a:extLst>
                  <a:ext uri="{0D108BD9-81ED-4DB2-BD59-A6C34878D82A}">
                    <a16:rowId xmlns:a16="http://schemas.microsoft.com/office/drawing/2014/main" val="2986768438"/>
                  </a:ext>
                </a:extLst>
              </a:tr>
              <a:tr h="344025">
                <a:tc>
                  <a:txBody>
                    <a:bodyPr/>
                    <a:lstStyle/>
                    <a:p>
                      <a:pPr algn="l" fontAlgn="b"/>
                      <a:r>
                        <a:rPr lang="en-US" sz="1100" b="0" i="0" u="none" strike="noStrike" dirty="0">
                          <a:solidFill>
                            <a:schemeClr val="tx1"/>
                          </a:solidFill>
                          <a:effectLst/>
                          <a:latin typeface="Calibri" panose="020F0502020204030204" pitchFamily="34" charset="0"/>
                        </a:rPr>
                        <a:t>Banana</a:t>
                      </a:r>
                    </a:p>
                  </a:txBody>
                  <a:tcPr marL="9525" marR="9525" marT="9525" marB="0" anchor="ctr"/>
                </a:tc>
                <a:tc>
                  <a:txBody>
                    <a:bodyPr/>
                    <a:lstStyle/>
                    <a:p>
                      <a:pPr algn="r" fontAlgn="b"/>
                      <a:r>
                        <a:rPr lang="en-US" sz="1100" b="0" i="0" u="none" strike="noStrike">
                          <a:solidFill>
                            <a:schemeClr val="tx1"/>
                          </a:solidFill>
                          <a:effectLst/>
                          <a:latin typeface="Calibri" panose="020F0502020204030204" pitchFamily="34" charset="0"/>
                        </a:rPr>
                        <a:t>12461</a:t>
                      </a:r>
                    </a:p>
                  </a:txBody>
                  <a:tcPr marL="9525" marR="9525" marT="9525" marB="0" anchor="ctr"/>
                </a:tc>
                <a:tc>
                  <a:txBody>
                    <a:bodyPr/>
                    <a:lstStyle/>
                    <a:p>
                      <a:pPr algn="r" fontAlgn="b"/>
                      <a:r>
                        <a:rPr lang="en-US" sz="1100" b="0" i="0" u="none" strike="noStrike">
                          <a:solidFill>
                            <a:schemeClr val="tx1"/>
                          </a:solidFill>
                          <a:effectLst/>
                          <a:latin typeface="Calibri" panose="020F0502020204030204" pitchFamily="34" charset="0"/>
                        </a:rPr>
                        <a:t>19.52%</a:t>
                      </a:r>
                    </a:p>
                  </a:txBody>
                  <a:tcPr marL="9525" marR="9525" marT="9525" marB="0" anchor="ctr"/>
                </a:tc>
                <a:extLst>
                  <a:ext uri="{0D108BD9-81ED-4DB2-BD59-A6C34878D82A}">
                    <a16:rowId xmlns:a16="http://schemas.microsoft.com/office/drawing/2014/main" val="699424906"/>
                  </a:ext>
                </a:extLst>
              </a:tr>
              <a:tr h="344025">
                <a:tc>
                  <a:txBody>
                    <a:bodyPr/>
                    <a:lstStyle/>
                    <a:p>
                      <a:pPr algn="l" fontAlgn="b"/>
                      <a:r>
                        <a:rPr lang="en-US" sz="1100" b="0" i="0" u="none" strike="noStrike" dirty="0">
                          <a:solidFill>
                            <a:schemeClr val="tx1"/>
                          </a:solidFill>
                          <a:effectLst/>
                          <a:latin typeface="Calibri" panose="020F0502020204030204" pitchFamily="34" charset="0"/>
                        </a:rPr>
                        <a:t>Bag of Organic Bananas</a:t>
                      </a:r>
                    </a:p>
                  </a:txBody>
                  <a:tcPr marL="9525" marR="9525" marT="9525" marB="0" anchor="ctr"/>
                </a:tc>
                <a:tc>
                  <a:txBody>
                    <a:bodyPr/>
                    <a:lstStyle/>
                    <a:p>
                      <a:pPr algn="r" fontAlgn="b"/>
                      <a:r>
                        <a:rPr lang="en-US" sz="1100" b="0" i="0" u="none" strike="noStrike" dirty="0">
                          <a:solidFill>
                            <a:schemeClr val="tx1"/>
                          </a:solidFill>
                          <a:effectLst/>
                          <a:latin typeface="Calibri" panose="020F0502020204030204" pitchFamily="34" charset="0"/>
                        </a:rPr>
                        <a:t>10053</a:t>
                      </a:r>
                    </a:p>
                  </a:txBody>
                  <a:tcPr marL="9525" marR="9525" marT="9525" marB="0" anchor="ctr"/>
                </a:tc>
                <a:tc>
                  <a:txBody>
                    <a:bodyPr/>
                    <a:lstStyle/>
                    <a:p>
                      <a:pPr algn="r" fontAlgn="b"/>
                      <a:r>
                        <a:rPr lang="en-US" sz="1100" b="0" i="0" u="none" strike="noStrike">
                          <a:solidFill>
                            <a:schemeClr val="tx1"/>
                          </a:solidFill>
                          <a:effectLst/>
                          <a:latin typeface="Calibri" panose="020F0502020204030204" pitchFamily="34" charset="0"/>
                        </a:rPr>
                        <a:t>16.07%</a:t>
                      </a:r>
                    </a:p>
                  </a:txBody>
                  <a:tcPr marL="9525" marR="9525" marT="9525" marB="0" anchor="ctr"/>
                </a:tc>
                <a:extLst>
                  <a:ext uri="{0D108BD9-81ED-4DB2-BD59-A6C34878D82A}">
                    <a16:rowId xmlns:a16="http://schemas.microsoft.com/office/drawing/2014/main" val="2130655344"/>
                  </a:ext>
                </a:extLst>
              </a:tr>
              <a:tr h="344025">
                <a:tc>
                  <a:txBody>
                    <a:bodyPr/>
                    <a:lstStyle/>
                    <a:p>
                      <a:pPr algn="l" fontAlgn="b"/>
                      <a:r>
                        <a:rPr lang="en-US" sz="1100" b="0" i="0" u="none" strike="noStrike">
                          <a:solidFill>
                            <a:schemeClr val="tx1"/>
                          </a:solidFill>
                          <a:effectLst/>
                          <a:latin typeface="Calibri" panose="020F0502020204030204" pitchFamily="34" charset="0"/>
                        </a:rPr>
                        <a:t>Organic Strawberries</a:t>
                      </a:r>
                    </a:p>
                  </a:txBody>
                  <a:tcPr marL="9525" marR="9525" marT="9525" marB="0" anchor="ctr"/>
                </a:tc>
                <a:tc>
                  <a:txBody>
                    <a:bodyPr/>
                    <a:lstStyle/>
                    <a:p>
                      <a:pPr algn="r" fontAlgn="b"/>
                      <a:r>
                        <a:rPr lang="en-US" sz="1100" b="0" i="0" u="none" strike="noStrike" dirty="0">
                          <a:solidFill>
                            <a:schemeClr val="tx1"/>
                          </a:solidFill>
                          <a:effectLst/>
                          <a:latin typeface="Calibri" panose="020F0502020204030204" pitchFamily="34" charset="0"/>
                        </a:rPr>
                        <a:t>6506</a:t>
                      </a:r>
                    </a:p>
                  </a:txBody>
                  <a:tcPr marL="9525" marR="9525" marT="9525" marB="0" anchor="ctr"/>
                </a:tc>
                <a:tc>
                  <a:txBody>
                    <a:bodyPr/>
                    <a:lstStyle/>
                    <a:p>
                      <a:pPr algn="r" fontAlgn="b"/>
                      <a:r>
                        <a:rPr lang="en-US" sz="1100" b="0" i="0" u="none" strike="noStrike" dirty="0">
                          <a:solidFill>
                            <a:schemeClr val="tx1"/>
                          </a:solidFill>
                          <a:effectLst/>
                          <a:latin typeface="Calibri" panose="020F0502020204030204" pitchFamily="34" charset="0"/>
                        </a:rPr>
                        <a:t>11.37%</a:t>
                      </a:r>
                    </a:p>
                  </a:txBody>
                  <a:tcPr marL="9525" marR="9525" marT="9525" marB="0" anchor="ctr"/>
                </a:tc>
                <a:extLst>
                  <a:ext uri="{0D108BD9-81ED-4DB2-BD59-A6C34878D82A}">
                    <a16:rowId xmlns:a16="http://schemas.microsoft.com/office/drawing/2014/main" val="2003122009"/>
                  </a:ext>
                </a:extLst>
              </a:tr>
              <a:tr h="344025">
                <a:tc>
                  <a:txBody>
                    <a:bodyPr/>
                    <a:lstStyle/>
                    <a:p>
                      <a:pPr algn="l" fontAlgn="b"/>
                      <a:r>
                        <a:rPr lang="en-US" sz="1100" b="0" i="0" u="none" strike="noStrike">
                          <a:solidFill>
                            <a:schemeClr val="tx1"/>
                          </a:solidFill>
                          <a:effectLst/>
                          <a:latin typeface="Calibri" panose="020F0502020204030204" pitchFamily="34" charset="0"/>
                        </a:rPr>
                        <a:t>Organic Baby Spinach</a:t>
                      </a:r>
                    </a:p>
                  </a:txBody>
                  <a:tcPr marL="9525" marR="9525" marT="9525" marB="0" anchor="ctr"/>
                </a:tc>
                <a:tc>
                  <a:txBody>
                    <a:bodyPr/>
                    <a:lstStyle/>
                    <a:p>
                      <a:pPr algn="r" fontAlgn="b"/>
                      <a:r>
                        <a:rPr lang="en-US" sz="1100" b="0" i="0" u="none" strike="noStrike" dirty="0">
                          <a:solidFill>
                            <a:schemeClr val="tx1"/>
                          </a:solidFill>
                          <a:effectLst/>
                          <a:latin typeface="Calibri" panose="020F0502020204030204" pitchFamily="34" charset="0"/>
                        </a:rPr>
                        <a:t>6120</a:t>
                      </a:r>
                    </a:p>
                  </a:txBody>
                  <a:tcPr marL="9525" marR="9525" marT="9525" marB="0" anchor="ctr"/>
                </a:tc>
                <a:tc>
                  <a:txBody>
                    <a:bodyPr/>
                    <a:lstStyle/>
                    <a:p>
                      <a:pPr algn="r" fontAlgn="b"/>
                      <a:r>
                        <a:rPr lang="en-US" sz="1100" b="0" i="0" u="none" strike="noStrike" dirty="0">
                          <a:solidFill>
                            <a:schemeClr val="tx1"/>
                          </a:solidFill>
                          <a:effectLst/>
                          <a:latin typeface="Calibri" panose="020F0502020204030204" pitchFamily="34" charset="0"/>
                        </a:rPr>
                        <a:t>10.28%</a:t>
                      </a:r>
                    </a:p>
                  </a:txBody>
                  <a:tcPr marL="9525" marR="9525" marT="9525" marB="0" anchor="ctr"/>
                </a:tc>
                <a:extLst>
                  <a:ext uri="{0D108BD9-81ED-4DB2-BD59-A6C34878D82A}">
                    <a16:rowId xmlns:a16="http://schemas.microsoft.com/office/drawing/2014/main" val="1817247590"/>
                  </a:ext>
                </a:extLst>
              </a:tr>
              <a:tr h="344025">
                <a:tc>
                  <a:txBody>
                    <a:bodyPr/>
                    <a:lstStyle/>
                    <a:p>
                      <a:pPr algn="l" fontAlgn="b"/>
                      <a:r>
                        <a:rPr lang="en-US" sz="1100" b="0" i="0" u="none" strike="noStrike">
                          <a:solidFill>
                            <a:schemeClr val="tx1"/>
                          </a:solidFill>
                          <a:effectLst/>
                          <a:latin typeface="Calibri" panose="020F0502020204030204" pitchFamily="34" charset="0"/>
                        </a:rPr>
                        <a:t>Organic Avocado</a:t>
                      </a:r>
                    </a:p>
                  </a:txBody>
                  <a:tcPr marL="9525" marR="9525" marT="9525" marB="0" anchor="ctr"/>
                </a:tc>
                <a:tc>
                  <a:txBody>
                    <a:bodyPr/>
                    <a:lstStyle/>
                    <a:p>
                      <a:pPr algn="r" fontAlgn="b"/>
                      <a:r>
                        <a:rPr lang="en-US" sz="1100" b="0" i="0" u="none" strike="noStrike" dirty="0">
                          <a:solidFill>
                            <a:schemeClr val="tx1"/>
                          </a:solidFill>
                          <a:effectLst/>
                          <a:latin typeface="Calibri" panose="020F0502020204030204" pitchFamily="34" charset="0"/>
                        </a:rPr>
                        <a:t>4705</a:t>
                      </a:r>
                    </a:p>
                  </a:txBody>
                  <a:tcPr marL="9525" marR="9525" marT="9525" marB="0" anchor="ctr"/>
                </a:tc>
                <a:tc>
                  <a:txBody>
                    <a:bodyPr/>
                    <a:lstStyle/>
                    <a:p>
                      <a:pPr algn="r" fontAlgn="b"/>
                      <a:r>
                        <a:rPr lang="en-US" sz="1100" b="0" i="0" u="none" strike="noStrike" dirty="0">
                          <a:solidFill>
                            <a:schemeClr val="tx1"/>
                          </a:solidFill>
                          <a:effectLst/>
                          <a:latin typeface="Calibri" panose="020F0502020204030204" pitchFamily="34" charset="0"/>
                        </a:rPr>
                        <a:t>7.74%</a:t>
                      </a:r>
                    </a:p>
                  </a:txBody>
                  <a:tcPr marL="9525" marR="9525" marT="9525" marB="0" anchor="ctr"/>
                </a:tc>
                <a:extLst>
                  <a:ext uri="{0D108BD9-81ED-4DB2-BD59-A6C34878D82A}">
                    <a16:rowId xmlns:a16="http://schemas.microsoft.com/office/drawing/2014/main" val="2488378307"/>
                  </a:ext>
                </a:extLst>
              </a:tr>
              <a:tr h="344025">
                <a:tc>
                  <a:txBody>
                    <a:bodyPr/>
                    <a:lstStyle/>
                    <a:p>
                      <a:pPr algn="l" fontAlgn="b"/>
                      <a:r>
                        <a:rPr lang="en-US" sz="1100" b="0" i="0" u="none" strike="noStrike">
                          <a:solidFill>
                            <a:schemeClr val="tx1"/>
                          </a:solidFill>
                          <a:effectLst/>
                          <a:latin typeface="Calibri" panose="020F0502020204030204" pitchFamily="34" charset="0"/>
                        </a:rPr>
                        <a:t>Organic Hass Avocado</a:t>
                      </a:r>
                    </a:p>
                  </a:txBody>
                  <a:tcPr marL="9525" marR="9525" marT="9525" marB="0" anchor="ctr"/>
                </a:tc>
                <a:tc>
                  <a:txBody>
                    <a:bodyPr/>
                    <a:lstStyle/>
                    <a:p>
                      <a:pPr algn="r" fontAlgn="b"/>
                      <a:r>
                        <a:rPr lang="en-US" sz="1100" b="0" i="0" u="none" strike="noStrike">
                          <a:solidFill>
                            <a:schemeClr val="tx1"/>
                          </a:solidFill>
                          <a:effectLst/>
                          <a:latin typeface="Calibri" panose="020F0502020204030204" pitchFamily="34" charset="0"/>
                        </a:rPr>
                        <a:t>4536</a:t>
                      </a:r>
                    </a:p>
                  </a:txBody>
                  <a:tcPr marL="9525" marR="9525" marT="9525" marB="0" anchor="ctr"/>
                </a:tc>
                <a:tc>
                  <a:txBody>
                    <a:bodyPr/>
                    <a:lstStyle/>
                    <a:p>
                      <a:pPr algn="r" fontAlgn="b"/>
                      <a:r>
                        <a:rPr lang="en-US" sz="1100" b="0" i="0" u="none" strike="noStrike" dirty="0">
                          <a:solidFill>
                            <a:schemeClr val="tx1"/>
                          </a:solidFill>
                          <a:effectLst/>
                          <a:latin typeface="Calibri" panose="020F0502020204030204" pitchFamily="34" charset="0"/>
                        </a:rPr>
                        <a:t>7.58%</a:t>
                      </a:r>
                    </a:p>
                  </a:txBody>
                  <a:tcPr marL="9525" marR="9525" marT="9525" marB="0" anchor="ctr"/>
                </a:tc>
                <a:extLst>
                  <a:ext uri="{0D108BD9-81ED-4DB2-BD59-A6C34878D82A}">
                    <a16:rowId xmlns:a16="http://schemas.microsoft.com/office/drawing/2014/main" val="3286557440"/>
                  </a:ext>
                </a:extLst>
              </a:tr>
              <a:tr h="344025">
                <a:tc>
                  <a:txBody>
                    <a:bodyPr/>
                    <a:lstStyle/>
                    <a:p>
                      <a:pPr algn="l" fontAlgn="b"/>
                      <a:r>
                        <a:rPr lang="en-US" sz="1100" b="0" i="0" u="none" strike="noStrike">
                          <a:solidFill>
                            <a:schemeClr val="tx1"/>
                          </a:solidFill>
                          <a:effectLst/>
                          <a:latin typeface="Calibri" panose="020F0502020204030204" pitchFamily="34" charset="0"/>
                        </a:rPr>
                        <a:t>Large Lemon</a:t>
                      </a:r>
                    </a:p>
                  </a:txBody>
                  <a:tcPr marL="9525" marR="9525" marT="9525" marB="0" anchor="ctr"/>
                </a:tc>
                <a:tc>
                  <a:txBody>
                    <a:bodyPr/>
                    <a:lstStyle/>
                    <a:p>
                      <a:pPr algn="r" fontAlgn="b"/>
                      <a:r>
                        <a:rPr lang="en-US" sz="1100" b="0" i="0" u="none" strike="noStrike">
                          <a:solidFill>
                            <a:schemeClr val="tx1"/>
                          </a:solidFill>
                          <a:effectLst/>
                          <a:latin typeface="Calibri" panose="020F0502020204030204" pitchFamily="34" charset="0"/>
                        </a:rPr>
                        <a:t>4473</a:t>
                      </a:r>
                    </a:p>
                  </a:txBody>
                  <a:tcPr marL="9525" marR="9525" marT="9525" marB="0" anchor="ctr"/>
                </a:tc>
                <a:tc>
                  <a:txBody>
                    <a:bodyPr/>
                    <a:lstStyle/>
                    <a:p>
                      <a:pPr algn="r" fontAlgn="b"/>
                      <a:r>
                        <a:rPr lang="en-US" sz="1100" b="0" i="0" u="none" strike="noStrike" dirty="0">
                          <a:solidFill>
                            <a:schemeClr val="tx1"/>
                          </a:solidFill>
                          <a:effectLst/>
                          <a:latin typeface="Calibri" panose="020F0502020204030204" pitchFamily="34" charset="0"/>
                        </a:rPr>
                        <a:t>8.49%</a:t>
                      </a:r>
                    </a:p>
                  </a:txBody>
                  <a:tcPr marL="9525" marR="9525" marT="9525" marB="0" anchor="ctr"/>
                </a:tc>
                <a:extLst>
                  <a:ext uri="{0D108BD9-81ED-4DB2-BD59-A6C34878D82A}">
                    <a16:rowId xmlns:a16="http://schemas.microsoft.com/office/drawing/2014/main" val="3069579541"/>
                  </a:ext>
                </a:extLst>
              </a:tr>
              <a:tr h="344025">
                <a:tc>
                  <a:txBody>
                    <a:bodyPr/>
                    <a:lstStyle/>
                    <a:p>
                      <a:pPr algn="l" fontAlgn="b"/>
                      <a:r>
                        <a:rPr lang="en-US" sz="1100" b="0" i="0" u="none" strike="noStrike">
                          <a:solidFill>
                            <a:schemeClr val="tx1"/>
                          </a:solidFill>
                          <a:effectLst/>
                          <a:latin typeface="Calibri" panose="020F0502020204030204" pitchFamily="34" charset="0"/>
                        </a:rPr>
                        <a:t>Strawberries</a:t>
                      </a:r>
                    </a:p>
                  </a:txBody>
                  <a:tcPr marL="9525" marR="9525" marT="9525" marB="0" anchor="ctr"/>
                </a:tc>
                <a:tc>
                  <a:txBody>
                    <a:bodyPr/>
                    <a:lstStyle/>
                    <a:p>
                      <a:pPr algn="r" fontAlgn="b"/>
                      <a:r>
                        <a:rPr lang="en-US" sz="1100" b="0" i="0" u="none" strike="noStrike">
                          <a:solidFill>
                            <a:schemeClr val="tx1"/>
                          </a:solidFill>
                          <a:effectLst/>
                          <a:latin typeface="Calibri" panose="020F0502020204030204" pitchFamily="34" charset="0"/>
                        </a:rPr>
                        <a:t>3635</a:t>
                      </a:r>
                    </a:p>
                  </a:txBody>
                  <a:tcPr marL="9525" marR="9525" marT="9525" marB="0" anchor="ctr"/>
                </a:tc>
                <a:tc>
                  <a:txBody>
                    <a:bodyPr/>
                    <a:lstStyle/>
                    <a:p>
                      <a:pPr algn="r" fontAlgn="b"/>
                      <a:r>
                        <a:rPr lang="en-US" sz="1100" b="0" i="0" u="none" strike="noStrike" dirty="0">
                          <a:solidFill>
                            <a:schemeClr val="tx1"/>
                          </a:solidFill>
                          <a:effectLst/>
                          <a:latin typeface="Calibri" panose="020F0502020204030204" pitchFamily="34" charset="0"/>
                        </a:rPr>
                        <a:t>6.79%</a:t>
                      </a:r>
                    </a:p>
                  </a:txBody>
                  <a:tcPr marL="9525" marR="9525" marT="9525" marB="0" anchor="ctr"/>
                </a:tc>
                <a:extLst>
                  <a:ext uri="{0D108BD9-81ED-4DB2-BD59-A6C34878D82A}">
                    <a16:rowId xmlns:a16="http://schemas.microsoft.com/office/drawing/2014/main" val="3572629350"/>
                  </a:ext>
                </a:extLst>
              </a:tr>
              <a:tr h="344025">
                <a:tc>
                  <a:txBody>
                    <a:bodyPr/>
                    <a:lstStyle/>
                    <a:p>
                      <a:pPr algn="l" fontAlgn="b"/>
                      <a:r>
                        <a:rPr lang="en-US" sz="1100" b="0" i="0" u="none" strike="noStrike">
                          <a:solidFill>
                            <a:schemeClr val="tx1"/>
                          </a:solidFill>
                          <a:effectLst/>
                          <a:latin typeface="Calibri" panose="020F0502020204030204" pitchFamily="34" charset="0"/>
                        </a:rPr>
                        <a:t>Organic Raspberries</a:t>
                      </a:r>
                    </a:p>
                  </a:txBody>
                  <a:tcPr marL="9525" marR="9525" marT="9525" marB="0" anchor="ctr"/>
                </a:tc>
                <a:tc>
                  <a:txBody>
                    <a:bodyPr/>
                    <a:lstStyle/>
                    <a:p>
                      <a:pPr algn="r" fontAlgn="b"/>
                      <a:r>
                        <a:rPr lang="en-US" sz="1100" b="0" i="0" u="none" strike="noStrike">
                          <a:solidFill>
                            <a:schemeClr val="tx1"/>
                          </a:solidFill>
                          <a:effectLst/>
                          <a:latin typeface="Calibri" panose="020F0502020204030204" pitchFamily="34" charset="0"/>
                        </a:rPr>
                        <a:t>3261</a:t>
                      </a:r>
                    </a:p>
                  </a:txBody>
                  <a:tcPr marL="9525" marR="9525" marT="9525" marB="0" anchor="ctr"/>
                </a:tc>
                <a:tc>
                  <a:txBody>
                    <a:bodyPr/>
                    <a:lstStyle/>
                    <a:p>
                      <a:pPr algn="r" fontAlgn="b"/>
                      <a:r>
                        <a:rPr lang="en-US" sz="1100" b="0" i="0" u="none" strike="noStrike" dirty="0">
                          <a:solidFill>
                            <a:schemeClr val="tx1"/>
                          </a:solidFill>
                          <a:effectLst/>
                          <a:latin typeface="Calibri" panose="020F0502020204030204" pitchFamily="34" charset="0"/>
                        </a:rPr>
                        <a:t>5.80%</a:t>
                      </a:r>
                    </a:p>
                  </a:txBody>
                  <a:tcPr marL="9525" marR="9525" marT="9525" marB="0" anchor="ctr"/>
                </a:tc>
                <a:extLst>
                  <a:ext uri="{0D108BD9-81ED-4DB2-BD59-A6C34878D82A}">
                    <a16:rowId xmlns:a16="http://schemas.microsoft.com/office/drawing/2014/main" val="519829154"/>
                  </a:ext>
                </a:extLst>
              </a:tr>
              <a:tr h="344025">
                <a:tc>
                  <a:txBody>
                    <a:bodyPr/>
                    <a:lstStyle/>
                    <a:p>
                      <a:pPr algn="l" fontAlgn="b"/>
                      <a:r>
                        <a:rPr lang="en-US" sz="1100" b="0" i="0" u="none" strike="noStrike">
                          <a:solidFill>
                            <a:schemeClr val="tx1"/>
                          </a:solidFill>
                          <a:effectLst/>
                          <a:latin typeface="Calibri" panose="020F0502020204030204" pitchFamily="34" charset="0"/>
                        </a:rPr>
                        <a:t>Limes</a:t>
                      </a:r>
                    </a:p>
                  </a:txBody>
                  <a:tcPr marL="9525" marR="9525" marT="9525" marB="0" anchor="ctr"/>
                </a:tc>
                <a:tc>
                  <a:txBody>
                    <a:bodyPr/>
                    <a:lstStyle/>
                    <a:p>
                      <a:pPr algn="r" fontAlgn="b"/>
                      <a:r>
                        <a:rPr lang="en-US" sz="1100" b="0" i="0" u="none" strike="noStrike">
                          <a:solidFill>
                            <a:schemeClr val="tx1"/>
                          </a:solidFill>
                          <a:effectLst/>
                          <a:latin typeface="Calibri" panose="020F0502020204030204" pitchFamily="34" charset="0"/>
                        </a:rPr>
                        <a:t>3255</a:t>
                      </a:r>
                    </a:p>
                  </a:txBody>
                  <a:tcPr marL="9525" marR="9525" marT="9525" marB="0" anchor="ctr"/>
                </a:tc>
                <a:tc>
                  <a:txBody>
                    <a:bodyPr/>
                    <a:lstStyle/>
                    <a:p>
                      <a:pPr algn="r" fontAlgn="b"/>
                      <a:r>
                        <a:rPr lang="en-US" sz="1100" b="0" i="0" u="none" strike="noStrike" dirty="0">
                          <a:solidFill>
                            <a:schemeClr val="tx1"/>
                          </a:solidFill>
                          <a:effectLst/>
                          <a:latin typeface="Calibri" panose="020F0502020204030204" pitchFamily="34" charset="0"/>
                        </a:rPr>
                        <a:t>6.36%</a:t>
                      </a:r>
                    </a:p>
                  </a:txBody>
                  <a:tcPr marL="9525" marR="9525" marT="9525" marB="0" anchor="ctr"/>
                </a:tc>
                <a:extLst>
                  <a:ext uri="{0D108BD9-81ED-4DB2-BD59-A6C34878D82A}">
                    <a16:rowId xmlns:a16="http://schemas.microsoft.com/office/drawing/2014/main" val="256534382"/>
                  </a:ext>
                </a:extLst>
              </a:tr>
              <a:tr h="344025">
                <a:tc>
                  <a:txBody>
                    <a:bodyPr/>
                    <a:lstStyle/>
                    <a:p>
                      <a:pPr algn="l" fontAlgn="b"/>
                      <a:r>
                        <a:rPr lang="en-US" sz="1100" b="1" i="0" u="none" strike="noStrike">
                          <a:solidFill>
                            <a:schemeClr val="tx1"/>
                          </a:solidFill>
                          <a:effectLst/>
                          <a:latin typeface="Calibri" panose="020F0502020204030204" pitchFamily="34" charset="0"/>
                        </a:rPr>
                        <a:t>Grand Total</a:t>
                      </a:r>
                    </a:p>
                  </a:txBody>
                  <a:tcPr marL="9525" marR="9525" marT="9525" marB="0" anchor="ctr"/>
                </a:tc>
                <a:tc>
                  <a:txBody>
                    <a:bodyPr/>
                    <a:lstStyle/>
                    <a:p>
                      <a:pPr algn="r" fontAlgn="b"/>
                      <a:r>
                        <a:rPr lang="en-US" sz="1100" b="1" i="0" u="none" strike="noStrike">
                          <a:solidFill>
                            <a:schemeClr val="tx1"/>
                          </a:solidFill>
                          <a:effectLst/>
                          <a:latin typeface="Calibri" panose="020F0502020204030204" pitchFamily="34" charset="0"/>
                        </a:rPr>
                        <a:t>59005</a:t>
                      </a:r>
                    </a:p>
                  </a:txBody>
                  <a:tcPr marL="9525" marR="9525" marT="9525" marB="0" anchor="ctr"/>
                </a:tc>
                <a:tc>
                  <a:txBody>
                    <a:bodyPr/>
                    <a:lstStyle/>
                    <a:p>
                      <a:pPr algn="r" fontAlgn="b"/>
                      <a:r>
                        <a:rPr lang="en-US" sz="1100" b="1" i="0" u="none" strike="noStrike" dirty="0">
                          <a:solidFill>
                            <a:schemeClr val="tx1"/>
                          </a:solidFill>
                          <a:effectLst/>
                          <a:latin typeface="Calibri" panose="020F0502020204030204" pitchFamily="34" charset="0"/>
                        </a:rPr>
                        <a:t>100.00%</a:t>
                      </a:r>
                    </a:p>
                  </a:txBody>
                  <a:tcPr marL="9525" marR="9525" marT="9525" marB="0" anchor="ctr"/>
                </a:tc>
                <a:extLst>
                  <a:ext uri="{0D108BD9-81ED-4DB2-BD59-A6C34878D82A}">
                    <a16:rowId xmlns:a16="http://schemas.microsoft.com/office/drawing/2014/main" val="1922050334"/>
                  </a:ext>
                </a:extLst>
              </a:tr>
            </a:tbl>
          </a:graphicData>
        </a:graphic>
      </p:graphicFrame>
      <p:graphicFrame>
        <p:nvGraphicFramePr>
          <p:cNvPr id="9" name="Chart 8">
            <a:extLst>
              <a:ext uri="{FF2B5EF4-FFF2-40B4-BE49-F238E27FC236}">
                <a16:creationId xmlns:a16="http://schemas.microsoft.com/office/drawing/2014/main" id="{DEEF9087-DB4F-498D-AE79-9E5A14AC1CBB}"/>
              </a:ext>
            </a:extLst>
          </p:cNvPr>
          <p:cNvGraphicFramePr/>
          <p:nvPr>
            <p:extLst>
              <p:ext uri="{D42A27DB-BD31-4B8C-83A1-F6EECF244321}">
                <p14:modId xmlns:p14="http://schemas.microsoft.com/office/powerpoint/2010/main" val="3428177859"/>
              </p:ext>
            </p:extLst>
          </p:nvPr>
        </p:nvGraphicFramePr>
        <p:xfrm>
          <a:off x="5599215" y="1742181"/>
          <a:ext cx="6412675" cy="41598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62595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804</TotalTime>
  <Words>7940</Words>
  <Application>Microsoft Office PowerPoint</Application>
  <PresentationFormat>Widescreen</PresentationFormat>
  <Paragraphs>1471</Paragraphs>
  <Slides>64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Arial Unicode MS</vt:lpstr>
      <vt:lpstr>__Inter_e8ce0c</vt:lpstr>
      <vt:lpstr>Arial</vt:lpstr>
      <vt:lpstr>Book Antiqua</vt:lpstr>
      <vt:lpstr>Calibri</vt:lpstr>
      <vt:lpstr>Calisto MT</vt:lpstr>
      <vt:lpstr>Trebuchet MS</vt:lpstr>
      <vt:lpstr>Wingdings 2</vt:lpstr>
      <vt:lpstr>Slate</vt:lpstr>
      <vt:lpstr>Market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dc:title>
  <dc:creator>S04-05</dc:creator>
  <cp:lastModifiedBy>S04-05</cp:lastModifiedBy>
  <cp:revision>70</cp:revision>
  <dcterms:created xsi:type="dcterms:W3CDTF">2025-07-10T16:02:00Z</dcterms:created>
  <dcterms:modified xsi:type="dcterms:W3CDTF">2025-07-13T18:26:53Z</dcterms:modified>
</cp:coreProperties>
</file>