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strument Sans Medium" panose="020B0604020202020204" charset="0"/>
      <p:regular r:id="rId13"/>
    </p:embeddedFont>
    <p:embeddedFont>
      <p:font typeface="Open Sans" panose="020B0606030504020204" pitchFamily="3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3" d="100"/>
          <a:sy n="133" d="100"/>
        </p:scale>
        <p:origin x="31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121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869525"/>
            <a:ext cx="7556421" cy="1240155"/>
          </a:xfrm>
          <a:prstGeom prst="rect">
            <a:avLst/>
          </a:prstGeom>
          <a:noFill/>
          <a:ln/>
        </p:spPr>
        <p:txBody>
          <a:bodyPr wrap="square" lIns="0" tIns="0" rIns="0" bIns="0" rtlCol="0" anchor="t"/>
          <a:lstStyle/>
          <a:p>
            <a:pPr marL="0" indent="0" algn="l">
              <a:lnSpc>
                <a:spcPts val="4850"/>
              </a:lnSpc>
              <a:buNone/>
            </a:pPr>
            <a:r>
              <a:rPr lang="en-US" sz="3900" dirty="0">
                <a:solidFill>
                  <a:srgbClr val="FEFEFE"/>
                </a:solidFill>
                <a:latin typeface="Instrument Sans Medium" pitchFamily="34" charset="0"/>
                <a:ea typeface="Instrument Sans Medium" pitchFamily="34" charset="-122"/>
                <a:cs typeface="Instrument Sans Medium" pitchFamily="34" charset="-120"/>
              </a:rPr>
              <a:t>Mobile Distribution Performance Analysis</a:t>
            </a:r>
            <a:endParaRPr lang="en-US" sz="3900" dirty="0"/>
          </a:p>
        </p:txBody>
      </p:sp>
      <p:sp>
        <p:nvSpPr>
          <p:cNvPr id="4" name="Text 1"/>
          <p:cNvSpPr/>
          <p:nvPr/>
        </p:nvSpPr>
        <p:spPr>
          <a:xfrm>
            <a:off x="793790" y="4407337"/>
            <a:ext cx="7556421" cy="952619"/>
          </a:xfrm>
          <a:prstGeom prst="rect">
            <a:avLst/>
          </a:prstGeom>
          <a:noFill/>
          <a:ln/>
        </p:spPr>
        <p:txBody>
          <a:bodyPr wrap="square" lIns="0" tIns="0" rIns="0" bIns="0" rtlCol="0" anchor="t"/>
          <a:lstStyle/>
          <a:p>
            <a:pPr marL="0" indent="0" algn="l">
              <a:lnSpc>
                <a:spcPts val="2500"/>
              </a:lnSpc>
              <a:buNone/>
            </a:pPr>
            <a:r>
              <a:rPr lang="en-US" sz="1550" dirty="0">
                <a:solidFill>
                  <a:srgbClr val="BFBFBF"/>
                </a:solidFill>
                <a:latin typeface="Open Sans" pitchFamily="34" charset="0"/>
                <a:ea typeface="Open Sans" pitchFamily="34" charset="-122"/>
                <a:cs typeface="Open Sans" pitchFamily="34" charset="-120"/>
              </a:rPr>
              <a:t>Comprehensive analysis of key performance indicators for India's premium mobile distribution network, revealing strong market positioning with 769M in total revenue across diversified product portfolio and payment channels.</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814149"/>
            <a:ext cx="9180433" cy="527090"/>
          </a:xfrm>
          <a:prstGeom prst="rect">
            <a:avLst/>
          </a:prstGeom>
          <a:noFill/>
          <a:ln/>
        </p:spPr>
        <p:txBody>
          <a:bodyPr wrap="none" lIns="0" tIns="0" rIns="0" bIns="0" rtlCol="0" anchor="t"/>
          <a:lstStyle/>
          <a:p>
            <a:pPr marL="0" indent="0" algn="l">
              <a:lnSpc>
                <a:spcPts val="4150"/>
              </a:lnSpc>
              <a:buNone/>
            </a:pPr>
            <a:r>
              <a:rPr lang="en-US" sz="3300" dirty="0">
                <a:solidFill>
                  <a:srgbClr val="FEFEFE"/>
                </a:solidFill>
                <a:latin typeface="Instrument Sans Medium" pitchFamily="34" charset="0"/>
                <a:ea typeface="Instrument Sans Medium" pitchFamily="34" charset="-122"/>
                <a:cs typeface="Instrument Sans Medium" pitchFamily="34" charset="-120"/>
              </a:rPr>
              <a:t>Strategic Action Plan for Revenue Optimization</a:t>
            </a:r>
            <a:endParaRPr lang="en-US" sz="3300" dirty="0"/>
          </a:p>
        </p:txBody>
      </p:sp>
      <p:pic>
        <p:nvPicPr>
          <p:cNvPr id="3" name="Image 0" descr="preencoded.png"/>
          <p:cNvPicPr>
            <a:picLocks noChangeAspect="1"/>
          </p:cNvPicPr>
          <p:nvPr/>
        </p:nvPicPr>
        <p:blipFill>
          <a:blip r:embed="rId3"/>
          <a:stretch>
            <a:fillRect/>
          </a:stretch>
        </p:blipFill>
        <p:spPr>
          <a:xfrm>
            <a:off x="793790" y="1678543"/>
            <a:ext cx="843439" cy="1241703"/>
          </a:xfrm>
          <a:prstGeom prst="rect">
            <a:avLst/>
          </a:prstGeom>
        </p:spPr>
      </p:pic>
      <p:sp>
        <p:nvSpPr>
          <p:cNvPr id="4" name="Text 1"/>
          <p:cNvSpPr/>
          <p:nvPr/>
        </p:nvSpPr>
        <p:spPr>
          <a:xfrm>
            <a:off x="1805821" y="1847136"/>
            <a:ext cx="3189803" cy="263485"/>
          </a:xfrm>
          <a:prstGeom prst="rect">
            <a:avLst/>
          </a:prstGeom>
          <a:noFill/>
          <a:ln/>
        </p:spPr>
        <p:txBody>
          <a:bodyPr wrap="none" lIns="0" tIns="0" rIns="0" bIns="0" rtlCol="0" anchor="t"/>
          <a:lstStyle/>
          <a:p>
            <a:pPr marL="0" indent="0" algn="l">
              <a:lnSpc>
                <a:spcPts val="2050"/>
              </a:lnSpc>
              <a:buNone/>
            </a:pPr>
            <a:r>
              <a:rPr lang="en-US" sz="1650" dirty="0">
                <a:solidFill>
                  <a:srgbClr val="BFBFBF"/>
                </a:solidFill>
                <a:latin typeface="Instrument Sans Medium" pitchFamily="34" charset="0"/>
                <a:ea typeface="Instrument Sans Medium" pitchFamily="34" charset="-122"/>
                <a:cs typeface="Instrument Sans Medium" pitchFamily="34" charset="-120"/>
              </a:rPr>
              <a:t>Weekend Revenue Maximization</a:t>
            </a:r>
            <a:endParaRPr lang="en-US" sz="1650" dirty="0"/>
          </a:p>
        </p:txBody>
      </p:sp>
      <p:sp>
        <p:nvSpPr>
          <p:cNvPr id="5" name="Text 2"/>
          <p:cNvSpPr/>
          <p:nvPr/>
        </p:nvSpPr>
        <p:spPr>
          <a:xfrm>
            <a:off x="1805821" y="2211824"/>
            <a:ext cx="12030789" cy="539829"/>
          </a:xfrm>
          <a:prstGeom prst="rect">
            <a:avLst/>
          </a:prstGeom>
          <a:noFill/>
          <a:ln/>
        </p:spPr>
        <p:txBody>
          <a:bodyPr wrap="square" lIns="0" tIns="0" rIns="0" bIns="0" rtlCol="0" anchor="t"/>
          <a:lstStyle/>
          <a:p>
            <a:pPr marL="0" indent="0" algn="l">
              <a:lnSpc>
                <a:spcPts val="2100"/>
              </a:lnSpc>
              <a:buNone/>
            </a:pPr>
            <a:r>
              <a:rPr lang="en-US" sz="1300" dirty="0">
                <a:solidFill>
                  <a:srgbClr val="BFBFBF"/>
                </a:solidFill>
                <a:latin typeface="Open Sans" pitchFamily="34" charset="0"/>
                <a:ea typeface="Open Sans" pitchFamily="34" charset="-122"/>
                <a:cs typeface="Open Sans" pitchFamily="34" charset="-120"/>
              </a:rPr>
              <a:t>Implement weekend-specific promotions and ensure optimal staffing levels for Saturday peak performance. Consider extended hours and exclusive weekend product launches.</a:t>
            </a:r>
            <a:endParaRPr lang="en-US" sz="1300" dirty="0"/>
          </a:p>
        </p:txBody>
      </p:sp>
      <p:pic>
        <p:nvPicPr>
          <p:cNvPr id="6" name="Image 1" descr="preencoded.png"/>
          <p:cNvPicPr>
            <a:picLocks noChangeAspect="1"/>
          </p:cNvPicPr>
          <p:nvPr/>
        </p:nvPicPr>
        <p:blipFill>
          <a:blip r:embed="rId4"/>
          <a:stretch>
            <a:fillRect/>
          </a:stretch>
        </p:blipFill>
        <p:spPr>
          <a:xfrm>
            <a:off x="793790" y="2920246"/>
            <a:ext cx="843439" cy="1012150"/>
          </a:xfrm>
          <a:prstGeom prst="rect">
            <a:avLst/>
          </a:prstGeom>
        </p:spPr>
      </p:pic>
      <p:sp>
        <p:nvSpPr>
          <p:cNvPr id="7" name="Text 3"/>
          <p:cNvSpPr/>
          <p:nvPr/>
        </p:nvSpPr>
        <p:spPr>
          <a:xfrm>
            <a:off x="1805821" y="3088838"/>
            <a:ext cx="2965013" cy="263485"/>
          </a:xfrm>
          <a:prstGeom prst="rect">
            <a:avLst/>
          </a:prstGeom>
          <a:noFill/>
          <a:ln/>
        </p:spPr>
        <p:txBody>
          <a:bodyPr wrap="none" lIns="0" tIns="0" rIns="0" bIns="0" rtlCol="0" anchor="t"/>
          <a:lstStyle/>
          <a:p>
            <a:pPr marL="0" indent="0" algn="l">
              <a:lnSpc>
                <a:spcPts val="2050"/>
              </a:lnSpc>
              <a:buNone/>
            </a:pPr>
            <a:r>
              <a:rPr lang="en-US" sz="1650" dirty="0">
                <a:solidFill>
                  <a:srgbClr val="BFBFBF"/>
                </a:solidFill>
                <a:latin typeface="Instrument Sans Medium" pitchFamily="34" charset="0"/>
                <a:ea typeface="Instrument Sans Medium" pitchFamily="34" charset="-122"/>
                <a:cs typeface="Instrument Sans Medium" pitchFamily="34" charset="-120"/>
              </a:rPr>
              <a:t>Mid-Week Performance Boost</a:t>
            </a:r>
            <a:endParaRPr lang="en-US" sz="1650" dirty="0"/>
          </a:p>
        </p:txBody>
      </p:sp>
      <p:sp>
        <p:nvSpPr>
          <p:cNvPr id="8" name="Text 4"/>
          <p:cNvSpPr/>
          <p:nvPr/>
        </p:nvSpPr>
        <p:spPr>
          <a:xfrm>
            <a:off x="1805821" y="3453527"/>
            <a:ext cx="12030789" cy="269915"/>
          </a:xfrm>
          <a:prstGeom prst="rect">
            <a:avLst/>
          </a:prstGeom>
          <a:noFill/>
          <a:ln/>
        </p:spPr>
        <p:txBody>
          <a:bodyPr wrap="none" lIns="0" tIns="0" rIns="0" bIns="0" rtlCol="0" anchor="t"/>
          <a:lstStyle/>
          <a:p>
            <a:pPr marL="0" indent="0" algn="l">
              <a:lnSpc>
                <a:spcPts val="2100"/>
              </a:lnSpc>
              <a:buNone/>
            </a:pPr>
            <a:r>
              <a:rPr lang="en-US" sz="1300" dirty="0">
                <a:solidFill>
                  <a:srgbClr val="BFBFBF"/>
                </a:solidFill>
                <a:latin typeface="Open Sans" pitchFamily="34" charset="0"/>
                <a:ea typeface="Open Sans" pitchFamily="34" charset="-122"/>
                <a:cs typeface="Open Sans" pitchFamily="34" charset="-120"/>
              </a:rPr>
              <a:t>Deploy Wednesday flash sales and special offers to address the 10.5% performance gap. Target business customers with bulk purchase incentives.</a:t>
            </a:r>
            <a:endParaRPr lang="en-US" sz="1300" dirty="0"/>
          </a:p>
        </p:txBody>
      </p:sp>
      <p:pic>
        <p:nvPicPr>
          <p:cNvPr id="9" name="Image 2" descr="preencoded.png"/>
          <p:cNvPicPr>
            <a:picLocks noChangeAspect="1"/>
          </p:cNvPicPr>
          <p:nvPr/>
        </p:nvPicPr>
        <p:blipFill>
          <a:blip r:embed="rId5"/>
          <a:stretch>
            <a:fillRect/>
          </a:stretch>
        </p:blipFill>
        <p:spPr>
          <a:xfrm>
            <a:off x="793790" y="3932396"/>
            <a:ext cx="843439" cy="1241703"/>
          </a:xfrm>
          <a:prstGeom prst="rect">
            <a:avLst/>
          </a:prstGeom>
        </p:spPr>
      </p:pic>
      <p:sp>
        <p:nvSpPr>
          <p:cNvPr id="10" name="Text 5"/>
          <p:cNvSpPr/>
          <p:nvPr/>
        </p:nvSpPr>
        <p:spPr>
          <a:xfrm>
            <a:off x="1805821" y="4100989"/>
            <a:ext cx="3103602" cy="263485"/>
          </a:xfrm>
          <a:prstGeom prst="rect">
            <a:avLst/>
          </a:prstGeom>
          <a:noFill/>
          <a:ln/>
        </p:spPr>
        <p:txBody>
          <a:bodyPr wrap="none" lIns="0" tIns="0" rIns="0" bIns="0" rtlCol="0" anchor="t"/>
          <a:lstStyle/>
          <a:p>
            <a:pPr marL="0" indent="0" algn="l">
              <a:lnSpc>
                <a:spcPts val="2050"/>
              </a:lnSpc>
              <a:buNone/>
            </a:pPr>
            <a:r>
              <a:rPr lang="en-US" sz="1650" dirty="0">
                <a:solidFill>
                  <a:srgbClr val="BFBFBF"/>
                </a:solidFill>
                <a:latin typeface="Instrument Sans Medium" pitchFamily="34" charset="0"/>
                <a:ea typeface="Instrument Sans Medium" pitchFamily="34" charset="-122"/>
                <a:cs typeface="Instrument Sans Medium" pitchFamily="34" charset="-120"/>
              </a:rPr>
              <a:t>Geographic Expansion Strategy</a:t>
            </a:r>
            <a:endParaRPr lang="en-US" sz="1650" dirty="0"/>
          </a:p>
        </p:txBody>
      </p:sp>
      <p:sp>
        <p:nvSpPr>
          <p:cNvPr id="11" name="Text 6"/>
          <p:cNvSpPr/>
          <p:nvPr/>
        </p:nvSpPr>
        <p:spPr>
          <a:xfrm>
            <a:off x="1805821" y="4465677"/>
            <a:ext cx="12030789" cy="539829"/>
          </a:xfrm>
          <a:prstGeom prst="rect">
            <a:avLst/>
          </a:prstGeom>
          <a:noFill/>
          <a:ln/>
        </p:spPr>
        <p:txBody>
          <a:bodyPr wrap="square" lIns="0" tIns="0" rIns="0" bIns="0" rtlCol="0" anchor="t"/>
          <a:lstStyle/>
          <a:p>
            <a:pPr marL="0" indent="0" algn="l">
              <a:lnSpc>
                <a:spcPts val="2100"/>
              </a:lnSpc>
              <a:buNone/>
            </a:pPr>
            <a:r>
              <a:rPr lang="en-US" sz="1300" dirty="0">
                <a:solidFill>
                  <a:srgbClr val="BFBFBF"/>
                </a:solidFill>
                <a:latin typeface="Open Sans" pitchFamily="34" charset="0"/>
                <a:ea typeface="Open Sans" pitchFamily="34" charset="-122"/>
                <a:cs typeface="Open Sans" pitchFamily="34" charset="-120"/>
              </a:rPr>
              <a:t>Strengthen presence in underperforming regions, particularly eastern and northeastern India, while developing city-specific marketing approaches based on local preferences.</a:t>
            </a:r>
            <a:endParaRPr lang="en-US" sz="1300" dirty="0"/>
          </a:p>
        </p:txBody>
      </p:sp>
      <p:pic>
        <p:nvPicPr>
          <p:cNvPr id="12" name="Image 3" descr="preencoded.png"/>
          <p:cNvPicPr>
            <a:picLocks noChangeAspect="1"/>
          </p:cNvPicPr>
          <p:nvPr/>
        </p:nvPicPr>
        <p:blipFill>
          <a:blip r:embed="rId6"/>
          <a:stretch>
            <a:fillRect/>
          </a:stretch>
        </p:blipFill>
        <p:spPr>
          <a:xfrm>
            <a:off x="793790" y="5174099"/>
            <a:ext cx="843439" cy="1241703"/>
          </a:xfrm>
          <a:prstGeom prst="rect">
            <a:avLst/>
          </a:prstGeom>
        </p:spPr>
      </p:pic>
      <p:sp>
        <p:nvSpPr>
          <p:cNvPr id="13" name="Text 7"/>
          <p:cNvSpPr/>
          <p:nvPr/>
        </p:nvSpPr>
        <p:spPr>
          <a:xfrm>
            <a:off x="1805821" y="5342692"/>
            <a:ext cx="3560088" cy="263485"/>
          </a:xfrm>
          <a:prstGeom prst="rect">
            <a:avLst/>
          </a:prstGeom>
          <a:noFill/>
          <a:ln/>
        </p:spPr>
        <p:txBody>
          <a:bodyPr wrap="none" lIns="0" tIns="0" rIns="0" bIns="0" rtlCol="0" anchor="t"/>
          <a:lstStyle/>
          <a:p>
            <a:pPr marL="0" indent="0" algn="l">
              <a:lnSpc>
                <a:spcPts val="2050"/>
              </a:lnSpc>
              <a:buNone/>
            </a:pPr>
            <a:r>
              <a:rPr lang="en-US" sz="1650" dirty="0">
                <a:solidFill>
                  <a:srgbClr val="BFBFBF"/>
                </a:solidFill>
                <a:latin typeface="Instrument Sans Medium" pitchFamily="34" charset="0"/>
                <a:ea typeface="Instrument Sans Medium" pitchFamily="34" charset="-122"/>
                <a:cs typeface="Instrument Sans Medium" pitchFamily="34" charset="-120"/>
              </a:rPr>
              <a:t>Customer Experience Enhancement</a:t>
            </a:r>
            <a:endParaRPr lang="en-US" sz="1650" dirty="0"/>
          </a:p>
        </p:txBody>
      </p:sp>
      <p:sp>
        <p:nvSpPr>
          <p:cNvPr id="14" name="Text 8"/>
          <p:cNvSpPr/>
          <p:nvPr/>
        </p:nvSpPr>
        <p:spPr>
          <a:xfrm>
            <a:off x="1805821" y="5707380"/>
            <a:ext cx="12030789" cy="539829"/>
          </a:xfrm>
          <a:prstGeom prst="rect">
            <a:avLst/>
          </a:prstGeom>
          <a:noFill/>
          <a:ln/>
        </p:spPr>
        <p:txBody>
          <a:bodyPr wrap="square" lIns="0" tIns="0" rIns="0" bIns="0" rtlCol="0" anchor="t"/>
          <a:lstStyle/>
          <a:p>
            <a:pPr marL="0" indent="0" algn="l">
              <a:lnSpc>
                <a:spcPts val="2100"/>
              </a:lnSpc>
              <a:buNone/>
            </a:pPr>
            <a:r>
              <a:rPr lang="en-US" sz="1300" dirty="0">
                <a:solidFill>
                  <a:srgbClr val="BFBFBF"/>
                </a:solidFill>
                <a:latin typeface="Open Sans" pitchFamily="34" charset="0"/>
                <a:ea typeface="Open Sans" pitchFamily="34" charset="-122"/>
                <a:cs typeface="Open Sans" pitchFamily="34" charset="-120"/>
              </a:rPr>
              <a:t>Leverage 80% high-satisfaction rate for referral programs and loyalty schemes. Focus on converting 3-star customers to higher satisfaction levels through targeted service improvements.</a:t>
            </a:r>
            <a:endParaRPr lang="en-US" sz="1300" dirty="0"/>
          </a:p>
        </p:txBody>
      </p:sp>
      <p:sp>
        <p:nvSpPr>
          <p:cNvPr id="15" name="Text 9"/>
          <p:cNvSpPr/>
          <p:nvPr/>
        </p:nvSpPr>
        <p:spPr>
          <a:xfrm>
            <a:off x="793790" y="6605588"/>
            <a:ext cx="13042821" cy="809744"/>
          </a:xfrm>
          <a:prstGeom prst="rect">
            <a:avLst/>
          </a:prstGeom>
          <a:noFill/>
          <a:ln/>
        </p:spPr>
        <p:txBody>
          <a:bodyPr wrap="square" lIns="0" tIns="0" rIns="0" bIns="0" rtlCol="0" anchor="t"/>
          <a:lstStyle/>
          <a:p>
            <a:pPr marL="0" indent="0" algn="l">
              <a:lnSpc>
                <a:spcPts val="2100"/>
              </a:lnSpc>
              <a:buNone/>
            </a:pPr>
            <a:r>
              <a:rPr lang="en-US" sz="1300" b="1" dirty="0">
                <a:solidFill>
                  <a:srgbClr val="BFBFBF"/>
                </a:solidFill>
                <a:latin typeface="Open Sans" pitchFamily="34" charset="0"/>
                <a:ea typeface="Open Sans" pitchFamily="34" charset="-122"/>
                <a:cs typeface="Open Sans" pitchFamily="34" charset="-120"/>
              </a:rPr>
              <a:t>Implementation Priority:</a:t>
            </a:r>
            <a:r>
              <a:rPr lang="en-US" sz="1300" dirty="0">
                <a:solidFill>
                  <a:srgbClr val="BFBFBF"/>
                </a:solidFill>
                <a:latin typeface="Open Sans" pitchFamily="34" charset="0"/>
                <a:ea typeface="Open Sans" pitchFamily="34" charset="-122"/>
                <a:cs typeface="Open Sans" pitchFamily="34" charset="-120"/>
              </a:rPr>
              <a:t> Begin with weekend optimization and mid-week promotional strategies for immediate revenue impact, while developing long-term geographic expansion plans and customer retention programs. Monitor KPIs monthly to ensure rapid response to market changes and maintain competitive advantage in India's dynamic premium mobile market.</a:t>
            </a:r>
            <a:endParaRPr lang="en-US" sz="1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67589"/>
            <a:ext cx="11275219" cy="620078"/>
          </a:xfrm>
          <a:prstGeom prst="rect">
            <a:avLst/>
          </a:prstGeom>
          <a:noFill/>
          <a:ln/>
        </p:spPr>
        <p:txBody>
          <a:bodyPr wrap="none" lIns="0" tIns="0" rIns="0" bIns="0" rtlCol="0" anchor="t"/>
          <a:lstStyle/>
          <a:p>
            <a:pPr marL="0" indent="0" algn="l">
              <a:lnSpc>
                <a:spcPts val="4850"/>
              </a:lnSpc>
              <a:buNone/>
            </a:pPr>
            <a:r>
              <a:rPr lang="en-US" sz="3900" dirty="0">
                <a:solidFill>
                  <a:srgbClr val="FEFEFE"/>
                </a:solidFill>
                <a:latin typeface="Instrument Sans Medium" pitchFamily="34" charset="0"/>
                <a:ea typeface="Instrument Sans Medium" pitchFamily="34" charset="-122"/>
                <a:cs typeface="Instrument Sans Medium" pitchFamily="34" charset="-120"/>
              </a:rPr>
              <a:t>Executive Summary: Strong Market Performance</a:t>
            </a:r>
            <a:endParaRPr lang="en-US" sz="3900" dirty="0"/>
          </a:p>
        </p:txBody>
      </p:sp>
      <p:sp>
        <p:nvSpPr>
          <p:cNvPr id="3" name="Text 1"/>
          <p:cNvSpPr/>
          <p:nvPr/>
        </p:nvSpPr>
        <p:spPr>
          <a:xfrm>
            <a:off x="793790" y="2783681"/>
            <a:ext cx="3074670" cy="654963"/>
          </a:xfrm>
          <a:prstGeom prst="rect">
            <a:avLst/>
          </a:prstGeom>
          <a:noFill/>
          <a:ln/>
        </p:spPr>
        <p:txBody>
          <a:bodyPr wrap="none" lIns="0" tIns="0" rIns="0" bIns="0" rtlCol="0" anchor="t"/>
          <a:lstStyle/>
          <a:p>
            <a:pPr marL="0" indent="0" algn="ctr">
              <a:lnSpc>
                <a:spcPts val="5150"/>
              </a:lnSpc>
              <a:buNone/>
            </a:pPr>
            <a:r>
              <a:rPr lang="en-US" sz="5150" dirty="0">
                <a:solidFill>
                  <a:srgbClr val="BFBFBF"/>
                </a:solidFill>
                <a:latin typeface="Instrument Sans Medium" pitchFamily="34" charset="0"/>
                <a:ea typeface="Instrument Sans Medium" pitchFamily="34" charset="-122"/>
                <a:cs typeface="Instrument Sans Medium" pitchFamily="34" charset="-120"/>
              </a:rPr>
              <a:t>769M</a:t>
            </a:r>
            <a:endParaRPr lang="en-US" sz="5150" dirty="0"/>
          </a:p>
        </p:txBody>
      </p:sp>
      <p:sp>
        <p:nvSpPr>
          <p:cNvPr id="4" name="Text 2"/>
          <p:cNvSpPr/>
          <p:nvPr/>
        </p:nvSpPr>
        <p:spPr>
          <a:xfrm>
            <a:off x="1090613" y="3686651"/>
            <a:ext cx="2480905" cy="310158"/>
          </a:xfrm>
          <a:prstGeom prst="rect">
            <a:avLst/>
          </a:prstGeom>
          <a:noFill/>
          <a:ln/>
        </p:spPr>
        <p:txBody>
          <a:bodyPr wrap="none" lIns="0" tIns="0" rIns="0" bIns="0" rtlCol="0" anchor="t"/>
          <a:lstStyle/>
          <a:p>
            <a:pPr marL="0" indent="0" algn="ctr">
              <a:lnSpc>
                <a:spcPts val="240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Total Sales Revenue</a:t>
            </a:r>
            <a:endParaRPr lang="en-US" sz="1950" dirty="0"/>
          </a:p>
        </p:txBody>
      </p:sp>
      <p:sp>
        <p:nvSpPr>
          <p:cNvPr id="5" name="Text 3"/>
          <p:cNvSpPr/>
          <p:nvPr/>
        </p:nvSpPr>
        <p:spPr>
          <a:xfrm>
            <a:off x="793790" y="4115872"/>
            <a:ext cx="3074670" cy="952619"/>
          </a:xfrm>
          <a:prstGeom prst="rect">
            <a:avLst/>
          </a:prstGeom>
          <a:noFill/>
          <a:ln/>
        </p:spPr>
        <p:txBody>
          <a:bodyPr wrap="square" lIns="0" tIns="0" rIns="0" bIns="0" rtlCol="0" anchor="t"/>
          <a:lstStyle/>
          <a:p>
            <a:pPr marL="0" indent="0" algn="ctr">
              <a:lnSpc>
                <a:spcPts val="2500"/>
              </a:lnSpc>
              <a:buNone/>
            </a:pPr>
            <a:r>
              <a:rPr lang="en-US" sz="1550" dirty="0">
                <a:solidFill>
                  <a:srgbClr val="BFBFBF"/>
                </a:solidFill>
                <a:latin typeface="Open Sans" pitchFamily="34" charset="0"/>
                <a:ea typeface="Open Sans" pitchFamily="34" charset="-122"/>
                <a:cs typeface="Open Sans" pitchFamily="34" charset="-120"/>
              </a:rPr>
              <a:t>Demonstrates robust market demand across premium mobile segment</a:t>
            </a:r>
            <a:endParaRPr lang="en-US" sz="1550" dirty="0"/>
          </a:p>
        </p:txBody>
      </p:sp>
      <p:sp>
        <p:nvSpPr>
          <p:cNvPr id="6" name="Text 4"/>
          <p:cNvSpPr/>
          <p:nvPr/>
        </p:nvSpPr>
        <p:spPr>
          <a:xfrm>
            <a:off x="4116467" y="2783681"/>
            <a:ext cx="3074670" cy="654963"/>
          </a:xfrm>
          <a:prstGeom prst="rect">
            <a:avLst/>
          </a:prstGeom>
          <a:noFill/>
          <a:ln/>
        </p:spPr>
        <p:txBody>
          <a:bodyPr wrap="none" lIns="0" tIns="0" rIns="0" bIns="0" rtlCol="0" anchor="t"/>
          <a:lstStyle/>
          <a:p>
            <a:pPr marL="0" indent="0" algn="ctr">
              <a:lnSpc>
                <a:spcPts val="5150"/>
              </a:lnSpc>
              <a:buNone/>
            </a:pPr>
            <a:r>
              <a:rPr lang="en-US" sz="5150" dirty="0">
                <a:solidFill>
                  <a:srgbClr val="BFBFBF"/>
                </a:solidFill>
                <a:latin typeface="Instrument Sans Medium" pitchFamily="34" charset="0"/>
                <a:ea typeface="Instrument Sans Medium" pitchFamily="34" charset="-122"/>
                <a:cs typeface="Instrument Sans Medium" pitchFamily="34" charset="-120"/>
              </a:rPr>
              <a:t>19K</a:t>
            </a:r>
            <a:endParaRPr lang="en-US" sz="5150" dirty="0"/>
          </a:p>
        </p:txBody>
      </p:sp>
      <p:sp>
        <p:nvSpPr>
          <p:cNvPr id="7" name="Text 5"/>
          <p:cNvSpPr/>
          <p:nvPr/>
        </p:nvSpPr>
        <p:spPr>
          <a:xfrm>
            <a:off x="4413290" y="3686651"/>
            <a:ext cx="2480905" cy="310158"/>
          </a:xfrm>
          <a:prstGeom prst="rect">
            <a:avLst/>
          </a:prstGeom>
          <a:noFill/>
          <a:ln/>
        </p:spPr>
        <p:txBody>
          <a:bodyPr wrap="none" lIns="0" tIns="0" rIns="0" bIns="0" rtlCol="0" anchor="t"/>
          <a:lstStyle/>
          <a:p>
            <a:pPr marL="0" indent="0" algn="ctr">
              <a:lnSpc>
                <a:spcPts val="240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Units Sold</a:t>
            </a:r>
            <a:endParaRPr lang="en-US" sz="1950" dirty="0"/>
          </a:p>
        </p:txBody>
      </p:sp>
      <p:sp>
        <p:nvSpPr>
          <p:cNvPr id="8" name="Text 6"/>
          <p:cNvSpPr/>
          <p:nvPr/>
        </p:nvSpPr>
        <p:spPr>
          <a:xfrm>
            <a:off x="4116467" y="4115872"/>
            <a:ext cx="3074670" cy="952619"/>
          </a:xfrm>
          <a:prstGeom prst="rect">
            <a:avLst/>
          </a:prstGeom>
          <a:noFill/>
          <a:ln/>
        </p:spPr>
        <p:txBody>
          <a:bodyPr wrap="square" lIns="0" tIns="0" rIns="0" bIns="0" rtlCol="0" anchor="t"/>
          <a:lstStyle/>
          <a:p>
            <a:pPr marL="0" indent="0" algn="ctr">
              <a:lnSpc>
                <a:spcPts val="2500"/>
              </a:lnSpc>
              <a:buNone/>
            </a:pPr>
            <a:r>
              <a:rPr lang="en-US" sz="1550" dirty="0">
                <a:solidFill>
                  <a:srgbClr val="BFBFBF"/>
                </a:solidFill>
                <a:latin typeface="Open Sans" pitchFamily="34" charset="0"/>
                <a:ea typeface="Open Sans" pitchFamily="34" charset="-122"/>
                <a:cs typeface="Open Sans" pitchFamily="34" charset="-120"/>
              </a:rPr>
              <a:t>Strong volume performance indicating healthy market penetration</a:t>
            </a:r>
            <a:endParaRPr lang="en-US" sz="1550" dirty="0"/>
          </a:p>
        </p:txBody>
      </p:sp>
      <p:sp>
        <p:nvSpPr>
          <p:cNvPr id="9" name="Text 7"/>
          <p:cNvSpPr/>
          <p:nvPr/>
        </p:nvSpPr>
        <p:spPr>
          <a:xfrm>
            <a:off x="7439144" y="2783681"/>
            <a:ext cx="3074670" cy="654963"/>
          </a:xfrm>
          <a:prstGeom prst="rect">
            <a:avLst/>
          </a:prstGeom>
          <a:noFill/>
          <a:ln/>
        </p:spPr>
        <p:txBody>
          <a:bodyPr wrap="none" lIns="0" tIns="0" rIns="0" bIns="0" rtlCol="0" anchor="t"/>
          <a:lstStyle/>
          <a:p>
            <a:pPr marL="0" indent="0" algn="ctr">
              <a:lnSpc>
                <a:spcPts val="5150"/>
              </a:lnSpc>
              <a:buNone/>
            </a:pPr>
            <a:r>
              <a:rPr lang="en-US" sz="5150" dirty="0">
                <a:solidFill>
                  <a:srgbClr val="BFBFBF"/>
                </a:solidFill>
                <a:latin typeface="Instrument Sans Medium" pitchFamily="34" charset="0"/>
                <a:ea typeface="Instrument Sans Medium" pitchFamily="34" charset="-122"/>
                <a:cs typeface="Instrument Sans Medium" pitchFamily="34" charset="-120"/>
              </a:rPr>
              <a:t>4K</a:t>
            </a:r>
            <a:endParaRPr lang="en-US" sz="5150" dirty="0"/>
          </a:p>
        </p:txBody>
      </p:sp>
      <p:sp>
        <p:nvSpPr>
          <p:cNvPr id="10" name="Text 8"/>
          <p:cNvSpPr/>
          <p:nvPr/>
        </p:nvSpPr>
        <p:spPr>
          <a:xfrm>
            <a:off x="7735967" y="3686651"/>
            <a:ext cx="2480905" cy="310158"/>
          </a:xfrm>
          <a:prstGeom prst="rect">
            <a:avLst/>
          </a:prstGeom>
          <a:noFill/>
          <a:ln/>
        </p:spPr>
        <p:txBody>
          <a:bodyPr wrap="none" lIns="0" tIns="0" rIns="0" bIns="0" rtlCol="0" anchor="t"/>
          <a:lstStyle/>
          <a:p>
            <a:pPr marL="0" indent="0" algn="ctr">
              <a:lnSpc>
                <a:spcPts val="240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Total Transactions</a:t>
            </a:r>
            <a:endParaRPr lang="en-US" sz="1950" dirty="0"/>
          </a:p>
        </p:txBody>
      </p:sp>
      <p:sp>
        <p:nvSpPr>
          <p:cNvPr id="11" name="Text 9"/>
          <p:cNvSpPr/>
          <p:nvPr/>
        </p:nvSpPr>
        <p:spPr>
          <a:xfrm>
            <a:off x="7439144" y="4115872"/>
            <a:ext cx="3074670" cy="952619"/>
          </a:xfrm>
          <a:prstGeom prst="rect">
            <a:avLst/>
          </a:prstGeom>
          <a:noFill/>
          <a:ln/>
        </p:spPr>
        <p:txBody>
          <a:bodyPr wrap="square" lIns="0" tIns="0" rIns="0" bIns="0" rtlCol="0" anchor="t"/>
          <a:lstStyle/>
          <a:p>
            <a:pPr marL="0" indent="0" algn="ctr">
              <a:lnSpc>
                <a:spcPts val="2500"/>
              </a:lnSpc>
              <a:buNone/>
            </a:pPr>
            <a:r>
              <a:rPr lang="en-US" sz="1550" dirty="0">
                <a:solidFill>
                  <a:srgbClr val="BFBFBF"/>
                </a:solidFill>
                <a:latin typeface="Open Sans" pitchFamily="34" charset="0"/>
                <a:ea typeface="Open Sans" pitchFamily="34" charset="-122"/>
                <a:cs typeface="Open Sans" pitchFamily="34" charset="-120"/>
              </a:rPr>
              <a:t>High-value transactions averaging 4.75 units per purchase</a:t>
            </a:r>
            <a:endParaRPr lang="en-US" sz="1550" dirty="0"/>
          </a:p>
        </p:txBody>
      </p:sp>
      <p:sp>
        <p:nvSpPr>
          <p:cNvPr id="12" name="Text 10"/>
          <p:cNvSpPr/>
          <p:nvPr/>
        </p:nvSpPr>
        <p:spPr>
          <a:xfrm>
            <a:off x="10761821" y="2783681"/>
            <a:ext cx="3074789" cy="654963"/>
          </a:xfrm>
          <a:prstGeom prst="rect">
            <a:avLst/>
          </a:prstGeom>
          <a:noFill/>
          <a:ln/>
        </p:spPr>
        <p:txBody>
          <a:bodyPr wrap="none" lIns="0" tIns="0" rIns="0" bIns="0" rtlCol="0" anchor="t"/>
          <a:lstStyle/>
          <a:p>
            <a:pPr marL="0" indent="0" algn="ctr">
              <a:lnSpc>
                <a:spcPts val="5150"/>
              </a:lnSpc>
              <a:buNone/>
            </a:pPr>
            <a:r>
              <a:rPr lang="en-US" sz="5150" dirty="0">
                <a:solidFill>
                  <a:srgbClr val="BFBFBF"/>
                </a:solidFill>
                <a:latin typeface="Instrument Sans Medium" pitchFamily="34" charset="0"/>
                <a:ea typeface="Instrument Sans Medium" pitchFamily="34" charset="-122"/>
                <a:cs typeface="Instrument Sans Medium" pitchFamily="34" charset="-120"/>
              </a:rPr>
              <a:t>192K</a:t>
            </a:r>
            <a:endParaRPr lang="en-US" sz="5150" dirty="0"/>
          </a:p>
        </p:txBody>
      </p:sp>
      <p:sp>
        <p:nvSpPr>
          <p:cNvPr id="13" name="Text 11"/>
          <p:cNvSpPr/>
          <p:nvPr/>
        </p:nvSpPr>
        <p:spPr>
          <a:xfrm>
            <a:off x="10772656" y="3686651"/>
            <a:ext cx="3053001" cy="310158"/>
          </a:xfrm>
          <a:prstGeom prst="rect">
            <a:avLst/>
          </a:prstGeom>
          <a:noFill/>
          <a:ln/>
        </p:spPr>
        <p:txBody>
          <a:bodyPr wrap="none" lIns="0" tIns="0" rIns="0" bIns="0" rtlCol="0" anchor="t"/>
          <a:lstStyle/>
          <a:p>
            <a:pPr marL="0" indent="0" algn="ctr">
              <a:lnSpc>
                <a:spcPts val="240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Average Transaction Value</a:t>
            </a:r>
            <a:endParaRPr lang="en-US" sz="1950" dirty="0"/>
          </a:p>
        </p:txBody>
      </p:sp>
      <p:sp>
        <p:nvSpPr>
          <p:cNvPr id="14" name="Text 12"/>
          <p:cNvSpPr/>
          <p:nvPr/>
        </p:nvSpPr>
        <p:spPr>
          <a:xfrm>
            <a:off x="10761821" y="4115872"/>
            <a:ext cx="3074789" cy="635079"/>
          </a:xfrm>
          <a:prstGeom prst="rect">
            <a:avLst/>
          </a:prstGeom>
          <a:noFill/>
          <a:ln/>
        </p:spPr>
        <p:txBody>
          <a:bodyPr wrap="square" lIns="0" tIns="0" rIns="0" bIns="0" rtlCol="0" anchor="t"/>
          <a:lstStyle/>
          <a:p>
            <a:pPr marL="0" indent="0" algn="ctr">
              <a:lnSpc>
                <a:spcPts val="2500"/>
              </a:lnSpc>
              <a:buNone/>
            </a:pPr>
            <a:r>
              <a:rPr lang="en-US" sz="1550" dirty="0">
                <a:solidFill>
                  <a:srgbClr val="BFBFBF"/>
                </a:solidFill>
                <a:latin typeface="Open Sans" pitchFamily="34" charset="0"/>
                <a:ea typeface="Open Sans" pitchFamily="34" charset="-122"/>
                <a:cs typeface="Open Sans" pitchFamily="34" charset="-120"/>
              </a:rPr>
              <a:t>Premium positioning with bulk purchase patterns from resellers</a:t>
            </a:r>
            <a:endParaRPr lang="en-US" sz="1550" dirty="0"/>
          </a:p>
        </p:txBody>
      </p:sp>
      <p:sp>
        <p:nvSpPr>
          <p:cNvPr id="15" name="Text 13"/>
          <p:cNvSpPr/>
          <p:nvPr/>
        </p:nvSpPr>
        <p:spPr>
          <a:xfrm>
            <a:off x="793790" y="5291733"/>
            <a:ext cx="13042821" cy="1270159"/>
          </a:xfrm>
          <a:prstGeom prst="rect">
            <a:avLst/>
          </a:prstGeom>
          <a:noFill/>
          <a:ln/>
        </p:spPr>
        <p:txBody>
          <a:bodyPr wrap="square" lIns="0" tIns="0" rIns="0" bIns="0" rtlCol="0" anchor="t"/>
          <a:lstStyle/>
          <a:p>
            <a:pPr marL="0" indent="0" algn="l">
              <a:lnSpc>
                <a:spcPts val="2500"/>
              </a:lnSpc>
              <a:buNone/>
            </a:pPr>
            <a:r>
              <a:rPr lang="en-US" sz="1550" dirty="0">
                <a:solidFill>
                  <a:srgbClr val="BFBFBF"/>
                </a:solidFill>
                <a:latin typeface="Open Sans" pitchFamily="34" charset="0"/>
                <a:ea typeface="Open Sans" pitchFamily="34" charset="-122"/>
                <a:cs typeface="Open Sans" pitchFamily="34" charset="-120"/>
              </a:rPr>
              <a:t>Our performance metrics reveal a well-positioned premium mobile distributor with strong unit economics. The average selling price of ~40K per unit firmly establishes our presence in the premium segment, while the high units-per-transaction ratio (4.75) indicates significant business from resellers and bulk purchasers. This combination of premium pricing and volume efficiency creates a sustainable competitive advantage in India's dynamic mobile market.</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87648"/>
            <a:ext cx="8839200" cy="620078"/>
          </a:xfrm>
          <a:prstGeom prst="rect">
            <a:avLst/>
          </a:prstGeom>
          <a:noFill/>
          <a:ln/>
        </p:spPr>
        <p:txBody>
          <a:bodyPr wrap="none" lIns="0" tIns="0" rIns="0" bIns="0" rtlCol="0" anchor="t"/>
          <a:lstStyle/>
          <a:p>
            <a:pPr marL="0" indent="0" algn="l">
              <a:lnSpc>
                <a:spcPts val="4850"/>
              </a:lnSpc>
              <a:buNone/>
            </a:pPr>
            <a:r>
              <a:rPr lang="en-US" sz="3900" dirty="0">
                <a:solidFill>
                  <a:srgbClr val="FEFEFE"/>
                </a:solidFill>
                <a:latin typeface="Instrument Sans Medium" pitchFamily="34" charset="0"/>
                <a:ea typeface="Instrument Sans Medium" pitchFamily="34" charset="-122"/>
                <a:cs typeface="Instrument Sans Medium" pitchFamily="34" charset="-120"/>
              </a:rPr>
              <a:t>Payment Method Distribution Analysis</a:t>
            </a:r>
            <a:endParaRPr lang="en-US" sz="3900" dirty="0"/>
          </a:p>
        </p:txBody>
      </p:sp>
      <p:pic>
        <p:nvPicPr>
          <p:cNvPr id="3" name="Image 0" descr="preencoded.png"/>
          <p:cNvPicPr>
            <a:picLocks noChangeAspect="1"/>
          </p:cNvPicPr>
          <p:nvPr/>
        </p:nvPicPr>
        <p:blipFill>
          <a:blip r:embed="rId3"/>
          <a:stretch>
            <a:fillRect/>
          </a:stretch>
        </p:blipFill>
        <p:spPr>
          <a:xfrm>
            <a:off x="793790" y="2328624"/>
            <a:ext cx="7632025" cy="4044910"/>
          </a:xfrm>
          <a:prstGeom prst="rect">
            <a:avLst/>
          </a:prstGeom>
        </p:spPr>
      </p:pic>
      <p:sp>
        <p:nvSpPr>
          <p:cNvPr id="4" name="Shape 1"/>
          <p:cNvSpPr/>
          <p:nvPr/>
        </p:nvSpPr>
        <p:spPr>
          <a:xfrm>
            <a:off x="1341477" y="6404015"/>
            <a:ext cx="198358" cy="198358"/>
          </a:xfrm>
          <a:prstGeom prst="roundRect">
            <a:avLst>
              <a:gd name="adj" fmla="val 9220"/>
            </a:avLst>
          </a:prstGeom>
          <a:solidFill>
            <a:srgbClr val="494904"/>
          </a:solidFill>
          <a:ln/>
        </p:spPr>
      </p:sp>
      <p:sp>
        <p:nvSpPr>
          <p:cNvPr id="5" name="Text 2"/>
          <p:cNvSpPr/>
          <p:nvPr/>
        </p:nvSpPr>
        <p:spPr>
          <a:xfrm>
            <a:off x="1600795" y="6404015"/>
            <a:ext cx="986671" cy="198477"/>
          </a:xfrm>
          <a:prstGeom prst="rect">
            <a:avLst/>
          </a:prstGeom>
          <a:noFill/>
          <a:ln/>
        </p:spPr>
        <p:txBody>
          <a:bodyPr wrap="none" lIns="0" tIns="0" rIns="0" bIns="0" rtlCol="0" anchor="t"/>
          <a:lstStyle/>
          <a:p>
            <a:pPr marL="0" indent="0" algn="l">
              <a:lnSpc>
                <a:spcPts val="1550"/>
              </a:lnSpc>
              <a:buNone/>
            </a:pPr>
            <a:r>
              <a:rPr lang="en-US" sz="1550" dirty="0">
                <a:solidFill>
                  <a:srgbClr val="BFBFBF"/>
                </a:solidFill>
                <a:latin typeface="Open Sans" pitchFamily="34" charset="0"/>
                <a:ea typeface="Open Sans" pitchFamily="34" charset="-122"/>
                <a:cs typeface="Open Sans" pitchFamily="34" charset="-120"/>
              </a:rPr>
              <a:t>Debit Card</a:t>
            </a:r>
            <a:endParaRPr lang="en-US" sz="1550" dirty="0"/>
          </a:p>
        </p:txBody>
      </p:sp>
      <p:sp>
        <p:nvSpPr>
          <p:cNvPr id="6" name="Shape 3"/>
          <p:cNvSpPr/>
          <p:nvPr/>
        </p:nvSpPr>
        <p:spPr>
          <a:xfrm>
            <a:off x="3281363" y="6404015"/>
            <a:ext cx="198358" cy="198358"/>
          </a:xfrm>
          <a:prstGeom prst="roundRect">
            <a:avLst>
              <a:gd name="adj" fmla="val 9220"/>
            </a:avLst>
          </a:prstGeom>
          <a:solidFill>
            <a:srgbClr val="A9A909"/>
          </a:solidFill>
          <a:ln/>
        </p:spPr>
      </p:sp>
      <p:sp>
        <p:nvSpPr>
          <p:cNvPr id="7" name="Text 4"/>
          <p:cNvSpPr/>
          <p:nvPr/>
        </p:nvSpPr>
        <p:spPr>
          <a:xfrm>
            <a:off x="3540681" y="6404015"/>
            <a:ext cx="451366" cy="198477"/>
          </a:xfrm>
          <a:prstGeom prst="rect">
            <a:avLst/>
          </a:prstGeom>
          <a:noFill/>
          <a:ln/>
        </p:spPr>
        <p:txBody>
          <a:bodyPr wrap="none" lIns="0" tIns="0" rIns="0" bIns="0" rtlCol="0" anchor="t"/>
          <a:lstStyle/>
          <a:p>
            <a:pPr marL="0" indent="0" algn="l">
              <a:lnSpc>
                <a:spcPts val="1550"/>
              </a:lnSpc>
              <a:buNone/>
            </a:pPr>
            <a:r>
              <a:rPr lang="en-US" sz="1550" dirty="0">
                <a:solidFill>
                  <a:srgbClr val="BFBFBF"/>
                </a:solidFill>
                <a:latin typeface="Open Sans" pitchFamily="34" charset="0"/>
                <a:ea typeface="Open Sans" pitchFamily="34" charset="-122"/>
                <a:cs typeface="Open Sans" pitchFamily="34" charset="-120"/>
              </a:rPr>
              <a:t>Cash</a:t>
            </a:r>
            <a:endParaRPr lang="en-US" sz="1550" dirty="0"/>
          </a:p>
        </p:txBody>
      </p:sp>
      <p:sp>
        <p:nvSpPr>
          <p:cNvPr id="8" name="Shape 5"/>
          <p:cNvSpPr/>
          <p:nvPr/>
        </p:nvSpPr>
        <p:spPr>
          <a:xfrm>
            <a:off x="5293400" y="6404015"/>
            <a:ext cx="198358" cy="198358"/>
          </a:xfrm>
          <a:prstGeom prst="roundRect">
            <a:avLst>
              <a:gd name="adj" fmla="val 9220"/>
            </a:avLst>
          </a:prstGeom>
          <a:solidFill>
            <a:srgbClr val="F3F325"/>
          </a:solidFill>
          <a:ln/>
        </p:spPr>
      </p:sp>
      <p:sp>
        <p:nvSpPr>
          <p:cNvPr id="9" name="Text 6"/>
          <p:cNvSpPr/>
          <p:nvPr/>
        </p:nvSpPr>
        <p:spPr>
          <a:xfrm>
            <a:off x="5552718" y="6404015"/>
            <a:ext cx="319445" cy="198477"/>
          </a:xfrm>
          <a:prstGeom prst="rect">
            <a:avLst/>
          </a:prstGeom>
          <a:noFill/>
          <a:ln/>
        </p:spPr>
        <p:txBody>
          <a:bodyPr wrap="none" lIns="0" tIns="0" rIns="0" bIns="0" rtlCol="0" anchor="t"/>
          <a:lstStyle/>
          <a:p>
            <a:pPr marL="0" indent="0" algn="l">
              <a:lnSpc>
                <a:spcPts val="1550"/>
              </a:lnSpc>
              <a:buNone/>
            </a:pPr>
            <a:r>
              <a:rPr lang="en-US" sz="1550" dirty="0">
                <a:solidFill>
                  <a:srgbClr val="BFBFBF"/>
                </a:solidFill>
                <a:latin typeface="Open Sans" pitchFamily="34" charset="0"/>
                <a:ea typeface="Open Sans" pitchFamily="34" charset="-122"/>
                <a:cs typeface="Open Sans" pitchFamily="34" charset="-120"/>
              </a:rPr>
              <a:t>UPI</a:t>
            </a:r>
            <a:endParaRPr lang="en-US" sz="1550" dirty="0"/>
          </a:p>
        </p:txBody>
      </p:sp>
      <p:sp>
        <p:nvSpPr>
          <p:cNvPr id="10" name="Shape 7"/>
          <p:cNvSpPr/>
          <p:nvPr/>
        </p:nvSpPr>
        <p:spPr>
          <a:xfrm>
            <a:off x="6632019" y="6404015"/>
            <a:ext cx="198358" cy="198358"/>
          </a:xfrm>
          <a:prstGeom prst="roundRect">
            <a:avLst>
              <a:gd name="adj" fmla="val 9220"/>
            </a:avLst>
          </a:prstGeom>
          <a:solidFill>
            <a:srgbClr val="F8F886"/>
          </a:solidFill>
          <a:ln/>
        </p:spPr>
      </p:sp>
      <p:sp>
        <p:nvSpPr>
          <p:cNvPr id="11" name="Text 8"/>
          <p:cNvSpPr/>
          <p:nvPr/>
        </p:nvSpPr>
        <p:spPr>
          <a:xfrm>
            <a:off x="6891338" y="6404015"/>
            <a:ext cx="1048703" cy="198477"/>
          </a:xfrm>
          <a:prstGeom prst="rect">
            <a:avLst/>
          </a:prstGeom>
          <a:noFill/>
          <a:ln/>
        </p:spPr>
        <p:txBody>
          <a:bodyPr wrap="none" lIns="0" tIns="0" rIns="0" bIns="0" rtlCol="0" anchor="t"/>
          <a:lstStyle/>
          <a:p>
            <a:pPr marL="0" indent="0" algn="l">
              <a:lnSpc>
                <a:spcPts val="1550"/>
              </a:lnSpc>
              <a:buNone/>
            </a:pPr>
            <a:r>
              <a:rPr lang="en-US" sz="1550" dirty="0">
                <a:solidFill>
                  <a:srgbClr val="BFBFBF"/>
                </a:solidFill>
                <a:latin typeface="Open Sans" pitchFamily="34" charset="0"/>
                <a:ea typeface="Open Sans" pitchFamily="34" charset="-122"/>
                <a:cs typeface="Open Sans" pitchFamily="34" charset="-120"/>
              </a:rPr>
              <a:t>Credit Card</a:t>
            </a:r>
            <a:endParaRPr lang="en-US" sz="1550" dirty="0"/>
          </a:p>
        </p:txBody>
      </p:sp>
      <p:sp>
        <p:nvSpPr>
          <p:cNvPr id="12" name="Text 9"/>
          <p:cNvSpPr/>
          <p:nvPr/>
        </p:nvSpPr>
        <p:spPr>
          <a:xfrm>
            <a:off x="8917543" y="2303740"/>
            <a:ext cx="2977039" cy="372070"/>
          </a:xfrm>
          <a:prstGeom prst="rect">
            <a:avLst/>
          </a:prstGeom>
          <a:noFill/>
          <a:ln/>
        </p:spPr>
        <p:txBody>
          <a:bodyPr wrap="none" lIns="0" tIns="0" rIns="0" bIns="0" rtlCol="0" anchor="t"/>
          <a:lstStyle/>
          <a:p>
            <a:pPr marL="0" indent="0" algn="l">
              <a:lnSpc>
                <a:spcPts val="2900"/>
              </a:lnSpc>
              <a:buNone/>
            </a:pPr>
            <a:r>
              <a:rPr lang="en-US" sz="2300" dirty="0">
                <a:solidFill>
                  <a:srgbClr val="FEFEFE"/>
                </a:solidFill>
                <a:latin typeface="Instrument Sans Medium" pitchFamily="34" charset="0"/>
                <a:ea typeface="Instrument Sans Medium" pitchFamily="34" charset="-122"/>
                <a:cs typeface="Instrument Sans Medium" pitchFamily="34" charset="-120"/>
              </a:rPr>
              <a:t>Key Insights</a:t>
            </a:r>
            <a:endParaRPr lang="en-US" sz="2300" dirty="0"/>
          </a:p>
        </p:txBody>
      </p:sp>
      <p:sp>
        <p:nvSpPr>
          <p:cNvPr id="13" name="Text 10"/>
          <p:cNvSpPr/>
          <p:nvPr/>
        </p:nvSpPr>
        <p:spPr>
          <a:xfrm>
            <a:off x="8917543" y="2874169"/>
            <a:ext cx="4926568" cy="1905238"/>
          </a:xfrm>
          <a:prstGeom prst="rect">
            <a:avLst/>
          </a:prstGeom>
          <a:noFill/>
          <a:ln/>
        </p:spPr>
        <p:txBody>
          <a:bodyPr wrap="square" lIns="0" tIns="0" rIns="0" bIns="0" rtlCol="0" anchor="t"/>
          <a:lstStyle/>
          <a:p>
            <a:pPr marL="0" indent="0" algn="l">
              <a:lnSpc>
                <a:spcPts val="2500"/>
              </a:lnSpc>
              <a:buNone/>
            </a:pPr>
            <a:r>
              <a:rPr lang="en-US" sz="1550" dirty="0">
                <a:solidFill>
                  <a:srgbClr val="BFBFBF"/>
                </a:solidFill>
                <a:latin typeface="Open Sans" pitchFamily="34" charset="0"/>
                <a:ea typeface="Open Sans" pitchFamily="34" charset="-122"/>
                <a:cs typeface="Open Sans" pitchFamily="34" charset="-120"/>
              </a:rPr>
              <a:t>Remarkably balanced payment distribution reveals sophisticated customer base with diverse preferences. Debit cards leading (26.25%) suggests strong middle-class customer segment, while substantial cash usage (25.89%) remains typical for Indian mobile retail.</a:t>
            </a:r>
            <a:endParaRPr lang="en-US" sz="1550" dirty="0"/>
          </a:p>
        </p:txBody>
      </p:sp>
      <p:sp>
        <p:nvSpPr>
          <p:cNvPr id="14" name="Text 11"/>
          <p:cNvSpPr/>
          <p:nvPr/>
        </p:nvSpPr>
        <p:spPr>
          <a:xfrm>
            <a:off x="8917543" y="4958001"/>
            <a:ext cx="4926568" cy="1905238"/>
          </a:xfrm>
          <a:prstGeom prst="rect">
            <a:avLst/>
          </a:prstGeom>
          <a:noFill/>
          <a:ln/>
        </p:spPr>
        <p:txBody>
          <a:bodyPr wrap="square" lIns="0" tIns="0" rIns="0" bIns="0" rtlCol="0" anchor="t"/>
          <a:lstStyle/>
          <a:p>
            <a:pPr marL="0" indent="0" algn="l">
              <a:lnSpc>
                <a:spcPts val="2500"/>
              </a:lnSpc>
              <a:buNone/>
            </a:pPr>
            <a:r>
              <a:rPr lang="en-US" sz="1550" b="1" dirty="0">
                <a:solidFill>
                  <a:srgbClr val="BFBFBF"/>
                </a:solidFill>
                <a:latin typeface="Open Sans" pitchFamily="34" charset="0"/>
                <a:ea typeface="Open Sans" pitchFamily="34" charset="-122"/>
                <a:cs typeface="Open Sans" pitchFamily="34" charset="-120"/>
              </a:rPr>
              <a:t>Strategic Implications:</a:t>
            </a:r>
            <a:r>
              <a:rPr lang="en-US" sz="1550" dirty="0">
                <a:solidFill>
                  <a:srgbClr val="BFBFBF"/>
                </a:solidFill>
                <a:latin typeface="Open Sans" pitchFamily="34" charset="0"/>
                <a:ea typeface="Open Sans" pitchFamily="34" charset="-122"/>
                <a:cs typeface="Open Sans" pitchFamily="34" charset="-120"/>
              </a:rPr>
              <a:t> The 22.83% credit card usage indicates price-conscious buyers despite premium product focus. UPI's 25.03% share shows digital adoption momentum, presenting opportunity for transaction cost reduction through incentivized digital payments.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170980"/>
            <a:ext cx="7650480" cy="620078"/>
          </a:xfrm>
          <a:prstGeom prst="rect">
            <a:avLst/>
          </a:prstGeom>
          <a:noFill/>
          <a:ln/>
        </p:spPr>
        <p:txBody>
          <a:bodyPr wrap="none" lIns="0" tIns="0" rIns="0" bIns="0" rtlCol="0" anchor="t"/>
          <a:lstStyle/>
          <a:p>
            <a:pPr marL="0" indent="0" algn="l">
              <a:lnSpc>
                <a:spcPts val="4850"/>
              </a:lnSpc>
              <a:buNone/>
            </a:pPr>
            <a:r>
              <a:rPr lang="en-US" sz="3900" dirty="0">
                <a:solidFill>
                  <a:srgbClr val="FEFEFE"/>
                </a:solidFill>
                <a:latin typeface="Instrument Sans Medium" pitchFamily="34" charset="0"/>
                <a:ea typeface="Instrument Sans Medium" pitchFamily="34" charset="-122"/>
                <a:cs typeface="Instrument Sans Medium" pitchFamily="34" charset="-120"/>
              </a:rPr>
              <a:t>Geographic Revenue Distribution</a:t>
            </a:r>
            <a:endParaRPr lang="en-US" sz="3900" dirty="0"/>
          </a:p>
        </p:txBody>
      </p:sp>
      <p:sp>
        <p:nvSpPr>
          <p:cNvPr id="3" name="Text 1"/>
          <p:cNvSpPr/>
          <p:nvPr/>
        </p:nvSpPr>
        <p:spPr>
          <a:xfrm>
            <a:off x="793790" y="2088713"/>
            <a:ext cx="8417243" cy="496133"/>
          </a:xfrm>
          <a:prstGeom prst="rect">
            <a:avLst/>
          </a:prstGeom>
          <a:noFill/>
          <a:ln/>
        </p:spPr>
        <p:txBody>
          <a:bodyPr wrap="none" lIns="0" tIns="0" rIns="0" bIns="0" rtlCol="0" anchor="t"/>
          <a:lstStyle/>
          <a:p>
            <a:pPr marL="0" indent="0" algn="l">
              <a:lnSpc>
                <a:spcPts val="3900"/>
              </a:lnSpc>
              <a:buNone/>
            </a:pPr>
            <a:r>
              <a:rPr lang="en-US" sz="3100" dirty="0">
                <a:solidFill>
                  <a:srgbClr val="FEFEFE"/>
                </a:solidFill>
                <a:latin typeface="Instrument Sans Medium" pitchFamily="34" charset="0"/>
                <a:ea typeface="Instrument Sans Medium" pitchFamily="34" charset="-122"/>
                <a:cs typeface="Instrument Sans Medium" pitchFamily="34" charset="-120"/>
              </a:rPr>
              <a:t>Metro-Centric Strategy Drives Premium Sales</a:t>
            </a:r>
            <a:endParaRPr lang="en-US" sz="3100" dirty="0"/>
          </a:p>
        </p:txBody>
      </p:sp>
      <p:sp>
        <p:nvSpPr>
          <p:cNvPr id="4" name="Text 2"/>
          <p:cNvSpPr/>
          <p:nvPr/>
        </p:nvSpPr>
        <p:spPr>
          <a:xfrm>
            <a:off x="793790" y="2882503"/>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BFBFBF"/>
                </a:solidFill>
                <a:latin typeface="Open Sans" pitchFamily="34" charset="0"/>
                <a:ea typeface="Open Sans" pitchFamily="34" charset="-122"/>
                <a:cs typeface="Open Sans" pitchFamily="34" charset="-120"/>
              </a:rPr>
              <a:t>Geographic analysis reveals concentrated revenue streams in major metropolitan areas, with Delhi, Mumbai, Bangalore, and Chennai dominating sales performance. This distribution pattern aligns perfectly with premium mobile market dynamics, where urban consumers demonstrate higher purchasing power and brand affinity.</a:t>
            </a:r>
            <a:endParaRPr lang="en-US" sz="1550" dirty="0"/>
          </a:p>
        </p:txBody>
      </p:sp>
      <p:sp>
        <p:nvSpPr>
          <p:cNvPr id="5" name="Text 3"/>
          <p:cNvSpPr/>
          <p:nvPr/>
        </p:nvSpPr>
        <p:spPr>
          <a:xfrm>
            <a:off x="793790" y="4058364"/>
            <a:ext cx="13042821" cy="952619"/>
          </a:xfrm>
          <a:prstGeom prst="rect">
            <a:avLst/>
          </a:prstGeom>
          <a:noFill/>
          <a:ln/>
        </p:spPr>
        <p:txBody>
          <a:bodyPr wrap="square" lIns="0" tIns="0" rIns="0" bIns="0" rtlCol="0" anchor="t"/>
          <a:lstStyle/>
          <a:p>
            <a:pPr marL="0" indent="0" algn="l">
              <a:lnSpc>
                <a:spcPts val="2500"/>
              </a:lnSpc>
              <a:buNone/>
            </a:pPr>
            <a:r>
              <a:rPr lang="en-US" sz="1550" b="1" dirty="0">
                <a:solidFill>
                  <a:srgbClr val="BFBFBF"/>
                </a:solidFill>
                <a:latin typeface="Open Sans" pitchFamily="34" charset="0"/>
                <a:ea typeface="Open Sans" pitchFamily="34" charset="-122"/>
                <a:cs typeface="Open Sans" pitchFamily="34" charset="-120"/>
              </a:rPr>
              <a:t>Opportunity Analysis:</a:t>
            </a:r>
            <a:r>
              <a:rPr lang="en-US" sz="1550" dirty="0">
                <a:solidFill>
                  <a:srgbClr val="BFBFBF"/>
                </a:solidFill>
                <a:latin typeface="Open Sans" pitchFamily="34" charset="0"/>
                <a:ea typeface="Open Sans" pitchFamily="34" charset="-122"/>
                <a:cs typeface="Open Sans" pitchFamily="34" charset="-120"/>
              </a:rPr>
              <a:t> Secondary cities like Kolkata, Rajkot, Jodhpur, and Ranchi show emerging potential, while significant gaps exist in eastern and northeastern regions. The coastal and northern region performance validates our urban-focused strategy, yet presents clear expansion opportunities in underserved markets with growing middle-class populations.</a:t>
            </a:r>
            <a:endParaRPr lang="en-US" sz="1550" dirty="0"/>
          </a:p>
        </p:txBody>
      </p:sp>
      <p:sp>
        <p:nvSpPr>
          <p:cNvPr id="6" name="Shape 4"/>
          <p:cNvSpPr/>
          <p:nvPr/>
        </p:nvSpPr>
        <p:spPr>
          <a:xfrm>
            <a:off x="793790" y="5234226"/>
            <a:ext cx="4215289" cy="1824276"/>
          </a:xfrm>
          <a:prstGeom prst="roundRect">
            <a:avLst>
              <a:gd name="adj" fmla="val 1632"/>
            </a:avLst>
          </a:prstGeom>
          <a:solidFill>
            <a:srgbClr val="1F1F1F"/>
          </a:solidFill>
          <a:ln w="22860">
            <a:solidFill>
              <a:srgbClr val="575757"/>
            </a:solidFill>
            <a:prstDash val="solid"/>
          </a:ln>
        </p:spPr>
      </p:sp>
      <p:sp>
        <p:nvSpPr>
          <p:cNvPr id="7" name="Text 5"/>
          <p:cNvSpPr/>
          <p:nvPr/>
        </p:nvSpPr>
        <p:spPr>
          <a:xfrm>
            <a:off x="1015008" y="545544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Metro Dominance</a:t>
            </a:r>
            <a:endParaRPr lang="en-US" sz="1950" dirty="0"/>
          </a:p>
        </p:txBody>
      </p:sp>
      <p:sp>
        <p:nvSpPr>
          <p:cNvPr id="8" name="Text 6"/>
          <p:cNvSpPr/>
          <p:nvPr/>
        </p:nvSpPr>
        <p:spPr>
          <a:xfrm>
            <a:off x="1015008" y="5884664"/>
            <a:ext cx="3772853" cy="635079"/>
          </a:xfrm>
          <a:prstGeom prst="rect">
            <a:avLst/>
          </a:prstGeom>
          <a:noFill/>
          <a:ln/>
        </p:spPr>
        <p:txBody>
          <a:bodyPr wrap="square" lIns="0" tIns="0" rIns="0" bIns="0" rtlCol="0" anchor="t"/>
          <a:lstStyle/>
          <a:p>
            <a:pPr marL="0" indent="0" algn="l">
              <a:lnSpc>
                <a:spcPts val="2500"/>
              </a:lnSpc>
              <a:buNone/>
            </a:pPr>
            <a:r>
              <a:rPr lang="en-US" sz="1550" dirty="0">
                <a:solidFill>
                  <a:srgbClr val="BFBFBF"/>
                </a:solidFill>
                <a:latin typeface="Open Sans" pitchFamily="34" charset="0"/>
                <a:ea typeface="Open Sans" pitchFamily="34" charset="-122"/>
                <a:cs typeface="Open Sans" pitchFamily="34" charset="-120"/>
              </a:rPr>
              <a:t>Primary revenue concentration in tier-1 cities driving 60%+ of total sales volume</a:t>
            </a:r>
            <a:endParaRPr lang="en-US" sz="1550" dirty="0"/>
          </a:p>
        </p:txBody>
      </p:sp>
      <p:sp>
        <p:nvSpPr>
          <p:cNvPr id="9" name="Shape 7"/>
          <p:cNvSpPr/>
          <p:nvPr/>
        </p:nvSpPr>
        <p:spPr>
          <a:xfrm>
            <a:off x="5207437" y="5234226"/>
            <a:ext cx="4215408" cy="1824276"/>
          </a:xfrm>
          <a:prstGeom prst="roundRect">
            <a:avLst>
              <a:gd name="adj" fmla="val 1632"/>
            </a:avLst>
          </a:prstGeom>
          <a:solidFill>
            <a:srgbClr val="1F1F1F"/>
          </a:solidFill>
          <a:ln w="22860">
            <a:solidFill>
              <a:srgbClr val="575757"/>
            </a:solidFill>
            <a:prstDash val="solid"/>
          </a:ln>
        </p:spPr>
      </p:sp>
      <p:sp>
        <p:nvSpPr>
          <p:cNvPr id="10" name="Text 8"/>
          <p:cNvSpPr/>
          <p:nvPr/>
        </p:nvSpPr>
        <p:spPr>
          <a:xfrm>
            <a:off x="5428655" y="5455444"/>
            <a:ext cx="3494723" cy="310158"/>
          </a:xfrm>
          <a:prstGeom prst="rect">
            <a:avLst/>
          </a:prstGeom>
          <a:noFill/>
          <a:ln/>
        </p:spPr>
        <p:txBody>
          <a:bodyPr wrap="none" lIns="0" tIns="0" rIns="0" bIns="0" rtlCol="0" anchor="t"/>
          <a:lstStyle/>
          <a:p>
            <a:pPr marL="0" indent="0" algn="l">
              <a:lnSpc>
                <a:spcPts val="240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Secondary Market Emergence</a:t>
            </a:r>
            <a:endParaRPr lang="en-US" sz="1950" dirty="0"/>
          </a:p>
        </p:txBody>
      </p:sp>
      <p:sp>
        <p:nvSpPr>
          <p:cNvPr id="11" name="Text 9"/>
          <p:cNvSpPr/>
          <p:nvPr/>
        </p:nvSpPr>
        <p:spPr>
          <a:xfrm>
            <a:off x="5428655" y="5884664"/>
            <a:ext cx="3772972" cy="952619"/>
          </a:xfrm>
          <a:prstGeom prst="rect">
            <a:avLst/>
          </a:prstGeom>
          <a:noFill/>
          <a:ln/>
        </p:spPr>
        <p:txBody>
          <a:bodyPr wrap="square" lIns="0" tIns="0" rIns="0" bIns="0" rtlCol="0" anchor="t"/>
          <a:lstStyle/>
          <a:p>
            <a:pPr marL="0" indent="0" algn="l">
              <a:lnSpc>
                <a:spcPts val="2500"/>
              </a:lnSpc>
              <a:buNone/>
            </a:pPr>
            <a:r>
              <a:rPr lang="en-US" sz="1550" dirty="0">
                <a:solidFill>
                  <a:srgbClr val="BFBFBF"/>
                </a:solidFill>
                <a:latin typeface="Open Sans" pitchFamily="34" charset="0"/>
                <a:ea typeface="Open Sans" pitchFamily="34" charset="-122"/>
                <a:cs typeface="Open Sans" pitchFamily="34" charset="-120"/>
              </a:rPr>
              <a:t>Visible growth in tier-2 cities indicating expansion readiness and market maturation</a:t>
            </a:r>
            <a:endParaRPr lang="en-US" sz="1550" dirty="0"/>
          </a:p>
        </p:txBody>
      </p:sp>
      <p:sp>
        <p:nvSpPr>
          <p:cNvPr id="12" name="Shape 10"/>
          <p:cNvSpPr/>
          <p:nvPr/>
        </p:nvSpPr>
        <p:spPr>
          <a:xfrm>
            <a:off x="9621203" y="5234226"/>
            <a:ext cx="4215289" cy="1824276"/>
          </a:xfrm>
          <a:prstGeom prst="roundRect">
            <a:avLst>
              <a:gd name="adj" fmla="val 1632"/>
            </a:avLst>
          </a:prstGeom>
          <a:solidFill>
            <a:srgbClr val="1F1F1F"/>
          </a:solidFill>
          <a:ln w="22860">
            <a:solidFill>
              <a:srgbClr val="575757"/>
            </a:solidFill>
            <a:prstDash val="solid"/>
          </a:ln>
        </p:spPr>
      </p:sp>
      <p:sp>
        <p:nvSpPr>
          <p:cNvPr id="13" name="Text 11"/>
          <p:cNvSpPr/>
          <p:nvPr/>
        </p:nvSpPr>
        <p:spPr>
          <a:xfrm>
            <a:off x="9842421" y="545544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Regional Gaps</a:t>
            </a:r>
            <a:endParaRPr lang="en-US" sz="1950" dirty="0"/>
          </a:p>
        </p:txBody>
      </p:sp>
      <p:sp>
        <p:nvSpPr>
          <p:cNvPr id="14" name="Text 12"/>
          <p:cNvSpPr/>
          <p:nvPr/>
        </p:nvSpPr>
        <p:spPr>
          <a:xfrm>
            <a:off x="9842421" y="5884664"/>
            <a:ext cx="3772853" cy="952619"/>
          </a:xfrm>
          <a:prstGeom prst="rect">
            <a:avLst/>
          </a:prstGeom>
          <a:noFill/>
          <a:ln/>
        </p:spPr>
        <p:txBody>
          <a:bodyPr wrap="square" lIns="0" tIns="0" rIns="0" bIns="0" rtlCol="0" anchor="t"/>
          <a:lstStyle/>
          <a:p>
            <a:pPr marL="0" indent="0" algn="l">
              <a:lnSpc>
                <a:spcPts val="2500"/>
              </a:lnSpc>
              <a:buNone/>
            </a:pPr>
            <a:r>
              <a:rPr lang="en-US" sz="1550" dirty="0">
                <a:solidFill>
                  <a:srgbClr val="BFBFBF"/>
                </a:solidFill>
                <a:latin typeface="Open Sans" pitchFamily="34" charset="0"/>
                <a:ea typeface="Open Sans" pitchFamily="34" charset="-122"/>
                <a:cs typeface="Open Sans" pitchFamily="34" charset="-120"/>
              </a:rPr>
              <a:t>Eastern and northeastern regions represent untapped opportunities for strategic expansion</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602575"/>
            <a:ext cx="5591770" cy="403146"/>
          </a:xfrm>
          <a:prstGeom prst="rect">
            <a:avLst/>
          </a:prstGeom>
          <a:noFill/>
          <a:ln/>
        </p:spPr>
        <p:txBody>
          <a:bodyPr wrap="none" lIns="0" tIns="0" rIns="0" bIns="0" rtlCol="0" anchor="t"/>
          <a:lstStyle/>
          <a:p>
            <a:pPr marL="0" indent="0" algn="l">
              <a:lnSpc>
                <a:spcPts val="3150"/>
              </a:lnSpc>
              <a:buNone/>
            </a:pPr>
            <a:r>
              <a:rPr lang="en-US" sz="2500" dirty="0">
                <a:solidFill>
                  <a:srgbClr val="FEFEFE"/>
                </a:solidFill>
                <a:latin typeface="Instrument Sans Medium" pitchFamily="34" charset="0"/>
                <a:ea typeface="Instrument Sans Medium" pitchFamily="34" charset="-122"/>
                <a:cs typeface="Instrument Sans Medium" pitchFamily="34" charset="-120"/>
              </a:rPr>
              <a:t>Seasonal Sales Performance Patterns</a:t>
            </a:r>
            <a:endParaRPr lang="en-US" sz="2500" dirty="0"/>
          </a:p>
        </p:txBody>
      </p:sp>
      <p:pic>
        <p:nvPicPr>
          <p:cNvPr id="3" name="Image 0" descr="preencoded.png"/>
          <p:cNvPicPr>
            <a:picLocks noChangeAspect="1"/>
          </p:cNvPicPr>
          <p:nvPr/>
        </p:nvPicPr>
        <p:blipFill>
          <a:blip r:embed="rId3"/>
          <a:stretch>
            <a:fillRect/>
          </a:stretch>
        </p:blipFill>
        <p:spPr>
          <a:xfrm>
            <a:off x="793790" y="1199198"/>
            <a:ext cx="8477726" cy="4747498"/>
          </a:xfrm>
          <a:prstGeom prst="rect">
            <a:avLst/>
          </a:prstGeom>
        </p:spPr>
      </p:pic>
      <p:sp>
        <p:nvSpPr>
          <p:cNvPr id="4" name="Text 1"/>
          <p:cNvSpPr/>
          <p:nvPr/>
        </p:nvSpPr>
        <p:spPr>
          <a:xfrm>
            <a:off x="793790" y="6140172"/>
            <a:ext cx="3232428" cy="322421"/>
          </a:xfrm>
          <a:prstGeom prst="rect">
            <a:avLst/>
          </a:prstGeom>
          <a:noFill/>
          <a:ln/>
        </p:spPr>
        <p:txBody>
          <a:bodyPr wrap="none" lIns="0" tIns="0" rIns="0" bIns="0" rtlCol="0" anchor="t"/>
          <a:lstStyle/>
          <a:p>
            <a:pPr marL="0" indent="0" algn="l">
              <a:lnSpc>
                <a:spcPts val="2500"/>
              </a:lnSpc>
              <a:buNone/>
            </a:pPr>
            <a:r>
              <a:rPr lang="en-US" sz="2000" dirty="0">
                <a:solidFill>
                  <a:srgbClr val="FEFEFE"/>
                </a:solidFill>
                <a:latin typeface="Instrument Sans Medium" pitchFamily="34" charset="0"/>
                <a:ea typeface="Instrument Sans Medium" pitchFamily="34" charset="-122"/>
                <a:cs typeface="Instrument Sans Medium" pitchFamily="34" charset="-120"/>
              </a:rPr>
              <a:t>Strategic Seasonal Insights</a:t>
            </a:r>
            <a:endParaRPr lang="en-US" sz="2000" dirty="0"/>
          </a:p>
        </p:txBody>
      </p:sp>
      <p:sp>
        <p:nvSpPr>
          <p:cNvPr id="5" name="Text 2"/>
          <p:cNvSpPr/>
          <p:nvPr/>
        </p:nvSpPr>
        <p:spPr>
          <a:xfrm>
            <a:off x="793790" y="6656070"/>
            <a:ext cx="13042821" cy="412909"/>
          </a:xfrm>
          <a:prstGeom prst="rect">
            <a:avLst/>
          </a:prstGeom>
          <a:noFill/>
          <a:ln/>
        </p:spPr>
        <p:txBody>
          <a:bodyPr wrap="square" lIns="0" tIns="0" rIns="0" bIns="0" rtlCol="0" anchor="t"/>
          <a:lstStyle/>
          <a:p>
            <a:pPr marL="0" indent="0" algn="l">
              <a:lnSpc>
                <a:spcPts val="1600"/>
              </a:lnSpc>
              <a:buNone/>
            </a:pPr>
            <a:r>
              <a:rPr lang="en-US" sz="1000" dirty="0">
                <a:solidFill>
                  <a:srgbClr val="BFBFBF"/>
                </a:solidFill>
                <a:latin typeface="Open Sans" pitchFamily="34" charset="0"/>
                <a:ea typeface="Open Sans" pitchFamily="34" charset="-122"/>
                <a:cs typeface="Open Sans" pitchFamily="34" charset="-120"/>
              </a:rPr>
              <a:t>Monthly performance data reveals distinct seasonal buying patterns critical for inventory planning and marketing strategy. March emerges as the peak performance month (1,698 units), likely driven by fiscal year-end bonuses and corporate purchases, while July's exceptional performance (1,700 units) coincides with monsoon season shopping and pre-festival demand preparation.</a:t>
            </a:r>
            <a:endParaRPr lang="en-US" sz="1000" dirty="0"/>
          </a:p>
        </p:txBody>
      </p:sp>
      <p:sp>
        <p:nvSpPr>
          <p:cNvPr id="6" name="Text 3"/>
          <p:cNvSpPr/>
          <p:nvPr/>
        </p:nvSpPr>
        <p:spPr>
          <a:xfrm>
            <a:off x="793790" y="7213997"/>
            <a:ext cx="13042821" cy="412909"/>
          </a:xfrm>
          <a:prstGeom prst="rect">
            <a:avLst/>
          </a:prstGeom>
          <a:noFill/>
          <a:ln/>
        </p:spPr>
        <p:txBody>
          <a:bodyPr wrap="square" lIns="0" tIns="0" rIns="0" bIns="0" rtlCol="0" anchor="t"/>
          <a:lstStyle/>
          <a:p>
            <a:pPr marL="0" indent="0" algn="l">
              <a:lnSpc>
                <a:spcPts val="1600"/>
              </a:lnSpc>
              <a:buNone/>
            </a:pPr>
            <a:r>
              <a:rPr lang="en-US" sz="1000" dirty="0">
                <a:solidFill>
                  <a:srgbClr val="BFBFBF"/>
                </a:solidFill>
                <a:latin typeface="Open Sans" pitchFamily="34" charset="0"/>
                <a:ea typeface="Open Sans" pitchFamily="34" charset="-122"/>
                <a:cs typeface="Open Sans" pitchFamily="34" charset="-120"/>
              </a:rPr>
              <a:t>The February low (1,451 units) and May dip (1,528 units) present predictable patterns - post-festival spending fatigue in February and pre-monsoon cautious spending in May. December's strong showing (1,609 units) validates holiday shopping surge expectations, though slightly below July-March peaks due to competition from festival season promotions.</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674495"/>
            <a:ext cx="8191738" cy="620078"/>
          </a:xfrm>
          <a:prstGeom prst="rect">
            <a:avLst/>
          </a:prstGeom>
          <a:noFill/>
          <a:ln/>
        </p:spPr>
        <p:txBody>
          <a:bodyPr wrap="none" lIns="0" tIns="0" rIns="0" bIns="0" rtlCol="0" anchor="t"/>
          <a:lstStyle/>
          <a:p>
            <a:pPr marL="0" indent="0" algn="l">
              <a:lnSpc>
                <a:spcPts val="4850"/>
              </a:lnSpc>
              <a:buNone/>
            </a:pPr>
            <a:r>
              <a:rPr lang="en-US" sz="3900" dirty="0">
                <a:solidFill>
                  <a:srgbClr val="FEFEFE"/>
                </a:solidFill>
                <a:latin typeface="Instrument Sans Medium" pitchFamily="34" charset="0"/>
                <a:ea typeface="Instrument Sans Medium" pitchFamily="34" charset="-122"/>
                <a:cs typeface="Instrument Sans Medium" pitchFamily="34" charset="-120"/>
              </a:rPr>
              <a:t>Weekly Sales Performance Analysis</a:t>
            </a:r>
            <a:endParaRPr lang="en-US" sz="3900" dirty="0"/>
          </a:p>
        </p:txBody>
      </p:sp>
      <p:pic>
        <p:nvPicPr>
          <p:cNvPr id="3" name="Image 0" descr="preencoded.png"/>
          <p:cNvPicPr>
            <a:picLocks noChangeAspect="1"/>
          </p:cNvPicPr>
          <p:nvPr/>
        </p:nvPicPr>
        <p:blipFill>
          <a:blip r:embed="rId3"/>
          <a:stretch>
            <a:fillRect/>
          </a:stretch>
        </p:blipFill>
        <p:spPr>
          <a:xfrm>
            <a:off x="793790" y="2815471"/>
            <a:ext cx="6279356" cy="3516392"/>
          </a:xfrm>
          <a:prstGeom prst="rect">
            <a:avLst/>
          </a:prstGeom>
        </p:spPr>
      </p:pic>
      <p:sp>
        <p:nvSpPr>
          <p:cNvPr id="4" name="Text 1"/>
          <p:cNvSpPr/>
          <p:nvPr/>
        </p:nvSpPr>
        <p:spPr>
          <a:xfrm>
            <a:off x="7564874" y="2790587"/>
            <a:ext cx="3287197" cy="372070"/>
          </a:xfrm>
          <a:prstGeom prst="rect">
            <a:avLst/>
          </a:prstGeom>
          <a:noFill/>
          <a:ln/>
        </p:spPr>
        <p:txBody>
          <a:bodyPr wrap="none" lIns="0" tIns="0" rIns="0" bIns="0" rtlCol="0" anchor="t"/>
          <a:lstStyle/>
          <a:p>
            <a:pPr marL="0" indent="0" algn="l">
              <a:lnSpc>
                <a:spcPts val="2900"/>
              </a:lnSpc>
              <a:buNone/>
            </a:pPr>
            <a:r>
              <a:rPr lang="en-US" sz="2300" dirty="0">
                <a:solidFill>
                  <a:srgbClr val="FEFEFE"/>
                </a:solidFill>
                <a:latin typeface="Instrument Sans Medium" pitchFamily="34" charset="0"/>
                <a:ea typeface="Instrument Sans Medium" pitchFamily="34" charset="-122"/>
                <a:cs typeface="Instrument Sans Medium" pitchFamily="34" charset="-120"/>
              </a:rPr>
              <a:t>Weekly Pattern Insights</a:t>
            </a:r>
            <a:endParaRPr lang="en-US" sz="2300" dirty="0"/>
          </a:p>
        </p:txBody>
      </p:sp>
      <p:sp>
        <p:nvSpPr>
          <p:cNvPr id="5" name="Text 2"/>
          <p:cNvSpPr/>
          <p:nvPr/>
        </p:nvSpPr>
        <p:spPr>
          <a:xfrm>
            <a:off x="7564874" y="3361015"/>
            <a:ext cx="6279356" cy="1270159"/>
          </a:xfrm>
          <a:prstGeom prst="rect">
            <a:avLst/>
          </a:prstGeom>
          <a:noFill/>
          <a:ln/>
        </p:spPr>
        <p:txBody>
          <a:bodyPr wrap="square" lIns="0" tIns="0" rIns="0" bIns="0" rtlCol="0" anchor="t"/>
          <a:lstStyle/>
          <a:p>
            <a:pPr marL="0" indent="0" algn="l">
              <a:lnSpc>
                <a:spcPts val="2500"/>
              </a:lnSpc>
              <a:buNone/>
            </a:pPr>
            <a:r>
              <a:rPr lang="en-US" sz="1550" dirty="0">
                <a:solidFill>
                  <a:srgbClr val="BFBFBF"/>
                </a:solidFill>
                <a:latin typeface="Open Sans" pitchFamily="34" charset="0"/>
                <a:ea typeface="Open Sans" pitchFamily="34" charset="-122"/>
                <a:cs typeface="Open Sans" pitchFamily="34" charset="-120"/>
              </a:rPr>
              <a:t>Saturday dominance (116M) confirms weekend shopping preferences, while Monday's strength (114M) suggests business and reseller activity at week's start. The mid-week Wednesday slump (105M) represents a 10.5% variance from peak performance.</a:t>
            </a:r>
            <a:endParaRPr lang="en-US" sz="1550" dirty="0"/>
          </a:p>
        </p:txBody>
      </p:sp>
      <p:sp>
        <p:nvSpPr>
          <p:cNvPr id="6" name="Text 3"/>
          <p:cNvSpPr/>
          <p:nvPr/>
        </p:nvSpPr>
        <p:spPr>
          <a:xfrm>
            <a:off x="7564874" y="4809768"/>
            <a:ext cx="6279356" cy="1270159"/>
          </a:xfrm>
          <a:prstGeom prst="rect">
            <a:avLst/>
          </a:prstGeom>
          <a:noFill/>
          <a:ln/>
        </p:spPr>
        <p:txBody>
          <a:bodyPr wrap="square" lIns="0" tIns="0" rIns="0" bIns="0" rtlCol="0" anchor="t"/>
          <a:lstStyle/>
          <a:p>
            <a:pPr marL="0" indent="0" algn="l">
              <a:lnSpc>
                <a:spcPts val="2500"/>
              </a:lnSpc>
              <a:buNone/>
            </a:pPr>
            <a:r>
              <a:rPr lang="en-US" sz="1550" b="1" dirty="0">
                <a:solidFill>
                  <a:srgbClr val="BFBFBF"/>
                </a:solidFill>
                <a:latin typeface="Open Sans" pitchFamily="34" charset="0"/>
                <a:ea typeface="Open Sans" pitchFamily="34" charset="-122"/>
                <a:cs typeface="Open Sans" pitchFamily="34" charset="-120"/>
              </a:rPr>
              <a:t>Operational Implications:</a:t>
            </a:r>
            <a:r>
              <a:rPr lang="en-US" sz="1550" dirty="0">
                <a:solidFill>
                  <a:srgbClr val="BFBFBF"/>
                </a:solidFill>
                <a:latin typeface="Open Sans" pitchFamily="34" charset="0"/>
                <a:ea typeface="Open Sans" pitchFamily="34" charset="-122"/>
                <a:cs typeface="Open Sans" pitchFamily="34" charset="-120"/>
              </a:rPr>
              <a:t> Weekend staffing optimization becomes critical, while mid-week promotional strategies could capture incremental revenue. The Monday performance indicates B2B opportunity concentration.</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22578" y="429339"/>
            <a:ext cx="3946922" cy="316230"/>
          </a:xfrm>
          <a:prstGeom prst="rect">
            <a:avLst/>
          </a:prstGeom>
          <a:noFill/>
          <a:ln/>
        </p:spPr>
        <p:txBody>
          <a:bodyPr wrap="none" lIns="0" tIns="0" rIns="0" bIns="0" rtlCol="0" anchor="t"/>
          <a:lstStyle/>
          <a:p>
            <a:pPr marL="0" indent="0" algn="l">
              <a:lnSpc>
                <a:spcPts val="2450"/>
              </a:lnSpc>
              <a:buNone/>
            </a:pPr>
            <a:r>
              <a:rPr lang="en-US" sz="1950" dirty="0">
                <a:solidFill>
                  <a:srgbClr val="FEFEFE"/>
                </a:solidFill>
                <a:latin typeface="Instrument Sans Medium" pitchFamily="34" charset="0"/>
                <a:ea typeface="Instrument Sans Medium" pitchFamily="34" charset="-122"/>
                <a:cs typeface="Instrument Sans Medium" pitchFamily="34" charset="-120"/>
              </a:rPr>
              <a:t>Customer Satisfaction Excellence</a:t>
            </a:r>
            <a:endParaRPr lang="en-US" sz="1950" dirty="0"/>
          </a:p>
        </p:txBody>
      </p:sp>
      <p:sp>
        <p:nvSpPr>
          <p:cNvPr id="3" name="Text 1"/>
          <p:cNvSpPr/>
          <p:nvPr/>
        </p:nvSpPr>
        <p:spPr>
          <a:xfrm>
            <a:off x="2603302" y="1668661"/>
            <a:ext cx="1244441" cy="252889"/>
          </a:xfrm>
          <a:prstGeom prst="rect">
            <a:avLst/>
          </a:prstGeom>
          <a:noFill/>
          <a:ln/>
        </p:spPr>
        <p:txBody>
          <a:bodyPr wrap="none" lIns="0" tIns="0" rIns="0" bIns="0" rtlCol="0" anchor="t"/>
          <a:lstStyle/>
          <a:p>
            <a:pPr marL="0" indent="0" algn="ctr">
              <a:lnSpc>
                <a:spcPts val="19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80%</a:t>
            </a:r>
            <a:endParaRPr lang="en-US" sz="1950" dirty="0"/>
          </a:p>
        </p:txBody>
      </p:sp>
      <p:pic>
        <p:nvPicPr>
          <p:cNvPr id="4" name="Image 0" descr="preencoded.png"/>
          <p:cNvPicPr>
            <a:picLocks noChangeAspect="1"/>
          </p:cNvPicPr>
          <p:nvPr/>
        </p:nvPicPr>
        <p:blipFill>
          <a:blip r:embed="rId3"/>
          <a:stretch>
            <a:fillRect/>
          </a:stretch>
        </p:blipFill>
        <p:spPr>
          <a:xfrm>
            <a:off x="2466737" y="1036320"/>
            <a:ext cx="1517690" cy="1517690"/>
          </a:xfrm>
          <a:prstGeom prst="rect">
            <a:avLst/>
          </a:prstGeom>
        </p:spPr>
      </p:pic>
      <p:sp>
        <p:nvSpPr>
          <p:cNvPr id="5" name="Text 2"/>
          <p:cNvSpPr/>
          <p:nvPr/>
        </p:nvSpPr>
        <p:spPr>
          <a:xfrm>
            <a:off x="2579608" y="2680335"/>
            <a:ext cx="1291947" cy="157996"/>
          </a:xfrm>
          <a:prstGeom prst="rect">
            <a:avLst/>
          </a:prstGeom>
          <a:noFill/>
          <a:ln/>
        </p:spPr>
        <p:txBody>
          <a:bodyPr wrap="none" lIns="0" tIns="0" rIns="0" bIns="0" rtlCol="0" anchor="t"/>
          <a:lstStyle/>
          <a:p>
            <a:pPr marL="0" indent="0" algn="ctr">
              <a:lnSpc>
                <a:spcPts val="1200"/>
              </a:lnSpc>
              <a:buNone/>
            </a:pPr>
            <a:r>
              <a:rPr lang="en-US" sz="950" dirty="0">
                <a:solidFill>
                  <a:srgbClr val="BFBFBF"/>
                </a:solidFill>
                <a:latin typeface="Instrument Sans Medium" pitchFamily="34" charset="0"/>
                <a:ea typeface="Instrument Sans Medium" pitchFamily="34" charset="-122"/>
                <a:cs typeface="Instrument Sans Medium" pitchFamily="34" charset="-120"/>
              </a:rPr>
              <a:t>High Satisfaction Rate</a:t>
            </a:r>
            <a:endParaRPr lang="en-US" sz="950" dirty="0"/>
          </a:p>
        </p:txBody>
      </p:sp>
      <p:sp>
        <p:nvSpPr>
          <p:cNvPr id="6" name="Text 3"/>
          <p:cNvSpPr/>
          <p:nvPr/>
        </p:nvSpPr>
        <p:spPr>
          <a:xfrm>
            <a:off x="622578" y="2939415"/>
            <a:ext cx="5206008" cy="161925"/>
          </a:xfrm>
          <a:prstGeom prst="rect">
            <a:avLst/>
          </a:prstGeom>
          <a:noFill/>
          <a:ln/>
        </p:spPr>
        <p:txBody>
          <a:bodyPr wrap="none" lIns="0" tIns="0" rIns="0" bIns="0" rtlCol="0" anchor="t"/>
          <a:lstStyle/>
          <a:p>
            <a:pPr marL="0" indent="0" algn="ctr">
              <a:lnSpc>
                <a:spcPts val="1250"/>
              </a:lnSpc>
              <a:buNone/>
            </a:pPr>
            <a:r>
              <a:rPr lang="en-US" sz="750" dirty="0">
                <a:solidFill>
                  <a:srgbClr val="BFBFBF"/>
                </a:solidFill>
                <a:latin typeface="Open Sans" pitchFamily="34" charset="0"/>
                <a:ea typeface="Open Sans" pitchFamily="34" charset="-122"/>
                <a:cs typeface="Open Sans" pitchFamily="34" charset="-120"/>
              </a:rPr>
              <a:t>Customers rating 4-5 stars demonstrate exceptional service quality</a:t>
            </a:r>
            <a:endParaRPr lang="en-US" sz="750" dirty="0"/>
          </a:p>
        </p:txBody>
      </p:sp>
      <p:sp>
        <p:nvSpPr>
          <p:cNvPr id="7" name="Text 4"/>
          <p:cNvSpPr/>
          <p:nvPr/>
        </p:nvSpPr>
        <p:spPr>
          <a:xfrm>
            <a:off x="2603302" y="3961209"/>
            <a:ext cx="1244441" cy="252889"/>
          </a:xfrm>
          <a:prstGeom prst="rect">
            <a:avLst/>
          </a:prstGeom>
          <a:noFill/>
          <a:ln/>
        </p:spPr>
        <p:txBody>
          <a:bodyPr wrap="none" lIns="0" tIns="0" rIns="0" bIns="0" rtlCol="0" anchor="t"/>
          <a:lstStyle/>
          <a:p>
            <a:pPr marL="0" indent="0" algn="ctr">
              <a:lnSpc>
                <a:spcPts val="19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32%</a:t>
            </a:r>
            <a:endParaRPr lang="en-US" sz="1950" dirty="0"/>
          </a:p>
        </p:txBody>
      </p:sp>
      <p:pic>
        <p:nvPicPr>
          <p:cNvPr id="8" name="Image 1" descr="preencoded.png"/>
          <p:cNvPicPr>
            <a:picLocks noChangeAspect="1"/>
          </p:cNvPicPr>
          <p:nvPr/>
        </p:nvPicPr>
        <p:blipFill>
          <a:blip r:embed="rId4"/>
          <a:stretch>
            <a:fillRect/>
          </a:stretch>
        </p:blipFill>
        <p:spPr>
          <a:xfrm>
            <a:off x="2466737" y="3328868"/>
            <a:ext cx="1517690" cy="1517690"/>
          </a:xfrm>
          <a:prstGeom prst="rect">
            <a:avLst/>
          </a:prstGeom>
        </p:spPr>
      </p:pic>
      <p:sp>
        <p:nvSpPr>
          <p:cNvPr id="9" name="Text 5"/>
          <p:cNvSpPr/>
          <p:nvPr/>
        </p:nvSpPr>
        <p:spPr>
          <a:xfrm>
            <a:off x="2593181" y="4972883"/>
            <a:ext cx="1264682" cy="157996"/>
          </a:xfrm>
          <a:prstGeom prst="rect">
            <a:avLst/>
          </a:prstGeom>
          <a:noFill/>
          <a:ln/>
        </p:spPr>
        <p:txBody>
          <a:bodyPr wrap="none" lIns="0" tIns="0" rIns="0" bIns="0" rtlCol="0" anchor="t"/>
          <a:lstStyle/>
          <a:p>
            <a:pPr marL="0" indent="0" algn="ctr">
              <a:lnSpc>
                <a:spcPts val="1200"/>
              </a:lnSpc>
              <a:buNone/>
            </a:pPr>
            <a:r>
              <a:rPr lang="en-US" sz="950" dirty="0">
                <a:solidFill>
                  <a:srgbClr val="BFBFBF"/>
                </a:solidFill>
                <a:latin typeface="Instrument Sans Medium" pitchFamily="34" charset="0"/>
                <a:ea typeface="Instrument Sans Medium" pitchFamily="34" charset="-122"/>
                <a:cs typeface="Instrument Sans Medium" pitchFamily="34" charset="-120"/>
              </a:rPr>
              <a:t>Five-Star Reviews</a:t>
            </a:r>
            <a:endParaRPr lang="en-US" sz="950" dirty="0"/>
          </a:p>
        </p:txBody>
      </p:sp>
      <p:sp>
        <p:nvSpPr>
          <p:cNvPr id="10" name="Text 6"/>
          <p:cNvSpPr/>
          <p:nvPr/>
        </p:nvSpPr>
        <p:spPr>
          <a:xfrm>
            <a:off x="622578" y="5231963"/>
            <a:ext cx="5206008" cy="161925"/>
          </a:xfrm>
          <a:prstGeom prst="rect">
            <a:avLst/>
          </a:prstGeom>
          <a:noFill/>
          <a:ln/>
        </p:spPr>
        <p:txBody>
          <a:bodyPr wrap="none" lIns="0" tIns="0" rIns="0" bIns="0" rtlCol="0" anchor="t"/>
          <a:lstStyle/>
          <a:p>
            <a:pPr marL="0" indent="0" algn="ctr">
              <a:lnSpc>
                <a:spcPts val="1250"/>
              </a:lnSpc>
              <a:buNone/>
            </a:pPr>
            <a:r>
              <a:rPr lang="en-US" sz="750" dirty="0">
                <a:solidFill>
                  <a:srgbClr val="BFBFBF"/>
                </a:solidFill>
                <a:latin typeface="Open Sans" pitchFamily="34" charset="0"/>
                <a:ea typeface="Open Sans" pitchFamily="34" charset="-122"/>
                <a:cs typeface="Open Sans" pitchFamily="34" charset="-120"/>
              </a:rPr>
              <a:t>323 customers providing highest rating indicating premium experience delivery</a:t>
            </a:r>
            <a:endParaRPr lang="en-US" sz="750" dirty="0"/>
          </a:p>
        </p:txBody>
      </p:sp>
      <p:sp>
        <p:nvSpPr>
          <p:cNvPr id="11" name="Text 7"/>
          <p:cNvSpPr/>
          <p:nvPr/>
        </p:nvSpPr>
        <p:spPr>
          <a:xfrm>
            <a:off x="2603302" y="6253758"/>
            <a:ext cx="1244441" cy="252889"/>
          </a:xfrm>
          <a:prstGeom prst="rect">
            <a:avLst/>
          </a:prstGeom>
          <a:noFill/>
          <a:ln/>
        </p:spPr>
        <p:txBody>
          <a:bodyPr wrap="none" lIns="0" tIns="0" rIns="0" bIns="0" rtlCol="0" anchor="t"/>
          <a:lstStyle/>
          <a:p>
            <a:pPr marL="0" indent="0" algn="ctr">
              <a:lnSpc>
                <a:spcPts val="1950"/>
              </a:lnSpc>
              <a:buNone/>
            </a:pPr>
            <a:r>
              <a:rPr lang="en-US" sz="1950" dirty="0">
                <a:solidFill>
                  <a:srgbClr val="BFBFBF"/>
                </a:solidFill>
                <a:latin typeface="Instrument Sans Medium" pitchFamily="34" charset="0"/>
                <a:ea typeface="Instrument Sans Medium" pitchFamily="34" charset="-122"/>
                <a:cs typeface="Instrument Sans Medium" pitchFamily="34" charset="-120"/>
              </a:rPr>
              <a:t>21%</a:t>
            </a:r>
            <a:endParaRPr lang="en-US" sz="1950" dirty="0"/>
          </a:p>
        </p:txBody>
      </p:sp>
      <p:pic>
        <p:nvPicPr>
          <p:cNvPr id="12" name="Image 2" descr="preencoded.png"/>
          <p:cNvPicPr>
            <a:picLocks noChangeAspect="1"/>
          </p:cNvPicPr>
          <p:nvPr/>
        </p:nvPicPr>
        <p:blipFill>
          <a:blip r:embed="rId5"/>
          <a:stretch>
            <a:fillRect/>
          </a:stretch>
        </p:blipFill>
        <p:spPr>
          <a:xfrm>
            <a:off x="2466737" y="5621417"/>
            <a:ext cx="1517690" cy="1517690"/>
          </a:xfrm>
          <a:prstGeom prst="rect">
            <a:avLst/>
          </a:prstGeom>
        </p:spPr>
      </p:pic>
      <p:sp>
        <p:nvSpPr>
          <p:cNvPr id="13" name="Text 8"/>
          <p:cNvSpPr/>
          <p:nvPr/>
        </p:nvSpPr>
        <p:spPr>
          <a:xfrm>
            <a:off x="2449949" y="7265432"/>
            <a:ext cx="1551265" cy="157996"/>
          </a:xfrm>
          <a:prstGeom prst="rect">
            <a:avLst/>
          </a:prstGeom>
          <a:noFill/>
          <a:ln/>
        </p:spPr>
        <p:txBody>
          <a:bodyPr wrap="none" lIns="0" tIns="0" rIns="0" bIns="0" rtlCol="0" anchor="t"/>
          <a:lstStyle/>
          <a:p>
            <a:pPr marL="0" indent="0" algn="ctr">
              <a:lnSpc>
                <a:spcPts val="1200"/>
              </a:lnSpc>
              <a:buNone/>
            </a:pPr>
            <a:r>
              <a:rPr lang="en-US" sz="950" dirty="0">
                <a:solidFill>
                  <a:srgbClr val="BFBFBF"/>
                </a:solidFill>
                <a:latin typeface="Instrument Sans Medium" pitchFamily="34" charset="0"/>
                <a:ea typeface="Instrument Sans Medium" pitchFamily="34" charset="-122"/>
                <a:cs typeface="Instrument Sans Medium" pitchFamily="34" charset="-120"/>
              </a:rPr>
              <a:t>Improvement Opportunity</a:t>
            </a:r>
            <a:endParaRPr lang="en-US" sz="950" dirty="0"/>
          </a:p>
        </p:txBody>
      </p:sp>
      <p:sp>
        <p:nvSpPr>
          <p:cNvPr id="14" name="Text 9"/>
          <p:cNvSpPr/>
          <p:nvPr/>
        </p:nvSpPr>
        <p:spPr>
          <a:xfrm>
            <a:off x="622578" y="7524512"/>
            <a:ext cx="5206008" cy="161925"/>
          </a:xfrm>
          <a:prstGeom prst="rect">
            <a:avLst/>
          </a:prstGeom>
          <a:noFill/>
          <a:ln/>
        </p:spPr>
        <p:txBody>
          <a:bodyPr wrap="none" lIns="0" tIns="0" rIns="0" bIns="0" rtlCol="0" anchor="t"/>
          <a:lstStyle/>
          <a:p>
            <a:pPr marL="0" indent="0" algn="ctr">
              <a:lnSpc>
                <a:spcPts val="1250"/>
              </a:lnSpc>
              <a:buNone/>
            </a:pPr>
            <a:r>
              <a:rPr lang="en-US" sz="750" dirty="0">
                <a:solidFill>
                  <a:srgbClr val="BFBFBF"/>
                </a:solidFill>
                <a:latin typeface="Open Sans" pitchFamily="34" charset="0"/>
                <a:ea typeface="Open Sans" pitchFamily="34" charset="-122"/>
                <a:cs typeface="Open Sans" pitchFamily="34" charset="-120"/>
              </a:rPr>
              <a:t>1-2 star ratings remain low, showing consistent service quality maintenance</a:t>
            </a:r>
            <a:endParaRPr lang="en-US" sz="750" dirty="0"/>
          </a:p>
        </p:txBody>
      </p:sp>
      <p:sp>
        <p:nvSpPr>
          <p:cNvPr id="15" name="Text 10"/>
          <p:cNvSpPr/>
          <p:nvPr/>
        </p:nvSpPr>
        <p:spPr>
          <a:xfrm>
            <a:off x="6082903" y="998339"/>
            <a:ext cx="2323862" cy="189667"/>
          </a:xfrm>
          <a:prstGeom prst="rect">
            <a:avLst/>
          </a:prstGeom>
          <a:noFill/>
          <a:ln/>
        </p:spPr>
        <p:txBody>
          <a:bodyPr wrap="none" lIns="0" tIns="0" rIns="0" bIns="0" rtlCol="0" anchor="t"/>
          <a:lstStyle/>
          <a:p>
            <a:pPr marL="0" indent="0" algn="l">
              <a:lnSpc>
                <a:spcPts val="1450"/>
              </a:lnSpc>
              <a:buNone/>
            </a:pPr>
            <a:r>
              <a:rPr lang="en-US" sz="1150" dirty="0">
                <a:solidFill>
                  <a:srgbClr val="FEFEFE"/>
                </a:solidFill>
                <a:latin typeface="Instrument Sans Medium" pitchFamily="34" charset="0"/>
                <a:ea typeface="Instrument Sans Medium" pitchFamily="34" charset="-122"/>
                <a:cs typeface="Instrument Sans Medium" pitchFamily="34" charset="-120"/>
              </a:rPr>
              <a:t>Satisfaction Distribution Analysis</a:t>
            </a:r>
            <a:endParaRPr lang="en-US" sz="1150" dirty="0"/>
          </a:p>
        </p:txBody>
      </p:sp>
      <p:sp>
        <p:nvSpPr>
          <p:cNvPr id="16" name="Text 11"/>
          <p:cNvSpPr/>
          <p:nvPr/>
        </p:nvSpPr>
        <p:spPr>
          <a:xfrm>
            <a:off x="6082903" y="1289090"/>
            <a:ext cx="7932420" cy="404574"/>
          </a:xfrm>
          <a:prstGeom prst="rect">
            <a:avLst/>
          </a:prstGeom>
          <a:noFill/>
          <a:ln/>
        </p:spPr>
        <p:txBody>
          <a:bodyPr wrap="square" lIns="0" tIns="0" rIns="0" bIns="0" rtlCol="0" anchor="t"/>
          <a:lstStyle/>
          <a:p>
            <a:pPr marL="0" indent="0" algn="l">
              <a:lnSpc>
                <a:spcPts val="1550"/>
              </a:lnSpc>
              <a:buNone/>
            </a:pPr>
            <a:r>
              <a:rPr lang="en-US" sz="950" dirty="0">
                <a:solidFill>
                  <a:srgbClr val="BFBFBF"/>
                </a:solidFill>
                <a:latin typeface="Open Sans" pitchFamily="34" charset="0"/>
                <a:ea typeface="Open Sans" pitchFamily="34" charset="-122"/>
                <a:cs typeface="Open Sans" pitchFamily="34" charset="-120"/>
              </a:rPr>
              <a:t>Customer rating distribution reveals exceptional service delivery with 323 five-star ratings (32.3%) and 299 four-star ratings (29.9%), creating a combined 80% high-satisfaction rate that significantly exceeds industry benchmarks.</a:t>
            </a:r>
            <a:endParaRPr lang="en-US" sz="950" dirty="0"/>
          </a:p>
        </p:txBody>
      </p:sp>
      <p:sp>
        <p:nvSpPr>
          <p:cNvPr id="17" name="Text 12"/>
          <p:cNvSpPr/>
          <p:nvPr/>
        </p:nvSpPr>
        <p:spPr>
          <a:xfrm>
            <a:off x="6082903" y="1784628"/>
            <a:ext cx="7932420" cy="606862"/>
          </a:xfrm>
          <a:prstGeom prst="rect">
            <a:avLst/>
          </a:prstGeom>
          <a:noFill/>
          <a:ln/>
        </p:spPr>
        <p:txBody>
          <a:bodyPr wrap="square" lIns="0" tIns="0" rIns="0" bIns="0" rtlCol="0" anchor="t"/>
          <a:lstStyle/>
          <a:p>
            <a:pPr marL="0" indent="0" algn="l">
              <a:lnSpc>
                <a:spcPts val="1550"/>
              </a:lnSpc>
              <a:buNone/>
            </a:pPr>
            <a:r>
              <a:rPr lang="en-US" sz="950" dirty="0">
                <a:solidFill>
                  <a:srgbClr val="BFBFBF"/>
                </a:solidFill>
                <a:latin typeface="Open Sans" pitchFamily="34" charset="0"/>
                <a:ea typeface="Open Sans" pitchFamily="34" charset="-122"/>
                <a:cs typeface="Open Sans" pitchFamily="34" charset="-120"/>
              </a:rPr>
              <a:t>The 221 three-star ratings (22.1%) represent the primary conversion opportunity - these neutral customers are positioned for upgrade to higher satisfaction levels through targeted service improvements. Low negative ratings (21.3% combined 1-2 stars) validate operational excellence and quality control systems.</a:t>
            </a:r>
            <a:endParaRPr lang="en-US" sz="9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01742"/>
            <a:ext cx="4968954" cy="434102"/>
          </a:xfrm>
          <a:prstGeom prst="rect">
            <a:avLst/>
          </a:prstGeom>
          <a:noFill/>
          <a:ln/>
        </p:spPr>
        <p:txBody>
          <a:bodyPr wrap="none" lIns="0" tIns="0" rIns="0" bIns="0" rtlCol="0" anchor="t"/>
          <a:lstStyle/>
          <a:p>
            <a:pPr marL="0" indent="0" algn="l">
              <a:lnSpc>
                <a:spcPts val="3400"/>
              </a:lnSpc>
              <a:buNone/>
            </a:pPr>
            <a:r>
              <a:rPr lang="en-US" sz="2700" dirty="0">
                <a:solidFill>
                  <a:srgbClr val="FEFEFE"/>
                </a:solidFill>
                <a:latin typeface="Instrument Sans Medium" pitchFamily="34" charset="0"/>
                <a:ea typeface="Instrument Sans Medium" pitchFamily="34" charset="-122"/>
                <a:cs typeface="Instrument Sans Medium" pitchFamily="34" charset="-120"/>
              </a:rPr>
              <a:t>Product Portfolio Performance</a:t>
            </a:r>
            <a:endParaRPr lang="en-US" sz="2700" dirty="0"/>
          </a:p>
        </p:txBody>
      </p:sp>
      <p:pic>
        <p:nvPicPr>
          <p:cNvPr id="3" name="Image 0" descr="preencoded.png"/>
          <p:cNvPicPr>
            <a:picLocks noChangeAspect="1"/>
          </p:cNvPicPr>
          <p:nvPr/>
        </p:nvPicPr>
        <p:blipFill>
          <a:blip r:embed="rId3"/>
          <a:stretch>
            <a:fillRect/>
          </a:stretch>
        </p:blipFill>
        <p:spPr>
          <a:xfrm>
            <a:off x="793790" y="1313617"/>
            <a:ext cx="9129951" cy="5112663"/>
          </a:xfrm>
          <a:prstGeom prst="rect">
            <a:avLst/>
          </a:prstGeom>
        </p:spPr>
      </p:pic>
      <p:sp>
        <p:nvSpPr>
          <p:cNvPr id="4" name="Text 1"/>
          <p:cNvSpPr/>
          <p:nvPr/>
        </p:nvSpPr>
        <p:spPr>
          <a:xfrm>
            <a:off x="793790" y="6582489"/>
            <a:ext cx="13042821" cy="444579"/>
          </a:xfrm>
          <a:prstGeom prst="rect">
            <a:avLst/>
          </a:prstGeom>
          <a:noFill/>
          <a:ln/>
        </p:spPr>
        <p:txBody>
          <a:bodyPr wrap="square" lIns="0" tIns="0" rIns="0" bIns="0" rtlCol="0" anchor="t"/>
          <a:lstStyle/>
          <a:p>
            <a:pPr marL="0" indent="0" algn="l">
              <a:lnSpc>
                <a:spcPts val="1750"/>
              </a:lnSpc>
              <a:buNone/>
            </a:pPr>
            <a:r>
              <a:rPr lang="en-US" sz="1050" dirty="0">
                <a:solidFill>
                  <a:srgbClr val="BFBFBF"/>
                </a:solidFill>
                <a:latin typeface="Open Sans" pitchFamily="34" charset="0"/>
                <a:ea typeface="Open Sans" pitchFamily="34" charset="-122"/>
                <a:cs typeface="Open Sans" pitchFamily="34" charset="-120"/>
              </a:rPr>
              <a:t>Product performance reveals remarkably balanced portfolio with iPhone maintaining premium leadership at 60M (20.8%), while Android ecosystem dominates overall market share at 79.2%. The tight clustering between top performers - with only 7M variance between highest and lowest - indicates successful diversification strategy reducing single-product dependency risks.</a:t>
            </a:r>
            <a:endParaRPr lang="en-US" sz="1050" dirty="0"/>
          </a:p>
        </p:txBody>
      </p:sp>
      <p:sp>
        <p:nvSpPr>
          <p:cNvPr id="5" name="Text 2"/>
          <p:cNvSpPr/>
          <p:nvPr/>
        </p:nvSpPr>
        <p:spPr>
          <a:xfrm>
            <a:off x="793790" y="7183279"/>
            <a:ext cx="13042821" cy="444579"/>
          </a:xfrm>
          <a:prstGeom prst="rect">
            <a:avLst/>
          </a:prstGeom>
          <a:noFill/>
          <a:ln/>
        </p:spPr>
        <p:txBody>
          <a:bodyPr wrap="square" lIns="0" tIns="0" rIns="0" bIns="0" rtlCol="0" anchor="t"/>
          <a:lstStyle/>
          <a:p>
            <a:pPr marL="0" indent="0" algn="l">
              <a:lnSpc>
                <a:spcPts val="1750"/>
              </a:lnSpc>
              <a:buNone/>
            </a:pPr>
            <a:r>
              <a:rPr lang="en-US" sz="1050" b="1" dirty="0">
                <a:solidFill>
                  <a:srgbClr val="BFBFBF"/>
                </a:solidFill>
                <a:latin typeface="Open Sans" pitchFamily="34" charset="0"/>
                <a:ea typeface="Open Sans" pitchFamily="34" charset="-122"/>
                <a:cs typeface="Open Sans" pitchFamily="34" charset="-120"/>
              </a:rPr>
              <a:t>Strategic Portfolio Insights:</a:t>
            </a:r>
            <a:r>
              <a:rPr lang="en-US" sz="1050" dirty="0">
                <a:solidFill>
                  <a:srgbClr val="BFBFBF"/>
                </a:solidFill>
                <a:latin typeface="Open Sans" pitchFamily="34" charset="0"/>
                <a:ea typeface="Open Sans" pitchFamily="34" charset="-122"/>
                <a:cs typeface="Open Sans" pitchFamily="34" charset="-120"/>
              </a:rPr>
              <a:t> OnePlus Nord's strong 58M performance (20.1%) validates mid-premium positioning, while Samsung's dual presence (Galaxy Note 20 and S21) captures 37.8% combined market share. Vivo Y51's inclusion demonstrates successful mass-premium segment penetration, creating comprehensive market coverage across price points.</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61643"/>
            <a:ext cx="7549634" cy="558165"/>
          </a:xfrm>
          <a:prstGeom prst="rect">
            <a:avLst/>
          </a:prstGeom>
          <a:noFill/>
          <a:ln/>
        </p:spPr>
        <p:txBody>
          <a:bodyPr wrap="none" lIns="0" tIns="0" rIns="0" bIns="0" rtlCol="0" anchor="t"/>
          <a:lstStyle/>
          <a:p>
            <a:pPr marL="0" indent="0" algn="l">
              <a:lnSpc>
                <a:spcPts val="4350"/>
              </a:lnSpc>
              <a:buNone/>
            </a:pPr>
            <a:r>
              <a:rPr lang="en-US" sz="3500" dirty="0">
                <a:solidFill>
                  <a:srgbClr val="FEFEFE"/>
                </a:solidFill>
                <a:latin typeface="Instrument Sans Medium" pitchFamily="34" charset="0"/>
                <a:ea typeface="Instrument Sans Medium" pitchFamily="34" charset="-122"/>
                <a:cs typeface="Instrument Sans Medium" pitchFamily="34" charset="-120"/>
              </a:rPr>
              <a:t>Strategic KPI Monitoring Framework</a:t>
            </a:r>
            <a:endParaRPr lang="en-US" sz="3500" dirty="0"/>
          </a:p>
        </p:txBody>
      </p:sp>
      <p:sp>
        <p:nvSpPr>
          <p:cNvPr id="3" name="Shape 1"/>
          <p:cNvSpPr/>
          <p:nvPr/>
        </p:nvSpPr>
        <p:spPr>
          <a:xfrm>
            <a:off x="793790" y="1676995"/>
            <a:ext cx="6432113" cy="2029182"/>
          </a:xfrm>
          <a:prstGeom prst="roundRect">
            <a:avLst>
              <a:gd name="adj" fmla="val 1320"/>
            </a:avLst>
          </a:prstGeom>
          <a:solidFill>
            <a:srgbClr val="3E3E3E"/>
          </a:solidFill>
          <a:ln/>
        </p:spPr>
      </p:sp>
      <p:sp>
        <p:nvSpPr>
          <p:cNvPr id="4" name="Shape 2"/>
          <p:cNvSpPr/>
          <p:nvPr/>
        </p:nvSpPr>
        <p:spPr>
          <a:xfrm>
            <a:off x="972383" y="1855589"/>
            <a:ext cx="535781" cy="535781"/>
          </a:xfrm>
          <a:prstGeom prst="roundRect">
            <a:avLst>
              <a:gd name="adj" fmla="val 17064968"/>
            </a:avLst>
          </a:prstGeom>
          <a:solidFill>
            <a:srgbClr val="F5F547"/>
          </a:solidFill>
          <a:ln/>
        </p:spPr>
      </p:sp>
      <p:pic>
        <p:nvPicPr>
          <p:cNvPr id="5" name="Image 0" descr="preencoded.png"/>
          <p:cNvPicPr>
            <a:picLocks noChangeAspect="1"/>
          </p:cNvPicPr>
          <p:nvPr/>
        </p:nvPicPr>
        <p:blipFill>
          <a:blip r:embed="rId3"/>
          <a:stretch>
            <a:fillRect/>
          </a:stretch>
        </p:blipFill>
        <p:spPr>
          <a:xfrm>
            <a:off x="1119664" y="1972747"/>
            <a:ext cx="241102" cy="301347"/>
          </a:xfrm>
          <a:prstGeom prst="rect">
            <a:avLst/>
          </a:prstGeom>
        </p:spPr>
      </p:pic>
      <p:sp>
        <p:nvSpPr>
          <p:cNvPr id="6" name="Text 3"/>
          <p:cNvSpPr/>
          <p:nvPr/>
        </p:nvSpPr>
        <p:spPr>
          <a:xfrm>
            <a:off x="972383" y="2569964"/>
            <a:ext cx="2262426" cy="278963"/>
          </a:xfrm>
          <a:prstGeom prst="rect">
            <a:avLst/>
          </a:prstGeom>
          <a:noFill/>
          <a:ln/>
        </p:spPr>
        <p:txBody>
          <a:bodyPr wrap="none" lIns="0" tIns="0" rIns="0" bIns="0" rtlCol="0" anchor="t"/>
          <a:lstStyle/>
          <a:p>
            <a:pPr marL="0" indent="0" algn="l">
              <a:lnSpc>
                <a:spcPts val="2150"/>
              </a:lnSpc>
              <a:buNone/>
            </a:pPr>
            <a:r>
              <a:rPr lang="en-US" sz="1750" dirty="0">
                <a:solidFill>
                  <a:srgbClr val="BFBFBF"/>
                </a:solidFill>
                <a:latin typeface="Instrument Sans Medium" pitchFamily="34" charset="0"/>
                <a:ea typeface="Instrument Sans Medium" pitchFamily="34" charset="-122"/>
                <a:cs typeface="Instrument Sans Medium" pitchFamily="34" charset="-120"/>
              </a:rPr>
              <a:t>Weekly Sales Velocity</a:t>
            </a:r>
            <a:endParaRPr lang="en-US" sz="1750" dirty="0"/>
          </a:p>
        </p:txBody>
      </p:sp>
      <p:sp>
        <p:nvSpPr>
          <p:cNvPr id="7" name="Text 4"/>
          <p:cNvSpPr/>
          <p:nvPr/>
        </p:nvSpPr>
        <p:spPr>
          <a:xfrm>
            <a:off x="972383" y="2956084"/>
            <a:ext cx="6074926" cy="571500"/>
          </a:xfrm>
          <a:prstGeom prst="rect">
            <a:avLst/>
          </a:prstGeom>
          <a:noFill/>
          <a:ln/>
        </p:spPr>
        <p:txBody>
          <a:bodyPr wrap="square" lIns="0" tIns="0" rIns="0" bIns="0" rtlCol="0" anchor="t"/>
          <a:lstStyle/>
          <a:p>
            <a:pPr marL="0" indent="0" algn="l">
              <a:lnSpc>
                <a:spcPts val="2250"/>
              </a:lnSpc>
              <a:buNone/>
            </a:pPr>
            <a:r>
              <a:rPr lang="en-US" sz="1400" dirty="0">
                <a:solidFill>
                  <a:srgbClr val="BFBFBF"/>
                </a:solidFill>
                <a:latin typeface="Open Sans" pitchFamily="34" charset="0"/>
                <a:ea typeface="Open Sans" pitchFamily="34" charset="-122"/>
                <a:cs typeface="Open Sans" pitchFamily="34" charset="-120"/>
              </a:rPr>
              <a:t>Track Saturday performance as leading indicator for overall market health and consumer sentiment shifts</a:t>
            </a:r>
            <a:endParaRPr lang="en-US" sz="1400" dirty="0"/>
          </a:p>
        </p:txBody>
      </p:sp>
      <p:sp>
        <p:nvSpPr>
          <p:cNvPr id="8" name="Shape 5"/>
          <p:cNvSpPr/>
          <p:nvPr/>
        </p:nvSpPr>
        <p:spPr>
          <a:xfrm>
            <a:off x="7404497" y="1676995"/>
            <a:ext cx="6432113" cy="2029182"/>
          </a:xfrm>
          <a:prstGeom prst="roundRect">
            <a:avLst>
              <a:gd name="adj" fmla="val 1320"/>
            </a:avLst>
          </a:prstGeom>
          <a:solidFill>
            <a:srgbClr val="3E3E3E"/>
          </a:solidFill>
          <a:ln/>
        </p:spPr>
      </p:sp>
      <p:sp>
        <p:nvSpPr>
          <p:cNvPr id="9" name="Shape 6"/>
          <p:cNvSpPr/>
          <p:nvPr/>
        </p:nvSpPr>
        <p:spPr>
          <a:xfrm>
            <a:off x="7583091" y="1855589"/>
            <a:ext cx="535781" cy="535781"/>
          </a:xfrm>
          <a:prstGeom prst="roundRect">
            <a:avLst>
              <a:gd name="adj" fmla="val 17064968"/>
            </a:avLst>
          </a:prstGeom>
          <a:solidFill>
            <a:srgbClr val="F5F547"/>
          </a:solidFill>
          <a:ln/>
        </p:spPr>
      </p:sp>
      <p:pic>
        <p:nvPicPr>
          <p:cNvPr id="10" name="Image 1" descr="preencoded.png"/>
          <p:cNvPicPr>
            <a:picLocks noChangeAspect="1"/>
          </p:cNvPicPr>
          <p:nvPr/>
        </p:nvPicPr>
        <p:blipFill>
          <a:blip r:embed="rId4"/>
          <a:stretch>
            <a:fillRect/>
          </a:stretch>
        </p:blipFill>
        <p:spPr>
          <a:xfrm>
            <a:off x="7730371" y="1972747"/>
            <a:ext cx="241102" cy="301347"/>
          </a:xfrm>
          <a:prstGeom prst="rect">
            <a:avLst/>
          </a:prstGeom>
        </p:spPr>
      </p:pic>
      <p:sp>
        <p:nvSpPr>
          <p:cNvPr id="11" name="Text 7"/>
          <p:cNvSpPr/>
          <p:nvPr/>
        </p:nvSpPr>
        <p:spPr>
          <a:xfrm>
            <a:off x="7583091" y="2569964"/>
            <a:ext cx="2372678" cy="278963"/>
          </a:xfrm>
          <a:prstGeom prst="rect">
            <a:avLst/>
          </a:prstGeom>
          <a:noFill/>
          <a:ln/>
        </p:spPr>
        <p:txBody>
          <a:bodyPr wrap="none" lIns="0" tIns="0" rIns="0" bIns="0" rtlCol="0" anchor="t"/>
          <a:lstStyle/>
          <a:p>
            <a:pPr marL="0" indent="0" algn="l">
              <a:lnSpc>
                <a:spcPts val="2150"/>
              </a:lnSpc>
              <a:buNone/>
            </a:pPr>
            <a:r>
              <a:rPr lang="en-US" sz="1750" dirty="0">
                <a:solidFill>
                  <a:srgbClr val="BFBFBF"/>
                </a:solidFill>
                <a:latin typeface="Instrument Sans Medium" pitchFamily="34" charset="0"/>
                <a:ea typeface="Instrument Sans Medium" pitchFamily="34" charset="-122"/>
                <a:cs typeface="Instrument Sans Medium" pitchFamily="34" charset="-120"/>
              </a:rPr>
              <a:t>Payment Mix Evolution</a:t>
            </a:r>
            <a:endParaRPr lang="en-US" sz="1750" dirty="0"/>
          </a:p>
        </p:txBody>
      </p:sp>
      <p:sp>
        <p:nvSpPr>
          <p:cNvPr id="12" name="Text 8"/>
          <p:cNvSpPr/>
          <p:nvPr/>
        </p:nvSpPr>
        <p:spPr>
          <a:xfrm>
            <a:off x="7583091" y="2956084"/>
            <a:ext cx="6074926" cy="571500"/>
          </a:xfrm>
          <a:prstGeom prst="rect">
            <a:avLst/>
          </a:prstGeom>
          <a:noFill/>
          <a:ln/>
        </p:spPr>
        <p:txBody>
          <a:bodyPr wrap="square" lIns="0" tIns="0" rIns="0" bIns="0" rtlCol="0" anchor="t"/>
          <a:lstStyle/>
          <a:p>
            <a:pPr marL="0" indent="0" algn="l">
              <a:lnSpc>
                <a:spcPts val="2250"/>
              </a:lnSpc>
              <a:buNone/>
            </a:pPr>
            <a:r>
              <a:rPr lang="en-US" sz="1400" dirty="0">
                <a:solidFill>
                  <a:srgbClr val="BFBFBF"/>
                </a:solidFill>
                <a:latin typeface="Open Sans" pitchFamily="34" charset="0"/>
                <a:ea typeface="Open Sans" pitchFamily="34" charset="-122"/>
                <a:cs typeface="Open Sans" pitchFamily="34" charset="-120"/>
              </a:rPr>
              <a:t>Monitor digital payment adoption rates to optimize transaction costs and customer experience</a:t>
            </a:r>
            <a:endParaRPr lang="en-US" sz="1400" dirty="0"/>
          </a:p>
        </p:txBody>
      </p:sp>
      <p:sp>
        <p:nvSpPr>
          <p:cNvPr id="13" name="Shape 9"/>
          <p:cNvSpPr/>
          <p:nvPr/>
        </p:nvSpPr>
        <p:spPr>
          <a:xfrm>
            <a:off x="793790" y="3884771"/>
            <a:ext cx="6432113" cy="2029182"/>
          </a:xfrm>
          <a:prstGeom prst="roundRect">
            <a:avLst>
              <a:gd name="adj" fmla="val 1320"/>
            </a:avLst>
          </a:prstGeom>
          <a:solidFill>
            <a:srgbClr val="3E3E3E"/>
          </a:solidFill>
          <a:ln/>
        </p:spPr>
      </p:sp>
      <p:sp>
        <p:nvSpPr>
          <p:cNvPr id="14" name="Shape 10"/>
          <p:cNvSpPr/>
          <p:nvPr/>
        </p:nvSpPr>
        <p:spPr>
          <a:xfrm>
            <a:off x="972383" y="4063365"/>
            <a:ext cx="535781" cy="535781"/>
          </a:xfrm>
          <a:prstGeom prst="roundRect">
            <a:avLst>
              <a:gd name="adj" fmla="val 17064968"/>
            </a:avLst>
          </a:prstGeom>
          <a:solidFill>
            <a:srgbClr val="F5F547"/>
          </a:solidFill>
          <a:ln/>
        </p:spPr>
      </p:sp>
      <p:pic>
        <p:nvPicPr>
          <p:cNvPr id="15" name="Image 2" descr="preencoded.png"/>
          <p:cNvPicPr>
            <a:picLocks noChangeAspect="1"/>
          </p:cNvPicPr>
          <p:nvPr/>
        </p:nvPicPr>
        <p:blipFill>
          <a:blip r:embed="rId5"/>
          <a:stretch>
            <a:fillRect/>
          </a:stretch>
        </p:blipFill>
        <p:spPr>
          <a:xfrm>
            <a:off x="1119664" y="4180523"/>
            <a:ext cx="241102" cy="301347"/>
          </a:xfrm>
          <a:prstGeom prst="rect">
            <a:avLst/>
          </a:prstGeom>
        </p:spPr>
      </p:pic>
      <p:sp>
        <p:nvSpPr>
          <p:cNvPr id="16" name="Text 11"/>
          <p:cNvSpPr/>
          <p:nvPr/>
        </p:nvSpPr>
        <p:spPr>
          <a:xfrm>
            <a:off x="972383" y="4777740"/>
            <a:ext cx="3442454" cy="278963"/>
          </a:xfrm>
          <a:prstGeom prst="rect">
            <a:avLst/>
          </a:prstGeom>
          <a:noFill/>
          <a:ln/>
        </p:spPr>
        <p:txBody>
          <a:bodyPr wrap="none" lIns="0" tIns="0" rIns="0" bIns="0" rtlCol="0" anchor="t"/>
          <a:lstStyle/>
          <a:p>
            <a:pPr marL="0" indent="0" algn="l">
              <a:lnSpc>
                <a:spcPts val="2150"/>
              </a:lnSpc>
              <a:buNone/>
            </a:pPr>
            <a:r>
              <a:rPr lang="en-US" sz="1750" dirty="0">
                <a:solidFill>
                  <a:srgbClr val="BFBFBF"/>
                </a:solidFill>
                <a:latin typeface="Instrument Sans Medium" pitchFamily="34" charset="0"/>
                <a:ea typeface="Instrument Sans Medium" pitchFamily="34" charset="-122"/>
                <a:cs typeface="Instrument Sans Medium" pitchFamily="34" charset="-120"/>
              </a:rPr>
              <a:t>Geographic Revenue Distribution</a:t>
            </a:r>
            <a:endParaRPr lang="en-US" sz="1750" dirty="0"/>
          </a:p>
        </p:txBody>
      </p:sp>
      <p:sp>
        <p:nvSpPr>
          <p:cNvPr id="17" name="Text 12"/>
          <p:cNvSpPr/>
          <p:nvPr/>
        </p:nvSpPr>
        <p:spPr>
          <a:xfrm>
            <a:off x="972383" y="5163860"/>
            <a:ext cx="6074926" cy="571500"/>
          </a:xfrm>
          <a:prstGeom prst="rect">
            <a:avLst/>
          </a:prstGeom>
          <a:noFill/>
          <a:ln/>
        </p:spPr>
        <p:txBody>
          <a:bodyPr wrap="square" lIns="0" tIns="0" rIns="0" bIns="0" rtlCol="0" anchor="t"/>
          <a:lstStyle/>
          <a:p>
            <a:pPr marL="0" indent="0" algn="l">
              <a:lnSpc>
                <a:spcPts val="2250"/>
              </a:lnSpc>
              <a:buNone/>
            </a:pPr>
            <a:r>
              <a:rPr lang="en-US" sz="1400" dirty="0">
                <a:solidFill>
                  <a:srgbClr val="BFBFBF"/>
                </a:solidFill>
                <a:latin typeface="Open Sans" pitchFamily="34" charset="0"/>
                <a:ea typeface="Open Sans" pitchFamily="34" charset="-122"/>
                <a:cs typeface="Open Sans" pitchFamily="34" charset="-120"/>
              </a:rPr>
              <a:t>Measure metro vs. non-metro contribution to identify expansion opportunities and resource allocation</a:t>
            </a:r>
            <a:endParaRPr lang="en-US" sz="1400" dirty="0"/>
          </a:p>
        </p:txBody>
      </p:sp>
      <p:sp>
        <p:nvSpPr>
          <p:cNvPr id="18" name="Shape 13"/>
          <p:cNvSpPr/>
          <p:nvPr/>
        </p:nvSpPr>
        <p:spPr>
          <a:xfrm>
            <a:off x="7404497" y="3884771"/>
            <a:ext cx="6432113" cy="2029182"/>
          </a:xfrm>
          <a:prstGeom prst="roundRect">
            <a:avLst>
              <a:gd name="adj" fmla="val 1320"/>
            </a:avLst>
          </a:prstGeom>
          <a:solidFill>
            <a:srgbClr val="3E3E3E"/>
          </a:solidFill>
          <a:ln/>
        </p:spPr>
      </p:sp>
      <p:sp>
        <p:nvSpPr>
          <p:cNvPr id="19" name="Shape 14"/>
          <p:cNvSpPr/>
          <p:nvPr/>
        </p:nvSpPr>
        <p:spPr>
          <a:xfrm>
            <a:off x="7583091" y="4063365"/>
            <a:ext cx="535781" cy="535781"/>
          </a:xfrm>
          <a:prstGeom prst="roundRect">
            <a:avLst>
              <a:gd name="adj" fmla="val 17064968"/>
            </a:avLst>
          </a:prstGeom>
          <a:solidFill>
            <a:srgbClr val="F5F547"/>
          </a:solidFill>
          <a:ln/>
        </p:spPr>
      </p:sp>
      <p:pic>
        <p:nvPicPr>
          <p:cNvPr id="20" name="Image 3" descr="preencoded.png"/>
          <p:cNvPicPr>
            <a:picLocks noChangeAspect="1"/>
          </p:cNvPicPr>
          <p:nvPr/>
        </p:nvPicPr>
        <p:blipFill>
          <a:blip r:embed="rId6"/>
          <a:stretch>
            <a:fillRect/>
          </a:stretch>
        </p:blipFill>
        <p:spPr>
          <a:xfrm>
            <a:off x="7730371" y="4180523"/>
            <a:ext cx="241102" cy="301347"/>
          </a:xfrm>
          <a:prstGeom prst="rect">
            <a:avLst/>
          </a:prstGeom>
        </p:spPr>
      </p:pic>
      <p:sp>
        <p:nvSpPr>
          <p:cNvPr id="21" name="Text 15"/>
          <p:cNvSpPr/>
          <p:nvPr/>
        </p:nvSpPr>
        <p:spPr>
          <a:xfrm>
            <a:off x="7583091" y="4777740"/>
            <a:ext cx="3070979" cy="278963"/>
          </a:xfrm>
          <a:prstGeom prst="rect">
            <a:avLst/>
          </a:prstGeom>
          <a:noFill/>
          <a:ln/>
        </p:spPr>
        <p:txBody>
          <a:bodyPr wrap="none" lIns="0" tIns="0" rIns="0" bIns="0" rtlCol="0" anchor="t"/>
          <a:lstStyle/>
          <a:p>
            <a:pPr marL="0" indent="0" algn="l">
              <a:lnSpc>
                <a:spcPts val="2150"/>
              </a:lnSpc>
              <a:buNone/>
            </a:pPr>
            <a:r>
              <a:rPr lang="en-US" sz="1750" dirty="0">
                <a:solidFill>
                  <a:srgbClr val="BFBFBF"/>
                </a:solidFill>
                <a:latin typeface="Instrument Sans Medium" pitchFamily="34" charset="0"/>
                <a:ea typeface="Instrument Sans Medium" pitchFamily="34" charset="-122"/>
                <a:cs typeface="Instrument Sans Medium" pitchFamily="34" charset="-120"/>
              </a:rPr>
              <a:t>Customer Satisfaction Trends</a:t>
            </a:r>
            <a:endParaRPr lang="en-US" sz="1750" dirty="0"/>
          </a:p>
        </p:txBody>
      </p:sp>
      <p:sp>
        <p:nvSpPr>
          <p:cNvPr id="22" name="Text 16"/>
          <p:cNvSpPr/>
          <p:nvPr/>
        </p:nvSpPr>
        <p:spPr>
          <a:xfrm>
            <a:off x="7583091" y="5163860"/>
            <a:ext cx="6074926" cy="571500"/>
          </a:xfrm>
          <a:prstGeom prst="rect">
            <a:avLst/>
          </a:prstGeom>
          <a:noFill/>
          <a:ln/>
        </p:spPr>
        <p:txBody>
          <a:bodyPr wrap="square" lIns="0" tIns="0" rIns="0" bIns="0" rtlCol="0" anchor="t"/>
          <a:lstStyle/>
          <a:p>
            <a:pPr marL="0" indent="0" algn="l">
              <a:lnSpc>
                <a:spcPts val="2250"/>
              </a:lnSpc>
              <a:buNone/>
            </a:pPr>
            <a:r>
              <a:rPr lang="en-US" sz="1400" dirty="0">
                <a:solidFill>
                  <a:srgbClr val="BFBFBF"/>
                </a:solidFill>
                <a:latin typeface="Open Sans" pitchFamily="34" charset="0"/>
                <a:ea typeface="Open Sans" pitchFamily="34" charset="-122"/>
                <a:cs typeface="Open Sans" pitchFamily="34" charset="-120"/>
              </a:rPr>
              <a:t>Weekly NPS tracking to maintain service excellence and identify improvement opportunities</a:t>
            </a:r>
            <a:endParaRPr lang="en-US" sz="1400" dirty="0"/>
          </a:p>
        </p:txBody>
      </p:sp>
      <p:sp>
        <p:nvSpPr>
          <p:cNvPr id="23" name="Text 17"/>
          <p:cNvSpPr/>
          <p:nvPr/>
        </p:nvSpPr>
        <p:spPr>
          <a:xfrm>
            <a:off x="793790" y="6181844"/>
            <a:ext cx="7465933" cy="446603"/>
          </a:xfrm>
          <a:prstGeom prst="rect">
            <a:avLst/>
          </a:prstGeom>
          <a:noFill/>
          <a:ln/>
        </p:spPr>
        <p:txBody>
          <a:bodyPr wrap="none" lIns="0" tIns="0" rIns="0" bIns="0" rtlCol="0" anchor="t"/>
          <a:lstStyle/>
          <a:p>
            <a:pPr marL="0" indent="0" algn="l">
              <a:lnSpc>
                <a:spcPts val="3500"/>
              </a:lnSpc>
              <a:buNone/>
            </a:pPr>
            <a:r>
              <a:rPr lang="en-US" sz="2800" dirty="0">
                <a:solidFill>
                  <a:srgbClr val="FEFEFE"/>
                </a:solidFill>
                <a:latin typeface="Instrument Sans Medium" pitchFamily="34" charset="0"/>
                <a:ea typeface="Instrument Sans Medium" pitchFamily="34" charset="-122"/>
                <a:cs typeface="Instrument Sans Medium" pitchFamily="34" charset="-120"/>
              </a:rPr>
              <a:t>Dashboard Enhancement Recommendations</a:t>
            </a:r>
            <a:endParaRPr lang="en-US" sz="2800" dirty="0"/>
          </a:p>
        </p:txBody>
      </p:sp>
      <p:sp>
        <p:nvSpPr>
          <p:cNvPr id="24" name="Text 18"/>
          <p:cNvSpPr/>
          <p:nvPr/>
        </p:nvSpPr>
        <p:spPr>
          <a:xfrm>
            <a:off x="793790" y="6896338"/>
            <a:ext cx="13042821" cy="571500"/>
          </a:xfrm>
          <a:prstGeom prst="rect">
            <a:avLst/>
          </a:prstGeom>
          <a:noFill/>
          <a:ln/>
        </p:spPr>
        <p:txBody>
          <a:bodyPr wrap="square" lIns="0" tIns="0" rIns="0" bIns="0" rtlCol="0" anchor="t"/>
          <a:lstStyle/>
          <a:p>
            <a:pPr marL="0" indent="0" algn="l">
              <a:lnSpc>
                <a:spcPts val="2250"/>
              </a:lnSpc>
              <a:buNone/>
            </a:pPr>
            <a:r>
              <a:rPr lang="en-US" sz="1400" dirty="0">
                <a:solidFill>
                  <a:srgbClr val="BFBFBF"/>
                </a:solidFill>
                <a:latin typeface="Open Sans" pitchFamily="34" charset="0"/>
                <a:ea typeface="Open Sans" pitchFamily="34" charset="-122"/>
                <a:cs typeface="Open Sans" pitchFamily="34" charset="-120"/>
              </a:rPr>
              <a:t>Implement advanced analytics capabilities including conversion rate metrics (visitors to transactions), customer lifetime value tracking, and inventory turnover ratios. Add profit margin analysis by product and region, complemented by predictive analytics for seasonal forecasting and demand planning.</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1092</Words>
  <Application>Microsoft Office PowerPoint</Application>
  <PresentationFormat>Custom</PresentationFormat>
  <Paragraphs>89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Instrument Sans Medium</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vikas mewada</cp:lastModifiedBy>
  <cp:revision>3</cp:revision>
  <dcterms:created xsi:type="dcterms:W3CDTF">2025-09-20T15:03:41Z</dcterms:created>
  <dcterms:modified xsi:type="dcterms:W3CDTF">2025-09-20T15:12:39Z</dcterms:modified>
</cp:coreProperties>
</file>