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58" r:id="rId14"/>
    <p:sldId id="259" r:id="rId15"/>
    <p:sldId id="271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ADR by week no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ADR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Sheet1!$A$2:$A$15</c:f>
              <c:strCache>
                <c:ptCount val="14"/>
                <c:pt idx="0">
                  <c:v>W 19</c:v>
                </c:pt>
                <c:pt idx="1">
                  <c:v>W 20</c:v>
                </c:pt>
                <c:pt idx="2">
                  <c:v>W 21</c:v>
                </c:pt>
                <c:pt idx="3">
                  <c:v>W 22</c:v>
                </c:pt>
                <c:pt idx="4">
                  <c:v>W 23</c:v>
                </c:pt>
                <c:pt idx="5">
                  <c:v>W 24</c:v>
                </c:pt>
                <c:pt idx="6">
                  <c:v>W 25</c:v>
                </c:pt>
                <c:pt idx="7">
                  <c:v>W 26</c:v>
                </c:pt>
                <c:pt idx="8">
                  <c:v>W 27</c:v>
                </c:pt>
                <c:pt idx="9">
                  <c:v>W 28</c:v>
                </c:pt>
                <c:pt idx="10">
                  <c:v>W 29</c:v>
                </c:pt>
                <c:pt idx="11">
                  <c:v>W 30</c:v>
                </c:pt>
                <c:pt idx="12">
                  <c:v>W 31</c:v>
                </c:pt>
                <c:pt idx="13">
                  <c:v>W 32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12602.1034199726</c:v>
                </c:pt>
                <c:pt idx="1">
                  <c:v>12724.5774776419</c:v>
                </c:pt>
                <c:pt idx="2">
                  <c:v>12709.818071223101</c:v>
                </c:pt>
                <c:pt idx="3">
                  <c:v>12687.042802268101</c:v>
                </c:pt>
                <c:pt idx="4">
                  <c:v>12715.2127846847</c:v>
                </c:pt>
                <c:pt idx="5">
                  <c:v>12642.12507925</c:v>
                </c:pt>
                <c:pt idx="6">
                  <c:v>12672.418806542901</c:v>
                </c:pt>
                <c:pt idx="7">
                  <c:v>12659.689586336901</c:v>
                </c:pt>
                <c:pt idx="8">
                  <c:v>12730.8549534756</c:v>
                </c:pt>
                <c:pt idx="9">
                  <c:v>12753.5836764571</c:v>
                </c:pt>
                <c:pt idx="10">
                  <c:v>12682.0284988201</c:v>
                </c:pt>
                <c:pt idx="11">
                  <c:v>12728.5086474501</c:v>
                </c:pt>
                <c:pt idx="12">
                  <c:v>12752.724199091001</c:v>
                </c:pt>
                <c:pt idx="13">
                  <c:v>12725.839491217401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7-41C9-89DF-EE4A89C30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8779439"/>
        <c:axId val="2008778191"/>
      </c:lineChart>
      <c:catAx>
        <c:axId val="20087794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778191"/>
        <c:crosses val="autoZero"/>
        <c:auto val="1"/>
        <c:lblAlgn val="ctr"/>
        <c:lblOffset val="100"/>
        <c:noMultiLvlLbl val="0"/>
      </c:catAx>
      <c:valAx>
        <c:axId val="2008778191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77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FDCF-D625-409D-B572-B245A30B1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F4D26-CDCA-4621-97FA-AEAF8775F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A5F1-DF55-4E61-8829-7204DBCB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C126-1829-437B-B47D-E5188E28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257C-4FC8-42C1-B81F-EB8A2969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7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C58C-D38C-4BDB-800C-5FC9DB1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BAC6B-A02D-4C7F-84D9-E8A59286F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3F65-C71F-4CB6-8452-AC1B9242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DF5B-F19B-490E-89F2-72E135F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354A-2490-43DB-82E1-6BD756FB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1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0A868-13AB-4275-9834-4734742B6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FDF7-FE04-466E-93B9-378B9D922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2123-BD2A-4EC5-8993-4F01547E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411A-99A2-4E78-ACB1-7434B609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4D6D-62A9-4C9A-9C06-583584E6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D48C-7A00-4B34-931D-29903F70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CC42-890C-4FBA-AA58-986B2C10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44F3-8688-49F6-ADD1-3EFC590C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EBEF-287C-4166-B557-08C1E8C1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C055-4939-44D2-8C5C-E8CC866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9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2F49-78F8-45AE-A582-69D9064C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DBC87-2FF2-4E25-B76A-B6D5CDEB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FA14-6816-4E8B-B27F-FC1012DB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8F88-1ADF-4D04-A6AF-01E972FC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277A-D4A0-4954-8946-70007001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4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4FF0-3736-4487-882E-E49AD1A5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C317-E3FA-4267-89B1-D6D7779D5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7C9B5-586F-42C5-BCA3-11056E134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D17A-9646-4EA8-A458-2F17B6E0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CF858-7079-4038-AEBD-0DC866A0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A092-4D37-43A5-849B-006D737F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DA7-E606-4739-B38B-71EAF914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6E45-4B44-4666-9061-6F03F0E3C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6BF4B-7F6E-41A7-A380-D8DC9BC6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91761-503A-4F5E-ACC5-2F120E4EE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C53C6-1239-46CD-B28A-5F3F93087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461-83A4-4396-B335-70CAE1D6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28F8A-2BA2-4DC1-B53D-60481DB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472DE-03BF-4654-B7D8-60038D2B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5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1EC5-AB55-4130-8539-AE885180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03979-49FE-4170-9F2A-DEB52F95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F6D9F-08D9-4BEA-B065-CB499DA0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0B951-56DB-44A3-AD3D-75AFB082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5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C3F22-468D-4E6A-94E1-962CF957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55A36-88B8-4650-83E3-78D0E8E6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C6AB-CF48-4A6F-9791-36571D19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8367-AB20-4756-9343-681B1E51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4BAC-24FA-40B4-86B6-86CFC274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7424C-598E-4FAD-9612-E5481E14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5753-D4F2-417E-B681-71E448EC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4F8B2-B351-4830-A08C-F3C8B230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DD7A-EB96-4D23-8AE0-55C56FC2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3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72C1-E0A1-4DBA-9B0E-292E5307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C2DB6-1102-4949-82C8-37BC16F72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C47D-D8EA-48EA-8858-004F809F9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3C8FB-28FD-449E-AD85-FF92A6CC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B7430-8958-49D1-812E-2D199397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3BA8D-58A9-4AC3-B812-93745BCC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4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7C5B2-890B-4E18-AAFC-5770CC59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8022A-8E85-44AC-A584-D95FE455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47DD-B49E-4876-BC5D-F1C75C167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2563-9087-4F2D-8F0B-3915B4ACCE64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0DBC-9964-4CB1-8445-B918C3CA4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FD59-A822-49CD-AE71-8D2D1276F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128D-1FA2-411A-9897-8F3B2BD0A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clipart.org/detail/7890/g-parchment-background-or-border-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1823F1-8324-4A3F-A1C3-0191256D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8546" y="770021"/>
            <a:ext cx="11796099" cy="40451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4CFD7E-3F21-460A-8484-2C5D6D9C7C22}"/>
              </a:ext>
            </a:extLst>
          </p:cNvPr>
          <p:cNvSpPr txBox="1">
            <a:spLocks/>
          </p:cNvSpPr>
          <p:nvPr/>
        </p:nvSpPr>
        <p:spPr>
          <a:xfrm>
            <a:off x="1051560" y="1432223"/>
            <a:ext cx="9966960" cy="232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0"/>
              </a:rPr>
              <a:t>Data Visualization Project</a:t>
            </a:r>
          </a:p>
          <a:p>
            <a:br>
              <a:rPr lang="en-US" sz="5400" dirty="0">
                <a:latin typeface="Rockwell" panose="02060603020205020403" pitchFamily="18" charset="0"/>
              </a:rPr>
            </a:br>
            <a:r>
              <a:rPr lang="en-US" dirty="0" err="1">
                <a:latin typeface="Rockwell" panose="02060603020205020403" pitchFamily="18" charset="0"/>
              </a:rPr>
              <a:t>Kpi</a:t>
            </a:r>
            <a:r>
              <a:rPr lang="en-US" dirty="0">
                <a:latin typeface="Rockwell" panose="02060603020205020403" pitchFamily="18" charset="0"/>
              </a:rPr>
              <a:t> Dashboard for a hospitality client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7F799B-B99F-49A4-980F-BE5F8FEC2193}"/>
              </a:ext>
            </a:extLst>
          </p:cNvPr>
          <p:cNvSpPr txBox="1">
            <a:spLocks/>
          </p:cNvSpPr>
          <p:nvPr/>
        </p:nvSpPr>
        <p:spPr>
          <a:xfrm>
            <a:off x="1051560" y="4682083"/>
            <a:ext cx="7891272" cy="1069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marL="0" indent="0">
              <a:buNone/>
            </a:pPr>
            <a:r>
              <a:rPr lang="en-US" dirty="0"/>
              <a:t>Vikas Paliwal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4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009098" y="173211"/>
            <a:ext cx="10173803" cy="6202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Features of the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90D6C3-19F4-4F1D-9C30-81263B0D1427}"/>
              </a:ext>
            </a:extLst>
          </p:cNvPr>
          <p:cNvSpPr txBox="1">
            <a:spLocks/>
          </p:cNvSpPr>
          <p:nvPr/>
        </p:nvSpPr>
        <p:spPr>
          <a:xfrm>
            <a:off x="1009098" y="1300162"/>
            <a:ext cx="10173803" cy="42576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The following 4 visuals were provided: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Revenue by category </a:t>
            </a:r>
            <a:r>
              <a:rPr lang="en-US" sz="2400" dirty="0"/>
              <a:t>= The donut chart displays the revenue </a:t>
            </a: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in the luxury/business hotels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Trend by key matrics = </a:t>
            </a:r>
            <a:r>
              <a:rPr lang="en-US" sz="2400" b="0" i="0" dirty="0">
                <a:effectLst/>
                <a:latin typeface="Söhne"/>
              </a:rPr>
              <a:t>The line chart illustrates the percentage of rooms occupied, RevPAR, and ADR on weekly basis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Realisation % and ADR by platform </a:t>
            </a:r>
            <a:r>
              <a:rPr lang="en-US" sz="2400" dirty="0"/>
              <a:t>= The combined line and clustered column chart present the percentage of realized revenue and ADR.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KPI table </a:t>
            </a:r>
            <a:r>
              <a:rPr lang="en-US" sz="2400" dirty="0"/>
              <a:t>= A matrix visual (pivot table) showcases various KPIs across different properties </a:t>
            </a:r>
          </a:p>
        </p:txBody>
      </p:sp>
    </p:spTree>
    <p:extLst>
      <p:ext uri="{BB962C8B-B14F-4D97-AF65-F5344CB8AC3E}">
        <p14:creationId xmlns:p14="http://schemas.microsoft.com/office/powerpoint/2010/main" val="24294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009098" y="173211"/>
            <a:ext cx="10173803" cy="6202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Features of the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90D6C3-19F4-4F1D-9C30-81263B0D1427}"/>
              </a:ext>
            </a:extLst>
          </p:cNvPr>
          <p:cNvSpPr txBox="1">
            <a:spLocks/>
          </p:cNvSpPr>
          <p:nvPr/>
        </p:nvSpPr>
        <p:spPr>
          <a:xfrm>
            <a:off x="1009098" y="1300162"/>
            <a:ext cx="10173803" cy="42576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 bunch of card visuals were placed to show the values of important KPIs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following filters were provided to slice and dice the data: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Room class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Properties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Month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week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theme of the dashboard is based on the logo of the company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visuals are interactive in nature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Tooltips pop-up when hovering over a visual for more information about the data point</a:t>
            </a:r>
          </a:p>
        </p:txBody>
      </p:sp>
    </p:spTree>
    <p:extLst>
      <p:ext uri="{BB962C8B-B14F-4D97-AF65-F5344CB8AC3E}">
        <p14:creationId xmlns:p14="http://schemas.microsoft.com/office/powerpoint/2010/main" val="412859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3066912" y="2200275"/>
            <a:ext cx="6058176" cy="24574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Söhne"/>
                <a:ea typeface="+mn-ea"/>
                <a:cs typeface="+mn-cs"/>
              </a:rPr>
              <a:t>Important business insights derived from the</a:t>
            </a:r>
          </a:p>
          <a:p>
            <a:pPr algn="ctr"/>
            <a:r>
              <a:rPr lang="en-US" sz="4000" b="1" dirty="0">
                <a:latin typeface="Söhne"/>
                <a:ea typeface="+mn-ea"/>
                <a:cs typeface="+mn-cs"/>
              </a:rPr>
              <a:t>Revenue Dashboard</a:t>
            </a:r>
          </a:p>
        </p:txBody>
      </p:sp>
    </p:spTree>
    <p:extLst>
      <p:ext uri="{BB962C8B-B14F-4D97-AF65-F5344CB8AC3E}">
        <p14:creationId xmlns:p14="http://schemas.microsoft.com/office/powerpoint/2010/main" val="348248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258DBA3-48CF-4814-97D8-A0F4AC6A0A28}"/>
              </a:ext>
            </a:extLst>
          </p:cNvPr>
          <p:cNvSpPr/>
          <p:nvPr/>
        </p:nvSpPr>
        <p:spPr>
          <a:xfrm>
            <a:off x="358126" y="426913"/>
            <a:ext cx="11473200" cy="792000"/>
          </a:xfrm>
          <a:prstGeom prst="roundRect">
            <a:avLst>
              <a:gd name="adj" fmla="val 912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Cities in Focus: Revealing Revenue, Occupancy, and Ratings in Mumbai, Hyderabad, Bangalore and Delhi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C65E6A-186E-40F0-935D-3002F7700C46}"/>
              </a:ext>
            </a:extLst>
          </p:cNvPr>
          <p:cNvCxnSpPr>
            <a:cxnSpLocks/>
          </p:cNvCxnSpPr>
          <p:nvPr/>
        </p:nvCxnSpPr>
        <p:spPr>
          <a:xfrm>
            <a:off x="358126" y="1381023"/>
            <a:ext cx="1147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50D502-B933-428B-8BFD-22FEC7F9D791}"/>
              </a:ext>
            </a:extLst>
          </p:cNvPr>
          <p:cNvSpPr txBox="1"/>
          <p:nvPr/>
        </p:nvSpPr>
        <p:spPr>
          <a:xfrm>
            <a:off x="358126" y="4861427"/>
            <a:ext cx="1147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Mumbai</a:t>
            </a:r>
            <a:r>
              <a:rPr lang="en-US" sz="2400" dirty="0"/>
              <a:t> generate the highest revenue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(660M) </a:t>
            </a:r>
            <a:r>
              <a:rPr lang="en-US" sz="2400" dirty="0"/>
              <a:t>followed by Bangalore, Hyderabad and Delhi.</a:t>
            </a:r>
          </a:p>
          <a:p>
            <a:pPr marL="342900" indent="-34290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Delhi</a:t>
            </a:r>
            <a:r>
              <a:rPr lang="en-US" sz="2400" dirty="0"/>
              <a:t> toped both in occupancy and rating followed by Hyderabad, Mumbai and Bangalore.</a:t>
            </a:r>
          </a:p>
        </p:txBody>
      </p:sp>
      <p:graphicFrame>
        <p:nvGraphicFramePr>
          <p:cNvPr id="59" name="Table 24">
            <a:extLst>
              <a:ext uri="{FF2B5EF4-FFF2-40B4-BE49-F238E27FC236}">
                <a16:creationId xmlns:a16="http://schemas.microsoft.com/office/drawing/2014/main" id="{B2576222-5511-4ED0-B8D6-1EC4E132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39150"/>
              </p:ext>
            </p:extLst>
          </p:nvPr>
        </p:nvGraphicFramePr>
        <p:xfrm>
          <a:off x="358126" y="1783026"/>
          <a:ext cx="11473200" cy="250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413">
                  <a:extLst>
                    <a:ext uri="{9D8B030D-6E8A-4147-A177-3AD203B41FA5}">
                      <a16:colId xmlns:a16="http://schemas.microsoft.com/office/drawing/2014/main" val="990108081"/>
                    </a:ext>
                  </a:extLst>
                </a:gridCol>
                <a:gridCol w="2542867">
                  <a:extLst>
                    <a:ext uri="{9D8B030D-6E8A-4147-A177-3AD203B41FA5}">
                      <a16:colId xmlns:a16="http://schemas.microsoft.com/office/drawing/2014/main" val="3014583883"/>
                    </a:ext>
                  </a:extLst>
                </a:gridCol>
                <a:gridCol w="2294640">
                  <a:extLst>
                    <a:ext uri="{9D8B030D-6E8A-4147-A177-3AD203B41FA5}">
                      <a16:colId xmlns:a16="http://schemas.microsoft.com/office/drawing/2014/main" val="1973393121"/>
                    </a:ext>
                  </a:extLst>
                </a:gridCol>
                <a:gridCol w="2294640">
                  <a:extLst>
                    <a:ext uri="{9D8B030D-6E8A-4147-A177-3AD203B41FA5}">
                      <a16:colId xmlns:a16="http://schemas.microsoft.com/office/drawing/2014/main" val="3110560195"/>
                    </a:ext>
                  </a:extLst>
                </a:gridCol>
                <a:gridCol w="2294640">
                  <a:extLst>
                    <a:ext uri="{9D8B030D-6E8A-4147-A177-3AD203B41FA5}">
                      <a16:colId xmlns:a16="http://schemas.microsoft.com/office/drawing/2014/main" val="3391571532"/>
                    </a:ext>
                  </a:extLst>
                </a:gridCol>
              </a:tblGrid>
              <a:tr h="626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Mumbai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Hyderabad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Bangalore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Delhi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21725"/>
                  </a:ext>
                </a:extLst>
              </a:tr>
              <a:tr h="626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Revenue (M)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660.64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321.17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415.03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290.92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38651"/>
                  </a:ext>
                </a:extLst>
              </a:tr>
              <a:tr h="626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Occupancy(%)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58.0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57.8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55.7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60.4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69719"/>
                  </a:ext>
                </a:extLst>
              </a:tr>
              <a:tr h="626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Rating (1-5)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3.65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3.66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3.41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3.78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68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5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258DBA3-48CF-4814-97D8-A0F4AC6A0A28}"/>
              </a:ext>
            </a:extLst>
          </p:cNvPr>
          <p:cNvSpPr/>
          <p:nvPr/>
        </p:nvSpPr>
        <p:spPr>
          <a:xfrm>
            <a:off x="358126" y="426913"/>
            <a:ext cx="11473200" cy="792000"/>
          </a:xfrm>
          <a:prstGeom prst="roundRect">
            <a:avLst>
              <a:gd name="adj" fmla="val 912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Properties in Focus: Revealing Revenue, Occupancy, and Ratings in </a:t>
            </a:r>
            <a:r>
              <a:rPr lang="en-US" sz="3200" b="1" dirty="0">
                <a:solidFill>
                  <a:schemeClr val="tx1"/>
                </a:solidFill>
                <a:latin typeface="Söhne"/>
              </a:rPr>
              <a:t>different properties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C65E6A-186E-40F0-935D-3002F7700C46}"/>
              </a:ext>
            </a:extLst>
          </p:cNvPr>
          <p:cNvCxnSpPr>
            <a:cxnSpLocks/>
          </p:cNvCxnSpPr>
          <p:nvPr/>
        </p:nvCxnSpPr>
        <p:spPr>
          <a:xfrm>
            <a:off x="358126" y="1381023"/>
            <a:ext cx="1147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50D502-B933-428B-8BFD-22FEC7F9D791}"/>
              </a:ext>
            </a:extLst>
          </p:cNvPr>
          <p:cNvSpPr txBox="1"/>
          <p:nvPr/>
        </p:nvSpPr>
        <p:spPr>
          <a:xfrm>
            <a:off x="7757653" y="2429989"/>
            <a:ext cx="4073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Atliq Blu </a:t>
            </a:r>
            <a:r>
              <a:rPr lang="en-US" sz="2400" dirty="0"/>
              <a:t>has the highest occupancy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61.9 % </a:t>
            </a:r>
            <a:r>
              <a:rPr lang="en-US" sz="2400" dirty="0"/>
              <a:t>and rating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3.96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.</a:t>
            </a:r>
          </a:p>
          <a:p>
            <a:pPr marL="342900" indent="-34290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Atliq Exotica </a:t>
            </a:r>
            <a:r>
              <a:rPr lang="en-US" sz="2400" dirty="0"/>
              <a:t>perform better compare all 7 types of property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316.47 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revenue. </a:t>
            </a: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F2F94AF1-335E-42BE-98D7-603EBB982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82843"/>
              </p:ext>
            </p:extLst>
          </p:nvPr>
        </p:nvGraphicFramePr>
        <p:xfrm>
          <a:off x="358127" y="1579756"/>
          <a:ext cx="7178298" cy="5049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908">
                  <a:extLst>
                    <a:ext uri="{9D8B030D-6E8A-4147-A177-3AD203B41FA5}">
                      <a16:colId xmlns:a16="http://schemas.microsoft.com/office/drawing/2014/main" val="4286018228"/>
                    </a:ext>
                  </a:extLst>
                </a:gridCol>
                <a:gridCol w="1758130">
                  <a:extLst>
                    <a:ext uri="{9D8B030D-6E8A-4147-A177-3AD203B41FA5}">
                      <a16:colId xmlns:a16="http://schemas.microsoft.com/office/drawing/2014/main" val="3014583883"/>
                    </a:ext>
                  </a:extLst>
                </a:gridCol>
                <a:gridCol w="1758130">
                  <a:extLst>
                    <a:ext uri="{9D8B030D-6E8A-4147-A177-3AD203B41FA5}">
                      <a16:colId xmlns:a16="http://schemas.microsoft.com/office/drawing/2014/main" val="1973393121"/>
                    </a:ext>
                  </a:extLst>
                </a:gridCol>
                <a:gridCol w="1758130">
                  <a:extLst>
                    <a:ext uri="{9D8B030D-6E8A-4147-A177-3AD203B41FA5}">
                      <a16:colId xmlns:a16="http://schemas.microsoft.com/office/drawing/2014/main" val="3110560195"/>
                    </a:ext>
                  </a:extLst>
                </a:gridCol>
              </a:tblGrid>
              <a:tr h="8501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(M)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Occupancy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Rating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(1-5)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21725"/>
                  </a:ext>
                </a:extLst>
              </a:tr>
              <a:tr h="599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Atliq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Bay</a:t>
                      </a:r>
                      <a:endParaRPr lang="en-IN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256.96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58.3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3.71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38651"/>
                  </a:ext>
                </a:extLst>
              </a:tr>
              <a:tr h="599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Atliq Blu</a:t>
                      </a:r>
                      <a:endParaRPr lang="en-IN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257.70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61.9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3.96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69719"/>
                  </a:ext>
                </a:extLst>
              </a:tr>
              <a:tr h="599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Atliq City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282.15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59.4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3.69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686304"/>
                  </a:ext>
                </a:extLst>
              </a:tr>
              <a:tr h="5998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Atliq Exotica</a:t>
                      </a:r>
                      <a:endParaRPr lang="en-IN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316.47</a:t>
                      </a:r>
                      <a:endParaRPr lang="en-IN" sz="2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57.2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3.62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78711"/>
                  </a:ext>
                </a:extLst>
              </a:tr>
              <a:tr h="599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Atliq Grands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208.91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52.5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3.10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990813"/>
                  </a:ext>
                </a:extLst>
              </a:tr>
              <a:tr h="599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Atliq Palace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300.29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59.9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3.75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890834"/>
                  </a:ext>
                </a:extLst>
              </a:tr>
              <a:tr h="5998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Atliq Seasons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65.29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44.6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2.30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28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14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258DBA3-48CF-4814-97D8-A0F4AC6A0A28}"/>
              </a:ext>
            </a:extLst>
          </p:cNvPr>
          <p:cNvSpPr/>
          <p:nvPr/>
        </p:nvSpPr>
        <p:spPr>
          <a:xfrm>
            <a:off x="358126" y="426913"/>
            <a:ext cx="11473200" cy="792000"/>
          </a:xfrm>
          <a:prstGeom prst="roundRect">
            <a:avLst>
              <a:gd name="adj" fmla="val 912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Söhne"/>
              </a:rPr>
              <a:t>Day Type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 in Focus: Revealing RevPAR, Occupancy, ADR, and Realisation in </a:t>
            </a:r>
            <a:r>
              <a:rPr lang="en-US" sz="3200" b="1" dirty="0">
                <a:solidFill>
                  <a:schemeClr val="tx1"/>
                </a:solidFill>
                <a:latin typeface="Söhne"/>
              </a:rPr>
              <a:t>Weekday and Weekend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C65E6A-186E-40F0-935D-3002F7700C46}"/>
              </a:ext>
            </a:extLst>
          </p:cNvPr>
          <p:cNvCxnSpPr>
            <a:cxnSpLocks/>
          </p:cNvCxnSpPr>
          <p:nvPr/>
        </p:nvCxnSpPr>
        <p:spPr>
          <a:xfrm>
            <a:off x="358126" y="1381023"/>
            <a:ext cx="1147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547D3F19-40DC-4814-BAEC-9DFAAC323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45523"/>
              </p:ext>
            </p:extLst>
          </p:nvPr>
        </p:nvGraphicFramePr>
        <p:xfrm>
          <a:off x="358126" y="1381023"/>
          <a:ext cx="6596348" cy="291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056">
                  <a:extLst>
                    <a:ext uri="{9D8B030D-6E8A-4147-A177-3AD203B41FA5}">
                      <a16:colId xmlns:a16="http://schemas.microsoft.com/office/drawing/2014/main" val="4286018228"/>
                    </a:ext>
                  </a:extLst>
                </a:gridCol>
                <a:gridCol w="2139646">
                  <a:extLst>
                    <a:ext uri="{9D8B030D-6E8A-4147-A177-3AD203B41FA5}">
                      <a16:colId xmlns:a16="http://schemas.microsoft.com/office/drawing/2014/main" val="3014583883"/>
                    </a:ext>
                  </a:extLst>
                </a:gridCol>
                <a:gridCol w="2139646">
                  <a:extLst>
                    <a:ext uri="{9D8B030D-6E8A-4147-A177-3AD203B41FA5}">
                      <a16:colId xmlns:a16="http://schemas.microsoft.com/office/drawing/2014/main" val="1973393121"/>
                    </a:ext>
                  </a:extLst>
                </a:gridCol>
              </a:tblGrid>
              <a:tr h="53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Weekdays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Weekends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21725"/>
                  </a:ext>
                </a:extLst>
              </a:tr>
              <a:tr h="535583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RevPAR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7083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7972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38651"/>
                  </a:ext>
                </a:extLst>
              </a:tr>
              <a:tr h="535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Occupancy %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55.85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62.64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69719"/>
                  </a:ext>
                </a:extLst>
              </a:tr>
              <a:tr h="535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ADR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12682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12725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686304"/>
                  </a:ext>
                </a:extLst>
              </a:tr>
              <a:tr h="535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Realisation %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69.94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70.59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7871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2880D8-D808-47C9-A6C7-65478C865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530211"/>
              </p:ext>
            </p:extLst>
          </p:nvPr>
        </p:nvGraphicFramePr>
        <p:xfrm>
          <a:off x="358125" y="4686301"/>
          <a:ext cx="6795149" cy="174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6BBA7FC-857F-41A7-9668-088A7544AA1B}"/>
              </a:ext>
            </a:extLst>
          </p:cNvPr>
          <p:cNvSpPr txBox="1"/>
          <p:nvPr/>
        </p:nvSpPr>
        <p:spPr>
          <a:xfrm>
            <a:off x="8029575" y="1789989"/>
            <a:ext cx="3801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occupancy rate</a:t>
            </a:r>
            <a:r>
              <a:rPr lang="en-US" sz="2400" dirty="0"/>
              <a:t> is higher during weekends across all cities, months and booking platforms. Leverage this insight to increase revenue generated during weekends.</a:t>
            </a:r>
          </a:p>
          <a:p>
            <a:pPr marL="342900" indent="-34290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ADR</a:t>
            </a:r>
            <a:r>
              <a:rPr lang="en-US" sz="2400" dirty="0"/>
              <a:t> is almost equal in both weekdays and weekends.</a:t>
            </a:r>
          </a:p>
        </p:txBody>
      </p:sp>
    </p:spTree>
    <p:extLst>
      <p:ext uri="{BB962C8B-B14F-4D97-AF65-F5344CB8AC3E}">
        <p14:creationId xmlns:p14="http://schemas.microsoft.com/office/powerpoint/2010/main" val="28021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257A83-DD94-4D5D-AD04-B9625EF8FCB3}"/>
              </a:ext>
            </a:extLst>
          </p:cNvPr>
          <p:cNvSpPr txBox="1">
            <a:spLocks/>
          </p:cNvSpPr>
          <p:nvPr/>
        </p:nvSpPr>
        <p:spPr>
          <a:xfrm>
            <a:off x="1162049" y="2000341"/>
            <a:ext cx="10058399" cy="30414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A revenue dashboard was built for AtliQ hotels depicting its various KPIs visually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Relevant filters along with tooltips and interactions was provided in the dashboard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dashboard can be used for both high-level and in-depth analysis of KPIs across various dimensions</a:t>
            </a:r>
            <a:endParaRPr lang="en-IN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162051" y="898970"/>
            <a:ext cx="10058400" cy="620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Conclusion</a:t>
            </a:r>
            <a:endParaRPr lang="en-IN" sz="3200" b="1" dirty="0">
              <a:latin typeface="Söhn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54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08B513-8DE4-44A6-A38C-21FA4C8E65CD}"/>
              </a:ext>
            </a:extLst>
          </p:cNvPr>
          <p:cNvSpPr txBox="1">
            <a:spLocks/>
          </p:cNvSpPr>
          <p:nvPr/>
        </p:nvSpPr>
        <p:spPr>
          <a:xfrm>
            <a:off x="1066800" y="3029603"/>
            <a:ext cx="10058400" cy="7987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Söhne"/>
                <a:ea typeface="+mn-ea"/>
                <a:cs typeface="+mn-cs"/>
              </a:rPr>
              <a:t>Thank you!</a:t>
            </a:r>
            <a:endParaRPr lang="en-IN" sz="4800" b="1" dirty="0">
              <a:latin typeface="Söhn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91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486D-15DE-4420-AAD4-404C4B71C55C}"/>
              </a:ext>
            </a:extLst>
          </p:cNvPr>
          <p:cNvSpPr txBox="1">
            <a:spLocks/>
          </p:cNvSpPr>
          <p:nvPr/>
        </p:nvSpPr>
        <p:spPr>
          <a:xfrm>
            <a:off x="1162050" y="914400"/>
            <a:ext cx="10058400" cy="629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Business objective</a:t>
            </a:r>
            <a:endParaRPr lang="en-IN" sz="3200" b="1" dirty="0">
              <a:latin typeface="Söhne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7750-B030-4EB7-A1E9-E9CF7A78E56B}"/>
              </a:ext>
            </a:extLst>
          </p:cNvPr>
          <p:cNvSpPr txBox="1">
            <a:spLocks/>
          </p:cNvSpPr>
          <p:nvPr/>
        </p:nvSpPr>
        <p:spPr>
          <a:xfrm>
            <a:off x="1162050" y="2114550"/>
            <a:ext cx="10058400" cy="38290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AtliQ is a company that owns multiple hotel chains across various cities of India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Managing director / CEO of AtliQ wants to incorporate ‘Business and Data Intelligence’ to identify and track the source of revenue for AtliQ hotels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Hence, it is decided to develop a KPI Dashboard for AtliQ, using May-22 to July-22 data, which can help track its revenue sources and other relevant KPIs across various dimensions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It’ll help the management take strategic business decisions based on the insights generated from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30338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162051" y="898970"/>
            <a:ext cx="10058400" cy="620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Problem statement / Project scope</a:t>
            </a:r>
            <a:endParaRPr lang="en-IN" sz="3200" b="1" dirty="0">
              <a:latin typeface="Söhne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5D1B4-ED9D-4A72-8277-68340D2A9623}"/>
              </a:ext>
            </a:extLst>
          </p:cNvPr>
          <p:cNvSpPr txBox="1">
            <a:spLocks/>
          </p:cNvSpPr>
          <p:nvPr/>
        </p:nvSpPr>
        <p:spPr>
          <a:xfrm>
            <a:off x="1162050" y="2123313"/>
            <a:ext cx="10058400" cy="2478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Identify the data sources pertaining to revenue management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Clean and model the data as per requirement for analysis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Create a revenue dashboard that measures important KPIs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Relevant filters need to provided to slice and dice the data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dashboard should depict both high level and granular insights</a:t>
            </a:r>
          </a:p>
        </p:txBody>
      </p:sp>
    </p:spTree>
    <p:extLst>
      <p:ext uri="{BB962C8B-B14F-4D97-AF65-F5344CB8AC3E}">
        <p14:creationId xmlns:p14="http://schemas.microsoft.com/office/powerpoint/2010/main" val="49460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162051" y="898970"/>
            <a:ext cx="10058400" cy="620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Solution 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63044C-4F6F-4425-9B45-9F2DB7070D59}"/>
              </a:ext>
            </a:extLst>
          </p:cNvPr>
          <p:cNvSpPr txBox="1">
            <a:spLocks/>
          </p:cNvSpPr>
          <p:nvPr/>
        </p:nvSpPr>
        <p:spPr>
          <a:xfrm>
            <a:off x="1162050" y="2000341"/>
            <a:ext cx="10058400" cy="39575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There are 5 tables provided for tracking revenue, 3 dimension tables (date, hotel, room) and 2 fact tables (bookings, aggregated bookings)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Power BI was the tool used for creating the visualization/dashboard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The data was imported, analysed and transformed as per necessity within Power Query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The relationships between the tables were created within Power Pivot</a:t>
            </a:r>
          </a:p>
        </p:txBody>
      </p:sp>
    </p:spTree>
    <p:extLst>
      <p:ext uri="{BB962C8B-B14F-4D97-AF65-F5344CB8AC3E}">
        <p14:creationId xmlns:p14="http://schemas.microsoft.com/office/powerpoint/2010/main" val="135512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009098" y="173211"/>
            <a:ext cx="10173803" cy="6202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Data cleaning/transformation in Power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36B67-D040-4D61-AF1E-6E6AACCE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97" y="962025"/>
            <a:ext cx="10173803" cy="57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009098" y="173211"/>
            <a:ext cx="10173803" cy="6202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Data modelling in Power Pivot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5FD9C-B740-4054-B622-63486A088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97" y="962026"/>
            <a:ext cx="10173803" cy="57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4EE19-BA9E-4EB0-9589-658E4D1FBA9B}"/>
              </a:ext>
            </a:extLst>
          </p:cNvPr>
          <p:cNvSpPr txBox="1">
            <a:spLocks/>
          </p:cNvSpPr>
          <p:nvPr/>
        </p:nvSpPr>
        <p:spPr>
          <a:xfrm>
            <a:off x="1162050" y="2000341"/>
            <a:ext cx="10387800" cy="35432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A few measures were created to calculate the KPIs as shown below: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Revenue</a:t>
            </a:r>
            <a:r>
              <a:rPr lang="en-IN" dirty="0"/>
              <a:t> = Sum of </a:t>
            </a:r>
            <a:r>
              <a:rPr lang="en-IN" dirty="0" err="1"/>
              <a:t>revenue_realized</a:t>
            </a:r>
            <a:r>
              <a:rPr lang="en-IN" dirty="0"/>
              <a:t> from Bookings table (in Rs.)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Total bookings </a:t>
            </a:r>
            <a:r>
              <a:rPr lang="en-IN" dirty="0"/>
              <a:t>= Count of </a:t>
            </a:r>
            <a:r>
              <a:rPr lang="en-IN" dirty="0" err="1"/>
              <a:t>booking_id</a:t>
            </a:r>
            <a:r>
              <a:rPr lang="en-IN" dirty="0"/>
              <a:t> from Bookings table</a:t>
            </a:r>
          </a:p>
          <a:p>
            <a:pPr lvl="1">
              <a:lnSpc>
                <a:spcPct val="100000"/>
              </a:lnSpc>
            </a:pPr>
            <a:r>
              <a:rPr lang="en-IN" b="1" dirty="0" err="1"/>
              <a:t>Avg</a:t>
            </a:r>
            <a:r>
              <a:rPr lang="en-IN" b="1" dirty="0"/>
              <a:t> rating </a:t>
            </a:r>
            <a:r>
              <a:rPr lang="en-IN" dirty="0"/>
              <a:t>= Average of ratings from Bookings table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Total capacity </a:t>
            </a:r>
            <a:r>
              <a:rPr lang="en-IN" dirty="0"/>
              <a:t>= Sum of capacity from Aggregated bookings table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Total successful bookings </a:t>
            </a:r>
            <a:r>
              <a:rPr lang="en-IN" dirty="0"/>
              <a:t>= Sum of successful bookings from Aggregated 	bookings table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162051" y="898970"/>
            <a:ext cx="10058400" cy="620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302484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4EE19-BA9E-4EB0-9589-658E4D1FBA9B}"/>
              </a:ext>
            </a:extLst>
          </p:cNvPr>
          <p:cNvSpPr txBox="1">
            <a:spLocks/>
          </p:cNvSpPr>
          <p:nvPr/>
        </p:nvSpPr>
        <p:spPr>
          <a:xfrm>
            <a:off x="1162051" y="2000341"/>
            <a:ext cx="10058400" cy="35432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A few measures were created to measure the KPIs as shown below: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Occupancy rate </a:t>
            </a:r>
            <a:r>
              <a:rPr lang="en-IN" dirty="0"/>
              <a:t>= Total successful bookings / Total capacity (in %)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Total cancelled bookings </a:t>
            </a:r>
            <a:r>
              <a:rPr lang="en-IN" dirty="0"/>
              <a:t>= Count of </a:t>
            </a:r>
            <a:r>
              <a:rPr lang="en-IN" dirty="0" err="1"/>
              <a:t>booking_id</a:t>
            </a:r>
            <a:r>
              <a:rPr lang="en-IN" dirty="0"/>
              <a:t> with status=‘cancelled’ 	from Bookings table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Cancellation rate </a:t>
            </a:r>
            <a:r>
              <a:rPr lang="en-IN" dirty="0"/>
              <a:t>= Total cancelled bookings / Total bookings (in %)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Total Checked Out </a:t>
            </a:r>
            <a:r>
              <a:rPr lang="en-IN" dirty="0"/>
              <a:t>= Count of </a:t>
            </a:r>
            <a:r>
              <a:rPr lang="en-IN" dirty="0" err="1"/>
              <a:t>booking_id</a:t>
            </a:r>
            <a:r>
              <a:rPr lang="en-IN" dirty="0"/>
              <a:t> with status=‘checked out’ 	from Bookings table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162051" y="898970"/>
            <a:ext cx="10058400" cy="620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372693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3F7BB-2AA2-4F54-BE8D-34C453210D15}"/>
              </a:ext>
            </a:extLst>
          </p:cNvPr>
          <p:cNvSpPr txBox="1">
            <a:spLocks/>
          </p:cNvSpPr>
          <p:nvPr/>
        </p:nvSpPr>
        <p:spPr>
          <a:xfrm>
            <a:off x="1009098" y="173211"/>
            <a:ext cx="10173803" cy="6202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Söhne"/>
                <a:ea typeface="+mn-ea"/>
                <a:cs typeface="+mn-cs"/>
              </a:rPr>
              <a:t>Revenue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AACFB-4F21-4518-A5AE-8C6BB04C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26" y="962026"/>
            <a:ext cx="9374948" cy="57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839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Manrope</vt:lpstr>
      <vt:lpstr>Rockwell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Paliwal</dc:creator>
  <cp:lastModifiedBy>vikas.paliwal319@outlook.com</cp:lastModifiedBy>
  <cp:revision>61</cp:revision>
  <dcterms:created xsi:type="dcterms:W3CDTF">2024-02-09T13:53:04Z</dcterms:created>
  <dcterms:modified xsi:type="dcterms:W3CDTF">2024-02-11T07:37:27Z</dcterms:modified>
</cp:coreProperties>
</file>