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9" r:id="rId11"/>
    <p:sldId id="270" r:id="rId12"/>
    <p:sldId id="272" r:id="rId13"/>
    <p:sldId id="276" r:id="rId14"/>
    <p:sldId id="279" r:id="rId15"/>
    <p:sldId id="284" r:id="rId16"/>
    <p:sldId id="285" r:id="rId17"/>
    <p:sldId id="286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010CC4-0DD7-447D-82D4-BF5F35DFD3F1}">
          <p14:sldIdLst>
            <p14:sldId id="256"/>
            <p14:sldId id="257"/>
            <p14:sldId id="258"/>
            <p14:sldId id="260"/>
            <p14:sldId id="261"/>
            <p14:sldId id="262"/>
            <p14:sldId id="264"/>
            <p14:sldId id="265"/>
            <p14:sldId id="267"/>
            <p14:sldId id="269"/>
            <p14:sldId id="270"/>
            <p14:sldId id="272"/>
            <p14:sldId id="276"/>
            <p14:sldId id="279"/>
            <p14:sldId id="284"/>
            <p14:sldId id="285"/>
            <p14:sldId id="286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Untitled Section" id="{192939C5-FF63-471A-BDEC-7742ECC6B5C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lity &amp; Training" initials="Q&amp;T" lastIdx="5" clrIdx="0">
    <p:extLst>
      <p:ext uri="{19B8F6BF-5375-455C-9EA6-DF929625EA0E}">
        <p15:presenceInfo xmlns:p15="http://schemas.microsoft.com/office/powerpoint/2012/main" userId="S-1-5-21-1699775421-2923520719-2432047582-17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0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7A35-706E-4CB3-9203-CE276986476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70AC-315D-4930-86EB-1F6054D2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E3A8-36B3-454F-B04F-A1A80572CA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0FC3-2E4C-44CA-9373-9784703F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4950"/>
            <a:ext cx="9144000" cy="2097088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MAHINDRA DEALER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Algerian" panose="04020705040A02060702" pitchFamily="82" charset="0"/>
              </a:rPr>
              <a:t>                                                                                      -By WYH 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96" y="585952"/>
            <a:ext cx="8351167" cy="41962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44717" y="5044965"/>
            <a:ext cx="7683063" cy="1460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We need below details to check the OTF status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/>
              <a:t>OTF ID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/>
              <a:t>Model Group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/>
              <a:t>Area office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dirty="0"/>
              <a:t>Dealer Name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1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4" y="442126"/>
            <a:ext cx="7740847" cy="480253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366234" y="893379"/>
            <a:ext cx="2879835" cy="40149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will get the details Customer name, number, email ID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1: </a:t>
            </a:r>
            <a:r>
              <a:rPr lang="en-US" sz="1600" b="1" dirty="0"/>
              <a:t>Order tracking status </a:t>
            </a:r>
            <a:r>
              <a:rPr lang="en-US" sz="1600" dirty="0"/>
              <a:t>is the current status of vehicle </a:t>
            </a:r>
          </a:p>
          <a:p>
            <a:pPr algn="ctr"/>
            <a:r>
              <a:rPr lang="en-US" sz="1600" dirty="0"/>
              <a:t>2: </a:t>
            </a:r>
            <a:r>
              <a:rPr lang="en-US" sz="1600" b="1" dirty="0" err="1"/>
              <a:t>Cust</a:t>
            </a:r>
            <a:r>
              <a:rPr lang="en-US" sz="1600" b="1" dirty="0"/>
              <a:t>. Promised date </a:t>
            </a:r>
            <a:r>
              <a:rPr lang="en-US" sz="1600" dirty="0"/>
              <a:t>is need to share with the customer (only month and year)</a:t>
            </a:r>
          </a:p>
          <a:p>
            <a:pPr algn="ctr"/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42842" y="2706758"/>
            <a:ext cx="462455" cy="27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382386"/>
            <a:ext cx="10735371" cy="274817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81352" y="346841"/>
            <a:ext cx="7020910" cy="651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check CF status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3187" y="4351283"/>
            <a:ext cx="7641020" cy="17026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Follow the below steps to check CF status </a:t>
            </a:r>
          </a:p>
          <a:p>
            <a:pPr algn="ctr"/>
            <a:r>
              <a:rPr lang="en-US" sz="1600" dirty="0"/>
              <a:t>1: DMS</a:t>
            </a:r>
          </a:p>
          <a:p>
            <a:pPr algn="ctr"/>
            <a:r>
              <a:rPr lang="en-US" sz="1600" dirty="0"/>
              <a:t>2: CRM</a:t>
            </a:r>
          </a:p>
          <a:p>
            <a:pPr algn="ctr"/>
            <a:r>
              <a:rPr lang="en-US" sz="1600" dirty="0"/>
              <a:t>3: Click on “CCCF Read- only – M&amp;M”</a:t>
            </a:r>
          </a:p>
        </p:txBody>
      </p:sp>
    </p:spTree>
    <p:extLst>
      <p:ext uri="{BB962C8B-B14F-4D97-AF65-F5344CB8AC3E}">
        <p14:creationId xmlns:p14="http://schemas.microsoft.com/office/powerpoint/2010/main" val="34680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"/>
            <a:ext cx="8706412" cy="2711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21579"/>
            <a:ext cx="8706413" cy="393657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755227" y="1213944"/>
            <a:ext cx="420414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803227" y="1734207"/>
            <a:ext cx="557049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060430" y="1355832"/>
            <a:ext cx="2638097" cy="44826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Step to check the CF status</a:t>
            </a:r>
          </a:p>
          <a:p>
            <a:r>
              <a:rPr lang="en-US" sz="1600" dirty="0"/>
              <a:t>1: Put the CF number in “</a:t>
            </a:r>
            <a:r>
              <a:rPr lang="en-US" sz="1600" b="1" dirty="0"/>
              <a:t>CCCF No</a:t>
            </a:r>
            <a:r>
              <a:rPr lang="en-US" sz="1600" dirty="0"/>
              <a:t>.”</a:t>
            </a:r>
          </a:p>
          <a:p>
            <a:r>
              <a:rPr lang="en-US" sz="1600" dirty="0"/>
              <a:t>2: Click on “</a:t>
            </a:r>
            <a:r>
              <a:rPr lang="en-US" sz="1600" b="1" dirty="0"/>
              <a:t>Search”</a:t>
            </a:r>
          </a:p>
          <a:p>
            <a:r>
              <a:rPr lang="en-US" sz="1600" dirty="0"/>
              <a:t>(We will able to see the dealer remarks and complaint status)</a:t>
            </a:r>
          </a:p>
        </p:txBody>
      </p:sp>
    </p:spTree>
    <p:extLst>
      <p:ext uri="{BB962C8B-B14F-4D97-AF65-F5344CB8AC3E}">
        <p14:creationId xmlns:p14="http://schemas.microsoft.com/office/powerpoint/2010/main" val="1338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3" y="1153769"/>
            <a:ext cx="11122619" cy="32605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17985" y="4517080"/>
            <a:ext cx="6463862" cy="1578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Please follow the below step</a:t>
            </a:r>
          </a:p>
          <a:p>
            <a:pPr algn="ctr"/>
            <a:r>
              <a:rPr lang="en-US" sz="1600" dirty="0"/>
              <a:t>Click on “DMS”</a:t>
            </a:r>
          </a:p>
          <a:p>
            <a:pPr algn="ctr"/>
            <a:r>
              <a:rPr lang="en-US" sz="1600" dirty="0"/>
              <a:t>Then click MRC</a:t>
            </a:r>
          </a:p>
          <a:p>
            <a:pPr algn="ctr"/>
            <a:r>
              <a:rPr lang="en-US" sz="1600" dirty="0"/>
              <a:t>Select “Interaction Capturing”</a:t>
            </a:r>
          </a:p>
        </p:txBody>
      </p:sp>
    </p:spTree>
    <p:extLst>
      <p:ext uri="{BB962C8B-B14F-4D97-AF65-F5344CB8AC3E}">
        <p14:creationId xmlns:p14="http://schemas.microsoft.com/office/powerpoint/2010/main" val="18118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19" y="984340"/>
            <a:ext cx="9728250" cy="429545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50124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check “Service history”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72910" y="4498427"/>
            <a:ext cx="462455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301765" y="5391779"/>
            <a:ext cx="6138042" cy="1019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on “Vehicle History”</a:t>
            </a:r>
          </a:p>
          <a:p>
            <a:pPr algn="ctr"/>
            <a:r>
              <a:rPr lang="en-US" sz="1600" dirty="0"/>
              <a:t>(We will able to see all service related information including service center name, date and service in detail</a:t>
            </a:r>
          </a:p>
        </p:txBody>
      </p:sp>
    </p:spTree>
    <p:extLst>
      <p:ext uri="{BB962C8B-B14F-4D97-AF65-F5344CB8AC3E}">
        <p14:creationId xmlns:p14="http://schemas.microsoft.com/office/powerpoint/2010/main" val="16958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32" y="73320"/>
            <a:ext cx="7048836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7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3B41C-FBB4-35F3-86A0-1E14C02C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01" y="1086791"/>
            <a:ext cx="9966412" cy="5433277"/>
          </a:xfrm>
          <a:prstGeom prst="rect">
            <a:avLst/>
          </a:prstGeom>
        </p:spPr>
      </p:pic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6E216B44-2329-8D1D-08BD-F42E7BDB5671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check “Interaction Status – Open or Close”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5BBDFB62-D07A-2169-FA78-47C207A8E057}"/>
              </a:ext>
            </a:extLst>
          </p:cNvPr>
          <p:cNvSpPr/>
          <p:nvPr/>
        </p:nvSpPr>
        <p:spPr>
          <a:xfrm>
            <a:off x="8992021" y="1906883"/>
            <a:ext cx="2074003" cy="1671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1: Click MRC &amp; go to interaction tab to proceed further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CD29D8-69A9-16B0-7E5E-A1F4E6D829E8}"/>
              </a:ext>
            </a:extLst>
          </p:cNvPr>
          <p:cNvSpPr/>
          <p:nvPr/>
        </p:nvSpPr>
        <p:spPr>
          <a:xfrm rot="9135636">
            <a:off x="5014158" y="2233177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4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704CF3-20A2-7E2F-222D-D405C7B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10" y="1123654"/>
            <a:ext cx="10190921" cy="5555670"/>
          </a:xfrm>
          <a:prstGeom prst="rect">
            <a:avLst/>
          </a:prstGeom>
        </p:spPr>
      </p:pic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5C2134AD-658A-D0AB-066F-3C0255EC435B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check “Interaction Status – Open or Close”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64CB7449-1EB5-924B-463F-7D7D9E107CA9}"/>
              </a:ext>
            </a:extLst>
          </p:cNvPr>
          <p:cNvSpPr/>
          <p:nvPr/>
        </p:nvSpPr>
        <p:spPr>
          <a:xfrm>
            <a:off x="8955595" y="1785471"/>
            <a:ext cx="2074003" cy="1671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2: Click on interaction number and check the Status (Open or Closed)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C6C158-5E57-7ACB-6135-F7A7A09809EE}"/>
              </a:ext>
            </a:extLst>
          </p:cNvPr>
          <p:cNvSpPr/>
          <p:nvPr/>
        </p:nvSpPr>
        <p:spPr>
          <a:xfrm rot="9135636">
            <a:off x="2779226" y="2471715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4168F7-6EE6-248E-67BD-31E22E52C621}"/>
              </a:ext>
            </a:extLst>
          </p:cNvPr>
          <p:cNvSpPr/>
          <p:nvPr/>
        </p:nvSpPr>
        <p:spPr>
          <a:xfrm rot="9135636">
            <a:off x="5131486" y="2471716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8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71F92394-D685-074D-0096-28B5B7CA286B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an “Interaction”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4D34-8A9E-8BAD-6F94-BE8DFE96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1" y="1123654"/>
            <a:ext cx="10190921" cy="555567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B9E1F3D-E8A7-F488-0462-0BC776B11D8F}"/>
              </a:ext>
            </a:extLst>
          </p:cNvPr>
          <p:cNvSpPr/>
          <p:nvPr/>
        </p:nvSpPr>
        <p:spPr>
          <a:xfrm rot="9135636">
            <a:off x="4468878" y="2325940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1A4CC328-5D2E-6671-2848-BDC525A59A37}"/>
              </a:ext>
            </a:extLst>
          </p:cNvPr>
          <p:cNvSpPr/>
          <p:nvPr/>
        </p:nvSpPr>
        <p:spPr>
          <a:xfrm>
            <a:off x="8955595" y="1785471"/>
            <a:ext cx="2074003" cy="1671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1: Click MRC &amp; tab on interaction capturing</a:t>
            </a:r>
          </a:p>
        </p:txBody>
      </p:sp>
    </p:spTree>
    <p:extLst>
      <p:ext uri="{BB962C8B-B14F-4D97-AF65-F5344CB8AC3E}">
        <p14:creationId xmlns:p14="http://schemas.microsoft.com/office/powerpoint/2010/main" val="235772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37" y="1276388"/>
            <a:ext cx="8274926" cy="4965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51C63-404E-89C9-6975-78F6075C9906}"/>
              </a:ext>
            </a:extLst>
          </p:cNvPr>
          <p:cNvSpPr txBox="1"/>
          <p:nvPr/>
        </p:nvSpPr>
        <p:spPr>
          <a:xfrm>
            <a:off x="3963983" y="425003"/>
            <a:ext cx="4264032" cy="3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DMS – Dealer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84AE9-C638-687D-0332-B2294978FB48}"/>
              </a:ext>
            </a:extLst>
          </p:cNvPr>
          <p:cNvSpPr txBox="1"/>
          <p:nvPr/>
        </p:nvSpPr>
        <p:spPr>
          <a:xfrm>
            <a:off x="2869887" y="886988"/>
            <a:ext cx="645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URL – https://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Mahindra &amp; Mahindra Dealer Business World</a:t>
            </a:r>
            <a:endParaRPr lang="en-IN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332B6-53D7-1305-989E-C8B930BB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9" y="1008578"/>
            <a:ext cx="10190921" cy="5551477"/>
          </a:xfrm>
          <a:prstGeom prst="rect">
            <a:avLst/>
          </a:prstGeo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A732E340-FE4B-935E-5A92-3C2D8C8DAA90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an “Interaction”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95B612-20A8-AFA5-32CA-9BDA13AC0162}"/>
              </a:ext>
            </a:extLst>
          </p:cNvPr>
          <p:cNvSpPr/>
          <p:nvPr/>
        </p:nvSpPr>
        <p:spPr>
          <a:xfrm rot="9135636">
            <a:off x="2679835" y="2524723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3F20B7-E3D6-D5B9-0D1A-B77210E81B8D}"/>
              </a:ext>
            </a:extLst>
          </p:cNvPr>
          <p:cNvSpPr/>
          <p:nvPr/>
        </p:nvSpPr>
        <p:spPr>
          <a:xfrm rot="10640002">
            <a:off x="2793859" y="3266386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D2657A63-5B79-D659-40FE-5574439690A3}"/>
              </a:ext>
            </a:extLst>
          </p:cNvPr>
          <p:cNvSpPr/>
          <p:nvPr/>
        </p:nvSpPr>
        <p:spPr>
          <a:xfrm>
            <a:off x="8862831" y="1673082"/>
            <a:ext cx="2074003" cy="1671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2: Click on the interaction type as </a:t>
            </a:r>
            <a:r>
              <a:rPr lang="en-US" sz="1200" b="1" dirty="0"/>
              <a:t>‘Inward’</a:t>
            </a:r>
          </a:p>
        </p:txBody>
      </p:sp>
    </p:spTree>
    <p:extLst>
      <p:ext uri="{BB962C8B-B14F-4D97-AF65-F5344CB8AC3E}">
        <p14:creationId xmlns:p14="http://schemas.microsoft.com/office/powerpoint/2010/main" val="166708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31394-E91C-DDF9-3636-58FFBAC3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1073427"/>
            <a:ext cx="10548730" cy="5605897"/>
          </a:xfrm>
          <a:prstGeom prst="rect">
            <a:avLst/>
          </a:prstGeom>
        </p:spPr>
      </p:pic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B6B2224A-298E-AE41-0AD9-94156F4717D7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an “Interaction”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0ED0E7-A0A0-3152-055C-DD60D8B5CBBC}"/>
              </a:ext>
            </a:extLst>
          </p:cNvPr>
          <p:cNvSpPr/>
          <p:nvPr/>
        </p:nvSpPr>
        <p:spPr>
          <a:xfrm rot="9135636">
            <a:off x="4088581" y="2608901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8EFF02-8E19-2BE2-E674-8B5C4182C3F1}"/>
              </a:ext>
            </a:extLst>
          </p:cNvPr>
          <p:cNvSpPr/>
          <p:nvPr/>
        </p:nvSpPr>
        <p:spPr>
          <a:xfrm rot="9135636">
            <a:off x="8563945" y="2633073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FE308B-86CC-A27E-C5A6-3EDC8F3B54AA}"/>
              </a:ext>
            </a:extLst>
          </p:cNvPr>
          <p:cNvSpPr/>
          <p:nvPr/>
        </p:nvSpPr>
        <p:spPr>
          <a:xfrm rot="9135636">
            <a:off x="5978408" y="3562609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2E350C5-9AD1-E9B5-CE34-8A9D339DD05B}"/>
              </a:ext>
            </a:extLst>
          </p:cNvPr>
          <p:cNvSpPr/>
          <p:nvPr/>
        </p:nvSpPr>
        <p:spPr>
          <a:xfrm rot="9135636">
            <a:off x="7742166" y="3351099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776B9438-38CE-5E4C-40F2-F7B0C0F47DD0}"/>
              </a:ext>
            </a:extLst>
          </p:cNvPr>
          <p:cNvSpPr/>
          <p:nvPr/>
        </p:nvSpPr>
        <p:spPr>
          <a:xfrm>
            <a:off x="9028906" y="1822363"/>
            <a:ext cx="2074003" cy="1955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3: Click on the interaction purpose as ‘</a:t>
            </a:r>
            <a:r>
              <a:rPr lang="en-US" sz="1200" b="1" dirty="0"/>
              <a:t>Service Request or Sales </a:t>
            </a:r>
            <a:r>
              <a:rPr lang="en-US" sz="1200" dirty="0"/>
              <a:t>as per the call scenario’</a:t>
            </a:r>
          </a:p>
          <a:p>
            <a:pPr algn="ctr"/>
            <a:r>
              <a:rPr lang="en-US" sz="1200" dirty="0"/>
              <a:t>4: Search for the Customer ID &amp; enter Vehicle registration and Contact number &amp; search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C3D2973-361B-93A9-023D-7EECAE13ABBB}"/>
              </a:ext>
            </a:extLst>
          </p:cNvPr>
          <p:cNvSpPr/>
          <p:nvPr/>
        </p:nvSpPr>
        <p:spPr>
          <a:xfrm rot="10800000">
            <a:off x="7561882" y="3755460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9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48120-5D4F-BA56-68FC-0A7CE9F8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4" y="1101108"/>
            <a:ext cx="10548731" cy="57033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DB1F01-52CC-7951-AF2D-D5359AB3B244}"/>
              </a:ext>
            </a:extLst>
          </p:cNvPr>
          <p:cNvSpPr/>
          <p:nvPr/>
        </p:nvSpPr>
        <p:spPr>
          <a:xfrm rot="8738297">
            <a:off x="2655445" y="5239460"/>
            <a:ext cx="661220" cy="307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6160D4D-21D7-5D25-E55B-C6922AF09DCF}"/>
              </a:ext>
            </a:extLst>
          </p:cNvPr>
          <p:cNvSpPr/>
          <p:nvPr/>
        </p:nvSpPr>
        <p:spPr>
          <a:xfrm rot="8680154">
            <a:off x="7671393" y="5832951"/>
            <a:ext cx="661220" cy="307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A8CB6FDB-0558-6D23-6222-6402D7D07FE4}"/>
              </a:ext>
            </a:extLst>
          </p:cNvPr>
          <p:cNvSpPr/>
          <p:nvPr/>
        </p:nvSpPr>
        <p:spPr>
          <a:xfrm>
            <a:off x="2498265" y="199277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an “Interaction”</a:t>
            </a: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25B5B23B-4A7D-7EB5-C480-22C27A0DD3FF}"/>
              </a:ext>
            </a:extLst>
          </p:cNvPr>
          <p:cNvSpPr/>
          <p:nvPr/>
        </p:nvSpPr>
        <p:spPr>
          <a:xfrm>
            <a:off x="9117496" y="1822363"/>
            <a:ext cx="1985413" cy="1955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5: Add </a:t>
            </a:r>
            <a:r>
              <a:rPr lang="en-US" sz="1200" b="1" dirty="0"/>
              <a:t>‘remarks’ &amp; click on ‘Submit’ </a:t>
            </a:r>
            <a:r>
              <a:rPr lang="en-US" sz="1200" dirty="0"/>
              <a:t>to generate the Interaction</a:t>
            </a:r>
          </a:p>
        </p:txBody>
      </p:sp>
    </p:spTree>
    <p:extLst>
      <p:ext uri="{BB962C8B-B14F-4D97-AF65-F5344CB8AC3E}">
        <p14:creationId xmlns:p14="http://schemas.microsoft.com/office/powerpoint/2010/main" val="300093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DEDBC95A-4BCD-4900-557A-0193AE976ED9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“CCCF”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D2342-1C2F-D8C7-E10F-FE92399F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073426"/>
            <a:ext cx="10389704" cy="560589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5EBCCC1-05A0-6D52-DE24-15BE48E87104}"/>
              </a:ext>
            </a:extLst>
          </p:cNvPr>
          <p:cNvSpPr/>
          <p:nvPr/>
        </p:nvSpPr>
        <p:spPr>
          <a:xfrm rot="9135636">
            <a:off x="4287364" y="2026000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496B78D-357D-D6FA-5A38-DB9BCC75F2E7}"/>
              </a:ext>
            </a:extLst>
          </p:cNvPr>
          <p:cNvSpPr/>
          <p:nvPr/>
        </p:nvSpPr>
        <p:spPr>
          <a:xfrm rot="9135636">
            <a:off x="5254771" y="2582395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76D9413E-C9E0-84A4-B1C3-AA5466D1A87C}"/>
              </a:ext>
            </a:extLst>
          </p:cNvPr>
          <p:cNvSpPr/>
          <p:nvPr/>
        </p:nvSpPr>
        <p:spPr>
          <a:xfrm>
            <a:off x="9273648" y="1962413"/>
            <a:ext cx="2074003" cy="1671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1: Click MRC &amp; tab on CCCF Generation</a:t>
            </a:r>
          </a:p>
        </p:txBody>
      </p:sp>
    </p:spTree>
    <p:extLst>
      <p:ext uri="{BB962C8B-B14F-4D97-AF65-F5344CB8AC3E}">
        <p14:creationId xmlns:p14="http://schemas.microsoft.com/office/powerpoint/2010/main" val="158154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84B7B-5704-6C89-6F2E-D8BC036D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5" y="1214476"/>
            <a:ext cx="10416209" cy="5464848"/>
          </a:xfrm>
          <a:prstGeom prst="rect">
            <a:avLst/>
          </a:prstGeom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6AC5D319-639A-F43D-5AFD-2221DC5872F0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“CCCF”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4A7F0DA-CFDF-33D3-D5DC-C4B24F349FC3}"/>
              </a:ext>
            </a:extLst>
          </p:cNvPr>
          <p:cNvSpPr/>
          <p:nvPr/>
        </p:nvSpPr>
        <p:spPr>
          <a:xfrm rot="9135636">
            <a:off x="2577834" y="2887390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EB2914-60FC-AC49-CCC3-4E25372B861A}"/>
              </a:ext>
            </a:extLst>
          </p:cNvPr>
          <p:cNvSpPr/>
          <p:nvPr/>
        </p:nvSpPr>
        <p:spPr>
          <a:xfrm rot="9135636">
            <a:off x="4415526" y="2884074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1A4DF0-68A5-46A2-89A7-F5657672A3A6}"/>
              </a:ext>
            </a:extLst>
          </p:cNvPr>
          <p:cNvSpPr/>
          <p:nvPr/>
        </p:nvSpPr>
        <p:spPr>
          <a:xfrm rot="9135636">
            <a:off x="6550284" y="2884074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3D5A3C-3B9B-A597-3A7E-47BA07D290D0}"/>
              </a:ext>
            </a:extLst>
          </p:cNvPr>
          <p:cNvSpPr/>
          <p:nvPr/>
        </p:nvSpPr>
        <p:spPr>
          <a:xfrm rot="9135636">
            <a:off x="8480027" y="2884074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62FE14-1DD9-222F-EAB6-1ED23E4CE931}"/>
              </a:ext>
            </a:extLst>
          </p:cNvPr>
          <p:cNvSpPr/>
          <p:nvPr/>
        </p:nvSpPr>
        <p:spPr>
          <a:xfrm rot="5400000">
            <a:off x="5068532" y="5188655"/>
            <a:ext cx="392443" cy="272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88A2936A-F609-EDB1-2163-6E78E118B5FA}"/>
              </a:ext>
            </a:extLst>
          </p:cNvPr>
          <p:cNvSpPr/>
          <p:nvPr/>
        </p:nvSpPr>
        <p:spPr>
          <a:xfrm>
            <a:off x="8971061" y="2211083"/>
            <a:ext cx="2074003" cy="23741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2: Select </a:t>
            </a:r>
            <a:r>
              <a:rPr lang="en-US" sz="1200" b="1" dirty="0"/>
              <a:t>Zone, Area Office, Dealer Name, Location </a:t>
            </a:r>
            <a:r>
              <a:rPr lang="en-US" sz="1200" dirty="0"/>
              <a:t>&amp; select source as Service or Sales as per call scenario.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IMPORTANT: For service category select </a:t>
            </a:r>
            <a:r>
              <a:rPr lang="en-US" sz="1200" dirty="0" err="1"/>
              <a:t>Inbound_MRC_Inbound</a:t>
            </a:r>
            <a:r>
              <a:rPr lang="en-US" sz="1200" dirty="0"/>
              <a:t> (60060</a:t>
            </a:r>
          </a:p>
        </p:txBody>
      </p:sp>
    </p:spTree>
    <p:extLst>
      <p:ext uri="{BB962C8B-B14F-4D97-AF65-F5344CB8AC3E}">
        <p14:creationId xmlns:p14="http://schemas.microsoft.com/office/powerpoint/2010/main" val="96190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A36E1-B0F0-D6DC-7F4D-34FAAF10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1098743"/>
            <a:ext cx="10800522" cy="5580581"/>
          </a:xfrm>
          <a:prstGeom prst="rect">
            <a:avLst/>
          </a:prstGeom>
        </p:spPr>
      </p:pic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4DDB7DAB-9ED9-B940-FEB9-B8619CFA66C6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“CCCF”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047F39F-CE7D-D07D-401D-0AD40CD1E75C}"/>
              </a:ext>
            </a:extLst>
          </p:cNvPr>
          <p:cNvSpPr/>
          <p:nvPr/>
        </p:nvSpPr>
        <p:spPr>
          <a:xfrm rot="10800000">
            <a:off x="2511517" y="4182786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E41D07C8-1F88-16BA-C986-5F85E83CE23C}"/>
              </a:ext>
            </a:extLst>
          </p:cNvPr>
          <p:cNvSpPr/>
          <p:nvPr/>
        </p:nvSpPr>
        <p:spPr>
          <a:xfrm>
            <a:off x="9180884" y="2068429"/>
            <a:ext cx="2074003" cy="1671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3: Type registration number &amp; tab to search</a:t>
            </a:r>
          </a:p>
        </p:txBody>
      </p:sp>
    </p:spTree>
    <p:extLst>
      <p:ext uri="{BB962C8B-B14F-4D97-AF65-F5344CB8AC3E}">
        <p14:creationId xmlns:p14="http://schemas.microsoft.com/office/powerpoint/2010/main" val="2918393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174BF-8572-E89D-4A06-8DD8675C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7" y="1126435"/>
            <a:ext cx="10576406" cy="5552660"/>
          </a:xfrm>
          <a:prstGeom prst="rect">
            <a:avLst/>
          </a:prstGeom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980B8580-79B1-D56E-CFB4-693F4FDEC2D3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generate “CCCF”</a:t>
            </a: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0A08095B-3488-6B5E-5E99-89DCADF5441D}"/>
              </a:ext>
            </a:extLst>
          </p:cNvPr>
          <p:cNvSpPr/>
          <p:nvPr/>
        </p:nvSpPr>
        <p:spPr>
          <a:xfrm>
            <a:off x="9130748" y="2087406"/>
            <a:ext cx="1985413" cy="1955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4: Add </a:t>
            </a:r>
            <a:r>
              <a:rPr lang="en-US" sz="1200" b="1" dirty="0"/>
              <a:t>‘remarks’ &amp; click on ‘Submit’ </a:t>
            </a:r>
            <a:r>
              <a:rPr lang="en-US" sz="1200" dirty="0"/>
              <a:t>to generate the Interaction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0B881-8591-158B-0BD7-2BFC2638C90A}"/>
              </a:ext>
            </a:extLst>
          </p:cNvPr>
          <p:cNvSpPr/>
          <p:nvPr/>
        </p:nvSpPr>
        <p:spPr>
          <a:xfrm rot="10800000">
            <a:off x="2941985" y="3991876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8416776-E16F-F555-B795-4F146CAE5C8B}"/>
              </a:ext>
            </a:extLst>
          </p:cNvPr>
          <p:cNvSpPr/>
          <p:nvPr/>
        </p:nvSpPr>
        <p:spPr>
          <a:xfrm rot="7954574">
            <a:off x="7414822" y="5441743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6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7CB97641-3D82-F47A-0834-6BB87D4DFB13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re-open “CCCF”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8E940-E8EC-75D5-4061-13A6C95E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4" y="1051378"/>
            <a:ext cx="10204174" cy="5737047"/>
          </a:xfrm>
          <a:prstGeom prst="rect">
            <a:avLst/>
          </a:prstGeom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D52361E8-EB70-D352-8F4D-A860DB2A7AA4}"/>
              </a:ext>
            </a:extLst>
          </p:cNvPr>
          <p:cNvSpPr/>
          <p:nvPr/>
        </p:nvSpPr>
        <p:spPr>
          <a:xfrm>
            <a:off x="8862831" y="2248698"/>
            <a:ext cx="2074003" cy="1671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1: Click MRC &amp; tab on CCCF Generation</a:t>
            </a:r>
          </a:p>
        </p:txBody>
      </p:sp>
    </p:spTree>
    <p:extLst>
      <p:ext uri="{BB962C8B-B14F-4D97-AF65-F5344CB8AC3E}">
        <p14:creationId xmlns:p14="http://schemas.microsoft.com/office/powerpoint/2010/main" val="2352398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2D8EC-D0A3-F459-9A1A-39C63791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1090930"/>
            <a:ext cx="10495722" cy="55883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52D1E0-28C5-38D9-BF66-1A4DB10F85D6}"/>
              </a:ext>
            </a:extLst>
          </p:cNvPr>
          <p:cNvSpPr/>
          <p:nvPr/>
        </p:nvSpPr>
        <p:spPr>
          <a:xfrm rot="8692664">
            <a:off x="2623934" y="2812432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DFAB85C5-A2B1-0C7B-D945-FE8FDECC8C0A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re-open “CCCF”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6CC94E-2FF3-8AA9-2CB4-074038E46B71}"/>
              </a:ext>
            </a:extLst>
          </p:cNvPr>
          <p:cNvSpPr/>
          <p:nvPr/>
        </p:nvSpPr>
        <p:spPr>
          <a:xfrm rot="8692664">
            <a:off x="4483242" y="2812432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A38268-5C7A-4A4D-3C22-EBF26BAF96C1}"/>
              </a:ext>
            </a:extLst>
          </p:cNvPr>
          <p:cNvSpPr/>
          <p:nvPr/>
        </p:nvSpPr>
        <p:spPr>
          <a:xfrm rot="8692664">
            <a:off x="6270613" y="2816741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39C0F61-2100-50D5-AF87-91A9728808A4}"/>
              </a:ext>
            </a:extLst>
          </p:cNvPr>
          <p:cNvSpPr/>
          <p:nvPr/>
        </p:nvSpPr>
        <p:spPr>
          <a:xfrm rot="8692664">
            <a:off x="8612753" y="2803487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5CA931-5107-5AC0-19FE-28361DAA7E2F}"/>
              </a:ext>
            </a:extLst>
          </p:cNvPr>
          <p:cNvSpPr/>
          <p:nvPr/>
        </p:nvSpPr>
        <p:spPr>
          <a:xfrm rot="16200000">
            <a:off x="2370410" y="3337848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876A1C9C-C3CB-577C-6856-703B6EB62047}"/>
              </a:ext>
            </a:extLst>
          </p:cNvPr>
          <p:cNvSpPr/>
          <p:nvPr/>
        </p:nvSpPr>
        <p:spPr>
          <a:xfrm>
            <a:off x="9261884" y="2080908"/>
            <a:ext cx="2074003" cy="23741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2: Select </a:t>
            </a:r>
            <a:r>
              <a:rPr lang="en-US" sz="1200" b="1" dirty="0"/>
              <a:t>Zone, Area Office, Dealer Name, Location </a:t>
            </a:r>
            <a:r>
              <a:rPr lang="en-US" sz="1200" dirty="0"/>
              <a:t>&amp; select source as Service or Sales as per call scenario.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IMPORTANT: Enter CCCF number</a:t>
            </a:r>
          </a:p>
        </p:txBody>
      </p:sp>
    </p:spTree>
    <p:extLst>
      <p:ext uri="{BB962C8B-B14F-4D97-AF65-F5344CB8AC3E}">
        <p14:creationId xmlns:p14="http://schemas.microsoft.com/office/powerpoint/2010/main" val="30573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1D384-BDAD-0875-A06D-2A8D9ABE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93" y="1539970"/>
            <a:ext cx="9025589" cy="1928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E4E4F-E244-D4B1-74AC-2C11FF24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41" y="3994385"/>
            <a:ext cx="9025589" cy="1873954"/>
          </a:xfrm>
          <a:prstGeom prst="rect">
            <a:avLst/>
          </a:prstGeom>
        </p:spPr>
      </p:pic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17BF258A-3A16-E1B5-926E-69FD4D0D0969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re-open “CCCF”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279B785-3F44-D04C-5206-5B3382780484}"/>
              </a:ext>
            </a:extLst>
          </p:cNvPr>
          <p:cNvSpPr/>
          <p:nvPr/>
        </p:nvSpPr>
        <p:spPr>
          <a:xfrm rot="8692664">
            <a:off x="3726199" y="1743314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FE828B8-92C3-8EE2-39F5-C88CAB714C3D}"/>
              </a:ext>
            </a:extLst>
          </p:cNvPr>
          <p:cNvSpPr/>
          <p:nvPr/>
        </p:nvSpPr>
        <p:spPr>
          <a:xfrm rot="16200000">
            <a:off x="6684186" y="5092375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B25A005B-199A-6F1E-FAA4-B3D943436CFA}"/>
              </a:ext>
            </a:extLst>
          </p:cNvPr>
          <p:cNvSpPr/>
          <p:nvPr/>
        </p:nvSpPr>
        <p:spPr>
          <a:xfrm>
            <a:off x="10060981" y="1579264"/>
            <a:ext cx="2074003" cy="23741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3: Click on ‘</a:t>
            </a:r>
            <a:r>
              <a:rPr lang="en-US" sz="1200" b="1" dirty="0"/>
              <a:t>Concern Status’</a:t>
            </a:r>
          </a:p>
          <a:p>
            <a:pPr algn="ctr"/>
            <a:r>
              <a:rPr lang="en-US" sz="1200" b="1" dirty="0"/>
              <a:t>4: </a:t>
            </a:r>
            <a:r>
              <a:rPr lang="en-US" sz="1200" dirty="0"/>
              <a:t>To change the CCCF status from Closed with Satisfied to Re-Open </a:t>
            </a:r>
          </a:p>
        </p:txBody>
      </p:sp>
    </p:spTree>
    <p:extLst>
      <p:ext uri="{BB962C8B-B14F-4D97-AF65-F5344CB8AC3E}">
        <p14:creationId xmlns:p14="http://schemas.microsoft.com/office/powerpoint/2010/main" val="302404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1" y="1466523"/>
            <a:ext cx="8052731" cy="463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51C63-404E-89C9-6975-78F6075C9906}"/>
              </a:ext>
            </a:extLst>
          </p:cNvPr>
          <p:cNvSpPr txBox="1"/>
          <p:nvPr/>
        </p:nvSpPr>
        <p:spPr>
          <a:xfrm>
            <a:off x="3082699" y="574122"/>
            <a:ext cx="40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DMS Screen -  Home Screen of DMS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301655" y="1776247"/>
            <a:ext cx="2238703" cy="32056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How to check the vehicle details</a:t>
            </a:r>
          </a:p>
          <a:p>
            <a:pPr algn="ctr"/>
            <a:r>
              <a:rPr lang="en-US" sz="1400" dirty="0"/>
              <a:t>Step1: Click on “</a:t>
            </a:r>
            <a:r>
              <a:rPr lang="en-US" sz="1400" b="1" dirty="0"/>
              <a:t>DMS</a:t>
            </a:r>
            <a:r>
              <a:rPr lang="en-US" sz="1400" dirty="0"/>
              <a:t>” (Right hand side)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135007" y="2322786"/>
            <a:ext cx="462455" cy="66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1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6D7D-F46C-C2E6-7D54-06D426A6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39" y="1072444"/>
            <a:ext cx="10007521" cy="5513888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9FECD064-F16F-F8A1-D6A3-E23AA9FEB33B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re-open “CCCF”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C6955D3C-AD03-508F-5B35-3FE6E383DF56}"/>
              </a:ext>
            </a:extLst>
          </p:cNvPr>
          <p:cNvSpPr/>
          <p:nvPr/>
        </p:nvSpPr>
        <p:spPr>
          <a:xfrm>
            <a:off x="9544146" y="2069595"/>
            <a:ext cx="2074003" cy="23741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5: Scroll up to Click to update the Re-Open reason</a:t>
            </a:r>
          </a:p>
          <a:p>
            <a:pPr algn="ctr"/>
            <a:r>
              <a:rPr lang="en-US" sz="1200" dirty="0"/>
              <a:t>IMPORTANT: Always select Repeat Call to MRC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FC47A6-87FB-C24B-78F9-F0A7506CEDCB}"/>
              </a:ext>
            </a:extLst>
          </p:cNvPr>
          <p:cNvSpPr/>
          <p:nvPr/>
        </p:nvSpPr>
        <p:spPr>
          <a:xfrm rot="8692664">
            <a:off x="8483730" y="3086015"/>
            <a:ext cx="295509" cy="15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2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FD3EF9-198C-FFDD-FC70-1D43502A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97" y="1691835"/>
            <a:ext cx="9926206" cy="2270565"/>
          </a:xfrm>
          <a:prstGeom prst="rect">
            <a:avLst/>
          </a:prstGeom>
        </p:spPr>
      </p:pic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C5101B10-BB77-C316-4AD3-197A374CF9D5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DMS – How to re-open “CCCF”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5CA44F-557D-CD01-08EB-0636BFB17D73}"/>
              </a:ext>
            </a:extLst>
          </p:cNvPr>
          <p:cNvSpPr/>
          <p:nvPr/>
        </p:nvSpPr>
        <p:spPr>
          <a:xfrm rot="7788817">
            <a:off x="9493001" y="3398287"/>
            <a:ext cx="386244" cy="23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474F769A-BE2D-8D9B-B9B9-DCD914AC7CE2}"/>
              </a:ext>
            </a:extLst>
          </p:cNvPr>
          <p:cNvSpPr/>
          <p:nvPr/>
        </p:nvSpPr>
        <p:spPr>
          <a:xfrm>
            <a:off x="8985100" y="4152133"/>
            <a:ext cx="2074003" cy="23741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Steps to check the vehicle details</a:t>
            </a:r>
          </a:p>
          <a:p>
            <a:pPr algn="ctr"/>
            <a:r>
              <a:rPr lang="en-US" sz="1200" dirty="0"/>
              <a:t>6: Click on </a:t>
            </a:r>
            <a:r>
              <a:rPr lang="en-US" sz="1200" b="1" dirty="0"/>
              <a:t>‘Submit’</a:t>
            </a:r>
            <a:r>
              <a:rPr lang="en-US" sz="1200" dirty="0"/>
              <a:t> to Re-Open the CCCF</a:t>
            </a:r>
          </a:p>
        </p:txBody>
      </p:sp>
    </p:spTree>
    <p:extLst>
      <p:ext uri="{BB962C8B-B14F-4D97-AF65-F5344CB8AC3E}">
        <p14:creationId xmlns:p14="http://schemas.microsoft.com/office/powerpoint/2010/main" val="1306819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C2D865A3-138D-E413-8DCB-F698193ACA03}"/>
              </a:ext>
            </a:extLst>
          </p:cNvPr>
          <p:cNvSpPr/>
          <p:nvPr/>
        </p:nvSpPr>
        <p:spPr>
          <a:xfrm>
            <a:off x="265043" y="1265357"/>
            <a:ext cx="11661913" cy="2948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Any CCCF closed within 30 days with remarks updated as ‘’customer satisfied” can be re-open as per customer’s request.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Any CCCF closed after 30 days irrespective same, or any new concern/customer satisfied or dissatisfied create new CCCF.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Any CCCF closed within 30 days with remarks updated as “customer dissatisfied” cannot be re-open within 30 days.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1652E8-5B75-B792-E632-0DA7EDE3671D}"/>
              </a:ext>
            </a:extLst>
          </p:cNvPr>
          <p:cNvSpPr/>
          <p:nvPr/>
        </p:nvSpPr>
        <p:spPr>
          <a:xfrm>
            <a:off x="2458509" y="178676"/>
            <a:ext cx="7441324" cy="714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Mandatory check before re-opening CCCF</a:t>
            </a:r>
          </a:p>
        </p:txBody>
      </p:sp>
      <p:graphicFrame>
        <p:nvGraphicFramePr>
          <p:cNvPr id="5" name="Object 4">
            <a:hlinkClick r:id="" action="ppaction://ole?verb=1" highlightClick="1"/>
            <a:extLst>
              <a:ext uri="{FF2B5EF4-FFF2-40B4-BE49-F238E27FC236}">
                <a16:creationId xmlns:a16="http://schemas.microsoft.com/office/drawing/2014/main" id="{0B59A633-702C-97D7-6282-5BF445815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75516"/>
              </p:ext>
            </p:extLst>
          </p:nvPr>
        </p:nvGraphicFramePr>
        <p:xfrm>
          <a:off x="10515600" y="55926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271" imgH="771595" progId="Excel.Sheet.8">
                  <p:embed/>
                </p:oleObj>
              </mc:Choice>
              <mc:Fallback>
                <p:oleObj name="Worksheet" showAsIcon="1" r:id="rId2" imgW="914271" imgH="77159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15600" y="55926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17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0" y="1310593"/>
            <a:ext cx="11972119" cy="305822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82262" y="4942604"/>
            <a:ext cx="8671035" cy="1355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Steps to check the vehicle details</a:t>
            </a:r>
          </a:p>
          <a:p>
            <a:pPr algn="ctr"/>
            <a:r>
              <a:rPr lang="en-US" sz="1600" dirty="0"/>
              <a:t>1: Post clicking on “</a:t>
            </a:r>
            <a:r>
              <a:rPr lang="en-US" sz="1600" b="1" dirty="0"/>
              <a:t>DMS</a:t>
            </a:r>
            <a:r>
              <a:rPr lang="en-US" sz="1600" dirty="0"/>
              <a:t>” </a:t>
            </a:r>
          </a:p>
          <a:p>
            <a:pPr algn="ctr"/>
            <a:r>
              <a:rPr lang="en-US" sz="1600" dirty="0"/>
              <a:t>2: Click on “</a:t>
            </a:r>
            <a:r>
              <a:rPr lang="en-US" sz="1600" b="1" dirty="0"/>
              <a:t>Common</a:t>
            </a:r>
            <a:r>
              <a:rPr lang="en-US" sz="1600" dirty="0"/>
              <a:t>”</a:t>
            </a:r>
          </a:p>
          <a:p>
            <a:pPr algn="ctr"/>
            <a:r>
              <a:rPr lang="en-US" sz="1600" dirty="0"/>
              <a:t>3: select “</a:t>
            </a:r>
            <a:r>
              <a:rPr lang="en-US" sz="1600" b="1" dirty="0"/>
              <a:t>Product hierarchy</a:t>
            </a:r>
            <a:r>
              <a:rPr lang="en-US" sz="1600" dirty="0"/>
              <a:t>” from drop down</a:t>
            </a:r>
          </a:p>
          <a:p>
            <a:pPr algn="ctr"/>
            <a:r>
              <a:rPr lang="en-US" sz="1600" dirty="0"/>
              <a:t>4: Then select “</a:t>
            </a:r>
            <a:r>
              <a:rPr lang="en-US" sz="1600" b="1" dirty="0"/>
              <a:t>Vehicle Master</a:t>
            </a:r>
            <a:r>
              <a:rPr lang="en-US" sz="1600" dirty="0"/>
              <a:t>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51C63-404E-89C9-6975-78F6075C9906}"/>
              </a:ext>
            </a:extLst>
          </p:cNvPr>
          <p:cNvSpPr txBox="1"/>
          <p:nvPr/>
        </p:nvSpPr>
        <p:spPr>
          <a:xfrm>
            <a:off x="3051168" y="660994"/>
            <a:ext cx="40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DMS</a:t>
            </a:r>
          </a:p>
        </p:txBody>
      </p:sp>
    </p:spTree>
    <p:extLst>
      <p:ext uri="{BB962C8B-B14F-4D97-AF65-F5344CB8AC3E}">
        <p14:creationId xmlns:p14="http://schemas.microsoft.com/office/powerpoint/2010/main" val="27085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7" y="627508"/>
            <a:ext cx="6481957" cy="504807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672552" y="945931"/>
            <a:ext cx="3090041" cy="4214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lang="en-US" sz="1600" dirty="0"/>
              <a:t>Click on “</a:t>
            </a:r>
            <a:r>
              <a:rPr lang="en-US" sz="1600" b="1" dirty="0"/>
              <a:t>Search icon</a:t>
            </a:r>
            <a:r>
              <a:rPr lang="en-US" sz="1600" dirty="0"/>
              <a:t>”</a:t>
            </a:r>
          </a:p>
          <a:p>
            <a:r>
              <a:rPr lang="en-US" sz="1600" dirty="0"/>
              <a:t>Then you will get a pop up to put the vehicle details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58814" y="1345324"/>
            <a:ext cx="493987" cy="23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7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4" y="1351273"/>
            <a:ext cx="11847946" cy="1665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1" y="4026870"/>
            <a:ext cx="11847946" cy="18239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19199" y="340871"/>
            <a:ext cx="8902262" cy="92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can check the vehicle details from “</a:t>
            </a:r>
            <a:r>
              <a:rPr lang="en-US" sz="1600" b="1" dirty="0"/>
              <a:t>Chassis Number</a:t>
            </a:r>
            <a:r>
              <a:rPr lang="en-US" sz="1600" dirty="0"/>
              <a:t>” &amp; </a:t>
            </a:r>
            <a:r>
              <a:rPr lang="en-US" sz="1600" b="1" dirty="0"/>
              <a:t>Registration number</a:t>
            </a:r>
            <a:r>
              <a:rPr lang="en-US" sz="1600" dirty="0"/>
              <a:t>”</a:t>
            </a:r>
          </a:p>
          <a:p>
            <a:pPr algn="ctr"/>
            <a:r>
              <a:rPr lang="en-US" sz="1600" b="1" dirty="0"/>
              <a:t>Note</a:t>
            </a:r>
            <a:r>
              <a:rPr lang="en-US" sz="1600" dirty="0"/>
              <a:t>: we need last 8 digit of chassis number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399" y="3106502"/>
            <a:ext cx="9743090" cy="7896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on “Search” for vehicle details</a:t>
            </a:r>
          </a:p>
          <a:p>
            <a:pPr algn="ctr"/>
            <a:r>
              <a:rPr lang="en-US" sz="1600" dirty="0"/>
              <a:t>We will get the details and we have to click on hyperlink which is available under “</a:t>
            </a:r>
            <a:r>
              <a:rPr lang="en-US" sz="1600" b="1" dirty="0"/>
              <a:t>Chassis No</a:t>
            </a:r>
            <a:r>
              <a:rPr lang="en-US" sz="1600" dirty="0"/>
              <a:t>.”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23090" y="5619545"/>
            <a:ext cx="599089" cy="23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5" y="351747"/>
            <a:ext cx="7939453" cy="592292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070428" y="1387366"/>
            <a:ext cx="2406869" cy="3237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 click on “</a:t>
            </a:r>
            <a:r>
              <a:rPr lang="en-US" sz="1600" b="1" dirty="0" err="1"/>
              <a:t>GetDetails</a:t>
            </a:r>
            <a:r>
              <a:rPr lang="en-US" sz="1600" dirty="0"/>
              <a:t>”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96304" y="1513489"/>
            <a:ext cx="1019504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" y="131379"/>
            <a:ext cx="6535544" cy="3584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21" y="3715407"/>
            <a:ext cx="6376338" cy="366285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441324" y="893379"/>
            <a:ext cx="3909848" cy="5108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this page we will able to see</a:t>
            </a:r>
          </a:p>
          <a:p>
            <a:pPr algn="ctr"/>
            <a:r>
              <a:rPr lang="en-US" sz="1600" dirty="0"/>
              <a:t>1: Vehicle number</a:t>
            </a:r>
          </a:p>
          <a:p>
            <a:pPr algn="ctr"/>
            <a:r>
              <a:rPr lang="en-US" sz="1600" dirty="0"/>
              <a:t>2: Vehicle ID</a:t>
            </a:r>
          </a:p>
          <a:p>
            <a:pPr algn="ctr"/>
            <a:r>
              <a:rPr lang="en-US" sz="1600" dirty="0"/>
              <a:t>3: Vehicle details like (Model, Variant, capacity, Dealers details)</a:t>
            </a:r>
          </a:p>
          <a:p>
            <a:pPr algn="ctr"/>
            <a:r>
              <a:rPr lang="en-US" sz="1600" dirty="0"/>
              <a:t>4: RSA and warranty &amp; extended warranty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26979" y="1466193"/>
            <a:ext cx="69368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14773" y="3825766"/>
            <a:ext cx="523627" cy="33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3" y="1140098"/>
            <a:ext cx="10116348" cy="24859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81048" y="294289"/>
            <a:ext cx="6148551" cy="399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to check OTF status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71448" y="3962401"/>
            <a:ext cx="7535918" cy="1933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OTF: “Order Taking form” (</a:t>
            </a:r>
            <a:r>
              <a:rPr lang="en-US" sz="1600" dirty="0" err="1"/>
              <a:t>Cust</a:t>
            </a:r>
            <a:r>
              <a:rPr lang="en-US" sz="1600" dirty="0"/>
              <a:t> gets OTF number once the vehicle is Booked.</a:t>
            </a:r>
          </a:p>
          <a:p>
            <a:r>
              <a:rPr lang="en-US" sz="1600" dirty="0"/>
              <a:t>Step:</a:t>
            </a:r>
          </a:p>
          <a:p>
            <a:r>
              <a:rPr lang="en-US" sz="1600" dirty="0"/>
              <a:t>1: Click on “</a:t>
            </a:r>
            <a:r>
              <a:rPr lang="en-US" sz="1600" b="1" dirty="0"/>
              <a:t>DMS</a:t>
            </a:r>
            <a:r>
              <a:rPr lang="en-US" sz="1600" dirty="0"/>
              <a:t>”</a:t>
            </a:r>
          </a:p>
          <a:p>
            <a:r>
              <a:rPr lang="en-US" sz="1600" dirty="0"/>
              <a:t>2: Then “Sales”</a:t>
            </a:r>
          </a:p>
          <a:p>
            <a:r>
              <a:rPr lang="en-US" sz="1600" dirty="0"/>
              <a:t>3: Select “</a:t>
            </a:r>
            <a:r>
              <a:rPr lang="en-US" sz="1600" b="1" dirty="0" err="1"/>
              <a:t>eDCM</a:t>
            </a:r>
            <a:r>
              <a:rPr lang="en-US" sz="1600" b="1" dirty="0"/>
              <a:t> Process</a:t>
            </a:r>
            <a:r>
              <a:rPr lang="en-US" sz="1600" dirty="0"/>
              <a:t>” from dropdown </a:t>
            </a:r>
          </a:p>
          <a:p>
            <a:r>
              <a:rPr lang="en-US" sz="1600" dirty="0"/>
              <a:t>4: click on “</a:t>
            </a:r>
            <a:r>
              <a:rPr lang="en-US" sz="1600" b="1" dirty="0"/>
              <a:t>OTF – CPD details”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92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998</Words>
  <Application>Microsoft Office PowerPoint</Application>
  <PresentationFormat>Widescreen</PresentationFormat>
  <Paragraphs>118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Cambria</vt:lpstr>
      <vt:lpstr>Wingdings</vt:lpstr>
      <vt:lpstr>Office Theme</vt:lpstr>
      <vt:lpstr>Microsoft Excel 97-2003 Worksheet</vt:lpstr>
      <vt:lpstr>MAHINDRA DEALER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Quality &amp; Training</dc:creator>
  <cp:lastModifiedBy>Karamjit Singh Chhina</cp:lastModifiedBy>
  <cp:revision>119</cp:revision>
  <dcterms:created xsi:type="dcterms:W3CDTF">2024-02-07T05:59:54Z</dcterms:created>
  <dcterms:modified xsi:type="dcterms:W3CDTF">2024-02-26T13:35:52Z</dcterms:modified>
</cp:coreProperties>
</file>