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2" r:id="rId3"/>
    <p:sldId id="257" r:id="rId4"/>
    <p:sldId id="280" r:id="rId5"/>
    <p:sldId id="281" r:id="rId6"/>
    <p:sldId id="258" r:id="rId7"/>
    <p:sldId id="265" r:id="rId8"/>
    <p:sldId id="266" r:id="rId9"/>
    <p:sldId id="269" r:id="rId10"/>
    <p:sldId id="271" r:id="rId11"/>
    <p:sldId id="260" r:id="rId12"/>
    <p:sldId id="267" r:id="rId13"/>
    <p:sldId id="272" r:id="rId14"/>
    <p:sldId id="275" r:id="rId15"/>
    <p:sldId id="262" r:id="rId16"/>
    <p:sldId id="263" r:id="rId17"/>
    <p:sldId id="274" r:id="rId18"/>
    <p:sldId id="276" r:id="rId19"/>
    <p:sldId id="277" r:id="rId20"/>
    <p:sldId id="283" r:id="rId21"/>
    <p:sldId id="278" r:id="rId22"/>
    <p:sldId id="284"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srivathsava" userId="9dea810e06bae2bd" providerId="LiveId" clId="{07774E0B-D4B0-49CE-8607-5E8718AF60FB}"/>
    <pc:docChg chg="custSel addSld modSld">
      <pc:chgData name="rishi srivathsava" userId="9dea810e06bae2bd" providerId="LiveId" clId="{07774E0B-D4B0-49CE-8607-5E8718AF60FB}" dt="2023-06-03T14:09:35.038" v="31" actId="14100"/>
      <pc:docMkLst>
        <pc:docMk/>
      </pc:docMkLst>
      <pc:sldChg chg="modSp new mod">
        <pc:chgData name="rishi srivathsava" userId="9dea810e06bae2bd" providerId="LiveId" clId="{07774E0B-D4B0-49CE-8607-5E8718AF60FB}" dt="2023-06-03T14:09:35.038" v="31" actId="14100"/>
        <pc:sldMkLst>
          <pc:docMk/>
          <pc:sldMk cId="53061327" sldId="284"/>
        </pc:sldMkLst>
        <pc:spChg chg="mod">
          <ac:chgData name="rishi srivathsava" userId="9dea810e06bae2bd" providerId="LiveId" clId="{07774E0B-D4B0-49CE-8607-5E8718AF60FB}" dt="2023-06-03T14:09:15.371" v="29" actId="2711"/>
          <ac:spMkLst>
            <pc:docMk/>
            <pc:sldMk cId="53061327" sldId="284"/>
            <ac:spMk id="2" creationId="{B277736F-CD32-AEC0-4AB4-C21FF7E8AF76}"/>
          </ac:spMkLst>
        </pc:spChg>
        <pc:spChg chg="mod">
          <ac:chgData name="rishi srivathsava" userId="9dea810e06bae2bd" providerId="LiveId" clId="{07774E0B-D4B0-49CE-8607-5E8718AF60FB}" dt="2023-06-03T14:09:35.038" v="31" actId="14100"/>
          <ac:spMkLst>
            <pc:docMk/>
            <pc:sldMk cId="53061327" sldId="284"/>
            <ac:spMk id="3" creationId="{6914FBF0-B829-0686-F968-23CCE97A21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6" descr="HD-ShadowLong.png"/>
          <p:cNvPicPr>
            <a:picLocks noChangeAspect="1"/>
          </p:cNvPicPr>
          <p:nvPr/>
        </p:nvPicPr>
        <p:blipFill>
          <a:blip r:embed="rId2"/>
          <a:stretch>
            <a:fillRect/>
          </a:stretch>
        </p:blipFill>
        <p:spPr>
          <a:xfrm>
            <a:off x="1" y="4242851"/>
            <a:ext cx="6726063" cy="275942"/>
          </a:xfrm>
          <a:prstGeom prst="rect">
            <a:avLst/>
          </a:prstGeom>
        </p:spPr>
      </p:pic>
      <p:pic>
        <p:nvPicPr>
          <p:cNvPr id="2097154" name="Picture 7" descr="HD-ShadowShort.png"/>
          <p:cNvPicPr>
            <a:picLocks noChangeAspect="1"/>
          </p:cNvPicPr>
          <p:nvPr/>
        </p:nvPicPr>
        <p:blipFill>
          <a:blip r:embed="rId3"/>
          <a:stretch>
            <a:fillRect/>
          </a:stretch>
        </p:blipFill>
        <p:spPr>
          <a:xfrm>
            <a:off x="6833787" y="4243845"/>
            <a:ext cx="2307831" cy="276940"/>
          </a:xfrm>
          <a:prstGeom prst="rect">
            <a:avLst/>
          </a:prstGeom>
        </p:spPr>
      </p:pic>
      <p:sp>
        <p:nvSpPr>
          <p:cNvPr id="1048581"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2"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1048584"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5" name="Date Placeholder 3"/>
          <p:cNvSpPr>
            <a:spLocks noGrp="1"/>
          </p:cNvSpPr>
          <p:nvPr>
            <p:ph type="dt" sz="half" idx="10"/>
          </p:nvPr>
        </p:nvSpPr>
        <p:spPr>
          <a:xfrm>
            <a:off x="4555655" y="5936188"/>
            <a:ext cx="2057400" cy="365125"/>
          </a:xfrm>
        </p:spPr>
        <p:txBody>
          <a:bodyPr/>
          <a:lstStyle/>
          <a:p>
            <a:fld id="{CB9E6BB3-6E38-4A3D-A7BD-B05172BF2BAD}" type="datetimeFigureOut">
              <a:rPr lang="en-US" smtClean="0"/>
              <a:t>6/3/2023</a:t>
            </a:fld>
            <a:endParaRPr lang="en-US"/>
          </a:p>
        </p:txBody>
      </p:sp>
      <p:sp>
        <p:nvSpPr>
          <p:cNvPr id="1048586" name="Footer Placeholder 4"/>
          <p:cNvSpPr>
            <a:spLocks noGrp="1"/>
          </p:cNvSpPr>
          <p:nvPr>
            <p:ph type="ftr" sz="quarter" idx="11"/>
          </p:nvPr>
        </p:nvSpPr>
        <p:spPr>
          <a:xfrm>
            <a:off x="533401" y="5936189"/>
            <a:ext cx="4021666" cy="365125"/>
          </a:xfrm>
        </p:spPr>
        <p:txBody>
          <a:bodyPr/>
          <a:lstStyle/>
          <a:p>
            <a:endParaRPr lang="en-US"/>
          </a:p>
        </p:txBody>
      </p:sp>
      <p:sp>
        <p:nvSpPr>
          <p:cNvPr id="1048587" name="Slide Number Placeholder 5"/>
          <p:cNvSpPr>
            <a:spLocks noGrp="1"/>
          </p:cNvSpPr>
          <p:nvPr>
            <p:ph type="sldNum" sz="quarter" idx="12"/>
          </p:nvPr>
        </p:nvSpPr>
        <p:spPr>
          <a:xfrm>
            <a:off x="7010399" y="2750337"/>
            <a:ext cx="1370293" cy="1356442"/>
          </a:xfrm>
        </p:spPr>
        <p:txBody>
          <a:bodyPr/>
          <a:lstStyle/>
          <a:p>
            <a:fld id="{99FE601B-DBF1-44A9-962F-B056C940E0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0" name="Group 19"/>
          <p:cNvGrpSpPr/>
          <p:nvPr/>
        </p:nvGrpSpPr>
        <p:grpSpPr>
          <a:xfrm>
            <a:off x="0" y="4572000"/>
            <a:ext cx="9161969" cy="1677035"/>
            <a:chOff x="0" y="2895600"/>
            <a:chExt cx="9161969" cy="1677035"/>
          </a:xfrm>
        </p:grpSpPr>
        <p:pic>
          <p:nvPicPr>
            <p:cNvPr id="2097179" name="Picture 23"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80" name="Picture 24"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1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18"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1048719"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0"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1"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722" name="Footer Placeholder 5"/>
          <p:cNvSpPr>
            <a:spLocks noGrp="1"/>
          </p:cNvSpPr>
          <p:nvPr>
            <p:ph type="ftr" sz="quarter" idx="11"/>
          </p:nvPr>
        </p:nvSpPr>
        <p:spPr/>
        <p:txBody>
          <a:bodyPr/>
          <a:lstStyle/>
          <a:p>
            <a:endParaRPr lang="en-US"/>
          </a:p>
        </p:txBody>
      </p:sp>
      <p:sp>
        <p:nvSpPr>
          <p:cNvPr id="1048723" name="Slide Number Placeholder 6"/>
          <p:cNvSpPr>
            <a:spLocks noGrp="1"/>
          </p:cNvSpPr>
          <p:nvPr>
            <p:ph type="sldNum" sz="quarter" idx="12"/>
          </p:nvPr>
        </p:nvSpPr>
        <p:spPr>
          <a:xfrm>
            <a:off x="7856438" y="4711310"/>
            <a:ext cx="1149836" cy="1090789"/>
          </a:xfrm>
        </p:spPr>
        <p:txBody>
          <a:bodyPr/>
          <a:lstStyle/>
          <a:p>
            <a:fld id="{99FE601B-DBF1-44A9-962F-B056C940E0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5" name="Group 20"/>
          <p:cNvGrpSpPr/>
          <p:nvPr/>
        </p:nvGrpSpPr>
        <p:grpSpPr>
          <a:xfrm>
            <a:off x="0" y="4572000"/>
            <a:ext cx="9161969" cy="1677035"/>
            <a:chOff x="0" y="2895600"/>
            <a:chExt cx="9161969" cy="1677035"/>
          </a:xfrm>
        </p:grpSpPr>
        <p:pic>
          <p:nvPicPr>
            <p:cNvPr id="2097166" name="Picture 21"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67" name="Picture 22"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48"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9"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50"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1048651"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2"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653" name="Footer Placeholder 5"/>
          <p:cNvSpPr>
            <a:spLocks noGrp="1"/>
          </p:cNvSpPr>
          <p:nvPr>
            <p:ph type="ftr" sz="quarter" idx="11"/>
          </p:nvPr>
        </p:nvSpPr>
        <p:spPr/>
        <p:txBody>
          <a:bodyPr/>
          <a:lstStyle/>
          <a:p>
            <a:endParaRPr lang="en-US"/>
          </a:p>
        </p:txBody>
      </p:sp>
      <p:sp>
        <p:nvSpPr>
          <p:cNvPr id="1048654" name="Slide Number Placeholder 6"/>
          <p:cNvSpPr>
            <a:spLocks noGrp="1"/>
          </p:cNvSpPr>
          <p:nvPr>
            <p:ph type="sldNum" sz="quarter" idx="12"/>
          </p:nvPr>
        </p:nvSpPr>
        <p:spPr>
          <a:xfrm>
            <a:off x="7856438" y="4711616"/>
            <a:ext cx="1149836" cy="1090789"/>
          </a:xfrm>
        </p:spPr>
        <p:txBody>
          <a:bodyPr/>
          <a:lstStyle/>
          <a:p>
            <a:fld id="{99FE601B-DBF1-44A9-962F-B056C940E07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88" name="Group 28"/>
          <p:cNvGrpSpPr/>
          <p:nvPr/>
        </p:nvGrpSpPr>
        <p:grpSpPr>
          <a:xfrm>
            <a:off x="0" y="4572000"/>
            <a:ext cx="9161969" cy="1677035"/>
            <a:chOff x="0" y="2895600"/>
            <a:chExt cx="9161969" cy="1677035"/>
          </a:xfrm>
        </p:grpSpPr>
        <p:pic>
          <p:nvPicPr>
            <p:cNvPr id="2097177" name="Picture 29"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78" name="Picture 30"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06"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7"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08"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048709"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0"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1"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712" name="Footer Placeholder 5"/>
          <p:cNvSpPr>
            <a:spLocks noGrp="1"/>
          </p:cNvSpPr>
          <p:nvPr>
            <p:ph type="ftr" sz="quarter" idx="11"/>
          </p:nvPr>
        </p:nvSpPr>
        <p:spPr/>
        <p:txBody>
          <a:bodyPr/>
          <a:lstStyle/>
          <a:p>
            <a:endParaRPr lang="en-US"/>
          </a:p>
        </p:txBody>
      </p:sp>
      <p:sp>
        <p:nvSpPr>
          <p:cNvPr id="1048713" name="Slide Number Placeholder 6"/>
          <p:cNvSpPr>
            <a:spLocks noGrp="1"/>
          </p:cNvSpPr>
          <p:nvPr>
            <p:ph type="sldNum" sz="quarter" idx="12"/>
          </p:nvPr>
        </p:nvSpPr>
        <p:spPr>
          <a:xfrm>
            <a:off x="7856438" y="4709926"/>
            <a:ext cx="1149836" cy="1090789"/>
          </a:xfrm>
        </p:spPr>
        <p:txBody>
          <a:bodyPr/>
          <a:lstStyle/>
          <a:p>
            <a:fld id="{99FE601B-DBF1-44A9-962F-B056C940E07B}" type="slidenum">
              <a:rPr lang="en-US" smtClean="0"/>
              <a:t>‹#›</a:t>
            </a:fld>
            <a:endParaRPr lang="en-US"/>
          </a:p>
        </p:txBody>
      </p:sp>
      <p:sp>
        <p:nvSpPr>
          <p:cNvPr id="1048714"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048715"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73" name="Group 21"/>
          <p:cNvGrpSpPr/>
          <p:nvPr/>
        </p:nvGrpSpPr>
        <p:grpSpPr>
          <a:xfrm>
            <a:off x="0" y="4572000"/>
            <a:ext cx="9161969" cy="1677035"/>
            <a:chOff x="0" y="2895600"/>
            <a:chExt cx="9161969" cy="1677035"/>
          </a:xfrm>
        </p:grpSpPr>
        <p:pic>
          <p:nvPicPr>
            <p:cNvPr id="2097164" name="Picture 22"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65" name="Picture 23"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41"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43"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104864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646" name="Footer Placeholder 5"/>
          <p:cNvSpPr>
            <a:spLocks noGrp="1"/>
          </p:cNvSpPr>
          <p:nvPr>
            <p:ph type="ftr" sz="quarter" idx="11"/>
          </p:nvPr>
        </p:nvSpPr>
        <p:spPr/>
        <p:txBody>
          <a:bodyPr/>
          <a:lstStyle/>
          <a:p>
            <a:endParaRPr lang="en-US"/>
          </a:p>
        </p:txBody>
      </p:sp>
      <p:sp>
        <p:nvSpPr>
          <p:cNvPr id="1048647" name="Slide Number Placeholder 6"/>
          <p:cNvSpPr>
            <a:spLocks noGrp="1"/>
          </p:cNvSpPr>
          <p:nvPr>
            <p:ph type="sldNum" sz="quarter" idx="12"/>
          </p:nvPr>
        </p:nvSpPr>
        <p:spPr>
          <a:xfrm>
            <a:off x="7856438" y="4709926"/>
            <a:ext cx="1149836" cy="1090789"/>
          </a:xfrm>
        </p:spPr>
        <p:txBody>
          <a:bodyPr/>
          <a:lstStyle/>
          <a:p>
            <a:fld id="{99FE601B-DBF1-44A9-962F-B056C940E07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94" name="Group 22"/>
          <p:cNvGrpSpPr/>
          <p:nvPr/>
        </p:nvGrpSpPr>
        <p:grpSpPr>
          <a:xfrm>
            <a:off x="0" y="609600"/>
            <a:ext cx="9161969" cy="1677035"/>
            <a:chOff x="0" y="2895600"/>
            <a:chExt cx="9161969" cy="1677035"/>
          </a:xfrm>
        </p:grpSpPr>
        <p:pic>
          <p:nvPicPr>
            <p:cNvPr id="2097183" name="Picture 23"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84" name="Picture 24"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32"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3"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34"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048735"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6"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7"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8"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9"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0"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1" name="Date Placeholder 2"/>
          <p:cNvSpPr>
            <a:spLocks noGrp="1"/>
          </p:cNvSpPr>
          <p:nvPr>
            <p:ph type="dt" sz="half" idx="10"/>
          </p:nvPr>
        </p:nvSpPr>
        <p:spPr/>
        <p:txBody>
          <a:bodyPr/>
          <a:lstStyle/>
          <a:p>
            <a:fld id="{CB9E6BB3-6E38-4A3D-A7BD-B05172BF2BAD}" type="datetimeFigureOut">
              <a:rPr lang="en-US" smtClean="0"/>
              <a:t>6/3/2023</a:t>
            </a:fld>
            <a:endParaRPr lang="en-US"/>
          </a:p>
        </p:txBody>
      </p:sp>
      <p:sp>
        <p:nvSpPr>
          <p:cNvPr id="1048742" name="Footer Placeholder 3"/>
          <p:cNvSpPr>
            <a:spLocks noGrp="1"/>
          </p:cNvSpPr>
          <p:nvPr>
            <p:ph type="ftr" sz="quarter" idx="11"/>
          </p:nvPr>
        </p:nvSpPr>
        <p:spPr/>
        <p:txBody>
          <a:bodyPr/>
          <a:lstStyle/>
          <a:p>
            <a:endParaRPr lang="en-US"/>
          </a:p>
        </p:txBody>
      </p:sp>
      <p:sp>
        <p:nvSpPr>
          <p:cNvPr id="1048743" name="Slide Number Placeholder 4"/>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79" name="Group 33"/>
          <p:cNvGrpSpPr/>
          <p:nvPr/>
        </p:nvGrpSpPr>
        <p:grpSpPr>
          <a:xfrm>
            <a:off x="0" y="609600"/>
            <a:ext cx="9161969" cy="1677035"/>
            <a:chOff x="0" y="2895600"/>
            <a:chExt cx="9161969" cy="1677035"/>
          </a:xfrm>
        </p:grpSpPr>
        <p:pic>
          <p:nvPicPr>
            <p:cNvPr id="2097170" name="Picture 34"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71" name="Picture 35"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63"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4"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6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048666"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8"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0"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1"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4"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Date Placeholder 2"/>
          <p:cNvSpPr>
            <a:spLocks noGrp="1"/>
          </p:cNvSpPr>
          <p:nvPr>
            <p:ph type="dt" sz="half" idx="10"/>
          </p:nvPr>
        </p:nvSpPr>
        <p:spPr/>
        <p:txBody>
          <a:bodyPr/>
          <a:lstStyle/>
          <a:p>
            <a:fld id="{CB9E6BB3-6E38-4A3D-A7BD-B05172BF2BAD}" type="datetimeFigureOut">
              <a:rPr lang="en-US" smtClean="0"/>
              <a:t>6/3/2023</a:t>
            </a:fld>
            <a:endParaRPr lang="en-US"/>
          </a:p>
        </p:txBody>
      </p:sp>
      <p:sp>
        <p:nvSpPr>
          <p:cNvPr id="1048676" name="Footer Placeholder 3"/>
          <p:cNvSpPr>
            <a:spLocks noGrp="1"/>
          </p:cNvSpPr>
          <p:nvPr>
            <p:ph type="ftr" sz="quarter" idx="11"/>
          </p:nvPr>
        </p:nvSpPr>
        <p:spPr/>
        <p:txBody>
          <a:bodyPr/>
          <a:lstStyle/>
          <a:p>
            <a:endParaRPr lang="en-US"/>
          </a:p>
        </p:txBody>
      </p:sp>
      <p:sp>
        <p:nvSpPr>
          <p:cNvPr id="1048677" name="Slide Number Placeholder 4"/>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98" name="Group 15"/>
          <p:cNvGrpSpPr/>
          <p:nvPr/>
        </p:nvGrpSpPr>
        <p:grpSpPr>
          <a:xfrm>
            <a:off x="0" y="609600"/>
            <a:ext cx="9161969" cy="1677035"/>
            <a:chOff x="0" y="2895600"/>
            <a:chExt cx="9161969" cy="1677035"/>
          </a:xfrm>
        </p:grpSpPr>
        <p:pic>
          <p:nvPicPr>
            <p:cNvPr id="2097187" name="Picture 16"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88" name="Picture 17"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52"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3"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54" name="Title 1"/>
          <p:cNvSpPr>
            <a:spLocks noGrp="1"/>
          </p:cNvSpPr>
          <p:nvPr>
            <p:ph type="title"/>
          </p:nvPr>
        </p:nvSpPr>
        <p:spPr>
          <a:xfrm>
            <a:off x="531639" y="753228"/>
            <a:ext cx="6896534" cy="1080938"/>
          </a:xfrm>
        </p:spPr>
        <p:txBody>
          <a:bodyPr/>
          <a:lstStyle>
            <a:lvl1pPr algn="r"/>
          </a:lstStyle>
          <a:p>
            <a:r>
              <a:rPr lang="en-US"/>
              <a:t>Click to edit Master title style</a:t>
            </a:r>
            <a:endParaRPr lang="en-US" dirty="0"/>
          </a:p>
        </p:txBody>
      </p:sp>
      <p:sp>
        <p:nvSpPr>
          <p:cNvPr id="104875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6" name="Date Placeholder 3"/>
          <p:cNvSpPr>
            <a:spLocks noGrp="1"/>
          </p:cNvSpPr>
          <p:nvPr>
            <p:ph type="dt" sz="half" idx="10"/>
          </p:nvPr>
        </p:nvSpPr>
        <p:spPr/>
        <p:txBody>
          <a:bodyPr/>
          <a:lstStyle/>
          <a:p>
            <a:fld id="{CB9E6BB3-6E38-4A3D-A7BD-B05172BF2BAD}" type="datetimeFigureOut">
              <a:rPr lang="en-US" smtClean="0"/>
              <a:t>6/3/2023</a:t>
            </a:fld>
            <a:endParaRPr lang="en-US"/>
          </a:p>
        </p:txBody>
      </p:sp>
      <p:sp>
        <p:nvSpPr>
          <p:cNvPr id="1048757" name="Footer Placeholder 4"/>
          <p:cNvSpPr>
            <a:spLocks noGrp="1"/>
          </p:cNvSpPr>
          <p:nvPr>
            <p:ph type="ftr" sz="quarter" idx="11"/>
          </p:nvPr>
        </p:nvSpPr>
        <p:spPr/>
        <p:txBody>
          <a:bodyPr/>
          <a:lstStyle/>
          <a:p>
            <a:endParaRPr lang="en-US"/>
          </a:p>
        </p:txBody>
      </p:sp>
      <p:sp>
        <p:nvSpPr>
          <p:cNvPr id="1048758" name="Slide Number Placeholder 5"/>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6" name="Group 13"/>
          <p:cNvGrpSpPr/>
          <p:nvPr/>
        </p:nvGrpSpPr>
        <p:grpSpPr>
          <a:xfrm rot="5400000">
            <a:off x="4575305" y="2747178"/>
            <a:ext cx="6862555" cy="1368199"/>
            <a:chOff x="2281445" y="609600"/>
            <a:chExt cx="6862555" cy="1368199"/>
          </a:xfrm>
        </p:grpSpPr>
        <p:sp>
          <p:nvSpPr>
            <p:cNvPr id="1048699"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01"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1048702"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a:xfrm>
            <a:off x="5029144" y="5936188"/>
            <a:ext cx="2057400" cy="365125"/>
          </a:xfrm>
        </p:spPr>
        <p:txBody>
          <a:bodyPr/>
          <a:lstStyle/>
          <a:p>
            <a:fld id="{CB9E6BB3-6E38-4A3D-A7BD-B05172BF2BAD}" type="datetimeFigureOut">
              <a:rPr lang="en-US" smtClean="0"/>
              <a:t>6/3/2023</a:t>
            </a:fld>
            <a:endParaRPr lang="en-US"/>
          </a:p>
        </p:txBody>
      </p:sp>
      <p:sp>
        <p:nvSpPr>
          <p:cNvPr id="1048704" name="Footer Placeholder 4"/>
          <p:cNvSpPr>
            <a:spLocks noGrp="1"/>
          </p:cNvSpPr>
          <p:nvPr>
            <p:ph type="ftr" sz="quarter" idx="11"/>
          </p:nvPr>
        </p:nvSpPr>
        <p:spPr>
          <a:xfrm>
            <a:off x="510241" y="5936189"/>
            <a:ext cx="4518959" cy="365125"/>
          </a:xfrm>
        </p:spPr>
        <p:txBody>
          <a:bodyPr/>
          <a:lstStyle/>
          <a:p>
            <a:endParaRPr lang="en-US"/>
          </a:p>
        </p:txBody>
      </p:sp>
      <p:sp>
        <p:nvSpPr>
          <p:cNvPr id="1048705" name="Slide Number Placeholder 5"/>
          <p:cNvSpPr>
            <a:spLocks noGrp="1"/>
          </p:cNvSpPr>
          <p:nvPr>
            <p:ph type="sldNum" sz="quarter" idx="12"/>
          </p:nvPr>
        </p:nvSpPr>
        <p:spPr>
          <a:xfrm>
            <a:off x="7431152" y="5432500"/>
            <a:ext cx="1149636" cy="1273100"/>
          </a:xfrm>
        </p:spPr>
        <p:txBody>
          <a:bodyPr anchor="t"/>
          <a:lstStyle>
            <a:lvl1pPr algn="ctr"/>
          </a:lstStyle>
          <a:p>
            <a:fld id="{99FE601B-DBF1-44A9-962F-B056C940E0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6" name="Group 26"/>
          <p:cNvGrpSpPr/>
          <p:nvPr/>
        </p:nvGrpSpPr>
        <p:grpSpPr>
          <a:xfrm>
            <a:off x="0" y="609600"/>
            <a:ext cx="9161969" cy="1677035"/>
            <a:chOff x="0" y="2895600"/>
            <a:chExt cx="9161969" cy="1677035"/>
          </a:xfrm>
        </p:grpSpPr>
        <p:pic>
          <p:nvPicPr>
            <p:cNvPr id="2097155" name="Picture 27"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56" name="Picture 28"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59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592" name="Title 1"/>
          <p:cNvSpPr>
            <a:spLocks noGrp="1"/>
          </p:cNvSpPr>
          <p:nvPr>
            <p:ph type="title"/>
          </p:nvPr>
        </p:nvSpPr>
        <p:spPr/>
        <p:txBody>
          <a:bodyPr/>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CB9E6BB3-6E38-4A3D-A7BD-B05172BF2BAD}" type="datetimeFigureOut">
              <a:rPr lang="en-US" smtClean="0"/>
              <a:t>6/3/2023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1" name="Group 17"/>
          <p:cNvGrpSpPr/>
          <p:nvPr/>
        </p:nvGrpSpPr>
        <p:grpSpPr>
          <a:xfrm>
            <a:off x="0" y="2728432"/>
            <a:ext cx="9161969" cy="1677035"/>
            <a:chOff x="0" y="2895600"/>
            <a:chExt cx="9161969" cy="1677035"/>
          </a:xfrm>
        </p:grpSpPr>
        <p:pic>
          <p:nvPicPr>
            <p:cNvPr id="2097172" name="Picture 18"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73" name="Picture 19"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78"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80"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1048681"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a:xfrm>
            <a:off x="5365810" y="5936188"/>
            <a:ext cx="2057400" cy="365125"/>
          </a:xfrm>
        </p:spPr>
        <p:txBody>
          <a:bodyPr/>
          <a:lstStyle/>
          <a:p>
            <a:fld id="{CB9E6BB3-6E38-4A3D-A7BD-B05172BF2BAD}" type="datetimeFigureOut">
              <a:rPr lang="en-US" smtClean="0"/>
              <a:t>6/3/2023</a:t>
            </a:fld>
            <a:endParaRPr lang="en-US"/>
          </a:p>
        </p:txBody>
      </p:sp>
      <p:sp>
        <p:nvSpPr>
          <p:cNvPr id="1048683" name="Footer Placeholder 4"/>
          <p:cNvSpPr>
            <a:spLocks noGrp="1"/>
          </p:cNvSpPr>
          <p:nvPr>
            <p:ph type="ftr" sz="quarter" idx="11"/>
          </p:nvPr>
        </p:nvSpPr>
        <p:spPr>
          <a:xfrm>
            <a:off x="533400" y="5936189"/>
            <a:ext cx="4834673" cy="365125"/>
          </a:xfrm>
        </p:spPr>
        <p:txBody>
          <a:bodyPr/>
          <a:lstStyle/>
          <a:p>
            <a:endParaRPr lang="en-US"/>
          </a:p>
        </p:txBody>
      </p:sp>
      <p:sp>
        <p:nvSpPr>
          <p:cNvPr id="1048684" name="Slide Number Placeholder 5"/>
          <p:cNvSpPr>
            <a:spLocks noGrp="1"/>
          </p:cNvSpPr>
          <p:nvPr>
            <p:ph type="sldNum" sz="quarter" idx="12"/>
          </p:nvPr>
        </p:nvSpPr>
        <p:spPr>
          <a:xfrm>
            <a:off x="7856438" y="2869896"/>
            <a:ext cx="1149836" cy="1090789"/>
          </a:xfrm>
        </p:spPr>
        <p:txBody>
          <a:bodyPr/>
          <a:lstStyle/>
          <a:p>
            <a:fld id="{99FE601B-DBF1-44A9-962F-B056C940E0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2" name="Group 16"/>
          <p:cNvGrpSpPr/>
          <p:nvPr/>
        </p:nvGrpSpPr>
        <p:grpSpPr>
          <a:xfrm>
            <a:off x="0" y="609600"/>
            <a:ext cx="9161969" cy="1677035"/>
            <a:chOff x="0" y="2895600"/>
            <a:chExt cx="9161969" cy="1677035"/>
          </a:xfrm>
        </p:grpSpPr>
        <p:pic>
          <p:nvPicPr>
            <p:cNvPr id="2097181" name="Picture 17"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82" name="Picture 18"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24"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5"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26"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1048727"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8"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730" name="Footer Placeholder 5"/>
          <p:cNvSpPr>
            <a:spLocks noGrp="1"/>
          </p:cNvSpPr>
          <p:nvPr>
            <p:ph type="ftr" sz="quarter" idx="11"/>
          </p:nvPr>
        </p:nvSpPr>
        <p:spPr/>
        <p:txBody>
          <a:bodyPr/>
          <a:lstStyle/>
          <a:p>
            <a:endParaRPr lang="en-US"/>
          </a:p>
        </p:txBody>
      </p:sp>
      <p:sp>
        <p:nvSpPr>
          <p:cNvPr id="1048731" name="Slide Number Placeholder 6"/>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83" name="Group 27"/>
          <p:cNvGrpSpPr/>
          <p:nvPr/>
        </p:nvGrpSpPr>
        <p:grpSpPr>
          <a:xfrm>
            <a:off x="0" y="609600"/>
            <a:ext cx="9161969" cy="1677035"/>
            <a:chOff x="0" y="2895600"/>
            <a:chExt cx="9161969" cy="1677035"/>
          </a:xfrm>
        </p:grpSpPr>
        <p:pic>
          <p:nvPicPr>
            <p:cNvPr id="2097174" name="Picture 28"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75" name="Picture 29"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85"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87"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1048688"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9"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1"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Date Placeholder 6"/>
          <p:cNvSpPr>
            <a:spLocks noGrp="1"/>
          </p:cNvSpPr>
          <p:nvPr>
            <p:ph type="dt" sz="half" idx="10"/>
          </p:nvPr>
        </p:nvSpPr>
        <p:spPr/>
        <p:txBody>
          <a:bodyPr/>
          <a:lstStyle/>
          <a:p>
            <a:fld id="{CB9E6BB3-6E38-4A3D-A7BD-B05172BF2BAD}" type="datetimeFigureOut">
              <a:rPr lang="en-US" smtClean="0"/>
              <a:t>6/3/2023</a:t>
            </a:fld>
            <a:endParaRPr lang="en-US"/>
          </a:p>
        </p:txBody>
      </p:sp>
      <p:sp>
        <p:nvSpPr>
          <p:cNvPr id="1048693" name="Footer Placeholder 7"/>
          <p:cNvSpPr>
            <a:spLocks noGrp="1"/>
          </p:cNvSpPr>
          <p:nvPr>
            <p:ph type="ftr" sz="quarter" idx="11"/>
          </p:nvPr>
        </p:nvSpPr>
        <p:spPr/>
        <p:txBody>
          <a:bodyPr/>
          <a:lstStyle/>
          <a:p>
            <a:endParaRPr lang="en-US"/>
          </a:p>
        </p:txBody>
      </p:sp>
      <p:sp>
        <p:nvSpPr>
          <p:cNvPr id="1048694" name="Slide Number Placeholder 8"/>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1" name="Group 14"/>
          <p:cNvGrpSpPr/>
          <p:nvPr/>
        </p:nvGrpSpPr>
        <p:grpSpPr>
          <a:xfrm>
            <a:off x="0" y="609600"/>
            <a:ext cx="9161969" cy="1677035"/>
            <a:chOff x="0" y="2895600"/>
            <a:chExt cx="9161969" cy="1677035"/>
          </a:xfrm>
        </p:grpSpPr>
        <p:pic>
          <p:nvPicPr>
            <p:cNvPr id="2097162" name="Picture 15"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63" name="Picture 16"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35"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6"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37" name="Title 1"/>
          <p:cNvSpPr>
            <a:spLocks noGrp="1"/>
          </p:cNvSpPr>
          <p:nvPr>
            <p:ph type="title"/>
          </p:nvPr>
        </p:nvSpPr>
        <p:spPr/>
        <p:txBody>
          <a:bodyPr/>
          <a:lstStyle/>
          <a:p>
            <a:r>
              <a:rPr lang="en-US"/>
              <a:t>Click to edit Master title style</a:t>
            </a:r>
            <a:endParaRPr lang="en-US" dirty="0"/>
          </a:p>
        </p:txBody>
      </p:sp>
      <p:sp>
        <p:nvSpPr>
          <p:cNvPr id="1048638" name="Date Placeholder 2"/>
          <p:cNvSpPr>
            <a:spLocks noGrp="1"/>
          </p:cNvSpPr>
          <p:nvPr>
            <p:ph type="dt" sz="half" idx="10"/>
          </p:nvPr>
        </p:nvSpPr>
        <p:spPr/>
        <p:txBody>
          <a:bodyPr/>
          <a:lstStyle/>
          <a:p>
            <a:fld id="{CB9E6BB3-6E38-4A3D-A7BD-B05172BF2BAD}" type="datetimeFigureOut">
              <a:rPr lang="en-US" smtClean="0"/>
              <a:t>6/3/2023</a:t>
            </a:fld>
            <a:endParaRPr lang="en-US"/>
          </a:p>
        </p:txBody>
      </p:sp>
      <p:sp>
        <p:nvSpPr>
          <p:cNvPr id="1048639" name="Footer Placeholder 3"/>
          <p:cNvSpPr>
            <a:spLocks noGrp="1"/>
          </p:cNvSpPr>
          <p:nvPr>
            <p:ph type="ftr" sz="quarter" idx="11"/>
          </p:nvPr>
        </p:nvSpPr>
        <p:spPr/>
        <p:txBody>
          <a:bodyPr/>
          <a:lstStyle/>
          <a:p>
            <a:endParaRPr lang="en-US"/>
          </a:p>
        </p:txBody>
      </p:sp>
      <p:sp>
        <p:nvSpPr>
          <p:cNvPr id="1048640" name="Slide Number Placeholder 4"/>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6" name="Picture 11" descr="HD-ShadowShort.png"/>
          <p:cNvPicPr>
            <a:picLocks noChangeAspect="1"/>
          </p:cNvPicPr>
          <p:nvPr/>
        </p:nvPicPr>
        <p:blipFill rotWithShape="1">
          <a:blip r:embed="rId2" cstate="print"/>
          <a:srcRect r="9871"/>
          <a:stretch>
            <a:fillRect/>
          </a:stretch>
        </p:blipFill>
        <p:spPr>
          <a:xfrm>
            <a:off x="7717217" y="1973262"/>
            <a:ext cx="1444752" cy="144270"/>
          </a:xfrm>
          <a:prstGeom prst="rect">
            <a:avLst/>
          </a:prstGeom>
        </p:spPr>
      </p:pic>
      <p:sp>
        <p:nvSpPr>
          <p:cNvPr id="1048695"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Date Placeholder 1"/>
          <p:cNvSpPr>
            <a:spLocks noGrp="1"/>
          </p:cNvSpPr>
          <p:nvPr>
            <p:ph type="dt" sz="half" idx="10"/>
          </p:nvPr>
        </p:nvSpPr>
        <p:spPr/>
        <p:txBody>
          <a:bodyPr/>
          <a:lstStyle/>
          <a:p>
            <a:fld id="{CB9E6BB3-6E38-4A3D-A7BD-B05172BF2BAD}" type="datetimeFigureOut">
              <a:rPr lang="en-US" smtClean="0"/>
              <a:t>6/3/2023</a:t>
            </a:fld>
            <a:endParaRPr lang="en-US"/>
          </a:p>
        </p:txBody>
      </p:sp>
      <p:sp>
        <p:nvSpPr>
          <p:cNvPr id="1048697" name="Footer Placeholder 2"/>
          <p:cNvSpPr>
            <a:spLocks noGrp="1"/>
          </p:cNvSpPr>
          <p:nvPr>
            <p:ph type="ftr" sz="quarter" idx="11"/>
          </p:nvPr>
        </p:nvSpPr>
        <p:spPr/>
        <p:txBody>
          <a:bodyPr/>
          <a:lstStyle/>
          <a:p>
            <a:endParaRPr lang="en-US"/>
          </a:p>
        </p:txBody>
      </p:sp>
      <p:sp>
        <p:nvSpPr>
          <p:cNvPr id="1048698" name="Slide Number Placeholder 3"/>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6" name="Group 16"/>
          <p:cNvGrpSpPr/>
          <p:nvPr/>
        </p:nvGrpSpPr>
        <p:grpSpPr>
          <a:xfrm>
            <a:off x="0" y="609600"/>
            <a:ext cx="9161969" cy="1677035"/>
            <a:chOff x="0" y="2895600"/>
            <a:chExt cx="9161969" cy="1677035"/>
          </a:xfrm>
        </p:grpSpPr>
        <p:pic>
          <p:nvPicPr>
            <p:cNvPr id="2097185" name="Picture 17"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86" name="Picture 18"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744"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5"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746"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1048747"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8"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9"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750" name="Footer Placeholder 5"/>
          <p:cNvSpPr>
            <a:spLocks noGrp="1"/>
          </p:cNvSpPr>
          <p:nvPr>
            <p:ph type="ftr" sz="quarter" idx="11"/>
          </p:nvPr>
        </p:nvSpPr>
        <p:spPr/>
        <p:txBody>
          <a:bodyPr/>
          <a:lstStyle/>
          <a:p>
            <a:endParaRPr lang="en-US"/>
          </a:p>
        </p:txBody>
      </p:sp>
      <p:sp>
        <p:nvSpPr>
          <p:cNvPr id="1048751" name="Slide Number Placeholder 6"/>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7" name="Group 16"/>
          <p:cNvGrpSpPr/>
          <p:nvPr/>
        </p:nvGrpSpPr>
        <p:grpSpPr>
          <a:xfrm>
            <a:off x="0" y="609600"/>
            <a:ext cx="9161969" cy="1677035"/>
            <a:chOff x="0" y="2895600"/>
            <a:chExt cx="9161969" cy="1677035"/>
          </a:xfrm>
        </p:grpSpPr>
        <p:pic>
          <p:nvPicPr>
            <p:cNvPr id="2097168" name="Picture 17" descr="HD-ShadowLong.png"/>
            <p:cNvPicPr>
              <a:picLocks noChangeAspect="1"/>
            </p:cNvPicPr>
            <p:nvPr/>
          </p:nvPicPr>
          <p:blipFill rotWithShape="1">
            <a:blip r:embed="rId2"/>
            <a:srcRect l="26982" r="-217"/>
            <a:stretch>
              <a:fillRect/>
            </a:stretch>
          </p:blipFill>
          <p:spPr>
            <a:xfrm>
              <a:off x="0" y="4251471"/>
              <a:ext cx="7644384" cy="321164"/>
            </a:xfrm>
            <a:prstGeom prst="rect">
              <a:avLst/>
            </a:prstGeom>
          </p:spPr>
        </p:pic>
        <p:pic>
          <p:nvPicPr>
            <p:cNvPr id="2097169" name="Picture 18" descr="HD-ShadowShort.png"/>
            <p:cNvPicPr>
              <a:picLocks noChangeAspect="1"/>
            </p:cNvPicPr>
            <p:nvPr/>
          </p:nvPicPr>
          <p:blipFill rotWithShape="1">
            <a:blip r:embed="rId3" cstate="print"/>
            <a:srcRect r="9871"/>
            <a:stretch>
              <a:fillRect/>
            </a:stretch>
          </p:blipFill>
          <p:spPr>
            <a:xfrm>
              <a:off x="7717217" y="4259262"/>
              <a:ext cx="1444752" cy="144270"/>
            </a:xfrm>
            <a:prstGeom prst="rect">
              <a:avLst/>
            </a:prstGeom>
          </p:spPr>
        </p:pic>
        <p:sp>
          <p:nvSpPr>
            <p:cNvPr id="1048655"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8657"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9"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lstStyle/>
          <a:p>
            <a:fld id="{CB9E6BB3-6E38-4A3D-A7BD-B05172BF2BAD}" type="datetimeFigureOut">
              <a:rPr lang="en-US" smtClean="0"/>
              <a:t>6/3/2023</a:t>
            </a:fld>
            <a:endParaRPr lang="en-US"/>
          </a:p>
        </p:txBody>
      </p:sp>
      <p:sp>
        <p:nvSpPr>
          <p:cNvPr id="1048661" name="Footer Placeholder 5"/>
          <p:cNvSpPr>
            <a:spLocks noGrp="1"/>
          </p:cNvSpPr>
          <p:nvPr>
            <p:ph type="ftr" sz="quarter" idx="11"/>
          </p:nvPr>
        </p:nvSpPr>
        <p:spPr/>
        <p:txBody>
          <a:bodyPr/>
          <a:lstStyle/>
          <a:p>
            <a:endParaRPr lang="en-US"/>
          </a:p>
        </p:txBody>
      </p:sp>
      <p:sp>
        <p:nvSpPr>
          <p:cNvPr id="1048662" name="Slide Number Placeholder 6"/>
          <p:cNvSpPr>
            <a:spLocks noGrp="1"/>
          </p:cNvSpPr>
          <p:nvPr>
            <p:ph type="sldNum" sz="quarter" idx="12"/>
          </p:nvPr>
        </p:nvSpPr>
        <p:spPr/>
        <p:txBody>
          <a:bodyPr/>
          <a:lstStyle/>
          <a:p>
            <a:fld id="{99FE601B-DBF1-44A9-962F-B056C940E0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3" descr="C:\Users\James\Desktop\msft\Berlin\build Assets\hashOverlaySD-FullResolve.png"/>
          <p:cNvPicPr>
            <a:picLocks noChangeAspect="1" noChangeArrowheads="1"/>
          </p:cNvPicPr>
          <p:nvPr/>
        </p:nvPicPr>
        <p:blipFill>
          <a:blip r:embed="rId19">
            <a:alphaModFix amt="10000"/>
          </a:blip>
          <a:srcRect/>
          <a:stretch>
            <a:fillRect/>
          </a:stretch>
        </p:blipFill>
        <p:spPr bwMode="auto">
          <a:xfrm>
            <a:off x="0" y="1"/>
            <a:ext cx="9144000" cy="6858000"/>
          </a:xfrm>
          <a:prstGeom prst="rect">
            <a:avLst/>
          </a:prstGeom>
        </p:spPr>
      </p:pic>
      <p:sp>
        <p:nvSpPr>
          <p:cNvPr id="1048576"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9E6BB3-6E38-4A3D-A7BD-B05172BF2BAD}" type="datetimeFigureOut">
              <a:rPr lang="en-US" smtClean="0"/>
              <a:t>6/3/2023</a:t>
            </a:fld>
            <a:endParaRPr lang="en-US"/>
          </a:p>
        </p:txBody>
      </p:sp>
      <p:sp>
        <p:nvSpPr>
          <p:cNvPr id="1048579"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9FE601B-DBF1-44A9-962F-B056C940E07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p:txBody>
          <a:bodyPr/>
          <a:lstStyle/>
          <a:p>
            <a:pPr algn="just"/>
            <a:r>
              <a:rPr lang="en-IN" b="1" dirty="0">
                <a:latin typeface="Times New Roman" panose="02020603050405020304" pitchFamily="18" charset="0"/>
                <a:cs typeface="Times New Roman" panose="02020603050405020304" pitchFamily="18" charset="0"/>
              </a:rPr>
              <a:t>LEARNING FROM DISASTER</a:t>
            </a:r>
            <a:endParaRPr lang="en-US" b="1" dirty="0">
              <a:latin typeface="Times New Roman" panose="02020603050405020304" pitchFamily="18" charset="0"/>
              <a:cs typeface="Times New Roman" panose="02020603050405020304" pitchFamily="18" charset="0"/>
            </a:endParaRPr>
          </a:p>
        </p:txBody>
      </p:sp>
      <p:sp>
        <p:nvSpPr>
          <p:cNvPr id="1048589" name="Subtitle 2"/>
          <p:cNvSpPr>
            <a:spLocks noGrp="1"/>
          </p:cNvSpPr>
          <p:nvPr>
            <p:ph type="subTitle" idx="1"/>
          </p:nvPr>
        </p:nvSpPr>
        <p:spPr>
          <a:xfrm>
            <a:off x="4000496" y="4500570"/>
            <a:ext cx="4643470" cy="1952766"/>
          </a:xfrm>
        </p:spPr>
        <p:txBody>
          <a:bodyPr>
            <a:normAutofit/>
          </a:bodyPr>
          <a:lstStyle/>
          <a:p>
            <a:pPr algn="just"/>
            <a:r>
              <a:rPr lang="en-IN" sz="2400" dirty="0">
                <a:latin typeface="Times New Roman" panose="02020603050405020304" pitchFamily="18" charset="0"/>
                <a:cs typeface="Times New Roman" panose="02020603050405020304" pitchFamily="18" charset="0"/>
              </a:rPr>
              <a:t>BY </a:t>
            </a:r>
            <a:endParaRPr lang="zh-CN" alt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P.VIKAS</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19311A19G6</a:t>
            </a:r>
            <a:r>
              <a:rPr lang="en-IN" sz="24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B.SAITEJA GOUD(19311A19D9)</a:t>
            </a:r>
            <a:endParaRPr lang="zh-CN" alt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B.RISHI IVATSAVA(19311A19D8)</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 TREE EXAMPLE</a:t>
            </a:r>
          </a:p>
        </p:txBody>
      </p:sp>
      <p:pic>
        <p:nvPicPr>
          <p:cNvPr id="2097159" name="Content Placeholder 4"/>
          <p:cNvPicPr>
            <a:picLocks noGrp="1" noChangeAspect="1"/>
          </p:cNvPicPr>
          <p:nvPr>
            <p:ph idx="1"/>
          </p:nvPr>
        </p:nvPicPr>
        <p:blipFill>
          <a:blip r:embed="rId2"/>
          <a:stretch>
            <a:fillRect/>
          </a:stretch>
        </p:blipFill>
        <p:spPr>
          <a:xfrm>
            <a:off x="2429453" y="3407467"/>
            <a:ext cx="3096057" cy="145752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PROPOSED SYSTEM</a:t>
            </a:r>
            <a:endParaRPr lang="en-US" u="sng" dirty="0">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533400" y="2336873"/>
            <a:ext cx="8071048" cy="359931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this work the goal is to analyze the disaster datasets probably, in this work titanic dataset was used and make a comparative analysis of the supervised machine learning methods like decision trees, random forest, KNN,XG-boost, Gradient boosting algorithms. </a:t>
            </a:r>
          </a:p>
          <a:p>
            <a:pPr algn="just"/>
            <a:r>
              <a:rPr lang="en-US" dirty="0">
                <a:latin typeface="Times New Roman" panose="02020603050405020304" pitchFamily="18" charset="0"/>
                <a:cs typeface="Times New Roman" panose="02020603050405020304" pitchFamily="18" charset="0"/>
              </a:rPr>
              <a:t>The generated or constructed models are used to evaluate by using the test data set and their respected results were used to make a comparative analysis of both methods.</a:t>
            </a:r>
          </a:p>
          <a:p>
            <a:pPr algn="just"/>
            <a:r>
              <a:rPr lang="en-US" dirty="0">
                <a:latin typeface="Times New Roman" panose="02020603050405020304" pitchFamily="18" charset="0"/>
                <a:cs typeface="Times New Roman" panose="02020603050405020304" pitchFamily="18" charset="0"/>
              </a:rPr>
              <a:t> This study shows the importance of choosing important features and obtaining good data.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LOGISTIC REGRESSION</a:t>
            </a:r>
          </a:p>
        </p:txBody>
      </p:sp>
      <p:sp>
        <p:nvSpPr>
          <p:cNvPr id="1048615" name="Content Placeholder 2"/>
          <p:cNvSpPr>
            <a:spLocks noGrp="1"/>
          </p:cNvSpPr>
          <p:nvPr>
            <p:ph idx="1"/>
          </p:nvPr>
        </p:nvSpPr>
        <p:spPr>
          <a:xfrm>
            <a:off x="533400" y="2336873"/>
            <a:ext cx="8143056" cy="3599316"/>
          </a:xfrm>
        </p:spPr>
        <p:txBody>
          <a:bodyPr>
            <a:normAutofit/>
          </a:bodyPr>
          <a:lstStyle/>
          <a:p>
            <a:pPr algn="just"/>
            <a:r>
              <a:rPr lang="en-US" dirty="0">
                <a:latin typeface="Times New Roman" panose="02020603050405020304" pitchFamily="18" charset="0"/>
                <a:cs typeface="Times New Roman" panose="02020603050405020304" pitchFamily="18" charset="0"/>
              </a:rPr>
              <a:t>Logistic regression is the technique which works best when dependent variable is dichotomous (binary or categorical).  </a:t>
            </a:r>
          </a:p>
          <a:p>
            <a:pPr algn="just"/>
            <a:r>
              <a:rPr lang="en-US" dirty="0">
                <a:latin typeface="Times New Roman" panose="02020603050405020304" pitchFamily="18" charset="0"/>
                <a:cs typeface="Times New Roman" panose="02020603050405020304" pitchFamily="18" charset="0"/>
              </a:rPr>
              <a:t>The data description and explaining the relationship between one dependent binary variable and one or more nominal, ordinal, interval or ratio-level independent variables is done with the help of logistic regression</a:t>
            </a:r>
            <a:r>
              <a:rPr lang="en-US" dirty="0"/>
              <a:t>. </a:t>
            </a:r>
          </a:p>
          <a:p>
            <a:pPr algn="just"/>
            <a:r>
              <a:rPr lang="en-US" dirty="0">
                <a:latin typeface="Times New Roman" panose="02020603050405020304" pitchFamily="18" charset="0"/>
                <a:cs typeface="Times New Roman" panose="02020603050405020304" pitchFamily="18" charset="0"/>
              </a:rPr>
              <a:t>It is used to solve binary classification problem, some of the real life examples are spam detection- predicting if an email is spam or not, health-Predicting</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RANDOM FOREST</a:t>
            </a:r>
          </a:p>
        </p:txBody>
      </p:sp>
      <p:sp>
        <p:nvSpPr>
          <p:cNvPr id="1048624" name="Content Placeholder 2"/>
          <p:cNvSpPr>
            <a:spLocks noGrp="1"/>
          </p:cNvSpPr>
          <p:nvPr>
            <p:ph idx="1"/>
          </p:nvPr>
        </p:nvSpPr>
        <p:spPr>
          <a:xfrm>
            <a:off x="533400" y="2336872"/>
            <a:ext cx="7999040" cy="404445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Random forest algorithm is supervised classification algorithm. The algorithm basically makes forest with large number of trees. </a:t>
            </a:r>
          </a:p>
          <a:p>
            <a:pPr algn="just"/>
            <a:r>
              <a:rPr lang="en-US" dirty="0">
                <a:latin typeface="Times New Roman" panose="02020603050405020304" pitchFamily="18" charset="0"/>
                <a:cs typeface="Times New Roman" panose="02020603050405020304" pitchFamily="18" charset="0"/>
              </a:rPr>
              <a:t>The higher the number of trees in the forest gives the higher accuracy results. Random forest algorithm can be used for both classification and regression problems</a:t>
            </a:r>
          </a:p>
          <a:p>
            <a:pPr algn="just"/>
            <a:r>
              <a:rPr lang="en-US" dirty="0">
                <a:latin typeface="Times New Roman" panose="02020603050405020304" pitchFamily="18" charset="0"/>
                <a:cs typeface="Times New Roman" panose="02020603050405020304" pitchFamily="18" charset="0"/>
              </a:rPr>
              <a:t>For instance, it will take random samples of 100 observation and 5 randomly chosen initial variables to build a model.</a:t>
            </a:r>
          </a:p>
          <a:p>
            <a:pPr algn="just"/>
            <a:r>
              <a:rPr lang="en-US" dirty="0">
                <a:latin typeface="Times New Roman" panose="02020603050405020304" pitchFamily="18" charset="0"/>
                <a:cs typeface="Times New Roman" panose="02020603050405020304" pitchFamily="18" charset="0"/>
              </a:rPr>
              <a:t> The same process is repeated a number of times, then the final prediction is made according to the observations. Final prediction is a function (mean) of each prediction.</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P</a:t>
            </a:r>
            <a:r>
              <a:rPr lang="en-IN" u="sng" dirty="0">
                <a:latin typeface="Times New Roman" panose="02020603050405020304" pitchFamily="18" charset="0"/>
                <a:cs typeface="Times New Roman" panose="02020603050405020304" pitchFamily="18" charset="0"/>
              </a:rPr>
              <a:t>ROPOSED SYSTEM FLOW</a:t>
            </a:r>
            <a:endParaRPr lang="en-US" u="sng" dirty="0">
              <a:latin typeface="Times New Roman" panose="02020603050405020304" pitchFamily="18" charset="0"/>
              <a:cs typeface="Times New Roman" panose="02020603050405020304" pitchFamily="18" charset="0"/>
            </a:endParaRPr>
          </a:p>
        </p:txBody>
      </p:sp>
      <p:pic>
        <p:nvPicPr>
          <p:cNvPr id="2097161" name="Content Placeholder 3" descr="ss1.PNG"/>
          <p:cNvPicPr>
            <a:picLocks noGrp="1" noChangeAspect="1"/>
          </p:cNvPicPr>
          <p:nvPr>
            <p:ph idx="1"/>
          </p:nvPr>
        </p:nvPicPr>
        <p:blipFill>
          <a:blip r:embed="rId2"/>
          <a:stretch>
            <a:fillRect/>
          </a:stretch>
        </p:blipFill>
        <p:spPr>
          <a:xfrm>
            <a:off x="2200821" y="2650124"/>
            <a:ext cx="3553321" cy="297221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SETS TAKEN</a:t>
            </a:r>
            <a:endParaRPr lang="en-US" dirty="0">
              <a:latin typeface="Times New Roman" panose="02020603050405020304" pitchFamily="18" charset="0"/>
              <a:cs typeface="Times New Roman" panose="02020603050405020304" pitchFamily="18" charset="0"/>
            </a:endParaRPr>
          </a:p>
        </p:txBody>
      </p:sp>
      <p:sp>
        <p:nvSpPr>
          <p:cNvPr id="1048608" name="Content Placeholder 2"/>
          <p:cNvSpPr>
            <a:spLocks noGrp="1"/>
          </p:cNvSpPr>
          <p:nvPr>
            <p:ph idx="1"/>
          </p:nvPr>
        </p:nvSpPr>
        <p:spPr>
          <a:xfrm>
            <a:off x="533400" y="2336873"/>
            <a:ext cx="8143056" cy="3599316"/>
          </a:xfrm>
        </p:spPr>
        <p:txBody>
          <a:bodyPr>
            <a:normAutofit fontScale="99167" lnSpcReduction="10000"/>
          </a:bodyPr>
          <a:lstStyle/>
          <a:p>
            <a:pPr algn="just"/>
            <a:r>
              <a:rPr lang="en-US" dirty="0">
                <a:latin typeface="Times New Roman" panose="02020603050405020304" pitchFamily="18" charset="0"/>
                <a:cs typeface="Times New Roman" panose="02020603050405020304" pitchFamily="18" charset="0"/>
              </a:rPr>
              <a:t>The dataset used for the paper is provided by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website. The data consists of 891 rows in the train set which is a passenger sample with their associated labels . </a:t>
            </a:r>
          </a:p>
          <a:p>
            <a:pPr algn="just"/>
            <a:r>
              <a:rPr lang="en-US" dirty="0">
                <a:latin typeface="Times New Roman" panose="02020603050405020304" pitchFamily="18" charset="0"/>
                <a:cs typeface="Times New Roman" panose="02020603050405020304" pitchFamily="18" charset="0"/>
              </a:rPr>
              <a:t>For each passenger, the name of the passenger, sex, age, his or her passenger class, number of siblings or spouse on board, number of parents or children aboard, cabin, ticket number, fare of the ticket and embarkation were provided. </a:t>
            </a:r>
          </a:p>
          <a:p>
            <a:pPr algn="just"/>
            <a:r>
              <a:rPr lang="en-US" dirty="0">
                <a:latin typeface="Times New Roman" panose="02020603050405020304" pitchFamily="18" charset="0"/>
                <a:cs typeface="Times New Roman" panose="02020603050405020304" pitchFamily="18" charset="0"/>
              </a:rPr>
              <a:t>The data is in the form of a CSV (Comma Separated Value) file. For the test data, the website provided a sample of 418 passengers in the same CSV format.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descr="ss2.PNG"/>
          <p:cNvPicPr>
            <a:picLocks noGrp="1" noChangeAspect="1"/>
          </p:cNvPicPr>
          <p:nvPr>
            <p:ph idx="1"/>
          </p:nvPr>
        </p:nvPicPr>
        <p:blipFill>
          <a:blip r:embed="rId2"/>
          <a:stretch>
            <a:fillRect/>
          </a:stretch>
        </p:blipFill>
        <p:spPr>
          <a:xfrm>
            <a:off x="714348" y="1714488"/>
            <a:ext cx="7715304" cy="235745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descr="ss3.PNG"/>
          <p:cNvPicPr>
            <a:picLocks noGrp="1" noChangeAspect="1"/>
          </p:cNvPicPr>
          <p:nvPr>
            <p:ph idx="1"/>
          </p:nvPr>
        </p:nvPicPr>
        <p:blipFill>
          <a:blip r:embed="rId2"/>
          <a:stretch>
            <a:fillRect/>
          </a:stretch>
        </p:blipFill>
        <p:spPr>
          <a:xfrm>
            <a:off x="980133" y="2492897"/>
            <a:ext cx="7048251" cy="3864292"/>
          </a:xfrm>
        </p:spPr>
      </p:pic>
      <p:sp>
        <p:nvSpPr>
          <p:cNvPr id="3" name="TextBox 2">
            <a:extLst>
              <a:ext uri="{FF2B5EF4-FFF2-40B4-BE49-F238E27FC236}">
                <a16:creationId xmlns:a16="http://schemas.microsoft.com/office/drawing/2014/main" id="{504512B7-B2B1-BED0-FFBB-B2F998E64C05}"/>
              </a:ext>
            </a:extLst>
          </p:cNvPr>
          <p:cNvSpPr txBox="1"/>
          <p:nvPr/>
        </p:nvSpPr>
        <p:spPr>
          <a:xfrm>
            <a:off x="467544" y="908720"/>
            <a:ext cx="5040560" cy="646331"/>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ATTRIBUTES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normAutofit/>
          </a:bodyPr>
          <a:lstStyle/>
          <a:p>
            <a:r>
              <a:rPr lang="en-US" u="sng" dirty="0">
                <a:latin typeface="Times New Roman" panose="02020603050405020304" pitchFamily="18" charset="0"/>
                <a:cs typeface="Times New Roman" panose="02020603050405020304" pitchFamily="18" charset="0"/>
              </a:rPr>
              <a:t>SYSTEM REQUIREMENTS:</a:t>
            </a:r>
            <a:br>
              <a:rPr lang="en-US" u="sng" dirty="0"/>
            </a:br>
            <a:endParaRPr lang="en-US" u="sng" dirty="0"/>
          </a:p>
        </p:txBody>
      </p:sp>
      <p:sp>
        <p:nvSpPr>
          <p:cNvPr id="1048629" name="Content Placeholder 2"/>
          <p:cNvSpPr>
            <a:spLocks noGrp="1"/>
          </p:cNvSpPr>
          <p:nvPr>
            <p:ph idx="1"/>
          </p:nvPr>
        </p:nvSpPr>
        <p:spPr/>
        <p:txBody>
          <a:bodyPr>
            <a:normAutofit fontScale="95833" lnSpcReduction="10000"/>
          </a:bodyPr>
          <a:lstStyle/>
          <a:p>
            <a:pPr algn="just">
              <a:buNone/>
            </a:pPr>
            <a:r>
              <a:rPr lang="en-US" dirty="0"/>
              <a:t> </a:t>
            </a:r>
            <a:r>
              <a:rPr lang="en-US" u="sng" dirty="0">
                <a:latin typeface="Times New Roman" panose="02020603050405020304" pitchFamily="18" charset="0"/>
                <a:cs typeface="Times New Roman" panose="02020603050405020304" pitchFamily="18" charset="0"/>
              </a:rPr>
              <a:t>HARDWARE REQUIREMENTS</a:t>
            </a:r>
          </a:p>
          <a:p>
            <a:pPr algn="just">
              <a:buFont typeface="Wingdings" pitchFamily="2" charset="2"/>
              <a:buChar char="q"/>
            </a:pPr>
            <a:r>
              <a:rPr lang="en-US" sz="2800" dirty="0">
                <a:latin typeface="Times New Roman" panose="02020603050405020304" pitchFamily="18" charset="0"/>
                <a:cs typeface="Times New Roman" panose="02020603050405020304" pitchFamily="18" charset="0"/>
              </a:rPr>
              <a:t>Windows 7/8/10</a:t>
            </a:r>
          </a:p>
          <a:p>
            <a:pPr algn="just">
              <a:buFont typeface="Wingdings" pitchFamily="2" charset="2"/>
              <a:buChar char="q"/>
            </a:pPr>
            <a:r>
              <a:rPr lang="en-US" sz="2800" dirty="0">
                <a:latin typeface="Times New Roman" panose="02020603050405020304" pitchFamily="18" charset="0"/>
                <a:cs typeface="Times New Roman" panose="02020603050405020304" pitchFamily="18" charset="0"/>
              </a:rPr>
              <a:t> RAM 4GB</a:t>
            </a:r>
          </a:p>
          <a:p>
            <a:pPr algn="just">
              <a:buFont typeface="Wingdings" pitchFamily="2" charset="2"/>
              <a:buChar char="q"/>
            </a:pPr>
            <a:r>
              <a:rPr lang="en-US" sz="2800" dirty="0">
                <a:latin typeface="Times New Roman" panose="02020603050405020304" pitchFamily="18" charset="0"/>
                <a:cs typeface="Times New Roman" panose="02020603050405020304" pitchFamily="18" charset="0"/>
              </a:rPr>
              <a:t> Hard disk 160 GB</a:t>
            </a:r>
          </a:p>
          <a:p>
            <a:pPr algn="just">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SOFTWARE REQUIREMENTS</a:t>
            </a:r>
          </a:p>
          <a:p>
            <a:pPr algn="just"/>
            <a:r>
              <a:rPr lang="en-US" sz="2800" dirty="0">
                <a:latin typeface="Times New Roman" panose="02020603050405020304" pitchFamily="18" charset="0"/>
                <a:cs typeface="Times New Roman" panose="02020603050405020304" pitchFamily="18" charset="0"/>
              </a:rPr>
              <a:t>Python (3.6.2/5/6/7/8)</a:t>
            </a:r>
          </a:p>
          <a:p>
            <a:pPr algn="just">
              <a:buNone/>
            </a:pPr>
            <a:r>
              <a:rPr lang="en-IN" sz="2800" u="sng" dirty="0">
                <a:latin typeface="Times New Roman" panose="02020603050405020304" pitchFamily="18" charset="0"/>
                <a:cs typeface="Times New Roman" panose="02020603050405020304" pitchFamily="18" charset="0"/>
              </a:rPr>
              <a:t> TOOLS USED</a:t>
            </a:r>
            <a:endParaRPr lang="pt-BR" sz="2800" u="sng" dirty="0">
              <a:latin typeface="Times New Roman" panose="02020603050405020304" pitchFamily="18" charset="0"/>
              <a:cs typeface="Times New Roman" panose="02020603050405020304" pitchFamily="18" charset="0"/>
            </a:endParaRPr>
          </a:p>
          <a:p>
            <a:pPr algn="just"/>
            <a:r>
              <a:rPr lang="pt-BR" sz="2800" dirty="0">
                <a:latin typeface="Times New Roman" panose="02020603050405020304" pitchFamily="18" charset="0"/>
                <a:cs typeface="Times New Roman" panose="02020603050405020304" pitchFamily="18" charset="0"/>
              </a:rPr>
              <a:t>Weka, Python, R, Java etc</a:t>
            </a:r>
            <a:r>
              <a:rPr lang="pt-BR" sz="2800" dirty="0"/>
              <a:t>.</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LIBRARIES USED</a:t>
            </a:r>
          </a:p>
        </p:txBody>
      </p:sp>
      <p:sp>
        <p:nvSpPr>
          <p:cNvPr id="1048631" name="Content Placeholder 2"/>
          <p:cNvSpPr>
            <a:spLocks noGrp="1"/>
          </p:cNvSpPr>
          <p:nvPr>
            <p:ph idx="1"/>
          </p:nvPr>
        </p:nvSpPr>
        <p:spPr/>
        <p:txBody>
          <a:bodyPr/>
          <a:lstStyle/>
          <a:p>
            <a:pPr>
              <a:buFont typeface="Wingdings" pitchFamily="2" charset="2"/>
              <a:buChar char="Ø"/>
            </a:pPr>
            <a:r>
              <a:rPr lang="en-US" dirty="0"/>
              <a:t> </a:t>
            </a:r>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 Pandas</a:t>
            </a:r>
          </a:p>
          <a:p>
            <a:pPr>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Seaborn</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Sklearn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4F76-75B5-A790-65D6-645D2EAF5C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302693-4081-A25B-A39D-80B2566B5CC9}"/>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LITERATURE SURVEY</a:t>
            </a:r>
          </a:p>
          <a:p>
            <a:pPr algn="just"/>
            <a:r>
              <a:rPr lang="en-US" dirty="0">
                <a:latin typeface="Times New Roman" panose="02020603050405020304" pitchFamily="18" charset="0"/>
                <a:cs typeface="Times New Roman" panose="02020603050405020304" pitchFamily="18" charset="0"/>
              </a:rPr>
              <a:t>EXISTING SYSTEM</a:t>
            </a:r>
          </a:p>
          <a:p>
            <a:pPr algn="just"/>
            <a:r>
              <a:rPr lang="en-US" dirty="0">
                <a:latin typeface="Times New Roman" panose="02020603050405020304" pitchFamily="18" charset="0"/>
                <a:cs typeface="Times New Roman" panose="02020603050405020304" pitchFamily="18" charset="0"/>
              </a:rPr>
              <a:t>PROPOSED SYSTEM</a:t>
            </a:r>
          </a:p>
          <a:p>
            <a:pPr algn="just"/>
            <a:r>
              <a:rPr lang="en-US" dirty="0">
                <a:latin typeface="Times New Roman" panose="02020603050405020304" pitchFamily="18" charset="0"/>
                <a:cs typeface="Times New Roman" panose="02020603050405020304" pitchFamily="18" charset="0"/>
              </a:rPr>
              <a:t>DATA SET TAKEN</a:t>
            </a:r>
          </a:p>
          <a:p>
            <a:pPr algn="just"/>
            <a:r>
              <a:rPr lang="en-US" dirty="0">
                <a:latin typeface="Times New Roman" panose="02020603050405020304" pitchFamily="18" charset="0"/>
                <a:cs typeface="Times New Roman" panose="02020603050405020304" pitchFamily="18" charset="0"/>
              </a:rPr>
              <a:t>ATTRIBUTES</a:t>
            </a:r>
          </a:p>
          <a:p>
            <a:pPr algn="just"/>
            <a:r>
              <a:rPr lang="en-US" dirty="0">
                <a:latin typeface="Times New Roman" panose="02020603050405020304" pitchFamily="18" charset="0"/>
                <a:cs typeface="Times New Roman" panose="02020603050405020304" pitchFamily="18" charset="0"/>
              </a:rPr>
              <a:t>SYSTEM REQUIREMENTS</a:t>
            </a:r>
          </a:p>
          <a:p>
            <a:pPr algn="just"/>
            <a:r>
              <a:rPr lang="en-US" dirty="0">
                <a:latin typeface="Times New Roman" panose="02020603050405020304" pitchFamily="18" charset="0"/>
                <a:cs typeface="Times New Roman" panose="02020603050405020304" pitchFamily="18" charset="0"/>
              </a:rPr>
              <a:t>CONCLUSION AND FUTURE SCOPE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641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9EB0-162D-9218-CC9E-FF9D16CB8F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918B977-B3E7-AA9C-2D91-DBD5D5E6896B}"/>
              </a:ext>
            </a:extLst>
          </p:cNvPr>
          <p:cNvPicPr>
            <a:picLocks noGrp="1" noChangeAspect="1"/>
          </p:cNvPicPr>
          <p:nvPr>
            <p:ph idx="1"/>
          </p:nvPr>
        </p:nvPicPr>
        <p:blipFill>
          <a:blip r:embed="rId2"/>
          <a:stretch>
            <a:fillRect/>
          </a:stretch>
        </p:blipFill>
        <p:spPr>
          <a:xfrm>
            <a:off x="1878145" y="2336800"/>
            <a:ext cx="5430159" cy="4044528"/>
          </a:xfrm>
        </p:spPr>
      </p:pic>
    </p:spTree>
    <p:extLst>
      <p:ext uri="{BB962C8B-B14F-4D97-AF65-F5344CB8AC3E}">
        <p14:creationId xmlns:p14="http://schemas.microsoft.com/office/powerpoint/2010/main" val="36746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 AND FUTURE SCOPE</a:t>
            </a:r>
          </a:p>
        </p:txBody>
      </p:sp>
      <p:sp>
        <p:nvSpPr>
          <p:cNvPr id="1048633" name="Content Placeholder 2"/>
          <p:cNvSpPr>
            <a:spLocks noGrp="1"/>
          </p:cNvSpPr>
          <p:nvPr>
            <p:ph idx="1"/>
          </p:nvPr>
        </p:nvSpPr>
        <p:spPr>
          <a:xfrm>
            <a:off x="533400" y="2336873"/>
            <a:ext cx="7999040" cy="3599316"/>
          </a:xfrm>
        </p:spPr>
        <p:txBody>
          <a:bodyPr/>
          <a:lstStyle/>
          <a:p>
            <a:pPr algn="just"/>
            <a:r>
              <a:rPr lang="en-IN" dirty="0">
                <a:latin typeface="Times New Roman" panose="02020603050405020304" pitchFamily="18" charset="0"/>
                <a:cs typeface="Times New Roman" panose="02020603050405020304" pitchFamily="18" charset="0"/>
              </a:rPr>
              <a:t>Gives the survival rate from the disaster and helps to make pre-cautionary measures in future.</a:t>
            </a:r>
          </a:p>
          <a:p>
            <a:pPr algn="just"/>
            <a:r>
              <a:rPr lang="en-US" dirty="0">
                <a:latin typeface="Times New Roman" panose="02020603050405020304" pitchFamily="18" charset="0"/>
                <a:cs typeface="Times New Roman" panose="02020603050405020304" pitchFamily="18" charset="0"/>
              </a:rPr>
              <a:t> It would be interesting to continue this analysis with other possible features like identifying the patterns in titles of passenger names and also with other supervised machine earning algorithms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736F-CD32-AEC0-4AB4-C21FF7E8AF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14FBF0-B829-0686-F968-23CCE97A2108}"/>
              </a:ext>
            </a:extLst>
          </p:cNvPr>
          <p:cNvSpPr>
            <a:spLocks noGrp="1"/>
          </p:cNvSpPr>
          <p:nvPr>
            <p:ph idx="1"/>
          </p:nvPr>
        </p:nvSpPr>
        <p:spPr>
          <a:xfrm>
            <a:off x="533400" y="2336873"/>
            <a:ext cx="8143056" cy="3036344"/>
          </a:xfrm>
        </p:spPr>
        <p:txBody>
          <a:bodyPr>
            <a:normAutofit/>
          </a:bodyPr>
          <a:lstStyle/>
          <a:p>
            <a:pPr marL="457200" indent="-457200" algn="just">
              <a:buFont typeface="+mj-lt"/>
              <a:buAutoNum type="arabicPeriod"/>
            </a:pPr>
            <a:r>
              <a:rPr lang="en-IN" sz="1800" baseline="-25000" dirty="0">
                <a:latin typeface="Times New Roman" panose="02020603050405020304" pitchFamily="18" charset="0"/>
                <a:cs typeface="Times New Roman" panose="02020603050405020304" pitchFamily="18" charset="0"/>
              </a:rPr>
              <a:t>P. K. Chahal, S. Pandey, and S. Goel, ‘‘A survey on brain </a:t>
            </a:r>
            <a:r>
              <a:rPr lang="en-IN" sz="1800" baseline="-25000" dirty="0" err="1">
                <a:latin typeface="Times New Roman" panose="02020603050405020304" pitchFamily="18" charset="0"/>
                <a:cs typeface="Times New Roman" panose="02020603050405020304" pitchFamily="18" charset="0"/>
              </a:rPr>
              <a:t>tumor</a:t>
            </a:r>
            <a:r>
              <a:rPr lang="en-IN" sz="1800" baseline="-25000" dirty="0">
                <a:latin typeface="Times New Roman" panose="02020603050405020304" pitchFamily="18" charset="0"/>
                <a:cs typeface="Times New Roman" panose="02020603050405020304" pitchFamily="18" charset="0"/>
              </a:rPr>
              <a:t> detection techniques for </a:t>
            </a:r>
            <a:r>
              <a:rPr lang="en-IN" sz="1800" baseline="-25000" dirty="0" err="1">
                <a:latin typeface="Times New Roman" panose="02020603050405020304" pitchFamily="18" charset="0"/>
                <a:cs typeface="Times New Roman" panose="02020603050405020304" pitchFamily="18" charset="0"/>
              </a:rPr>
              <a:t>MRimages</a:t>
            </a:r>
            <a:r>
              <a:rPr lang="en-IN" sz="1800" baseline="-25000" dirty="0">
                <a:latin typeface="Times New Roman" panose="02020603050405020304" pitchFamily="18" charset="0"/>
                <a:cs typeface="Times New Roman" panose="02020603050405020304" pitchFamily="18" charset="0"/>
              </a:rPr>
              <a:t>,’’ Multimedia Tools Appl., vol. 79, nos. 29–30, pp. 21771– 21814, May 2020. </a:t>
            </a:r>
          </a:p>
          <a:p>
            <a:pPr marL="457200" indent="-457200" algn="just">
              <a:buFont typeface="+mj-lt"/>
              <a:buAutoNum type="arabicPeriod"/>
            </a:pPr>
            <a:r>
              <a:rPr lang="en-IN" sz="1800" baseline="-25000" dirty="0">
                <a:latin typeface="Times New Roman" panose="02020603050405020304" pitchFamily="18" charset="0"/>
                <a:cs typeface="Times New Roman" panose="02020603050405020304" pitchFamily="18" charset="0"/>
              </a:rPr>
              <a:t>[2] K. Muhammad, S. Khan, J. D. Ser, and V. H. C. D. Albuquerque, ‘‘Deep learning for multigrade brain </a:t>
            </a:r>
            <a:r>
              <a:rPr lang="en-IN" sz="1800" baseline="-25000" dirty="0" err="1">
                <a:latin typeface="Times New Roman" panose="02020603050405020304" pitchFamily="18" charset="0"/>
                <a:cs typeface="Times New Roman" panose="02020603050405020304" pitchFamily="18" charset="0"/>
              </a:rPr>
              <a:t>tumor</a:t>
            </a:r>
            <a:r>
              <a:rPr lang="en-IN" sz="1800" baseline="-25000" dirty="0">
                <a:latin typeface="Times New Roman" panose="02020603050405020304" pitchFamily="18" charset="0"/>
                <a:cs typeface="Times New Roman" panose="02020603050405020304" pitchFamily="18" charset="0"/>
              </a:rPr>
              <a:t> classification in smart healthcare systems: A prospective survey,’’ IEEE Trans. Neural </a:t>
            </a:r>
            <a:r>
              <a:rPr lang="en-IN" sz="1800" baseline="-25000" dirty="0" err="1">
                <a:latin typeface="Times New Roman" panose="02020603050405020304" pitchFamily="18" charset="0"/>
                <a:cs typeface="Times New Roman" panose="02020603050405020304" pitchFamily="18" charset="0"/>
              </a:rPr>
              <a:t>Netw</a:t>
            </a:r>
            <a:r>
              <a:rPr lang="en-IN" sz="1800" baseline="-25000" dirty="0">
                <a:latin typeface="Times New Roman" panose="02020603050405020304" pitchFamily="18" charset="0"/>
                <a:cs typeface="Times New Roman" panose="02020603050405020304" pitchFamily="18" charset="0"/>
              </a:rPr>
              <a:t>. Learn. Syst., vol. 32, no. 2, pp. 507–522, Feb. 2021.</a:t>
            </a:r>
          </a:p>
          <a:p>
            <a:pPr marL="457200" indent="-457200" algn="just">
              <a:buFont typeface="+mj-lt"/>
              <a:buAutoNum type="arabicPeriod"/>
            </a:pPr>
            <a:r>
              <a:rPr lang="en-IN" sz="1800" baseline="-25000" dirty="0">
                <a:latin typeface="Times New Roman" panose="02020603050405020304" pitchFamily="18" charset="0"/>
                <a:cs typeface="Times New Roman" panose="02020603050405020304" pitchFamily="18" charset="0"/>
              </a:rPr>
              <a:t> [3] E. S. A. El-</a:t>
            </a:r>
            <a:r>
              <a:rPr lang="en-IN" sz="1800" baseline="-25000" dirty="0" err="1">
                <a:latin typeface="Times New Roman" panose="02020603050405020304" pitchFamily="18" charset="0"/>
                <a:cs typeface="Times New Roman" panose="02020603050405020304" pitchFamily="18" charset="0"/>
              </a:rPr>
              <a:t>Dahshan</a:t>
            </a:r>
            <a:r>
              <a:rPr lang="en-IN" sz="1800" baseline="-25000" dirty="0">
                <a:latin typeface="Times New Roman" panose="02020603050405020304" pitchFamily="18" charset="0"/>
                <a:cs typeface="Times New Roman" panose="02020603050405020304" pitchFamily="18" charset="0"/>
              </a:rPr>
              <a:t>, T. </a:t>
            </a:r>
            <a:r>
              <a:rPr lang="en-IN" sz="1800" baseline="-25000" dirty="0" err="1">
                <a:latin typeface="Times New Roman" panose="02020603050405020304" pitchFamily="18" charset="0"/>
                <a:cs typeface="Times New Roman" panose="02020603050405020304" pitchFamily="18" charset="0"/>
              </a:rPr>
              <a:t>Hosny</a:t>
            </a:r>
            <a:r>
              <a:rPr lang="en-IN" sz="1800" baseline="-25000" dirty="0">
                <a:latin typeface="Times New Roman" panose="02020603050405020304" pitchFamily="18" charset="0"/>
                <a:cs typeface="Times New Roman" panose="02020603050405020304" pitchFamily="18" charset="0"/>
              </a:rPr>
              <a:t>, and A. B. M. Salem, ‘‘Hybrid intelligent techniques for MRI brain images classification,’’ Digit. Signal Process., vol. 20, pp. 433–441, Mar. 2010. </a:t>
            </a:r>
          </a:p>
          <a:p>
            <a:pPr marL="457200" indent="-457200" algn="just">
              <a:buFont typeface="+mj-lt"/>
              <a:buAutoNum type="arabicPeriod"/>
            </a:pPr>
            <a:r>
              <a:rPr lang="en-IN" sz="1800" baseline="-25000" dirty="0">
                <a:latin typeface="Times New Roman" panose="02020603050405020304" pitchFamily="18" charset="0"/>
                <a:cs typeface="Times New Roman" panose="02020603050405020304" pitchFamily="18" charset="0"/>
              </a:rPr>
              <a:t>[4] Z. Dong, G. Ji, J. Yang, Y. Zhang, and S. Wang, ‘‘Preclinical diagnosis of magnetic resonance(MR) brain images via discrete wavelet packet transform with </a:t>
            </a:r>
            <a:r>
              <a:rPr lang="en-IN" sz="1800" baseline="-25000" dirty="0" err="1">
                <a:latin typeface="Times New Roman" panose="02020603050405020304" pitchFamily="18" charset="0"/>
                <a:cs typeface="Times New Roman" panose="02020603050405020304" pitchFamily="18" charset="0"/>
              </a:rPr>
              <a:t>Tsallis</a:t>
            </a:r>
            <a:r>
              <a:rPr lang="en-IN" sz="1800" baseline="-25000" dirty="0">
                <a:latin typeface="Times New Roman" panose="02020603050405020304" pitchFamily="18" charset="0"/>
                <a:cs typeface="Times New Roman" panose="02020603050405020304" pitchFamily="18" charset="0"/>
              </a:rPr>
              <a:t> entropy and generalized eigenvalue </a:t>
            </a:r>
            <a:r>
              <a:rPr lang="en-IN" sz="1800" baseline="-25000" dirty="0" err="1">
                <a:latin typeface="Times New Roman" panose="02020603050405020304" pitchFamily="18" charset="0"/>
                <a:cs typeface="Times New Roman" panose="02020603050405020304" pitchFamily="18" charset="0"/>
              </a:rPr>
              <a:t>proximalsupport</a:t>
            </a:r>
            <a:r>
              <a:rPr lang="en-IN" sz="1800" baseline="-25000" dirty="0">
                <a:latin typeface="Times New Roman" panose="02020603050405020304" pitchFamily="18" charset="0"/>
                <a:cs typeface="Times New Roman" panose="02020603050405020304" pitchFamily="18" charset="0"/>
              </a:rPr>
              <a:t> vector machine (GEPSVM),’’Entropy, vol. 17, no. 4, pp. 1795–1813,Mar. 2015.</a:t>
            </a:r>
          </a:p>
          <a:p>
            <a:pPr marL="457200" indent="-457200" algn="just">
              <a:buFont typeface="+mj-lt"/>
              <a:buAutoNum type="arabicPeriod"/>
            </a:pPr>
            <a:r>
              <a:rPr lang="en-IN" sz="1800" baseline="-25000" dirty="0">
                <a:latin typeface="Times New Roman" panose="02020603050405020304" pitchFamily="18" charset="0"/>
                <a:cs typeface="Times New Roman" panose="02020603050405020304" pitchFamily="18" charset="0"/>
              </a:rPr>
              <a:t> [5] A. Sawant, M. Bhandari, R. Yadav, R. </a:t>
            </a:r>
            <a:r>
              <a:rPr lang="en-IN" sz="1800" baseline="-25000" dirty="0" err="1">
                <a:latin typeface="Times New Roman" panose="02020603050405020304" pitchFamily="18" charset="0"/>
                <a:cs typeface="Times New Roman" panose="02020603050405020304" pitchFamily="18" charset="0"/>
              </a:rPr>
              <a:t>Yele</a:t>
            </a:r>
            <a:r>
              <a:rPr lang="en-IN" sz="1800" baseline="-25000" dirty="0">
                <a:latin typeface="Times New Roman" panose="02020603050405020304" pitchFamily="18" charset="0"/>
                <a:cs typeface="Times New Roman" panose="02020603050405020304" pitchFamily="18" charset="0"/>
              </a:rPr>
              <a:t>, and M. S. </a:t>
            </a:r>
            <a:r>
              <a:rPr lang="en-IN" sz="1800" baseline="-25000" dirty="0" err="1">
                <a:latin typeface="Times New Roman" panose="02020603050405020304" pitchFamily="18" charset="0"/>
                <a:cs typeface="Times New Roman" panose="02020603050405020304" pitchFamily="18" charset="0"/>
              </a:rPr>
              <a:t>Bendale</a:t>
            </a:r>
            <a:r>
              <a:rPr lang="en-IN" sz="1800" baseline="-25000" dirty="0">
                <a:latin typeface="Times New Roman" panose="02020603050405020304" pitchFamily="18" charset="0"/>
                <a:cs typeface="Times New Roman" panose="02020603050405020304" pitchFamily="18" charset="0"/>
              </a:rPr>
              <a:t>, ‘‘Brain cancer detection </a:t>
            </a:r>
            <a:r>
              <a:rPr lang="en-IN" sz="1800" baseline="-25000" dirty="0" err="1">
                <a:latin typeface="Times New Roman" panose="02020603050405020304" pitchFamily="18" charset="0"/>
                <a:cs typeface="Times New Roman" panose="02020603050405020304" pitchFamily="18" charset="0"/>
              </a:rPr>
              <a:t>fromMRI</a:t>
            </a:r>
            <a:r>
              <a:rPr lang="en-IN" sz="1800" baseline="-25000" dirty="0">
                <a:latin typeface="Times New Roman" panose="02020603050405020304" pitchFamily="18" charset="0"/>
                <a:cs typeface="Times New Roman" panose="02020603050405020304" pitchFamily="18" charset="0"/>
              </a:rPr>
              <a:t>: A machine learning approach (tensor flow),’’ Int. Res. J. Eng. Technol., vol. 5, no. 4, pp. 2089–2094, Apr. 2018</a:t>
            </a:r>
          </a:p>
        </p:txBody>
      </p:sp>
    </p:spTree>
    <p:extLst>
      <p:ext uri="{BB962C8B-B14F-4D97-AF65-F5344CB8AC3E}">
        <p14:creationId xmlns:p14="http://schemas.microsoft.com/office/powerpoint/2010/main" val="53061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ctrTitle"/>
          </p:nvPr>
        </p:nvSpPr>
        <p:spPr/>
        <p:txBody>
          <a:bodyPr>
            <a:normAutofit fontScale="90000"/>
          </a:bodyPr>
          <a:lstStyle/>
          <a:p>
            <a:r>
              <a:rPr lang="en-IN" sz="5400" dirty="0"/>
              <a:t>		</a:t>
            </a:r>
            <a:r>
              <a:rPr lang="en-IN" sz="5400" dirty="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INTRODUCTION</a:t>
            </a:r>
          </a:p>
        </p:txBody>
      </p:sp>
      <p:sp>
        <p:nvSpPr>
          <p:cNvPr id="1048598" name="Content Placeholder 2"/>
          <p:cNvSpPr>
            <a:spLocks noGrp="1"/>
          </p:cNvSpPr>
          <p:nvPr>
            <p:ph idx="1"/>
          </p:nvPr>
        </p:nvSpPr>
        <p:spPr>
          <a:xfrm>
            <a:off x="533400" y="2336872"/>
            <a:ext cx="7927032" cy="4044455"/>
          </a:xfrm>
        </p:spPr>
        <p:txBody>
          <a:bodyPr>
            <a:normAutofit/>
          </a:bodyPr>
          <a:lstStyle/>
          <a:p>
            <a:pPr algn="just"/>
            <a:r>
              <a:rPr lang="en-US" dirty="0"/>
              <a:t>   </a:t>
            </a:r>
            <a:r>
              <a:rPr lang="en-US" dirty="0">
                <a:latin typeface="Times New Roman" panose="02020603050405020304" pitchFamily="18" charset="0"/>
                <a:cs typeface="Times New Roman" panose="02020603050405020304" pitchFamily="18" charset="0"/>
              </a:rPr>
              <a:t>In this project we try to find, the correlation between the survival and the demise rate of the passengers travelling in the ‘rms titanic’ when the massive ship sunk in the ‘North Atlantic’ ocean due to an accidental ‘ship-wreck’. </a:t>
            </a:r>
          </a:p>
          <a:p>
            <a:pPr algn="just"/>
            <a:r>
              <a:rPr lang="en-US" dirty="0">
                <a:latin typeface="Times New Roman" panose="02020603050405020304" pitchFamily="18" charset="0"/>
                <a:cs typeface="Times New Roman" panose="02020603050405020304" pitchFamily="18" charset="0"/>
              </a:rPr>
              <a:t>   The idea is to apply different machine learning algorithms and compare the results to the optimal values mentioned in the datasets provided by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website and achieve the optimal result. The attributes that could determine the correlation between survival and the demise of passengers such as the age, gender, passenger-class, passenger-id, and some other essential attributes are considered.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B801-60DF-547D-741B-DBF1B2FBD7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4D34EE4-F186-4959-50E2-E35734BB0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596524"/>
            <a:ext cx="6888163" cy="3079414"/>
          </a:xfrm>
        </p:spPr>
      </p:pic>
    </p:spTree>
    <p:extLst>
      <p:ext uri="{BB962C8B-B14F-4D97-AF65-F5344CB8AC3E}">
        <p14:creationId xmlns:p14="http://schemas.microsoft.com/office/powerpoint/2010/main" val="315314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593B-2989-D50B-CF18-B787E3D1959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87233D-B4A1-440E-45D9-9F2B53254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807221"/>
            <a:ext cx="6888163" cy="2658020"/>
          </a:xfrm>
        </p:spPr>
      </p:pic>
    </p:spTree>
    <p:extLst>
      <p:ext uri="{BB962C8B-B14F-4D97-AF65-F5344CB8AC3E}">
        <p14:creationId xmlns:p14="http://schemas.microsoft.com/office/powerpoint/2010/main" val="254275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u="sng" dirty="0">
                <a:latin typeface="Times New Roman" panose="02020603050405020304" pitchFamily="18" charset="0"/>
                <a:cs typeface="Times New Roman" panose="02020603050405020304" pitchFamily="18" charset="0"/>
              </a:rPr>
              <a:t>EXISTING SYSTEM</a:t>
            </a:r>
            <a:br>
              <a:rPr lang="en-US" u="sng" dirty="0"/>
            </a:br>
            <a:endParaRPr lang="en-US" u="sng" dirty="0"/>
          </a:p>
        </p:txBody>
      </p:sp>
      <p:sp>
        <p:nvSpPr>
          <p:cNvPr id="1048600" name="Content Placeholder 2"/>
          <p:cNvSpPr>
            <a:spLocks noGrp="1"/>
          </p:cNvSpPr>
          <p:nvPr>
            <p:ph idx="1"/>
          </p:nvPr>
        </p:nvSpPr>
        <p:spPr>
          <a:xfrm>
            <a:off x="531638" y="2143116"/>
            <a:ext cx="8126557" cy="4094196"/>
          </a:xfrm>
        </p:spPr>
        <p:txBody>
          <a:bodyPr>
            <a:noAutofit/>
          </a:bodyPr>
          <a:lstStyle/>
          <a:p>
            <a:pPr algn="just"/>
            <a:r>
              <a:rPr lang="en-US" sz="2800" dirty="0">
                <a:latin typeface="Times New Roman" panose="02020603050405020304" pitchFamily="18" charset="0"/>
                <a:cs typeface="Times New Roman" panose="02020603050405020304" pitchFamily="18" charset="0"/>
              </a:rPr>
              <a:t>Many researchers have worked on the Titanic  problem in order to compare various different machine learning techniques in terms of efficiency of algorithm to predict the survival of passengers. </a:t>
            </a:r>
          </a:p>
          <a:p>
            <a:pPr algn="just"/>
            <a:r>
              <a:rPr lang="en-US" sz="2800" dirty="0">
                <a:latin typeface="Times New Roman" panose="02020603050405020304" pitchFamily="18" charset="0"/>
                <a:cs typeface="Times New Roman" panose="02020603050405020304" pitchFamily="18" charset="0"/>
              </a:rPr>
              <a:t>Studies have tried to trade-off between different features of available data set to provide the best prediction results. </a:t>
            </a:r>
          </a:p>
          <a:p>
            <a:pPr algn="just"/>
            <a:r>
              <a:rPr lang="en-US" sz="2800" dirty="0">
                <a:latin typeface="Times New Roman" panose="02020603050405020304" pitchFamily="18" charset="0"/>
                <a:cs typeface="Times New Roman" panose="02020603050405020304" pitchFamily="18" charset="0"/>
              </a:rPr>
              <a:t>The titanic is used in problem to compare and contrast between algorithms: NAVE BAYES, DESCION TREE analysis.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a:t>
            </a:r>
            <a:endParaRPr lang="en-IN" dirty="0">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533400" y="2336873"/>
            <a:ext cx="8215064" cy="3599316"/>
          </a:xfrm>
        </p:spPr>
        <p:txBody>
          <a:bodyPr>
            <a:normAutofit fontScale="92500"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also known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a machine learning algorithm renowned for its remarkable performance and adaptability in addressing a variety of predictive modelling issues. It is a member of the family of gradient boosting algorithms, which combine several decision trees or other weak predictive models to produce a single strong predictive model.</a:t>
            </a:r>
          </a:p>
          <a:p>
            <a:pPr marL="457200" indent="-457200" algn="just">
              <a:buFont typeface="+mj-lt"/>
              <a:buAutoNum type="arabicPeriod"/>
            </a:pPr>
            <a:r>
              <a:rPr lang="en-US" u="sng" dirty="0">
                <a:latin typeface="Times New Roman" panose="02020603050405020304" pitchFamily="18" charset="0"/>
                <a:cs typeface="Times New Roman" panose="02020603050405020304" pitchFamily="18" charset="0"/>
              </a:rPr>
              <a:t>Gradient Boosting Algorithm</a:t>
            </a:r>
            <a:r>
              <a:rPr lang="en-US" dirty="0">
                <a:latin typeface="Times New Roman" panose="02020603050405020304" pitchFamily="18" charset="0"/>
                <a:cs typeface="Times New Roman" panose="02020603050405020304" pitchFamily="18" charset="0"/>
              </a:rPr>
              <a:t>: A well-liked machine learning approach called gradient boosting is </a:t>
            </a:r>
            <a:r>
              <a:rPr lang="en-US" dirty="0" err="1">
                <a:latin typeface="Times New Roman" panose="02020603050405020304" pitchFamily="18" charset="0"/>
                <a:cs typeface="Times New Roman" panose="02020603050405020304" pitchFamily="18" charset="0"/>
              </a:rPr>
              <a:t>utilised</a:t>
            </a:r>
            <a:r>
              <a:rPr lang="en-US" dirty="0">
                <a:latin typeface="Times New Roman" panose="02020603050405020304" pitchFamily="18" charset="0"/>
                <a:cs typeface="Times New Roman" panose="02020603050405020304" pitchFamily="18" charset="0"/>
              </a:rPr>
              <a:t> for both classification and regression problems. It is a member of the ensemble technique family, which combines several weak learners typically decision trees to produce a powerful prediction model.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B3850-6FD0-064E-9B78-4E9DD05A41E6}"/>
              </a:ext>
            </a:extLst>
          </p:cNvPr>
          <p:cNvSpPr>
            <a:spLocks noGrp="1"/>
          </p:cNvSpPr>
          <p:nvPr>
            <p:ph idx="1"/>
          </p:nvPr>
        </p:nvSpPr>
        <p:spPr>
          <a:xfrm>
            <a:off x="533400" y="2336873"/>
            <a:ext cx="8071048" cy="359931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3.</a:t>
            </a:r>
            <a:r>
              <a:rPr lang="en-US" u="sng" dirty="0">
                <a:latin typeface="Times New Roman" panose="02020603050405020304" pitchFamily="18" charset="0"/>
                <a:cs typeface="Times New Roman" panose="02020603050405020304" pitchFamily="18" charset="0"/>
              </a:rPr>
              <a:t> KNN</a:t>
            </a:r>
            <a:r>
              <a:rPr lang="en-US" dirty="0">
                <a:latin typeface="Times New Roman" panose="02020603050405020304" pitchFamily="18" charset="0"/>
                <a:cs typeface="Times New Roman" panose="02020603050405020304" pitchFamily="18" charset="0"/>
              </a:rPr>
              <a:t>:A straightforward and understandable machine learning technique called K-Nearest </a:t>
            </a:r>
            <a:r>
              <a:rPr lang="en-US" dirty="0" err="1">
                <a:latin typeface="Times New Roman" panose="02020603050405020304" pitchFamily="18" charset="0"/>
                <a:cs typeface="Times New Roman" panose="02020603050405020304" pitchFamily="18" charset="0"/>
              </a:rPr>
              <a:t>Neighbours</a:t>
            </a:r>
            <a:r>
              <a:rPr lang="en-US" dirty="0">
                <a:latin typeface="Times New Roman" panose="02020603050405020304" pitchFamily="18" charset="0"/>
                <a:cs typeface="Times New Roman" panose="02020603050405020304" pitchFamily="18" charset="0"/>
              </a:rPr>
              <a:t> (KNN) is employed for both classification and regression applications. It operates under the premise that labels or values for related data points have a tendency to be similar.</a:t>
            </a:r>
          </a:p>
          <a:p>
            <a:pPr marL="0" indent="0" algn="just">
              <a:buNone/>
            </a:pPr>
            <a:r>
              <a:rPr lang="en-US" dirty="0">
                <a:latin typeface="Times New Roman" panose="02020603050405020304" pitchFamily="18" charset="0"/>
                <a:cs typeface="Times New Roman" panose="02020603050405020304" pitchFamily="18" charset="0"/>
              </a:rPr>
              <a:t>4. </a:t>
            </a:r>
            <a:r>
              <a:rPr lang="en-US" u="sng" dirty="0">
                <a:latin typeface="Times New Roman" panose="02020603050405020304" pitchFamily="18" charset="0"/>
                <a:cs typeface="Times New Roman" panose="02020603050405020304" pitchFamily="18" charset="0"/>
              </a:rPr>
              <a:t>Support Vector Classifier: </a:t>
            </a:r>
            <a:r>
              <a:rPr lang="en-US" dirty="0">
                <a:latin typeface="Times New Roman" panose="02020603050405020304" pitchFamily="18" charset="0"/>
                <a:cs typeface="Times New Roman" panose="02020603050405020304" pitchFamily="18" charset="0"/>
              </a:rPr>
              <a:t>SVC stands for Support Vector Classifier in the algorithm. Given that it is a machine learning technique used for classification tasks, it aids in determining which category or class a new data point belongs to.</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DECISION TREE ALGORITHM</a:t>
            </a:r>
          </a:p>
        </p:txBody>
      </p:sp>
      <p:sp>
        <p:nvSpPr>
          <p:cNvPr id="1048619" name="Content Placeholder 2"/>
          <p:cNvSpPr>
            <a:spLocks noGrp="1"/>
          </p:cNvSpPr>
          <p:nvPr>
            <p:ph idx="1"/>
          </p:nvPr>
        </p:nvSpPr>
        <p:spPr>
          <a:xfrm>
            <a:off x="533400" y="2336873"/>
            <a:ext cx="8071048" cy="359931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Decision tree is a supervised learning algorithm. This is generally used in problems based on classification.</a:t>
            </a:r>
          </a:p>
          <a:p>
            <a:pPr algn="just"/>
            <a:r>
              <a:rPr lang="en-US" dirty="0">
                <a:latin typeface="Times New Roman" panose="02020603050405020304" pitchFamily="18" charset="0"/>
                <a:cs typeface="Times New Roman" panose="02020603050405020304" pitchFamily="18" charset="0"/>
              </a:rPr>
              <a:t> It is suitable for both categorical and continuous input and output variables. </a:t>
            </a:r>
          </a:p>
          <a:p>
            <a:pPr algn="just"/>
            <a:r>
              <a:rPr lang="en-US" dirty="0">
                <a:latin typeface="Times New Roman" panose="02020603050405020304" pitchFamily="18" charset="0"/>
                <a:cs typeface="Times New Roman" panose="02020603050405020304" pitchFamily="18" charset="0"/>
              </a:rPr>
              <a:t>Each root node represents a single input variable (x) and a split point on that variable. The dependent variable (y) is present at leaf nodes. </a:t>
            </a:r>
          </a:p>
          <a:p>
            <a:pPr algn="just"/>
            <a:r>
              <a:rPr lang="en-US" dirty="0">
                <a:latin typeface="Times New Roman" panose="02020603050405020304" pitchFamily="18" charset="0"/>
                <a:cs typeface="Times New Roman" panose="02020603050405020304" pitchFamily="18" charset="0"/>
              </a:rPr>
              <a:t>For example: Suppose there are two independent variables, i.e. input variables (x) which are height in centimeter and weight in kilograms and the task to find gender of person based on the given data. (Hypothetical example, for demonstration purpose only).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1367</Words>
  <Application>Microsoft Office PowerPoint</Application>
  <PresentationFormat>On-screen Show (4:3)</PresentationFormat>
  <Paragraphs>78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Trebuchet MS</vt:lpstr>
      <vt:lpstr>Wingdings</vt:lpstr>
      <vt:lpstr>Berlin</vt:lpstr>
      <vt:lpstr>LEARNING FROM DISASTER</vt:lpstr>
      <vt:lpstr>CONTENTS</vt:lpstr>
      <vt:lpstr>INTRODUCTION</vt:lpstr>
      <vt:lpstr>LITERATURE SURVEY</vt:lpstr>
      <vt:lpstr>PowerPoint Presentation</vt:lpstr>
      <vt:lpstr>EXISTING SYSTEM </vt:lpstr>
      <vt:lpstr>ALGORITHMS USED</vt:lpstr>
      <vt:lpstr>PowerPoint Presentation</vt:lpstr>
      <vt:lpstr>DECISION TREE ALGORITHM</vt:lpstr>
      <vt:lpstr>DECISION TREE EXAMPLE</vt:lpstr>
      <vt:lpstr>PROPOSED SYSTEM</vt:lpstr>
      <vt:lpstr>LOGISTIC REGRESSION</vt:lpstr>
      <vt:lpstr>RANDOM FOREST</vt:lpstr>
      <vt:lpstr>PROPOSED SYSTEM FLOW</vt:lpstr>
      <vt:lpstr>DATA SETS TAKEN</vt:lpstr>
      <vt:lpstr>PowerPoint Presentation</vt:lpstr>
      <vt:lpstr>PowerPoint Presentation</vt:lpstr>
      <vt:lpstr>SYSTEM REQUIREMENTS: </vt:lpstr>
      <vt:lpstr>LIBRARIES USED</vt:lpstr>
      <vt:lpstr>Results</vt:lpstr>
      <vt:lpstr>CONCLUSION AND 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DISASTER</dc:title>
  <dc:creator>Windows User</dc:creator>
  <cp:lastModifiedBy>rishi srivathsava</cp:lastModifiedBy>
  <cp:revision>3</cp:revision>
  <dcterms:created xsi:type="dcterms:W3CDTF">2020-02-09T15:59:27Z</dcterms:created>
  <dcterms:modified xsi:type="dcterms:W3CDTF">2023-06-03T14:09:38Z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12240f7ee1564f6b8a9561e58edc6a3c</vt:lpwstr>
  </property>
</Properties>
</file>