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7086600" cy="93741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0100"/>
    <a:srgbClr val="010000"/>
    <a:srgbClr val="000101"/>
    <a:srgbClr val="000001"/>
    <a:srgbClr val="020202"/>
    <a:srgbClr val="C0C0C0"/>
    <a:srgbClr val="80808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40" y="-114"/>
      </p:cViewPr>
      <p:guideLst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320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927BDEC3-304C-4577-BDCA-5D678787C356}" type="datetime4">
              <a:rPr lang="en-US" smtClean="0">
                <a:latin typeface="Mark Offc For MC" panose="020B0504020101010102" pitchFamily="34" charset="0"/>
              </a:rPr>
              <a:pPr/>
              <a:t>July 15, 2018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320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C8B66C32-457D-4C1D-9311-2FF8084A158A}" type="slidenum">
              <a:rPr lang="en-US">
                <a:latin typeface="Mark Offc For MC" panose="020B0504020101010102" pitchFamily="34" charset="0"/>
              </a:rPr>
              <a:pPr/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69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Mark Offc For MC" panose="020B0504020101010102" pitchFamily="34" charset="0"/>
              </a:defRPr>
            </a:lvl1pPr>
          </a:lstStyle>
          <a:p>
            <a:fld id="{D550E4C1-1E07-49F3-8875-650BC73039B5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25613" y="846138"/>
            <a:ext cx="3635375" cy="2727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63975"/>
            <a:ext cx="6627813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Mark Offc For MC" panose="020B0504020101010102" pitchFamily="34" charset="0"/>
              </a:defRPr>
            </a:lvl1pPr>
          </a:lstStyle>
          <a:p>
            <a:fld id="{E6C388D9-8E38-4EC6-8E5A-9BD94593D2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84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2250" indent="-10795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63550" indent="-127000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688975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914400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6655F5-6684-4B2E-81CB-3142B13ED9C4}" type="datetime4">
              <a:rPr lang="en-US" smtClean="0"/>
              <a:pPr/>
              <a:t>July 15,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76072" y="3131220"/>
            <a:ext cx="6309360" cy="3667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ct val="90000"/>
              </a:lnSpc>
              <a:spcAft>
                <a:spcPct val="0"/>
              </a:spcAft>
              <a:buFont typeface="Arial" pitchFamily="2" charset="0"/>
              <a:buNone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 typeface="Arial" pitchFamily="2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76072" y="2500982"/>
            <a:ext cx="6309360" cy="5632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6072" y="1344613"/>
            <a:ext cx="7389812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6072" y="1827212"/>
            <a:ext cx="7394575" cy="4041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4987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1344613"/>
            <a:ext cx="361632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349750" y="1344613"/>
            <a:ext cx="361632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4987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4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76072" y="4835525"/>
            <a:ext cx="6309360" cy="10341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Section Divider 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072" y="1827213"/>
            <a:ext cx="7394575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324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76072" y="717550"/>
            <a:ext cx="68802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2" r:id="rId2"/>
    <p:sldLayoutId id="2147483653" r:id="rId3"/>
    <p:sldLayoutId id="2147483656" r:id="rId4"/>
    <p:sldLayoutId id="2147483655" r:id="rId5"/>
    <p:sldLayoutId id="2147483657" r:id="rId6"/>
    <p:sldLayoutId id="2147483659" r:id="rId7"/>
  </p:sldLayoutIdLst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Mark Offc For MC" panose="020B0504020101010102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9pPr>
    </p:titleStyle>
    <p:bodyStyle>
      <a:lvl1pPr marL="225425" indent="-225425" algn="l" rtl="0" eaLnBrk="1" fontAlgn="base" hangingPunct="1">
        <a:spcBef>
          <a:spcPct val="0"/>
        </a:spcBef>
        <a:spcAft>
          <a:spcPct val="40000"/>
        </a:spcAft>
        <a:buSzPct val="85000"/>
        <a:buFont typeface="Arial" pitchFamily="2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8925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2200">
          <a:solidFill>
            <a:schemeClr val="tx1"/>
          </a:solidFill>
          <a:latin typeface="+mn-lt"/>
        </a:defRPr>
      </a:lvl2pPr>
      <a:lvl3pPr marL="968375" indent="-225425" algn="l" rtl="0" eaLnBrk="1" fontAlgn="base" hangingPunct="1">
        <a:spcBef>
          <a:spcPct val="0"/>
        </a:spcBef>
        <a:spcAft>
          <a:spcPct val="40000"/>
        </a:spcAft>
        <a:buSzPct val="85000"/>
        <a:buFont typeface="Arial" pitchFamily="2" charset="0"/>
        <a:buChar char="–"/>
        <a:defRPr sz="2000">
          <a:solidFill>
            <a:schemeClr val="tx1"/>
          </a:solidFill>
          <a:latin typeface="+mn-lt"/>
        </a:defRPr>
      </a:lvl3pPr>
      <a:lvl4pPr marL="1368425" indent="-225425" algn="l" rtl="0" eaLnBrk="1" fontAlgn="base" hangingPunct="1">
        <a:spcBef>
          <a:spcPct val="0"/>
        </a:spcBef>
        <a:spcAft>
          <a:spcPct val="40000"/>
        </a:spcAft>
        <a:buFont typeface="Arial" pitchFamily="2" charset="0"/>
        <a:buChar char="–"/>
        <a:defRPr>
          <a:solidFill>
            <a:schemeClr val="tx1"/>
          </a:solidFill>
          <a:latin typeface="+mn-lt"/>
        </a:defRPr>
      </a:lvl4pPr>
      <a:lvl5pPr marL="17097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5pPr>
      <a:lvl6pPr marL="21669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6pPr>
      <a:lvl7pPr marL="26241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7pPr>
      <a:lvl8pPr marL="30813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8pPr>
      <a:lvl9pPr marL="35385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276709" y="1431985"/>
            <a:ext cx="7116793" cy="1552755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WalkinRadius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– Subscriber</a:t>
            </a:r>
            <a:r>
              <a:rPr lang="en-IN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N" sz="28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Application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7061" y="830232"/>
            <a:ext cx="6309360" cy="258532"/>
          </a:xfrm>
        </p:spPr>
        <p:txBody>
          <a:bodyPr/>
          <a:lstStyle/>
          <a:p>
            <a:r>
              <a:rPr lang="en-IN" sz="1200" b="1" dirty="0" smtClean="0"/>
              <a:t>SUBCRIBER LAUNCH APP FLOW</a:t>
            </a:r>
            <a:endParaRPr lang="en-IN" sz="1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229" y="1565695"/>
            <a:ext cx="1337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+mn-lt"/>
              </a:rPr>
              <a:t>Subscriber click app icon</a:t>
            </a:r>
            <a:endParaRPr lang="en-IN" sz="1400" dirty="0" smtClean="0"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89546" y="1298276"/>
            <a:ext cx="1526875" cy="14578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Show</a:t>
            </a:r>
            <a:r>
              <a:rPr kumimoji="0" lang="en-I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Subscriber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login screen</a:t>
            </a: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770633" y="1928004"/>
            <a:ext cx="23205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262338" y="1519528"/>
            <a:ext cx="133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+mn-lt"/>
              </a:rPr>
              <a:t>Launch app</a:t>
            </a:r>
            <a:endParaRPr lang="en-IN" sz="1400" dirty="0" smtClean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50498" y="3200400"/>
            <a:ext cx="2286000" cy="2986297"/>
          </a:xfrm>
          <a:prstGeom prst="roundRect">
            <a:avLst>
              <a:gd name="adj" fmla="val 5219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56604" y="3027871"/>
            <a:ext cx="166532" cy="23936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071229" y="3597215"/>
            <a:ext cx="866200" cy="763672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App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158596" y="3200400"/>
            <a:ext cx="2286000" cy="3157268"/>
          </a:xfrm>
          <a:prstGeom prst="roundRect">
            <a:avLst>
              <a:gd name="adj" fmla="val 1445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7180222" y="2967917"/>
            <a:ext cx="166532" cy="23936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0558" y="3687795"/>
            <a:ext cx="214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User name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348377" y="4044303"/>
            <a:ext cx="1831845" cy="33252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60558" y="4454458"/>
            <a:ext cx="214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Password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348377" y="4793710"/>
            <a:ext cx="1831845" cy="33252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34169" y="5718463"/>
            <a:ext cx="1963778" cy="353341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5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0000"/>
                  </a:schemeClr>
                </a:solidFill>
                <a:effectLst/>
                <a:latin typeface="Mark Offc For MC" panose="020B0504020101010102" pitchFamily="34" charset="0"/>
              </a:rPr>
              <a:t>SIGN IN</a:t>
            </a:r>
            <a:endParaRPr kumimoji="0" lang="en-IN" sz="1050" b="1" i="0" u="none" strike="noStrike" cap="none" normalizeH="0" baseline="0" dirty="0" smtClean="0">
              <a:ln>
                <a:noFill/>
              </a:ln>
              <a:solidFill>
                <a:schemeClr val="bg1">
                  <a:lumMod val="90000"/>
                </a:schemeClr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5158596" y="3597215"/>
            <a:ext cx="22859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101973" y="3664712"/>
            <a:ext cx="18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+mn-lt"/>
              </a:rPr>
              <a:t>Launch app</a:t>
            </a:r>
            <a:endParaRPr lang="en-IN" sz="1400" dirty="0" smtClean="0">
              <a:latin typeface="+mn-lt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3158822" y="4183813"/>
            <a:ext cx="15512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5167222" y="3209026"/>
            <a:ext cx="2285997" cy="396815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7520" y="3298003"/>
            <a:ext cx="214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SUBSCRIBER LOGIN</a:t>
            </a:r>
            <a:endParaRPr lang="en-IN" sz="1100" b="1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15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7061" y="830232"/>
            <a:ext cx="6309360" cy="258532"/>
          </a:xfrm>
        </p:spPr>
        <p:txBody>
          <a:bodyPr/>
          <a:lstStyle/>
          <a:p>
            <a:r>
              <a:rPr lang="en-IN" sz="1200" b="1" dirty="0" smtClean="0"/>
              <a:t>SUBCRIBER AUTHENTICATION FLOW</a:t>
            </a:r>
            <a:endParaRPr lang="en-IN" sz="1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229" y="1565695"/>
            <a:ext cx="1337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+mn-lt"/>
              </a:rPr>
              <a:t>Subscriber fills user name &amp; password</a:t>
            </a:r>
            <a:endParaRPr lang="en-IN" sz="1400" dirty="0" smtClean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770633" y="1928004"/>
            <a:ext cx="23205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262338" y="1519528"/>
            <a:ext cx="133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+mn-lt"/>
              </a:rPr>
              <a:t>Credentials</a:t>
            </a:r>
            <a:endParaRPr lang="en-IN" sz="1400" dirty="0" smtClean="0"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5417390" y="1565695"/>
            <a:ext cx="1966822" cy="738664"/>
          </a:xfrm>
          <a:prstGeom prst="roundRect">
            <a:avLst>
              <a:gd name="adj" fmla="val 17572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Server authenticates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credentials</a:t>
            </a: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7781026" y="2199736"/>
            <a:ext cx="1043797" cy="923026"/>
          </a:xfrm>
          <a:prstGeom prst="can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DB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417390" y="3072438"/>
            <a:ext cx="1966822" cy="738664"/>
          </a:xfrm>
          <a:prstGeom prst="roundRect">
            <a:avLst>
              <a:gd name="adj" fmla="val 17572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Server prepares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response</a:t>
            </a: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26" name="Straight Arrow Connector 25"/>
          <p:cNvCxnSpPr>
            <a:stCxn id="2" idx="2"/>
            <a:endCxn id="25" idx="0"/>
          </p:cNvCxnSpPr>
          <p:nvPr/>
        </p:nvCxnSpPr>
        <p:spPr bwMode="auto">
          <a:xfrm>
            <a:off x="6400801" y="2304359"/>
            <a:ext cx="0" cy="768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Elbow Connector 29"/>
          <p:cNvCxnSpPr>
            <a:stCxn id="2" idx="3"/>
            <a:endCxn id="15" idx="1"/>
          </p:cNvCxnSpPr>
          <p:nvPr/>
        </p:nvCxnSpPr>
        <p:spPr bwMode="auto">
          <a:xfrm>
            <a:off x="7384212" y="1935027"/>
            <a:ext cx="918713" cy="26470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31"/>
          <p:cNvCxnSpPr>
            <a:stCxn id="25" idx="3"/>
            <a:endCxn id="15" idx="3"/>
          </p:cNvCxnSpPr>
          <p:nvPr/>
        </p:nvCxnSpPr>
        <p:spPr bwMode="auto">
          <a:xfrm flipV="1">
            <a:off x="7384212" y="3122762"/>
            <a:ext cx="918713" cy="3190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071229" y="4504427"/>
            <a:ext cx="1602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+mn-lt"/>
              </a:rPr>
              <a:t>Display subscriber information response</a:t>
            </a:r>
            <a:endParaRPr lang="en-IN" sz="1400" dirty="0" smtClean="0">
              <a:latin typeface="+mn-lt"/>
            </a:endParaRPr>
          </a:p>
        </p:txBody>
      </p:sp>
      <p:cxnSp>
        <p:nvCxnSpPr>
          <p:cNvPr id="35" name="Elbow Connector 34"/>
          <p:cNvCxnSpPr>
            <a:stCxn id="25" idx="2"/>
            <a:endCxn id="33" idx="3"/>
          </p:cNvCxnSpPr>
          <p:nvPr/>
        </p:nvCxnSpPr>
        <p:spPr bwMode="auto">
          <a:xfrm rot="5400000">
            <a:off x="4006167" y="2479124"/>
            <a:ext cx="1062657" cy="37266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262338" y="4395753"/>
            <a:ext cx="133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+mn-lt"/>
              </a:rPr>
              <a:t>Response</a:t>
            </a:r>
            <a:endParaRPr lang="en-IN" sz="1400" dirty="0" smtClean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157" y="5657491"/>
            <a:ext cx="6880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2"/>
                </a:solidFill>
                <a:latin typeface="+mn-lt"/>
              </a:rPr>
              <a:t>Note:</a:t>
            </a:r>
            <a:r>
              <a:rPr lang="en-IN" sz="1400" dirty="0" smtClean="0">
                <a:latin typeface="+mn-lt"/>
              </a:rPr>
              <a:t> authenticate service response will carry subscriber’s entire response or there can be separate web-service for same – need to finalize.</a:t>
            </a:r>
            <a:endParaRPr lang="en-IN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1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7061" y="830232"/>
            <a:ext cx="6309360" cy="258532"/>
          </a:xfrm>
        </p:spPr>
        <p:txBody>
          <a:bodyPr/>
          <a:lstStyle/>
          <a:p>
            <a:r>
              <a:rPr lang="en-IN" sz="1200" b="1" dirty="0" smtClean="0"/>
              <a:t>SUBCRIBER AUTHENTICATION FLOW – SUBSCRIBER DASHBOARD</a:t>
            </a:r>
            <a:endParaRPr lang="en-IN" sz="1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5067559" y="1630391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8138559" y="1397479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067559" y="2331948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196005" y="2453812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111111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96005" y="2711597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6004" y="2966000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96001" y="3232265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Beacon1-template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96003" y="3482841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7378" y="3740627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Start date</a:t>
            </a:r>
            <a:r>
              <a:rPr lang="en-IN" sz="1100" b="1" dirty="0" smtClean="0">
                <a:latin typeface="+mn-lt"/>
              </a:rPr>
              <a:t>                 : 10.07.2018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96003" y="4020906"/>
            <a:ext cx="2688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End date</a:t>
            </a:r>
            <a:r>
              <a:rPr lang="en-IN" sz="1100" b="1" dirty="0" smtClean="0">
                <a:latin typeface="+mn-lt"/>
              </a:rPr>
              <a:t>                    : 30.07.2018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7378" y="4313196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Share a link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86112" y="4394191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5067559" y="4787600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196003" y="4829725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222222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6003" y="5087510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96002" y="5341913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5999" y="5608178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Beacon2-template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96001" y="5858754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979434" y="4632386"/>
            <a:ext cx="0" cy="353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Isosceles Triangle 61"/>
          <p:cNvSpPr/>
          <p:nvPr/>
        </p:nvSpPr>
        <p:spPr bwMode="auto">
          <a:xfrm rot="10800000">
            <a:off x="7832784" y="3562713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 rot="10800000">
            <a:off x="7897483" y="5924101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076185" y="1639019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96005" y="1684505"/>
            <a:ext cx="2636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SUBSCRIBER NAME</a:t>
            </a:r>
            <a:r>
              <a:rPr lang="en-IN" sz="1100" b="1" dirty="0" smtClean="0">
                <a:latin typeface="+mn-lt"/>
              </a:rPr>
              <a:t>   : MY SHOPEE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07896" y="1959173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TOTAL BEACONS</a:t>
            </a:r>
            <a:r>
              <a:rPr lang="en-IN" sz="1100" b="1" dirty="0" smtClean="0">
                <a:latin typeface="+mn-lt"/>
              </a:rPr>
              <a:t>        : 5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368428" y="1561512"/>
            <a:ext cx="2286000" cy="3157268"/>
          </a:xfrm>
          <a:prstGeom prst="roundRect">
            <a:avLst>
              <a:gd name="adj" fmla="val 1445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390054" y="1329029"/>
            <a:ext cx="166532" cy="23936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390" y="2048907"/>
            <a:ext cx="214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User name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558209" y="2405415"/>
            <a:ext cx="1831845" cy="33252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ark Offc For MC" panose="020B0504020101010102" pitchFamily="34" charset="0"/>
              </a:rPr>
              <a:t>xxxxx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390" y="2815570"/>
            <a:ext cx="214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Password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558209" y="3154822"/>
            <a:ext cx="1831845" cy="33252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44001" y="4079575"/>
            <a:ext cx="1963778" cy="353341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5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0000"/>
                  </a:schemeClr>
                </a:solidFill>
                <a:effectLst/>
                <a:latin typeface="Mark Offc For MC" panose="020B0504020101010102" pitchFamily="34" charset="0"/>
              </a:rPr>
              <a:t>SIGN IN</a:t>
            </a:r>
            <a:endParaRPr kumimoji="0" lang="en-IN" sz="1050" b="1" i="0" u="none" strike="noStrike" cap="none" normalizeH="0" baseline="0" dirty="0" smtClean="0">
              <a:ln>
                <a:noFill/>
              </a:ln>
              <a:solidFill>
                <a:schemeClr val="bg1">
                  <a:lumMod val="90000"/>
                </a:schemeClr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>
            <a:off x="368428" y="1958327"/>
            <a:ext cx="22859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ounded Rectangle 74"/>
          <p:cNvSpPr/>
          <p:nvPr/>
        </p:nvSpPr>
        <p:spPr bwMode="auto">
          <a:xfrm>
            <a:off x="377054" y="1570138"/>
            <a:ext cx="2285997" cy="396815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7352" y="1659115"/>
            <a:ext cx="214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SUBSCRIBER LOGIN</a:t>
            </a:r>
            <a:endParaRPr lang="en-IN" sz="1100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2976115" y="3232265"/>
            <a:ext cx="16735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ounded Rectangle 81"/>
          <p:cNvSpPr/>
          <p:nvPr/>
        </p:nvSpPr>
        <p:spPr bwMode="auto">
          <a:xfrm>
            <a:off x="655606" y="2774961"/>
            <a:ext cx="1743073" cy="871445"/>
          </a:xfrm>
          <a:prstGeom prst="roundRect">
            <a:avLst>
              <a:gd name="adj" fmla="val 10495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83" name="Curved Down Arrow 82"/>
          <p:cNvSpPr/>
          <p:nvPr/>
        </p:nvSpPr>
        <p:spPr bwMode="auto">
          <a:xfrm>
            <a:off x="825538" y="2954320"/>
            <a:ext cx="474503" cy="276045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84" name="Curved Up Arrow 83"/>
          <p:cNvSpPr/>
          <p:nvPr/>
        </p:nvSpPr>
        <p:spPr bwMode="auto">
          <a:xfrm>
            <a:off x="825538" y="3296209"/>
            <a:ext cx="474503" cy="218706"/>
          </a:xfrm>
          <a:prstGeom prst="curvedUp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77146" y="3005146"/>
            <a:ext cx="1112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FF0000"/>
                </a:solidFill>
                <a:latin typeface="+mn-lt"/>
              </a:rPr>
              <a:t>Authenticating subscriber…</a:t>
            </a:r>
            <a:endParaRPr lang="en-IN" sz="1100" b="1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 flipV="1">
            <a:off x="1535502" y="3698043"/>
            <a:ext cx="0" cy="314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09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37" name="Date Placeholder 3"/>
          <p:cNvSpPr txBox="1">
            <a:spLocks/>
          </p:cNvSpPr>
          <p:nvPr/>
        </p:nvSpPr>
        <p:spPr bwMode="auto">
          <a:xfrm>
            <a:off x="3115634" y="6242501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47" name="Rounded Rectangle 46"/>
          <p:cNvSpPr/>
          <p:nvPr/>
        </p:nvSpPr>
        <p:spPr bwMode="auto">
          <a:xfrm>
            <a:off x="547318" y="1397479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3618318" y="1164567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547318" y="2099036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675764" y="2220900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111111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5764" y="2478685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5763" y="2733088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5760" y="2999353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Beacon1-template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5762" y="3249929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7137" y="3507715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Start date</a:t>
            </a:r>
            <a:r>
              <a:rPr lang="en-IN" sz="1100" b="1" dirty="0" smtClean="0">
                <a:latin typeface="+mn-lt"/>
              </a:rPr>
              <a:t>                 : 10.07.2018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5762" y="3787994"/>
            <a:ext cx="2688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End date</a:t>
            </a:r>
            <a:r>
              <a:rPr lang="en-IN" sz="1100" b="1" dirty="0" smtClean="0">
                <a:latin typeface="+mn-lt"/>
              </a:rPr>
              <a:t>                    : 30.07.2018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7137" y="4080284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Share a link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965871" y="4161279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547318" y="4554688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675762" y="4596813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222222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5762" y="4854598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5761" y="5109001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5758" y="5375266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Beacon2-template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5760" y="5625842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3459193" y="4399474"/>
            <a:ext cx="0" cy="353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Isosceles Triangle 74"/>
          <p:cNvSpPr/>
          <p:nvPr/>
        </p:nvSpPr>
        <p:spPr bwMode="auto">
          <a:xfrm rot="10800000">
            <a:off x="3312543" y="3329801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 rot="10800000">
            <a:off x="3377242" y="5691189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7" name="Date Placeholder 3"/>
          <p:cNvSpPr txBox="1">
            <a:spLocks/>
          </p:cNvSpPr>
          <p:nvPr/>
        </p:nvSpPr>
        <p:spPr bwMode="auto">
          <a:xfrm>
            <a:off x="7654996" y="6242501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78" name="Rounded Rectangle 77"/>
          <p:cNvSpPr/>
          <p:nvPr/>
        </p:nvSpPr>
        <p:spPr bwMode="auto">
          <a:xfrm>
            <a:off x="5086680" y="1397479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8157680" y="1164567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5086680" y="2099036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215126" y="2220900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111111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15126" y="2478685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125" y="2733088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15122" y="2999353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Beacon1-template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15124" y="3249929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06499" y="3507715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Start date</a:t>
            </a:r>
            <a:r>
              <a:rPr lang="en-IN" sz="1100" b="1" dirty="0" smtClean="0">
                <a:latin typeface="+mn-lt"/>
              </a:rPr>
              <a:t>                 : 10.07.2018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5124" y="3787994"/>
            <a:ext cx="2688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End date</a:t>
            </a:r>
            <a:r>
              <a:rPr lang="en-IN" sz="1100" b="1" dirty="0" smtClean="0">
                <a:latin typeface="+mn-lt"/>
              </a:rPr>
              <a:t>                    : 30.07.2018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06499" y="4080284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Share a link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505233" y="4161279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5086680" y="4554688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215124" y="4596813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222222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15124" y="4854598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15123" y="5109001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15120" y="5375266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Beacon2-template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15122" y="5625842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7998555" y="4399474"/>
            <a:ext cx="0" cy="353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Isosceles Triangle 98"/>
          <p:cNvSpPr/>
          <p:nvPr/>
        </p:nvSpPr>
        <p:spPr bwMode="auto">
          <a:xfrm rot="10800000">
            <a:off x="7851905" y="3329801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00" name="Isosceles Triangle 99"/>
          <p:cNvSpPr/>
          <p:nvPr/>
        </p:nvSpPr>
        <p:spPr bwMode="auto">
          <a:xfrm rot="10800000">
            <a:off x="7916604" y="5691189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618322" y="5779693"/>
            <a:ext cx="12642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5313872" y="3720509"/>
            <a:ext cx="2964578" cy="2050564"/>
          </a:xfrm>
          <a:prstGeom prst="roundRect">
            <a:avLst>
              <a:gd name="adj" fmla="val 486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9447" y="3830906"/>
            <a:ext cx="2560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http://www.beacon2-templ1.com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69447" y="4130268"/>
            <a:ext cx="2560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http://www.beacon2-templ2.com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89098" y="4448822"/>
            <a:ext cx="2560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http://www.beacon2-templ3.com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03940" y="4802259"/>
            <a:ext cx="2560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http://www.beacon2-templ4.com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03940" y="5101621"/>
            <a:ext cx="2560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http://www.beacon2-templ5.com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23591" y="5420175"/>
            <a:ext cx="2560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+mn-lt"/>
              </a:rPr>
              <a:t>http://www.beacon2-templ6.com</a:t>
            </a:r>
            <a:endParaRPr lang="en-IN" sz="1100" b="1" dirty="0" smtClean="0">
              <a:latin typeface="+mn-lt"/>
            </a:endParaRPr>
          </a:p>
        </p:txBody>
      </p:sp>
      <p:cxnSp>
        <p:nvCxnSpPr>
          <p:cNvPr id="116" name="Straight Connector 115"/>
          <p:cNvCxnSpPr/>
          <p:nvPr/>
        </p:nvCxnSpPr>
        <p:spPr bwMode="auto">
          <a:xfrm>
            <a:off x="538692" y="2099034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Rounded Rectangle 116"/>
          <p:cNvSpPr/>
          <p:nvPr/>
        </p:nvSpPr>
        <p:spPr bwMode="auto">
          <a:xfrm>
            <a:off x="547318" y="1406105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67138" y="1451591"/>
            <a:ext cx="2636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SUBSCRIBER NAME</a:t>
            </a:r>
            <a:r>
              <a:rPr lang="en-IN" sz="1100" b="1" dirty="0" smtClean="0">
                <a:latin typeface="+mn-lt"/>
              </a:rPr>
              <a:t>   : MY SHOPEE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9029" y="1726259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TOTAL BEACONS</a:t>
            </a:r>
            <a:r>
              <a:rPr lang="en-IN" sz="1100" b="1" dirty="0" smtClean="0">
                <a:latin typeface="+mn-lt"/>
              </a:rPr>
              <a:t>        : 5</a:t>
            </a:r>
            <a:endParaRPr lang="en-IN" sz="1100" b="1" dirty="0" smtClean="0">
              <a:latin typeface="+mn-lt"/>
            </a:endParaRPr>
          </a:p>
        </p:txBody>
      </p:sp>
      <p:cxnSp>
        <p:nvCxnSpPr>
          <p:cNvPr id="120" name="Straight Connector 119"/>
          <p:cNvCxnSpPr/>
          <p:nvPr/>
        </p:nvCxnSpPr>
        <p:spPr bwMode="auto">
          <a:xfrm>
            <a:off x="5084811" y="2107669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Rounded Rectangle 120"/>
          <p:cNvSpPr/>
          <p:nvPr/>
        </p:nvSpPr>
        <p:spPr bwMode="auto">
          <a:xfrm>
            <a:off x="5093437" y="1406114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13257" y="1460226"/>
            <a:ext cx="2636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SUBSCRIBER NAME</a:t>
            </a:r>
            <a:r>
              <a:rPr lang="en-IN" sz="1100" b="1" dirty="0" smtClean="0">
                <a:latin typeface="+mn-lt"/>
              </a:rPr>
              <a:t>   : MY SHOPEE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225148" y="1734894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TOTAL BEACONS</a:t>
            </a:r>
            <a:r>
              <a:rPr lang="en-IN" sz="1100" b="1" dirty="0" smtClean="0">
                <a:latin typeface="+mn-lt"/>
              </a:rPr>
              <a:t>        : 5</a:t>
            </a:r>
            <a:endParaRPr lang="en-IN" sz="11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58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7061" y="830231"/>
            <a:ext cx="2745097" cy="310193"/>
          </a:xfrm>
        </p:spPr>
        <p:txBody>
          <a:bodyPr/>
          <a:lstStyle/>
          <a:p>
            <a:r>
              <a:rPr lang="en-IN" sz="1200" b="1" dirty="0" smtClean="0"/>
              <a:t>BLE TEMPLATE READ/WRITE FLOW</a:t>
            </a:r>
            <a:endParaRPr lang="en-IN" sz="1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0358" y="6307640"/>
            <a:ext cx="1277938" cy="152400"/>
          </a:xfrm>
        </p:spPr>
        <p:txBody>
          <a:bodyPr/>
          <a:lstStyle/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392042" y="1462618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463042" y="1229706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92042" y="2164175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20488" y="2286039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111111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0488" y="2543824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487" y="2798227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0484" y="3064492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Beacon1-template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0486" y="3315068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861" y="3572854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Start date</a:t>
            </a:r>
            <a:r>
              <a:rPr lang="en-IN" sz="1100" b="1" dirty="0" smtClean="0">
                <a:latin typeface="+mn-lt"/>
              </a:rPr>
              <a:t>                 : 10.07.2018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486" y="3853133"/>
            <a:ext cx="2688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End date</a:t>
            </a:r>
            <a:r>
              <a:rPr lang="en-IN" sz="1100" b="1" dirty="0" smtClean="0">
                <a:latin typeface="+mn-lt"/>
              </a:rPr>
              <a:t>                    : 30.07.2018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861" y="4145423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Share a link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10595" y="4226418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392042" y="4619827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20486" y="4661952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222222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486" y="4919737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0485" y="5174140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482" y="5440405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Beacon2-template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0484" y="5690981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3303917" y="4464613"/>
            <a:ext cx="0" cy="353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Isosceles Triangle 61"/>
          <p:cNvSpPr/>
          <p:nvPr/>
        </p:nvSpPr>
        <p:spPr bwMode="auto">
          <a:xfrm rot="10800000">
            <a:off x="3157267" y="3394940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 rot="10800000">
            <a:off x="3221966" y="5756328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88970" y="1459339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8359970" y="1226427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7416" y="2308641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Major</a:t>
            </a:r>
            <a:r>
              <a:rPr lang="en-IN" sz="1100" b="1" dirty="0" smtClean="0">
                <a:latin typeface="+mn-lt"/>
              </a:rPr>
              <a:t>                    : 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7416" y="2566426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Minor</a:t>
            </a:r>
            <a:r>
              <a:rPr lang="en-IN" sz="1100" b="1" dirty="0" smtClean="0">
                <a:latin typeface="+mn-lt"/>
              </a:rPr>
              <a:t>                    : 10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7415" y="2820829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UUID</a:t>
            </a:r>
            <a:r>
              <a:rPr lang="en-IN" sz="1100" b="1" dirty="0" smtClean="0">
                <a:latin typeface="+mn-lt"/>
              </a:rPr>
              <a:t>                      : 34dt45d53534355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7412" y="3087094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Adv. interval</a:t>
            </a:r>
            <a:r>
              <a:rPr lang="en-IN" sz="1100" b="1" dirty="0" smtClean="0">
                <a:latin typeface="+mn-lt"/>
              </a:rPr>
              <a:t>      : 2 sec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17414" y="3337670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08789" y="3595456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Name</a:t>
            </a:r>
            <a:r>
              <a:rPr lang="en-IN" sz="1100" b="1" dirty="0" smtClean="0">
                <a:latin typeface="+mn-lt"/>
              </a:rPr>
              <a:t>                     : Beacon-1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08789" y="3857473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Activate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707523" y="3938468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 rot="10800000">
            <a:off x="8054195" y="3417542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856008" y="3254633"/>
            <a:ext cx="1311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907767" y="2874248"/>
            <a:ext cx="116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+mn-lt"/>
              </a:rPr>
              <a:t>Select row</a:t>
            </a:r>
            <a:endParaRPr lang="en-IN" sz="1400" dirty="0" smtClean="0">
              <a:latin typeface="+mn-lt"/>
            </a:endParaRPr>
          </a:p>
        </p:txBody>
      </p:sp>
      <p:cxnSp>
        <p:nvCxnSpPr>
          <p:cNvPr id="80" name="Straight Connector 79"/>
          <p:cNvCxnSpPr/>
          <p:nvPr/>
        </p:nvCxnSpPr>
        <p:spPr bwMode="auto">
          <a:xfrm>
            <a:off x="5288973" y="2164175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5449022" y="4495528"/>
            <a:ext cx="2824225" cy="353683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rk Offc For MC" panose="020B0504020101010102" pitchFamily="34" charset="0"/>
              </a:rPr>
              <a:t>UPDATE BEACON</a:t>
            </a:r>
            <a:endParaRPr kumimoji="0" lang="en-IN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383416" y="2167017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ounded Rectangle 81"/>
          <p:cNvSpPr/>
          <p:nvPr/>
        </p:nvSpPr>
        <p:spPr bwMode="auto">
          <a:xfrm>
            <a:off x="392042" y="1474088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1862" y="1519574"/>
            <a:ext cx="2636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SUBSCRIBER NAME</a:t>
            </a:r>
            <a:r>
              <a:rPr lang="en-IN" sz="1100" b="1" dirty="0" smtClean="0">
                <a:latin typeface="+mn-lt"/>
              </a:rPr>
              <a:t>   : MY SHOPEE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3753" y="1794242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TOTAL BEACONS</a:t>
            </a:r>
            <a:r>
              <a:rPr lang="en-IN" sz="1100" b="1" dirty="0" smtClean="0">
                <a:latin typeface="+mn-lt"/>
              </a:rPr>
              <a:t>        : 5</a:t>
            </a:r>
            <a:endParaRPr lang="en-IN" sz="1100" b="1" dirty="0" smtClean="0">
              <a:latin typeface="+mn-lt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5280341" y="2150454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ounded Rectangle 85"/>
          <p:cNvSpPr/>
          <p:nvPr/>
        </p:nvSpPr>
        <p:spPr bwMode="auto">
          <a:xfrm>
            <a:off x="5288967" y="1457525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38824" y="1673185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UPDATE BEACON INFORMATION</a:t>
            </a:r>
            <a:endParaRPr lang="en-IN" sz="11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" name="Left Arrow 91"/>
          <p:cNvSpPr/>
          <p:nvPr/>
        </p:nvSpPr>
        <p:spPr bwMode="auto">
          <a:xfrm>
            <a:off x="5456209" y="1710666"/>
            <a:ext cx="292318" cy="224129"/>
          </a:xfrm>
          <a:prstGeom prst="lef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7061" y="881892"/>
            <a:ext cx="2745097" cy="258532"/>
          </a:xfrm>
        </p:spPr>
        <p:txBody>
          <a:bodyPr/>
          <a:lstStyle/>
          <a:p>
            <a:r>
              <a:rPr lang="en-IN" sz="1200" b="1" dirty="0" smtClean="0"/>
              <a:t>BLE TEMPLATE READ FLOW</a:t>
            </a:r>
            <a:endParaRPr lang="en-IN" sz="1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0358" y="6307640"/>
            <a:ext cx="1277938" cy="152400"/>
          </a:xfrm>
        </p:spPr>
        <p:txBody>
          <a:bodyPr/>
          <a:lstStyle/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515198" y="1466161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78061" y="1233249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507" y="2315462"/>
            <a:ext cx="1563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Major</a:t>
            </a:r>
            <a:r>
              <a:rPr lang="en-IN" sz="1100" b="1" dirty="0" smtClean="0">
                <a:latin typeface="+mn-lt"/>
              </a:rPr>
              <a:t>                    : ?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5507" y="2573248"/>
            <a:ext cx="1563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Minor</a:t>
            </a:r>
            <a:r>
              <a:rPr lang="en-IN" sz="1100" b="1" dirty="0" smtClean="0">
                <a:latin typeface="+mn-lt"/>
              </a:rPr>
              <a:t>                    : ?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5506" y="2827651"/>
            <a:ext cx="1555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UUID</a:t>
            </a:r>
            <a:r>
              <a:rPr lang="en-IN" sz="1100" b="1" dirty="0" smtClean="0">
                <a:latin typeface="+mn-lt"/>
              </a:rPr>
              <a:t>                      : ?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503" y="3093916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Adv. interval</a:t>
            </a:r>
            <a:r>
              <a:rPr lang="en-IN" sz="1100" b="1" dirty="0" smtClean="0">
                <a:latin typeface="+mn-lt"/>
              </a:rPr>
              <a:t>      : ?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505" y="3344492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6880" y="3602278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Name</a:t>
            </a:r>
            <a:r>
              <a:rPr lang="en-IN" sz="1100" b="1" dirty="0" smtClean="0">
                <a:latin typeface="+mn-lt"/>
              </a:rPr>
              <a:t>                     : ?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6880" y="3864295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Activate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925614" y="3945290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 rot="10800000">
            <a:off x="3272286" y="3424364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 bwMode="auto">
          <a:xfrm>
            <a:off x="507064" y="2170997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67113" y="4502350"/>
            <a:ext cx="2824225" cy="353683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rk Offc For MC" panose="020B0504020101010102" pitchFamily="34" charset="0"/>
              </a:rPr>
              <a:t>UPDATE BEACON</a:t>
            </a:r>
            <a:endParaRPr kumimoji="0" lang="en-IN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" name="Curved Down Arrow 1"/>
          <p:cNvSpPr/>
          <p:nvPr/>
        </p:nvSpPr>
        <p:spPr bwMode="auto">
          <a:xfrm>
            <a:off x="2336805" y="2389366"/>
            <a:ext cx="595223" cy="276045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0" name="Curved Up Arrow 9"/>
          <p:cNvSpPr/>
          <p:nvPr/>
        </p:nvSpPr>
        <p:spPr bwMode="auto">
          <a:xfrm>
            <a:off x="2336805" y="2731255"/>
            <a:ext cx="595223" cy="218706"/>
          </a:xfrm>
          <a:prstGeom prst="curvedUp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5854" y="2398145"/>
            <a:ext cx="8985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FF0000"/>
                </a:solidFill>
                <a:latin typeface="+mn-lt"/>
              </a:rPr>
              <a:t>Connecting with Beacon…</a:t>
            </a:r>
            <a:endParaRPr lang="en-IN" sz="1100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288970" y="1459339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359970" y="1226427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17416" y="2308641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Major</a:t>
            </a:r>
            <a:r>
              <a:rPr lang="en-IN" sz="1100" b="1" dirty="0" smtClean="0">
                <a:latin typeface="+mn-lt"/>
              </a:rPr>
              <a:t>                    : 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17416" y="2566426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Minor</a:t>
            </a:r>
            <a:r>
              <a:rPr lang="en-IN" sz="1100" b="1" dirty="0" smtClean="0">
                <a:latin typeface="+mn-lt"/>
              </a:rPr>
              <a:t>                    : 10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7415" y="2820829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UUID</a:t>
            </a:r>
            <a:r>
              <a:rPr lang="en-IN" sz="1100" b="1" dirty="0" smtClean="0">
                <a:latin typeface="+mn-lt"/>
              </a:rPr>
              <a:t>                      : 34dt45d53534355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17412" y="3087094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Adv. interval</a:t>
            </a:r>
            <a:r>
              <a:rPr lang="en-IN" sz="1100" b="1" dirty="0" smtClean="0">
                <a:latin typeface="+mn-lt"/>
              </a:rPr>
              <a:t>      : 2 sec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17414" y="3337670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08789" y="3595456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Name</a:t>
            </a:r>
            <a:r>
              <a:rPr lang="en-IN" sz="1100" b="1" dirty="0" smtClean="0">
                <a:latin typeface="+mn-lt"/>
              </a:rPr>
              <a:t>                     : Beacon-1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08789" y="3857473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Activate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707523" y="3938468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 rot="10800000">
            <a:off x="8054195" y="3417542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5288973" y="2164175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ounded Rectangle 77"/>
          <p:cNvSpPr/>
          <p:nvPr/>
        </p:nvSpPr>
        <p:spPr bwMode="auto">
          <a:xfrm>
            <a:off x="5449022" y="4495528"/>
            <a:ext cx="2824225" cy="353683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rk Offc For MC" panose="020B0504020101010102" pitchFamily="34" charset="0"/>
              </a:rPr>
              <a:t>UPDATE BEACON</a:t>
            </a:r>
            <a:endParaRPr kumimoji="0" lang="en-IN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037162" y="2949961"/>
            <a:ext cx="11645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037162" y="3157268"/>
            <a:ext cx="1164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+mn-lt"/>
              </a:rPr>
              <a:t>Successfully connected</a:t>
            </a:r>
          </a:p>
          <a:p>
            <a:endParaRPr lang="en-IN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+mn-lt"/>
              </a:rPr>
              <a:t>Successfully </a:t>
            </a:r>
            <a:r>
              <a:rPr lang="en-IN" sz="1100" b="1" dirty="0" smtClean="0">
                <a:solidFill>
                  <a:srgbClr val="FF0000"/>
                </a:solidFill>
                <a:latin typeface="+mn-lt"/>
              </a:rPr>
              <a:t>read</a:t>
            </a:r>
            <a:r>
              <a:rPr lang="en-IN" sz="1100" dirty="0" smtClean="0">
                <a:latin typeface="+mn-lt"/>
              </a:rPr>
              <a:t> the attributes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15692" y="1483681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56923" y="1690715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UPDATE BEACON INFORMATION</a:t>
            </a:r>
            <a:endParaRPr lang="en-IN" sz="11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6" name="Left Arrow 85"/>
          <p:cNvSpPr/>
          <p:nvPr/>
        </p:nvSpPr>
        <p:spPr bwMode="auto">
          <a:xfrm>
            <a:off x="674308" y="1728196"/>
            <a:ext cx="292318" cy="224129"/>
          </a:xfrm>
          <a:prstGeom prst="lef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5288967" y="1474777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38824" y="1690437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UPDATE BEACON INFORMATION</a:t>
            </a:r>
            <a:endParaRPr lang="en-IN" sz="11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Left Arrow 90"/>
          <p:cNvSpPr/>
          <p:nvPr/>
        </p:nvSpPr>
        <p:spPr bwMode="auto">
          <a:xfrm>
            <a:off x="5456209" y="1727918"/>
            <a:ext cx="292318" cy="224129"/>
          </a:xfrm>
          <a:prstGeom prst="lef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7061" y="881892"/>
            <a:ext cx="2745097" cy="258532"/>
          </a:xfrm>
        </p:spPr>
        <p:txBody>
          <a:bodyPr/>
          <a:lstStyle/>
          <a:p>
            <a:r>
              <a:rPr lang="en-IN" sz="1200" b="1" dirty="0" smtClean="0"/>
              <a:t>BLE TEMPLATE WRITE FLOW</a:t>
            </a:r>
            <a:endParaRPr lang="en-IN" sz="1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0358" y="6307640"/>
            <a:ext cx="1277938" cy="152400"/>
          </a:xfrm>
        </p:spPr>
        <p:txBody>
          <a:bodyPr/>
          <a:lstStyle/>
          <a:p>
            <a:fld id="{CF1ADF5C-1F1C-4EF7-B161-814933F780DF}" type="datetime4">
              <a:rPr lang="en-US" smtClean="0"/>
              <a:pPr/>
              <a:t>July 15, 2018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507061" y="1357558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3578061" y="1124646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507" y="2206860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Major</a:t>
            </a:r>
            <a:r>
              <a:rPr lang="en-IN" sz="1100" b="1" dirty="0" smtClean="0">
                <a:latin typeface="+mn-lt"/>
              </a:rPr>
              <a:t>                    : 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507" y="2464645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Minor</a:t>
            </a:r>
            <a:r>
              <a:rPr lang="en-IN" sz="1100" b="1" dirty="0" smtClean="0">
                <a:latin typeface="+mn-lt"/>
              </a:rPr>
              <a:t>                    : 10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5506" y="2719048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UUID</a:t>
            </a:r>
            <a:r>
              <a:rPr lang="en-IN" sz="1100" b="1" dirty="0" smtClean="0">
                <a:latin typeface="+mn-lt"/>
              </a:rPr>
              <a:t>                      : 34dt45d53534355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5503" y="2985313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Adv. interval</a:t>
            </a:r>
            <a:r>
              <a:rPr lang="en-IN" sz="1100" b="1" dirty="0" smtClean="0">
                <a:latin typeface="+mn-lt"/>
              </a:rPr>
              <a:t>      : 2 sec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505" y="3235889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6880" y="3493675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Name</a:t>
            </a:r>
            <a:r>
              <a:rPr lang="en-IN" sz="1100" b="1" dirty="0" smtClean="0">
                <a:latin typeface="+mn-lt"/>
              </a:rPr>
              <a:t>                     : Beacon-1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880" y="3755692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Activate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925614" y="3836687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 rot="10800000">
            <a:off x="3272286" y="3315761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507064" y="2062394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ounded Rectangle 77"/>
          <p:cNvSpPr/>
          <p:nvPr/>
        </p:nvSpPr>
        <p:spPr bwMode="auto">
          <a:xfrm>
            <a:off x="667113" y="4393747"/>
            <a:ext cx="2824225" cy="353683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rk Offc For MC" panose="020B0504020101010102" pitchFamily="34" charset="0"/>
              </a:rPr>
              <a:t>UPDATE BEACON</a:t>
            </a:r>
            <a:endParaRPr kumimoji="0" lang="en-IN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917526" y="5460529"/>
            <a:ext cx="11645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942273" y="4106167"/>
            <a:ext cx="1164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+mn-lt"/>
              </a:rPr>
              <a:t>Successfully connected</a:t>
            </a:r>
          </a:p>
          <a:p>
            <a:endParaRPr lang="en-IN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+mn-lt"/>
              </a:rPr>
              <a:t>Successfully </a:t>
            </a:r>
            <a:r>
              <a:rPr lang="en-IN" sz="1100" b="1" dirty="0" smtClean="0">
                <a:solidFill>
                  <a:srgbClr val="FF0000"/>
                </a:solidFill>
                <a:latin typeface="+mn-lt"/>
              </a:rPr>
              <a:t>wrote</a:t>
            </a:r>
            <a:r>
              <a:rPr lang="en-IN" sz="1100" dirty="0" smtClean="0">
                <a:latin typeface="+mn-lt"/>
              </a:rPr>
              <a:t> the attributes</a:t>
            </a:r>
          </a:p>
        </p:txBody>
      </p:sp>
      <p:sp>
        <p:nvSpPr>
          <p:cNvPr id="43" name="Curved Down Arrow 42"/>
          <p:cNvSpPr/>
          <p:nvPr/>
        </p:nvSpPr>
        <p:spPr bwMode="auto">
          <a:xfrm>
            <a:off x="1481407" y="5115096"/>
            <a:ext cx="595223" cy="276045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4" name="Curved Up Arrow 43"/>
          <p:cNvSpPr/>
          <p:nvPr/>
        </p:nvSpPr>
        <p:spPr bwMode="auto">
          <a:xfrm>
            <a:off x="1481407" y="5456985"/>
            <a:ext cx="595223" cy="218706"/>
          </a:xfrm>
          <a:prstGeom prst="curvedUp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0456" y="5123875"/>
            <a:ext cx="8985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FF0000"/>
                </a:solidFill>
                <a:latin typeface="+mn-lt"/>
              </a:rPr>
              <a:t>Connecting with Beacon…</a:t>
            </a:r>
            <a:endParaRPr lang="en-IN" sz="1100" b="1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2085256" y="4773308"/>
            <a:ext cx="2596" cy="376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1" name="Rounded Rectangle 50"/>
          <p:cNvSpPr/>
          <p:nvPr/>
        </p:nvSpPr>
        <p:spPr bwMode="auto">
          <a:xfrm>
            <a:off x="5106951" y="1369463"/>
            <a:ext cx="3351822" cy="4580627"/>
          </a:xfrm>
          <a:prstGeom prst="roundRect">
            <a:avLst>
              <a:gd name="adj" fmla="val 419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8177951" y="1136551"/>
            <a:ext cx="120770" cy="22963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5106951" y="2071020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235397" y="2192884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111111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35397" y="2450669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Beacon1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5396" y="2705072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35393" y="2971337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Beacon1-template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35395" y="3221913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26770" y="3479699"/>
            <a:ext cx="279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Start date</a:t>
            </a:r>
            <a:r>
              <a:rPr lang="en-IN" sz="1100" b="1" dirty="0" smtClean="0">
                <a:latin typeface="+mn-lt"/>
              </a:rPr>
              <a:t>                 : 10.07.2018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35395" y="3759978"/>
            <a:ext cx="2688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End date</a:t>
            </a:r>
            <a:r>
              <a:rPr lang="en-IN" sz="1100" b="1" dirty="0" smtClean="0">
                <a:latin typeface="+mn-lt"/>
              </a:rPr>
              <a:t>                    : 30.07.2018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26770" y="4052268"/>
            <a:ext cx="136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Share a link</a:t>
            </a:r>
            <a:r>
              <a:rPr lang="en-IN" sz="1100" b="1" dirty="0" smtClean="0">
                <a:latin typeface="+mn-lt"/>
              </a:rPr>
              <a:t>               :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525504" y="4133263"/>
            <a:ext cx="189782" cy="165661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5106951" y="4526672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35395" y="4568797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Serial no</a:t>
            </a:r>
            <a:r>
              <a:rPr lang="en-IN" sz="1100" b="1" dirty="0" smtClean="0">
                <a:latin typeface="+mn-lt"/>
              </a:rPr>
              <a:t>                    : 222222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35395" y="4826582"/>
            <a:ext cx="290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Device name</a:t>
            </a:r>
            <a:r>
              <a:rPr lang="en-IN" sz="1100" b="1" dirty="0" smtClean="0">
                <a:latin typeface="+mn-lt"/>
              </a:rPr>
              <a:t>            : Beacon2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35394" y="5080985"/>
            <a:ext cx="290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iBeacon model</a:t>
            </a:r>
            <a:r>
              <a:rPr lang="en-IN" sz="1100" b="1" dirty="0" smtClean="0">
                <a:latin typeface="+mn-lt"/>
              </a:rPr>
              <a:t>        : 4000WinR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35391" y="5347250"/>
            <a:ext cx="290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name</a:t>
            </a:r>
            <a:r>
              <a:rPr lang="en-IN" sz="1100" b="1" dirty="0" smtClean="0">
                <a:latin typeface="+mn-lt"/>
              </a:rPr>
              <a:t>      : Beacon2-template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35393" y="5597826"/>
            <a:ext cx="2908051" cy="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0070C0"/>
                </a:solidFill>
                <a:latin typeface="+mn-lt"/>
              </a:rPr>
              <a:t>Template data</a:t>
            </a:r>
            <a:r>
              <a:rPr lang="en-IN" sz="1100" b="1" dirty="0" smtClean="0">
                <a:latin typeface="+mn-lt"/>
              </a:rPr>
              <a:t>        : http://www.xxx.com</a:t>
            </a:r>
            <a:endParaRPr lang="en-IN" sz="1100" b="1" dirty="0" smtClean="0">
              <a:latin typeface="+mn-lt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8018826" y="4371458"/>
            <a:ext cx="0" cy="353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Isosceles Triangle 94"/>
          <p:cNvSpPr/>
          <p:nvPr/>
        </p:nvSpPr>
        <p:spPr bwMode="auto">
          <a:xfrm rot="10800000">
            <a:off x="7872176" y="3301785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96" name="Isosceles Triangle 95"/>
          <p:cNvSpPr/>
          <p:nvPr/>
        </p:nvSpPr>
        <p:spPr bwMode="auto">
          <a:xfrm rot="10800000">
            <a:off x="7936875" y="5663173"/>
            <a:ext cx="163902" cy="143956"/>
          </a:xfrm>
          <a:prstGeom prst="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251200" y="5054892"/>
            <a:ext cx="3063324" cy="500213"/>
          </a:xfrm>
          <a:prstGeom prst="roundRect">
            <a:avLst>
              <a:gd name="adj" fmla="val 9553"/>
            </a:avLst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chemeClr val="bg1"/>
                </a:solidFill>
                <a:latin typeface="Mark Offc For MC" panose="020B0504020101010102" pitchFamily="34" charset="0"/>
              </a:rPr>
              <a:t>Beacon 111111 successfully updated</a:t>
            </a:r>
            <a:endParaRPr kumimoji="0" lang="en-IN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>
            <a:off x="5098213" y="2081825"/>
            <a:ext cx="33518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ounded Rectangle 97"/>
          <p:cNvSpPr/>
          <p:nvPr/>
        </p:nvSpPr>
        <p:spPr bwMode="auto">
          <a:xfrm>
            <a:off x="5106839" y="1380270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26659" y="1434382"/>
            <a:ext cx="2636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SUBSCRIBER NAME</a:t>
            </a:r>
            <a:r>
              <a:rPr lang="en-IN" sz="1100" b="1" dirty="0" smtClean="0">
                <a:latin typeface="+mn-lt"/>
              </a:rPr>
              <a:t>   : MY SHOPEE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38550" y="1709050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TOTAL BEACONS</a:t>
            </a:r>
            <a:r>
              <a:rPr lang="en-IN" sz="1100" b="1" dirty="0" smtClean="0">
                <a:latin typeface="+mn-lt"/>
              </a:rPr>
              <a:t>        : 5</a:t>
            </a:r>
            <a:endParaRPr lang="en-IN" sz="1100" b="1" dirty="0" smtClean="0">
              <a:latin typeface="+mn-lt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514252" y="1362592"/>
            <a:ext cx="3351822" cy="692929"/>
          </a:xfrm>
          <a:prstGeom prst="roundRect">
            <a:avLst>
              <a:gd name="adj" fmla="val 17912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72735" y="1578252"/>
            <a:ext cx="227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  <a:latin typeface="+mn-lt"/>
              </a:rPr>
              <a:t>UPDATE BEACON INFORMATION</a:t>
            </a:r>
            <a:endParaRPr lang="en-IN" sz="11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5" name="Left Arrow 104"/>
          <p:cNvSpPr/>
          <p:nvPr/>
        </p:nvSpPr>
        <p:spPr bwMode="auto">
          <a:xfrm>
            <a:off x="690120" y="1615733"/>
            <a:ext cx="292318" cy="224129"/>
          </a:xfrm>
          <a:prstGeom prst="lef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blank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Mark Offc For MC" panose="020B0504020101010102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mw_template 1">
        <a:dk1>
          <a:srgbClr val="000000"/>
        </a:dk1>
        <a:lt1>
          <a:srgbClr val="FFFFFF"/>
        </a:lt1>
        <a:dk2>
          <a:srgbClr val="6B6B6B"/>
        </a:dk2>
        <a:lt2>
          <a:srgbClr val="FF9900"/>
        </a:lt2>
        <a:accent1>
          <a:srgbClr val="D86006"/>
        </a:accent1>
        <a:accent2>
          <a:srgbClr val="449BBA"/>
        </a:accent2>
        <a:accent3>
          <a:srgbClr val="FFFFFF"/>
        </a:accent3>
        <a:accent4>
          <a:srgbClr val="000000"/>
        </a:accent4>
        <a:accent5>
          <a:srgbClr val="E9B6AA"/>
        </a:accent5>
        <a:accent6>
          <a:srgbClr val="3D8CA8"/>
        </a:accent6>
        <a:hlink>
          <a:srgbClr val="9F3F71"/>
        </a:hlink>
        <a:folHlink>
          <a:srgbClr val="48B6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c_blank.potx" id="{1234B1A8-D2C1-4E0D-AAA6-2008766474F7}" vid="{22B94902-F1F0-41FD-9820-C27DF48C10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mc_blank</Template>
  <TotalTime>132</TotalTime>
  <Words>605</Words>
  <Application>Microsoft Office PowerPoint</Application>
  <PresentationFormat>On-screen Show (4:3)</PresentationFormat>
  <Paragraphs>172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Leelawadee</vt:lpstr>
      <vt:lpstr>Mark Offc For MC</vt:lpstr>
      <vt:lpstr>Mark Offc For MC Light</vt:lpstr>
      <vt:lpstr>MarkForMC Nrw O</vt:lpstr>
      <vt:lpstr>mw_blank</vt:lpstr>
      <vt:lpstr>PowerPoint Presentation</vt:lpstr>
      <vt:lpstr>SUBCRIBER LAUNCH APP FLOW</vt:lpstr>
      <vt:lpstr>SUBCRIBER AUTHENTICATION FLOW</vt:lpstr>
      <vt:lpstr>SUBCRIBER AUTHENTICATION FLOW – SUBSCRIBER DASHBOARD</vt:lpstr>
      <vt:lpstr>PowerPoint Presentation</vt:lpstr>
      <vt:lpstr>BLE TEMPLATE READ/WRITE FLOW</vt:lpstr>
      <vt:lpstr>BLE TEMPLATE READ FLOW</vt:lpstr>
      <vt:lpstr>BLE TEMPLATE WRITE FLOW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Vikas</dc:creator>
  <dc:description>Office 2007 Template</dc:description>
  <cp:lastModifiedBy>Patel, Vikas</cp:lastModifiedBy>
  <cp:revision>60</cp:revision>
  <dcterms:created xsi:type="dcterms:W3CDTF">2018-07-15T07:05:43Z</dcterms:created>
  <dcterms:modified xsi:type="dcterms:W3CDTF">2018-07-15T09:18:22Z</dcterms:modified>
</cp:coreProperties>
</file>