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64" r:id="rId2"/>
    <p:sldId id="273" r:id="rId3"/>
    <p:sldId id="263" r:id="rId4"/>
    <p:sldId id="277" r:id="rId5"/>
    <p:sldId id="275" r:id="rId6"/>
    <p:sldId id="278" r:id="rId7"/>
    <p:sldId id="265" r:id="rId8"/>
    <p:sldId id="266" r:id="rId9"/>
    <p:sldId id="267" r:id="rId10"/>
    <p:sldId id="268" r:id="rId11"/>
    <p:sldId id="283" r:id="rId12"/>
    <p:sldId id="271" r:id="rId13"/>
    <p:sldId id="286" r:id="rId14"/>
    <p:sldId id="287" r:id="rId15"/>
    <p:sldId id="270" r:id="rId16"/>
    <p:sldId id="272" r:id="rId17"/>
    <p:sldId id="274" r:id="rId18"/>
  </p:sldIdLst>
  <p:sldSz cx="12649200" cy="7315200"/>
  <p:notesSz cx="12649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87E6F-09D0-4075-B124-82F693133F5E}" v="183" dt="2023-08-21T06:29:43.8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7A610-C403-470D-8936-EAC7E488BC2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8B870D3-426D-4B3F-BDC3-A90C576EB3E0}">
      <dgm:prSet/>
      <dgm:spPr/>
      <dgm:t>
        <a:bodyPr/>
        <a:lstStyle/>
        <a:p>
          <a:r>
            <a:rPr lang="en-US"/>
            <a:t>Tools that are used for analysis:</a:t>
          </a:r>
        </a:p>
      </dgm:t>
    </dgm:pt>
    <dgm:pt modelId="{99F0341D-589F-450D-BD18-EA0D9CBE202A}" type="parTrans" cxnId="{1F5898F0-F1C9-448C-A4BA-4E3049741997}">
      <dgm:prSet/>
      <dgm:spPr/>
      <dgm:t>
        <a:bodyPr/>
        <a:lstStyle/>
        <a:p>
          <a:endParaRPr lang="en-US"/>
        </a:p>
      </dgm:t>
    </dgm:pt>
    <dgm:pt modelId="{A39ABC2F-D27D-4F36-BA85-DBC564B6A360}" type="sibTrans" cxnId="{1F5898F0-F1C9-448C-A4BA-4E3049741997}">
      <dgm:prSet/>
      <dgm:spPr/>
      <dgm:t>
        <a:bodyPr/>
        <a:lstStyle/>
        <a:p>
          <a:endParaRPr lang="en-US"/>
        </a:p>
      </dgm:t>
    </dgm:pt>
    <dgm:pt modelId="{47EA727C-9EFB-4B92-924D-20AD88827079}">
      <dgm:prSet/>
      <dgm:spPr/>
      <dgm:t>
        <a:bodyPr/>
        <a:lstStyle/>
        <a:p>
          <a:r>
            <a:rPr lang="en-US"/>
            <a:t>Excel</a:t>
          </a:r>
        </a:p>
      </dgm:t>
    </dgm:pt>
    <dgm:pt modelId="{E38046EB-55C2-4806-BF56-F31D096A8213}" type="parTrans" cxnId="{D9589DB6-4659-4637-8D87-06E76EEF51CE}">
      <dgm:prSet/>
      <dgm:spPr/>
      <dgm:t>
        <a:bodyPr/>
        <a:lstStyle/>
        <a:p>
          <a:endParaRPr lang="en-US"/>
        </a:p>
      </dgm:t>
    </dgm:pt>
    <dgm:pt modelId="{32067E69-DA3A-4560-8EA1-FB791B060434}" type="sibTrans" cxnId="{D9589DB6-4659-4637-8D87-06E76EEF51CE}">
      <dgm:prSet/>
      <dgm:spPr/>
      <dgm:t>
        <a:bodyPr/>
        <a:lstStyle/>
        <a:p>
          <a:endParaRPr lang="en-US"/>
        </a:p>
      </dgm:t>
    </dgm:pt>
    <dgm:pt modelId="{5A639E19-79A3-424D-A2B6-D63D5AF92FE7}">
      <dgm:prSet/>
      <dgm:spPr/>
      <dgm:t>
        <a:bodyPr/>
        <a:lstStyle/>
        <a:p>
          <a:r>
            <a:rPr lang="en-US"/>
            <a:t>MySQL</a:t>
          </a:r>
        </a:p>
      </dgm:t>
    </dgm:pt>
    <dgm:pt modelId="{57829F5A-C158-401C-BE89-E202106BDB71}" type="parTrans" cxnId="{090B8725-F0A0-4900-9A85-16528A05FB20}">
      <dgm:prSet/>
      <dgm:spPr/>
      <dgm:t>
        <a:bodyPr/>
        <a:lstStyle/>
        <a:p>
          <a:endParaRPr lang="en-US"/>
        </a:p>
      </dgm:t>
    </dgm:pt>
    <dgm:pt modelId="{B741521A-6996-411E-B250-427DF9D68362}" type="sibTrans" cxnId="{090B8725-F0A0-4900-9A85-16528A05FB20}">
      <dgm:prSet/>
      <dgm:spPr/>
      <dgm:t>
        <a:bodyPr/>
        <a:lstStyle/>
        <a:p>
          <a:endParaRPr lang="en-US"/>
        </a:p>
      </dgm:t>
    </dgm:pt>
    <dgm:pt modelId="{AF076343-7ECE-429A-AA57-31538DBF9338}">
      <dgm:prSet/>
      <dgm:spPr/>
      <dgm:t>
        <a:bodyPr/>
        <a:lstStyle/>
        <a:p>
          <a:r>
            <a:rPr lang="en-US"/>
            <a:t>Power BI</a:t>
          </a:r>
        </a:p>
      </dgm:t>
    </dgm:pt>
    <dgm:pt modelId="{CECC974C-B8D9-4831-8D2B-F193EF0698CB}" type="parTrans" cxnId="{DBFC2BDB-C2EF-4B5F-B6DC-CF7149EF3EB5}">
      <dgm:prSet/>
      <dgm:spPr/>
      <dgm:t>
        <a:bodyPr/>
        <a:lstStyle/>
        <a:p>
          <a:endParaRPr lang="en-US"/>
        </a:p>
      </dgm:t>
    </dgm:pt>
    <dgm:pt modelId="{8C7A1712-6649-4D02-AE1F-7F05C8C1DFD3}" type="sibTrans" cxnId="{DBFC2BDB-C2EF-4B5F-B6DC-CF7149EF3EB5}">
      <dgm:prSet/>
      <dgm:spPr/>
      <dgm:t>
        <a:bodyPr/>
        <a:lstStyle/>
        <a:p>
          <a:endParaRPr lang="en-US"/>
        </a:p>
      </dgm:t>
    </dgm:pt>
    <dgm:pt modelId="{23C00F0C-974C-4587-A6F2-3FDFD4EC46C2}">
      <dgm:prSet/>
      <dgm:spPr/>
      <dgm:t>
        <a:bodyPr/>
        <a:lstStyle/>
        <a:p>
          <a:r>
            <a:rPr lang="en-US"/>
            <a:t>Tableau</a:t>
          </a:r>
        </a:p>
      </dgm:t>
    </dgm:pt>
    <dgm:pt modelId="{85CD9E20-9404-4DE1-A02A-15E47A251622}" type="parTrans" cxnId="{77623EE9-A7EB-49B9-AC16-1DA3CA9B7A91}">
      <dgm:prSet/>
      <dgm:spPr/>
      <dgm:t>
        <a:bodyPr/>
        <a:lstStyle/>
        <a:p>
          <a:endParaRPr lang="en-US"/>
        </a:p>
      </dgm:t>
    </dgm:pt>
    <dgm:pt modelId="{87A46011-D74D-41CC-A2D2-B4D3385A2765}" type="sibTrans" cxnId="{77623EE9-A7EB-49B9-AC16-1DA3CA9B7A91}">
      <dgm:prSet/>
      <dgm:spPr/>
      <dgm:t>
        <a:bodyPr/>
        <a:lstStyle/>
        <a:p>
          <a:endParaRPr lang="en-US"/>
        </a:p>
      </dgm:t>
    </dgm:pt>
    <dgm:pt modelId="{DC209FD2-1C48-461A-8E38-2214D843E0ED}" type="pres">
      <dgm:prSet presAssocID="{0A37A610-C403-470D-8936-EAC7E488BC29}" presName="linear" presStyleCnt="0">
        <dgm:presLayoutVars>
          <dgm:dir/>
          <dgm:animLvl val="lvl"/>
          <dgm:resizeHandles val="exact"/>
        </dgm:presLayoutVars>
      </dgm:prSet>
      <dgm:spPr/>
    </dgm:pt>
    <dgm:pt modelId="{CBB8D1F4-8473-4D89-A24C-953AEE3435F9}" type="pres">
      <dgm:prSet presAssocID="{D8B870D3-426D-4B3F-BDC3-A90C576EB3E0}" presName="parentLin" presStyleCnt="0"/>
      <dgm:spPr/>
    </dgm:pt>
    <dgm:pt modelId="{71258F44-DE47-402B-9D79-A566883DD37E}" type="pres">
      <dgm:prSet presAssocID="{D8B870D3-426D-4B3F-BDC3-A90C576EB3E0}" presName="parentLeftMargin" presStyleLbl="node1" presStyleIdx="0" presStyleCnt="5"/>
      <dgm:spPr/>
    </dgm:pt>
    <dgm:pt modelId="{B87305BF-4F2F-420F-818B-B81C29DACCEB}" type="pres">
      <dgm:prSet presAssocID="{D8B870D3-426D-4B3F-BDC3-A90C576EB3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871E90-9450-4A4C-A302-4FE11AA41055}" type="pres">
      <dgm:prSet presAssocID="{D8B870D3-426D-4B3F-BDC3-A90C576EB3E0}" presName="negativeSpace" presStyleCnt="0"/>
      <dgm:spPr/>
    </dgm:pt>
    <dgm:pt modelId="{11E0D122-A7F0-4C93-9909-BBBB9511D775}" type="pres">
      <dgm:prSet presAssocID="{D8B870D3-426D-4B3F-BDC3-A90C576EB3E0}" presName="childText" presStyleLbl="conFgAcc1" presStyleIdx="0" presStyleCnt="5">
        <dgm:presLayoutVars>
          <dgm:bulletEnabled val="1"/>
        </dgm:presLayoutVars>
      </dgm:prSet>
      <dgm:spPr/>
    </dgm:pt>
    <dgm:pt modelId="{7ED603EE-2A9C-4C2C-8557-BA3A7B5FD661}" type="pres">
      <dgm:prSet presAssocID="{A39ABC2F-D27D-4F36-BA85-DBC564B6A360}" presName="spaceBetweenRectangles" presStyleCnt="0"/>
      <dgm:spPr/>
    </dgm:pt>
    <dgm:pt modelId="{2B1DF9B5-7CCB-4C12-8B71-D4A481AE2D3D}" type="pres">
      <dgm:prSet presAssocID="{47EA727C-9EFB-4B92-924D-20AD88827079}" presName="parentLin" presStyleCnt="0"/>
      <dgm:spPr/>
    </dgm:pt>
    <dgm:pt modelId="{17623953-BDC4-4ED2-8B56-8C60CB6C094A}" type="pres">
      <dgm:prSet presAssocID="{47EA727C-9EFB-4B92-924D-20AD88827079}" presName="parentLeftMargin" presStyleLbl="node1" presStyleIdx="0" presStyleCnt="5"/>
      <dgm:spPr/>
    </dgm:pt>
    <dgm:pt modelId="{134ED0D0-7BBC-41B0-AE23-356839B93D9F}" type="pres">
      <dgm:prSet presAssocID="{47EA727C-9EFB-4B92-924D-20AD888270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0DFA8B-5FC8-4A8E-AB79-26F071F8E8CA}" type="pres">
      <dgm:prSet presAssocID="{47EA727C-9EFB-4B92-924D-20AD88827079}" presName="negativeSpace" presStyleCnt="0"/>
      <dgm:spPr/>
    </dgm:pt>
    <dgm:pt modelId="{950B4C86-1C0C-4AEC-AF9D-CEE91F090251}" type="pres">
      <dgm:prSet presAssocID="{47EA727C-9EFB-4B92-924D-20AD88827079}" presName="childText" presStyleLbl="conFgAcc1" presStyleIdx="1" presStyleCnt="5">
        <dgm:presLayoutVars>
          <dgm:bulletEnabled val="1"/>
        </dgm:presLayoutVars>
      </dgm:prSet>
      <dgm:spPr/>
    </dgm:pt>
    <dgm:pt modelId="{72995631-964B-4DB4-931A-ADE00B1BDFA2}" type="pres">
      <dgm:prSet presAssocID="{32067E69-DA3A-4560-8EA1-FB791B060434}" presName="spaceBetweenRectangles" presStyleCnt="0"/>
      <dgm:spPr/>
    </dgm:pt>
    <dgm:pt modelId="{C279F7A2-6204-43A9-9700-0DC4A0EA0045}" type="pres">
      <dgm:prSet presAssocID="{5A639E19-79A3-424D-A2B6-D63D5AF92FE7}" presName="parentLin" presStyleCnt="0"/>
      <dgm:spPr/>
    </dgm:pt>
    <dgm:pt modelId="{3FCDC345-BE30-4BD2-8629-5B4B10F2A57B}" type="pres">
      <dgm:prSet presAssocID="{5A639E19-79A3-424D-A2B6-D63D5AF92FE7}" presName="parentLeftMargin" presStyleLbl="node1" presStyleIdx="1" presStyleCnt="5"/>
      <dgm:spPr/>
    </dgm:pt>
    <dgm:pt modelId="{0BC658E2-5E21-4436-AAEA-13E81BB08708}" type="pres">
      <dgm:prSet presAssocID="{5A639E19-79A3-424D-A2B6-D63D5AF92F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F9FF8F-461F-456E-A1B8-E9D143360567}" type="pres">
      <dgm:prSet presAssocID="{5A639E19-79A3-424D-A2B6-D63D5AF92FE7}" presName="negativeSpace" presStyleCnt="0"/>
      <dgm:spPr/>
    </dgm:pt>
    <dgm:pt modelId="{CD50B671-E05A-40CD-AB5B-A3EC74D094A9}" type="pres">
      <dgm:prSet presAssocID="{5A639E19-79A3-424D-A2B6-D63D5AF92FE7}" presName="childText" presStyleLbl="conFgAcc1" presStyleIdx="2" presStyleCnt="5">
        <dgm:presLayoutVars>
          <dgm:bulletEnabled val="1"/>
        </dgm:presLayoutVars>
      </dgm:prSet>
      <dgm:spPr/>
    </dgm:pt>
    <dgm:pt modelId="{1B6DFA32-C43F-4B62-8984-DE961DC109FC}" type="pres">
      <dgm:prSet presAssocID="{B741521A-6996-411E-B250-427DF9D68362}" presName="spaceBetweenRectangles" presStyleCnt="0"/>
      <dgm:spPr/>
    </dgm:pt>
    <dgm:pt modelId="{853ABBC7-ECDA-457F-98A8-D25634DB12C6}" type="pres">
      <dgm:prSet presAssocID="{AF076343-7ECE-429A-AA57-31538DBF9338}" presName="parentLin" presStyleCnt="0"/>
      <dgm:spPr/>
    </dgm:pt>
    <dgm:pt modelId="{84CB340E-E09B-4C6B-864F-44E0D4369D89}" type="pres">
      <dgm:prSet presAssocID="{AF076343-7ECE-429A-AA57-31538DBF9338}" presName="parentLeftMargin" presStyleLbl="node1" presStyleIdx="2" presStyleCnt="5"/>
      <dgm:spPr/>
    </dgm:pt>
    <dgm:pt modelId="{99A6FEC7-22BC-4B7B-A4A9-54B65803D681}" type="pres">
      <dgm:prSet presAssocID="{AF076343-7ECE-429A-AA57-31538DBF93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0B583D-DDB4-4EEE-BB74-0FB70409A6A2}" type="pres">
      <dgm:prSet presAssocID="{AF076343-7ECE-429A-AA57-31538DBF9338}" presName="negativeSpace" presStyleCnt="0"/>
      <dgm:spPr/>
    </dgm:pt>
    <dgm:pt modelId="{34B90E50-EA2E-41BD-90AB-49BEE8847DA9}" type="pres">
      <dgm:prSet presAssocID="{AF076343-7ECE-429A-AA57-31538DBF9338}" presName="childText" presStyleLbl="conFgAcc1" presStyleIdx="3" presStyleCnt="5">
        <dgm:presLayoutVars>
          <dgm:bulletEnabled val="1"/>
        </dgm:presLayoutVars>
      </dgm:prSet>
      <dgm:spPr/>
    </dgm:pt>
    <dgm:pt modelId="{0F6A093D-4BDD-402A-9A7B-CEC01501DA3C}" type="pres">
      <dgm:prSet presAssocID="{8C7A1712-6649-4D02-AE1F-7F05C8C1DFD3}" presName="spaceBetweenRectangles" presStyleCnt="0"/>
      <dgm:spPr/>
    </dgm:pt>
    <dgm:pt modelId="{CCF0A3ED-19C6-47A0-9385-4A607A1ABC7C}" type="pres">
      <dgm:prSet presAssocID="{23C00F0C-974C-4587-A6F2-3FDFD4EC46C2}" presName="parentLin" presStyleCnt="0"/>
      <dgm:spPr/>
    </dgm:pt>
    <dgm:pt modelId="{C41086FD-F949-4359-A1B7-249DFECD5C70}" type="pres">
      <dgm:prSet presAssocID="{23C00F0C-974C-4587-A6F2-3FDFD4EC46C2}" presName="parentLeftMargin" presStyleLbl="node1" presStyleIdx="3" presStyleCnt="5"/>
      <dgm:spPr/>
    </dgm:pt>
    <dgm:pt modelId="{06BCEAD1-BF31-4763-BD86-91A59AFB1054}" type="pres">
      <dgm:prSet presAssocID="{23C00F0C-974C-4587-A6F2-3FDFD4EC46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E973CF0-02F8-4D1E-AAF8-FFBA27D01F8A}" type="pres">
      <dgm:prSet presAssocID="{23C00F0C-974C-4587-A6F2-3FDFD4EC46C2}" presName="negativeSpace" presStyleCnt="0"/>
      <dgm:spPr/>
    </dgm:pt>
    <dgm:pt modelId="{D6434593-E805-480E-8449-EF4E13D30D3E}" type="pres">
      <dgm:prSet presAssocID="{23C00F0C-974C-4587-A6F2-3FDFD4EC46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35A1505-B113-44B0-8525-5A4953A92E00}" type="presOf" srcId="{D8B870D3-426D-4B3F-BDC3-A90C576EB3E0}" destId="{B87305BF-4F2F-420F-818B-B81C29DACCEB}" srcOrd="1" destOrd="0" presId="urn:microsoft.com/office/officeart/2005/8/layout/list1"/>
    <dgm:cxn modelId="{5C79B813-BCCF-42BE-B41F-3504946B4608}" type="presOf" srcId="{5A639E19-79A3-424D-A2B6-D63D5AF92FE7}" destId="{0BC658E2-5E21-4436-AAEA-13E81BB08708}" srcOrd="1" destOrd="0" presId="urn:microsoft.com/office/officeart/2005/8/layout/list1"/>
    <dgm:cxn modelId="{60B6A91F-8A78-456D-8DFF-3440371C17E7}" type="presOf" srcId="{AF076343-7ECE-429A-AA57-31538DBF9338}" destId="{84CB340E-E09B-4C6B-864F-44E0D4369D89}" srcOrd="0" destOrd="0" presId="urn:microsoft.com/office/officeart/2005/8/layout/list1"/>
    <dgm:cxn modelId="{090B8725-F0A0-4900-9A85-16528A05FB20}" srcId="{0A37A610-C403-470D-8936-EAC7E488BC29}" destId="{5A639E19-79A3-424D-A2B6-D63D5AF92FE7}" srcOrd="2" destOrd="0" parTransId="{57829F5A-C158-401C-BE89-E202106BDB71}" sibTransId="{B741521A-6996-411E-B250-427DF9D68362}"/>
    <dgm:cxn modelId="{FDFE1827-3F6D-4990-9388-8ADDFC80EF95}" type="presOf" srcId="{47EA727C-9EFB-4B92-924D-20AD88827079}" destId="{134ED0D0-7BBC-41B0-AE23-356839B93D9F}" srcOrd="1" destOrd="0" presId="urn:microsoft.com/office/officeart/2005/8/layout/list1"/>
    <dgm:cxn modelId="{D998036A-4F24-4E19-BBAE-F95ED328215B}" type="presOf" srcId="{47EA727C-9EFB-4B92-924D-20AD88827079}" destId="{17623953-BDC4-4ED2-8B56-8C60CB6C094A}" srcOrd="0" destOrd="0" presId="urn:microsoft.com/office/officeart/2005/8/layout/list1"/>
    <dgm:cxn modelId="{E44B024D-1C67-460B-A8D0-6943724F7201}" type="presOf" srcId="{23C00F0C-974C-4587-A6F2-3FDFD4EC46C2}" destId="{C41086FD-F949-4359-A1B7-249DFECD5C70}" srcOrd="0" destOrd="0" presId="urn:microsoft.com/office/officeart/2005/8/layout/list1"/>
    <dgm:cxn modelId="{F7CC00AA-9731-4AE1-B0DA-A83A3990C5DB}" type="presOf" srcId="{AF076343-7ECE-429A-AA57-31538DBF9338}" destId="{99A6FEC7-22BC-4B7B-A4A9-54B65803D681}" srcOrd="1" destOrd="0" presId="urn:microsoft.com/office/officeart/2005/8/layout/list1"/>
    <dgm:cxn modelId="{C947B6AC-7963-48A7-BB20-28E9849D1982}" type="presOf" srcId="{D8B870D3-426D-4B3F-BDC3-A90C576EB3E0}" destId="{71258F44-DE47-402B-9D79-A566883DD37E}" srcOrd="0" destOrd="0" presId="urn:microsoft.com/office/officeart/2005/8/layout/list1"/>
    <dgm:cxn modelId="{D9589DB6-4659-4637-8D87-06E76EEF51CE}" srcId="{0A37A610-C403-470D-8936-EAC7E488BC29}" destId="{47EA727C-9EFB-4B92-924D-20AD88827079}" srcOrd="1" destOrd="0" parTransId="{E38046EB-55C2-4806-BF56-F31D096A8213}" sibTransId="{32067E69-DA3A-4560-8EA1-FB791B060434}"/>
    <dgm:cxn modelId="{14855BC7-8A24-4FDB-8232-28DD5C34012D}" type="presOf" srcId="{5A639E19-79A3-424D-A2B6-D63D5AF92FE7}" destId="{3FCDC345-BE30-4BD2-8629-5B4B10F2A57B}" srcOrd="0" destOrd="0" presId="urn:microsoft.com/office/officeart/2005/8/layout/list1"/>
    <dgm:cxn modelId="{F0FD23D5-223B-46D2-93FE-6208C1BA4CDE}" type="presOf" srcId="{23C00F0C-974C-4587-A6F2-3FDFD4EC46C2}" destId="{06BCEAD1-BF31-4763-BD86-91A59AFB1054}" srcOrd="1" destOrd="0" presId="urn:microsoft.com/office/officeart/2005/8/layout/list1"/>
    <dgm:cxn modelId="{DBFC2BDB-C2EF-4B5F-B6DC-CF7149EF3EB5}" srcId="{0A37A610-C403-470D-8936-EAC7E488BC29}" destId="{AF076343-7ECE-429A-AA57-31538DBF9338}" srcOrd="3" destOrd="0" parTransId="{CECC974C-B8D9-4831-8D2B-F193EF0698CB}" sibTransId="{8C7A1712-6649-4D02-AE1F-7F05C8C1DFD3}"/>
    <dgm:cxn modelId="{1A050BE5-3443-4C33-962A-1F99F2E7F8E6}" type="presOf" srcId="{0A37A610-C403-470D-8936-EAC7E488BC29}" destId="{DC209FD2-1C48-461A-8E38-2214D843E0ED}" srcOrd="0" destOrd="0" presId="urn:microsoft.com/office/officeart/2005/8/layout/list1"/>
    <dgm:cxn modelId="{77623EE9-A7EB-49B9-AC16-1DA3CA9B7A91}" srcId="{0A37A610-C403-470D-8936-EAC7E488BC29}" destId="{23C00F0C-974C-4587-A6F2-3FDFD4EC46C2}" srcOrd="4" destOrd="0" parTransId="{85CD9E20-9404-4DE1-A02A-15E47A251622}" sibTransId="{87A46011-D74D-41CC-A2D2-B4D3385A2765}"/>
    <dgm:cxn modelId="{1F5898F0-F1C9-448C-A4BA-4E3049741997}" srcId="{0A37A610-C403-470D-8936-EAC7E488BC29}" destId="{D8B870D3-426D-4B3F-BDC3-A90C576EB3E0}" srcOrd="0" destOrd="0" parTransId="{99F0341D-589F-450D-BD18-EA0D9CBE202A}" sibTransId="{A39ABC2F-D27D-4F36-BA85-DBC564B6A360}"/>
    <dgm:cxn modelId="{ADDFE52E-4CAE-4E02-880C-BB545C93BAEF}" type="presParOf" srcId="{DC209FD2-1C48-461A-8E38-2214D843E0ED}" destId="{CBB8D1F4-8473-4D89-A24C-953AEE3435F9}" srcOrd="0" destOrd="0" presId="urn:microsoft.com/office/officeart/2005/8/layout/list1"/>
    <dgm:cxn modelId="{863464DC-50C6-458B-8509-5C4D25944DF0}" type="presParOf" srcId="{CBB8D1F4-8473-4D89-A24C-953AEE3435F9}" destId="{71258F44-DE47-402B-9D79-A566883DD37E}" srcOrd="0" destOrd="0" presId="urn:microsoft.com/office/officeart/2005/8/layout/list1"/>
    <dgm:cxn modelId="{CB84CABE-331E-4064-AAC4-81D5416430AA}" type="presParOf" srcId="{CBB8D1F4-8473-4D89-A24C-953AEE3435F9}" destId="{B87305BF-4F2F-420F-818B-B81C29DACCEB}" srcOrd="1" destOrd="0" presId="urn:microsoft.com/office/officeart/2005/8/layout/list1"/>
    <dgm:cxn modelId="{FA2B91D3-63A1-4293-9763-CE0B35A65616}" type="presParOf" srcId="{DC209FD2-1C48-461A-8E38-2214D843E0ED}" destId="{AA871E90-9450-4A4C-A302-4FE11AA41055}" srcOrd="1" destOrd="0" presId="urn:microsoft.com/office/officeart/2005/8/layout/list1"/>
    <dgm:cxn modelId="{63A628C8-9982-4205-8F89-85532F9912F9}" type="presParOf" srcId="{DC209FD2-1C48-461A-8E38-2214D843E0ED}" destId="{11E0D122-A7F0-4C93-9909-BBBB9511D775}" srcOrd="2" destOrd="0" presId="urn:microsoft.com/office/officeart/2005/8/layout/list1"/>
    <dgm:cxn modelId="{A2870C1F-8581-4DFE-AC9C-30E6B6E0697A}" type="presParOf" srcId="{DC209FD2-1C48-461A-8E38-2214D843E0ED}" destId="{7ED603EE-2A9C-4C2C-8557-BA3A7B5FD661}" srcOrd="3" destOrd="0" presId="urn:microsoft.com/office/officeart/2005/8/layout/list1"/>
    <dgm:cxn modelId="{283A8215-A2C5-4B7B-87FA-37240B876BB0}" type="presParOf" srcId="{DC209FD2-1C48-461A-8E38-2214D843E0ED}" destId="{2B1DF9B5-7CCB-4C12-8B71-D4A481AE2D3D}" srcOrd="4" destOrd="0" presId="urn:microsoft.com/office/officeart/2005/8/layout/list1"/>
    <dgm:cxn modelId="{B6B6F09D-A7CC-49FB-9361-8DAD8AEC13A7}" type="presParOf" srcId="{2B1DF9B5-7CCB-4C12-8B71-D4A481AE2D3D}" destId="{17623953-BDC4-4ED2-8B56-8C60CB6C094A}" srcOrd="0" destOrd="0" presId="urn:microsoft.com/office/officeart/2005/8/layout/list1"/>
    <dgm:cxn modelId="{0EC97212-349F-4171-B824-92B18E7DB1B1}" type="presParOf" srcId="{2B1DF9B5-7CCB-4C12-8B71-D4A481AE2D3D}" destId="{134ED0D0-7BBC-41B0-AE23-356839B93D9F}" srcOrd="1" destOrd="0" presId="urn:microsoft.com/office/officeart/2005/8/layout/list1"/>
    <dgm:cxn modelId="{7CE129E1-2B64-41F6-9C33-E1D2082BD6F3}" type="presParOf" srcId="{DC209FD2-1C48-461A-8E38-2214D843E0ED}" destId="{1A0DFA8B-5FC8-4A8E-AB79-26F071F8E8CA}" srcOrd="5" destOrd="0" presId="urn:microsoft.com/office/officeart/2005/8/layout/list1"/>
    <dgm:cxn modelId="{256F5FA9-8F23-46B3-BCE6-DC8C98DEB21F}" type="presParOf" srcId="{DC209FD2-1C48-461A-8E38-2214D843E0ED}" destId="{950B4C86-1C0C-4AEC-AF9D-CEE91F090251}" srcOrd="6" destOrd="0" presId="urn:microsoft.com/office/officeart/2005/8/layout/list1"/>
    <dgm:cxn modelId="{2CFC3F52-34BD-462E-AC57-B3A1FB903A7E}" type="presParOf" srcId="{DC209FD2-1C48-461A-8E38-2214D843E0ED}" destId="{72995631-964B-4DB4-931A-ADE00B1BDFA2}" srcOrd="7" destOrd="0" presId="urn:microsoft.com/office/officeart/2005/8/layout/list1"/>
    <dgm:cxn modelId="{36DC6C93-A889-40AB-9587-606568EB58DA}" type="presParOf" srcId="{DC209FD2-1C48-461A-8E38-2214D843E0ED}" destId="{C279F7A2-6204-43A9-9700-0DC4A0EA0045}" srcOrd="8" destOrd="0" presId="urn:microsoft.com/office/officeart/2005/8/layout/list1"/>
    <dgm:cxn modelId="{9C3DAC45-C17C-4800-BFC7-19D3C9FD41A8}" type="presParOf" srcId="{C279F7A2-6204-43A9-9700-0DC4A0EA0045}" destId="{3FCDC345-BE30-4BD2-8629-5B4B10F2A57B}" srcOrd="0" destOrd="0" presId="urn:microsoft.com/office/officeart/2005/8/layout/list1"/>
    <dgm:cxn modelId="{8CA95DBD-675D-4AEA-A7C9-314FC4B1243E}" type="presParOf" srcId="{C279F7A2-6204-43A9-9700-0DC4A0EA0045}" destId="{0BC658E2-5E21-4436-AAEA-13E81BB08708}" srcOrd="1" destOrd="0" presId="urn:microsoft.com/office/officeart/2005/8/layout/list1"/>
    <dgm:cxn modelId="{DB2F3C8B-9D3D-474F-88A5-438D78B6D80D}" type="presParOf" srcId="{DC209FD2-1C48-461A-8E38-2214D843E0ED}" destId="{BDF9FF8F-461F-456E-A1B8-E9D143360567}" srcOrd="9" destOrd="0" presId="urn:microsoft.com/office/officeart/2005/8/layout/list1"/>
    <dgm:cxn modelId="{04B7C61B-AB89-49DC-A1DA-2DA19ECBF34B}" type="presParOf" srcId="{DC209FD2-1C48-461A-8E38-2214D843E0ED}" destId="{CD50B671-E05A-40CD-AB5B-A3EC74D094A9}" srcOrd="10" destOrd="0" presId="urn:microsoft.com/office/officeart/2005/8/layout/list1"/>
    <dgm:cxn modelId="{53C264B3-743B-49A8-9C61-6B531C3F9B58}" type="presParOf" srcId="{DC209FD2-1C48-461A-8E38-2214D843E0ED}" destId="{1B6DFA32-C43F-4B62-8984-DE961DC109FC}" srcOrd="11" destOrd="0" presId="urn:microsoft.com/office/officeart/2005/8/layout/list1"/>
    <dgm:cxn modelId="{9300C450-CA58-4D4B-9891-1243C0011DBB}" type="presParOf" srcId="{DC209FD2-1C48-461A-8E38-2214D843E0ED}" destId="{853ABBC7-ECDA-457F-98A8-D25634DB12C6}" srcOrd="12" destOrd="0" presId="urn:microsoft.com/office/officeart/2005/8/layout/list1"/>
    <dgm:cxn modelId="{462246BD-1BAB-49A5-B860-A4D69D1A0ED9}" type="presParOf" srcId="{853ABBC7-ECDA-457F-98A8-D25634DB12C6}" destId="{84CB340E-E09B-4C6B-864F-44E0D4369D89}" srcOrd="0" destOrd="0" presId="urn:microsoft.com/office/officeart/2005/8/layout/list1"/>
    <dgm:cxn modelId="{9FAE8E73-FB39-4F11-B2D0-74F7574089DF}" type="presParOf" srcId="{853ABBC7-ECDA-457F-98A8-D25634DB12C6}" destId="{99A6FEC7-22BC-4B7B-A4A9-54B65803D681}" srcOrd="1" destOrd="0" presId="urn:microsoft.com/office/officeart/2005/8/layout/list1"/>
    <dgm:cxn modelId="{AE4EC3B3-3089-4BFA-8A16-C9B5435446BB}" type="presParOf" srcId="{DC209FD2-1C48-461A-8E38-2214D843E0ED}" destId="{BB0B583D-DDB4-4EEE-BB74-0FB70409A6A2}" srcOrd="13" destOrd="0" presId="urn:microsoft.com/office/officeart/2005/8/layout/list1"/>
    <dgm:cxn modelId="{AFDB1E25-919B-48E9-A285-3443AB542178}" type="presParOf" srcId="{DC209FD2-1C48-461A-8E38-2214D843E0ED}" destId="{34B90E50-EA2E-41BD-90AB-49BEE8847DA9}" srcOrd="14" destOrd="0" presId="urn:microsoft.com/office/officeart/2005/8/layout/list1"/>
    <dgm:cxn modelId="{9310CB31-EA6E-4209-8F1C-5D822D201315}" type="presParOf" srcId="{DC209FD2-1C48-461A-8E38-2214D843E0ED}" destId="{0F6A093D-4BDD-402A-9A7B-CEC01501DA3C}" srcOrd="15" destOrd="0" presId="urn:microsoft.com/office/officeart/2005/8/layout/list1"/>
    <dgm:cxn modelId="{08DB2C7F-ABA1-436D-9935-FF606B4BCE8E}" type="presParOf" srcId="{DC209FD2-1C48-461A-8E38-2214D843E0ED}" destId="{CCF0A3ED-19C6-47A0-9385-4A607A1ABC7C}" srcOrd="16" destOrd="0" presId="urn:microsoft.com/office/officeart/2005/8/layout/list1"/>
    <dgm:cxn modelId="{61A91F50-BF8D-459F-8F82-B9314A87CA8B}" type="presParOf" srcId="{CCF0A3ED-19C6-47A0-9385-4A607A1ABC7C}" destId="{C41086FD-F949-4359-A1B7-249DFECD5C70}" srcOrd="0" destOrd="0" presId="urn:microsoft.com/office/officeart/2005/8/layout/list1"/>
    <dgm:cxn modelId="{5B4A17EB-1D0E-4303-8B86-F7BDB7AC26AD}" type="presParOf" srcId="{CCF0A3ED-19C6-47A0-9385-4A607A1ABC7C}" destId="{06BCEAD1-BF31-4763-BD86-91A59AFB1054}" srcOrd="1" destOrd="0" presId="urn:microsoft.com/office/officeart/2005/8/layout/list1"/>
    <dgm:cxn modelId="{530D7B86-02C4-4C45-9547-C43A9DFC9DC4}" type="presParOf" srcId="{DC209FD2-1C48-461A-8E38-2214D843E0ED}" destId="{5E973CF0-02F8-4D1E-AAF8-FFBA27D01F8A}" srcOrd="17" destOrd="0" presId="urn:microsoft.com/office/officeart/2005/8/layout/list1"/>
    <dgm:cxn modelId="{87EAF16E-43FA-4F92-87B0-7DD67313F498}" type="presParOf" srcId="{DC209FD2-1C48-461A-8E38-2214D843E0ED}" destId="{D6434593-E805-480E-8449-EF4E13D30D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0D122-A7F0-4C93-9909-BBBB9511D775}">
      <dsp:nvSpPr>
        <dsp:cNvPr id="0" name=""/>
        <dsp:cNvSpPr/>
      </dsp:nvSpPr>
      <dsp:spPr>
        <a:xfrm>
          <a:off x="0" y="723067"/>
          <a:ext cx="5825549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05BF-4F2F-420F-818B-B81C29DACCEB}">
      <dsp:nvSpPr>
        <dsp:cNvPr id="0" name=""/>
        <dsp:cNvSpPr/>
      </dsp:nvSpPr>
      <dsp:spPr>
        <a:xfrm>
          <a:off x="291277" y="442627"/>
          <a:ext cx="4077884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34" tIns="0" rIns="1541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that are used for analysis:</a:t>
          </a:r>
        </a:p>
      </dsp:txBody>
      <dsp:txXfrm>
        <a:off x="318657" y="470007"/>
        <a:ext cx="4023124" cy="506120"/>
      </dsp:txXfrm>
    </dsp:sp>
    <dsp:sp modelId="{950B4C86-1C0C-4AEC-AF9D-CEE91F090251}">
      <dsp:nvSpPr>
        <dsp:cNvPr id="0" name=""/>
        <dsp:cNvSpPr/>
      </dsp:nvSpPr>
      <dsp:spPr>
        <a:xfrm>
          <a:off x="0" y="1584907"/>
          <a:ext cx="5825549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ED0D0-7BBC-41B0-AE23-356839B93D9F}">
      <dsp:nvSpPr>
        <dsp:cNvPr id="0" name=""/>
        <dsp:cNvSpPr/>
      </dsp:nvSpPr>
      <dsp:spPr>
        <a:xfrm>
          <a:off x="291277" y="1304467"/>
          <a:ext cx="4077884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34" tIns="0" rIns="1541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Excel</a:t>
          </a:r>
        </a:p>
      </dsp:txBody>
      <dsp:txXfrm>
        <a:off x="318657" y="1331847"/>
        <a:ext cx="4023124" cy="506120"/>
      </dsp:txXfrm>
    </dsp:sp>
    <dsp:sp modelId="{CD50B671-E05A-40CD-AB5B-A3EC74D094A9}">
      <dsp:nvSpPr>
        <dsp:cNvPr id="0" name=""/>
        <dsp:cNvSpPr/>
      </dsp:nvSpPr>
      <dsp:spPr>
        <a:xfrm>
          <a:off x="0" y="2446747"/>
          <a:ext cx="5825549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658E2-5E21-4436-AAEA-13E81BB08708}">
      <dsp:nvSpPr>
        <dsp:cNvPr id="0" name=""/>
        <dsp:cNvSpPr/>
      </dsp:nvSpPr>
      <dsp:spPr>
        <a:xfrm>
          <a:off x="291277" y="2166307"/>
          <a:ext cx="4077884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34" tIns="0" rIns="1541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MySQL</a:t>
          </a:r>
        </a:p>
      </dsp:txBody>
      <dsp:txXfrm>
        <a:off x="318657" y="2193687"/>
        <a:ext cx="4023124" cy="506120"/>
      </dsp:txXfrm>
    </dsp:sp>
    <dsp:sp modelId="{34B90E50-EA2E-41BD-90AB-49BEE8847DA9}">
      <dsp:nvSpPr>
        <dsp:cNvPr id="0" name=""/>
        <dsp:cNvSpPr/>
      </dsp:nvSpPr>
      <dsp:spPr>
        <a:xfrm>
          <a:off x="0" y="3308587"/>
          <a:ext cx="5825549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6FEC7-22BC-4B7B-A4A9-54B65803D681}">
      <dsp:nvSpPr>
        <dsp:cNvPr id="0" name=""/>
        <dsp:cNvSpPr/>
      </dsp:nvSpPr>
      <dsp:spPr>
        <a:xfrm>
          <a:off x="291277" y="3028147"/>
          <a:ext cx="4077884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34" tIns="0" rIns="1541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BI</a:t>
          </a:r>
        </a:p>
      </dsp:txBody>
      <dsp:txXfrm>
        <a:off x="318657" y="3055527"/>
        <a:ext cx="4023124" cy="506120"/>
      </dsp:txXfrm>
    </dsp:sp>
    <dsp:sp modelId="{D6434593-E805-480E-8449-EF4E13D30D3E}">
      <dsp:nvSpPr>
        <dsp:cNvPr id="0" name=""/>
        <dsp:cNvSpPr/>
      </dsp:nvSpPr>
      <dsp:spPr>
        <a:xfrm>
          <a:off x="0" y="4170427"/>
          <a:ext cx="5825549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CEAD1-BF31-4763-BD86-91A59AFB1054}">
      <dsp:nvSpPr>
        <dsp:cNvPr id="0" name=""/>
        <dsp:cNvSpPr/>
      </dsp:nvSpPr>
      <dsp:spPr>
        <a:xfrm>
          <a:off x="291277" y="3889987"/>
          <a:ext cx="4077884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34" tIns="0" rIns="1541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Tableau</a:t>
          </a:r>
        </a:p>
      </dsp:txBody>
      <dsp:txXfrm>
        <a:off x="318657" y="3917367"/>
        <a:ext cx="402312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266" y="1544321"/>
            <a:ext cx="9156620" cy="3551553"/>
          </a:xfrm>
        </p:spPr>
        <p:txBody>
          <a:bodyPr anchor="b"/>
          <a:lstStyle>
            <a:lvl1pPr>
              <a:defRPr sz="74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266" y="5095872"/>
            <a:ext cx="9156620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4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1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7" y="5120626"/>
            <a:ext cx="9156619" cy="604521"/>
          </a:xfrm>
        </p:spPr>
        <p:txBody>
          <a:bodyPr anchor="b">
            <a:normAutofit/>
          </a:bodyPr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8266" y="731520"/>
            <a:ext cx="9156620" cy="38833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7" y="5725147"/>
            <a:ext cx="9156618" cy="526626"/>
          </a:xfrm>
        </p:spPr>
        <p:txBody>
          <a:bodyPr>
            <a:normAutofit/>
          </a:bodyPr>
          <a:lstStyle>
            <a:lvl1pPr marL="0" indent="0">
              <a:buNone/>
              <a:defRPr sz="1245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1544320"/>
            <a:ext cx="9156621" cy="2113280"/>
          </a:xfrm>
        </p:spPr>
        <p:txBody>
          <a:bodyPr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3901440"/>
            <a:ext cx="9156621" cy="2519680"/>
          </a:xfrm>
        </p:spPr>
        <p:txBody>
          <a:bodyPr anchor="ctr">
            <a:normAutofit/>
          </a:bodyPr>
          <a:lstStyle>
            <a:lvl1pPr marL="0" indent="0">
              <a:buNone/>
              <a:defRPr sz="1868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24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857" y="1544320"/>
            <a:ext cx="8299289" cy="2478266"/>
          </a:xfrm>
        </p:spPr>
        <p:txBody>
          <a:bodyPr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02790" y="4022585"/>
            <a:ext cx="7552636" cy="36498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5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4640701"/>
            <a:ext cx="9156621" cy="1788160"/>
          </a:xfrm>
        </p:spPr>
        <p:txBody>
          <a:bodyPr anchor="ctr">
            <a:normAutofit/>
          </a:bodyPr>
          <a:lstStyle>
            <a:lvl1pPr marL="0" indent="0">
              <a:buNone/>
              <a:defRPr sz="1868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1981" y="1036004"/>
            <a:ext cx="831984" cy="20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65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80383" y="2788040"/>
            <a:ext cx="831984" cy="204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65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49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5" y="3332481"/>
            <a:ext cx="9156622" cy="1763392"/>
          </a:xfrm>
        </p:spPr>
        <p:txBody>
          <a:bodyPr anchor="b"/>
          <a:lstStyle>
            <a:lvl1pPr algn="l">
              <a:defRPr sz="41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5" y="5095873"/>
            <a:ext cx="9156621" cy="917760"/>
          </a:xfrm>
        </p:spPr>
        <p:txBody>
          <a:bodyPr anchor="t"/>
          <a:lstStyle>
            <a:lvl1pPr marL="0" indent="0" algn="l">
              <a:buNone/>
              <a:defRPr sz="207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54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683" y="2113280"/>
            <a:ext cx="3057373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6930" y="2844800"/>
            <a:ext cx="3037126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9297" y="2113280"/>
            <a:ext cx="3046350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8347" y="2844800"/>
            <a:ext cx="3057299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91877" y="2113280"/>
            <a:ext cx="3042067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391877" y="2844800"/>
            <a:ext cx="304206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865872" y="2275840"/>
            <a:ext cx="0" cy="42265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23311" y="2275840"/>
            <a:ext cx="0" cy="42313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52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3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930" y="4534346"/>
            <a:ext cx="3050302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930" y="2357120"/>
            <a:ext cx="3050302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6930" y="5149026"/>
            <a:ext cx="3050302" cy="703135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35227" y="4534346"/>
            <a:ext cx="3040420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35226" y="2357120"/>
            <a:ext cx="3040420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33823" y="5149025"/>
            <a:ext cx="3044446" cy="703135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91877" y="4534346"/>
            <a:ext cx="3042067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391876" y="2357120"/>
            <a:ext cx="3042067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391747" y="5149022"/>
            <a:ext cx="3046097" cy="703135"/>
          </a:xfrm>
        </p:spPr>
        <p:txBody>
          <a:bodyPr anchor="t"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865872" y="2275840"/>
            <a:ext cx="0" cy="42265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23311" y="2275840"/>
            <a:ext cx="0" cy="423134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19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07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5620" y="458895"/>
            <a:ext cx="1818324" cy="621453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931" y="946575"/>
            <a:ext cx="7701517" cy="57268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4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2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7" y="3052516"/>
            <a:ext cx="9156619" cy="2043357"/>
          </a:xfrm>
        </p:spPr>
        <p:txBody>
          <a:bodyPr anchor="b"/>
          <a:lstStyle>
            <a:lvl1pPr algn="l">
              <a:defRPr sz="41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266" y="5095873"/>
            <a:ext cx="9156620" cy="917760"/>
          </a:xfrm>
        </p:spPr>
        <p:txBody>
          <a:bodyPr anchor="t"/>
          <a:lstStyle>
            <a:lvl1pPr marL="0" indent="0" algn="l">
              <a:buNone/>
              <a:defRPr sz="207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62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4687" y="2197947"/>
            <a:ext cx="4561202" cy="4475481"/>
          </a:xfrm>
        </p:spPr>
        <p:txBody>
          <a:bodyPr>
            <a:normAutofit/>
          </a:bodyPr>
          <a:lstStyle>
            <a:lvl1pPr>
              <a:defRPr sz="1868"/>
            </a:lvl1pPr>
            <a:lvl2pPr>
              <a:defRPr sz="1660"/>
            </a:lvl2pPr>
            <a:lvl3pPr>
              <a:defRPr sz="1453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37" y="2193166"/>
            <a:ext cx="4561204" cy="4480261"/>
          </a:xfrm>
        </p:spPr>
        <p:txBody>
          <a:bodyPr>
            <a:normAutofit/>
          </a:bodyPr>
          <a:lstStyle>
            <a:lvl1pPr>
              <a:defRPr sz="1868"/>
            </a:lvl1pPr>
            <a:lvl2pPr>
              <a:defRPr sz="1660"/>
            </a:lvl2pPr>
            <a:lvl3pPr>
              <a:defRPr sz="1453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687" y="2032000"/>
            <a:ext cx="4561201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4687" y="2682240"/>
            <a:ext cx="4561202" cy="3991187"/>
          </a:xfrm>
        </p:spPr>
        <p:txBody>
          <a:bodyPr>
            <a:normAutofit/>
          </a:bodyPr>
          <a:lstStyle>
            <a:lvl1pPr>
              <a:defRPr sz="1868"/>
            </a:lvl1pPr>
            <a:lvl2pPr>
              <a:defRPr sz="1660"/>
            </a:lvl2pPr>
            <a:lvl3pPr>
              <a:defRPr sz="1453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39" y="2032000"/>
            <a:ext cx="4561202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39" y="2682240"/>
            <a:ext cx="4561202" cy="3991187"/>
          </a:xfrm>
        </p:spPr>
        <p:txBody>
          <a:bodyPr>
            <a:normAutofit/>
          </a:bodyPr>
          <a:lstStyle>
            <a:lvl1pPr>
              <a:defRPr sz="1868"/>
            </a:lvl1pPr>
            <a:lvl2pPr>
              <a:defRPr sz="1660"/>
            </a:lvl2pPr>
            <a:lvl3pPr>
              <a:defRPr sz="1453"/>
            </a:lvl3pPr>
            <a:lvl4pPr>
              <a:defRPr sz="1245"/>
            </a:lvl4pPr>
            <a:lvl5pPr>
              <a:defRPr sz="1245"/>
            </a:lvl5pPr>
            <a:lvl6pPr>
              <a:defRPr sz="1245"/>
            </a:lvl6pPr>
            <a:lvl7pPr>
              <a:defRPr sz="1245"/>
            </a:lvl7pPr>
            <a:lvl8pPr>
              <a:defRPr sz="1245"/>
            </a:lvl8pPr>
            <a:lvl9pPr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8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5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64" y="1544320"/>
            <a:ext cx="3528604" cy="1544320"/>
          </a:xfrm>
        </p:spPr>
        <p:txBody>
          <a:bodyPr anchor="b"/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040" y="1544320"/>
            <a:ext cx="5390847" cy="4876800"/>
          </a:xfrm>
        </p:spPr>
        <p:txBody>
          <a:bodyPr anchor="ctr">
            <a:normAutofit/>
          </a:bodyPr>
          <a:lstStyle>
            <a:lvl1pPr>
              <a:defRPr sz="2075"/>
            </a:lvl1pPr>
            <a:lvl2pPr>
              <a:defRPr sz="1868"/>
            </a:lvl2pPr>
            <a:lvl3pPr>
              <a:defRPr sz="1660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4" y="3337899"/>
            <a:ext cx="3528603" cy="3088639"/>
          </a:xfrm>
        </p:spPr>
        <p:txBody>
          <a:bodyPr/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179" y="1977805"/>
            <a:ext cx="5283890" cy="1679795"/>
          </a:xfrm>
        </p:spPr>
        <p:txBody>
          <a:bodyPr anchor="b">
            <a:normAutofit/>
          </a:bodyPr>
          <a:lstStyle>
            <a:lvl1pPr algn="l">
              <a:defRPr sz="373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0154" y="1219200"/>
            <a:ext cx="3320415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65" y="3901440"/>
            <a:ext cx="5275666" cy="1463040"/>
          </a:xfrm>
        </p:spPr>
        <p:txBody>
          <a:bodyPr>
            <a:normAutofit/>
          </a:bodyPr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74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847665"/>
            <a:ext cx="4188400" cy="446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085171"/>
            <a:ext cx="1579502" cy="25231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931850" y="1788160"/>
            <a:ext cx="2925128" cy="30073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299390" y="0"/>
            <a:ext cx="1663514" cy="1217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928598" y="6502400"/>
            <a:ext cx="1030999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829230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341" y="482899"/>
            <a:ext cx="9757400" cy="149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687" y="2189780"/>
            <a:ext cx="9282036" cy="44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522030" y="1914527"/>
            <a:ext cx="1056639" cy="3162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41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30969" y="3444762"/>
            <a:ext cx="4117115" cy="316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41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740761" y="315445"/>
            <a:ext cx="869631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90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06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74345" rtl="0" eaLnBrk="1" latinLnBrk="0" hangingPunct="1">
        <a:spcBef>
          <a:spcPct val="0"/>
        </a:spcBef>
        <a:buNone/>
        <a:defRPr sz="435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5759" indent="-355759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7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70811" indent="-296466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8586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6020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13455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99975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08324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55758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03193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5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rs of coins">
            <a:extLst>
              <a:ext uri="{FF2B5EF4-FFF2-40B4-BE49-F238E27FC236}">
                <a16:creationId xmlns:a16="http://schemas.microsoft.com/office/drawing/2014/main" id="{F9CAA1A6-A9DA-7C0C-DC35-40DEE74F3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649200" cy="7315200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A2339E90-64B7-6408-072B-C411C1613BB0}"/>
              </a:ext>
            </a:extLst>
          </p:cNvPr>
          <p:cNvSpPr/>
          <p:nvPr/>
        </p:nvSpPr>
        <p:spPr>
          <a:xfrm>
            <a:off x="1752600" y="609600"/>
            <a:ext cx="9144000" cy="68580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7BB7-C12D-E2FC-C7CA-61EF80B18C87}"/>
              </a:ext>
            </a:extLst>
          </p:cNvPr>
          <p:cNvSpPr txBox="1"/>
          <p:nvPr/>
        </p:nvSpPr>
        <p:spPr>
          <a:xfrm>
            <a:off x="1752600" y="609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Project Title – Bank Loan of Customers 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41C4E-AB7E-B071-0A63-4CF07ACE9150}"/>
              </a:ext>
            </a:extLst>
          </p:cNvPr>
          <p:cNvSpPr txBox="1"/>
          <p:nvPr/>
        </p:nvSpPr>
        <p:spPr>
          <a:xfrm>
            <a:off x="3505200" y="160020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Domain : Finance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Datasets: Finance_1.xlsx &amp; Finance_2.xlsx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Dataset Type: Excel Data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/>
                </a:solidFill>
                <a:latin typeface="+mj-lt"/>
              </a:rPr>
              <a:t>Dataset Size: Each Excel file has 39k+ records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BA1A3-A5C0-3838-F156-0F10938F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70" y="685800"/>
            <a:ext cx="1473059" cy="5085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3535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pic>
        <p:nvPicPr>
          <p:cNvPr id="4" name="Picture 3" descr="A graph of a pie chart&#10;&#10;Description automatically generated">
            <a:extLst>
              <a:ext uri="{FF2B5EF4-FFF2-40B4-BE49-F238E27FC236}">
                <a16:creationId xmlns:a16="http://schemas.microsoft.com/office/drawing/2014/main" id="{4CF75E26-E985-531E-15A6-0D0A1BA9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64712"/>
            <a:ext cx="7552074" cy="478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0ECD4-6380-F55A-EDB6-45ED9755239D}"/>
              </a:ext>
            </a:extLst>
          </p:cNvPr>
          <p:cNvSpPr txBox="1"/>
          <p:nvPr/>
        </p:nvSpPr>
        <p:spPr>
          <a:xfrm>
            <a:off x="381000" y="1292421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b="1" i="1" dirty="0"/>
              <a:t>In this Donut chart, we have shown ‘Home Ownership’ respected to last payment amount with the help of slicer of Last payment date year wise.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b="1" i="1" dirty="0"/>
              <a:t>Approximately </a:t>
            </a:r>
            <a:r>
              <a:rPr lang="en-US" sz="1600" b="1" i="1" dirty="0">
                <a:solidFill>
                  <a:srgbClr val="FF0000"/>
                </a:solidFill>
              </a:rPr>
              <a:t>39%</a:t>
            </a:r>
            <a:r>
              <a:rPr lang="en-US" sz="1600" b="1" i="1" dirty="0"/>
              <a:t> of creditors have rented the home over the year.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FF0000"/>
                </a:solidFill>
              </a:rPr>
              <a:t>8%</a:t>
            </a:r>
            <a:r>
              <a:rPr lang="en-US" sz="1600" b="1" i="1" dirty="0"/>
              <a:t> of customers have owned the house.</a:t>
            </a:r>
          </a:p>
          <a:p>
            <a:pPr marL="285750" indent="-2857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rgbClr val="FF0000"/>
                </a:solidFill>
              </a:rPr>
              <a:t>53%</a:t>
            </a:r>
            <a:r>
              <a:rPr lang="en-US" sz="1600" b="1" i="1" dirty="0"/>
              <a:t> of customers took a loan on property of home.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sz="1600" b="1" i="1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3762634-C13F-BD1F-07A8-A4AEA7E6900E}"/>
              </a:ext>
            </a:extLst>
          </p:cNvPr>
          <p:cNvSpPr/>
          <p:nvPr/>
        </p:nvSpPr>
        <p:spPr>
          <a:xfrm>
            <a:off x="702240" y="129291"/>
            <a:ext cx="11413374" cy="722798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1250788" y="129291"/>
            <a:ext cx="9997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 5 </a:t>
            </a:r>
            <a:r>
              <a:rPr lang="en-IN" sz="3200" b="1" dirty="0">
                <a:solidFill>
                  <a:srgbClr val="00B0F0"/>
                </a:solidFill>
              </a:rPr>
              <a:t>Home ownership Vs last payment date stats</a:t>
            </a:r>
          </a:p>
          <a:p>
            <a:pPr algn="ctr"/>
            <a:endParaRPr lang="en-I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100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blue screen&#10;&#10;Description automatically generated">
            <a:extLst>
              <a:ext uri="{FF2B5EF4-FFF2-40B4-BE49-F238E27FC236}">
                <a16:creationId xmlns:a16="http://schemas.microsoft.com/office/drawing/2014/main" id="{D48A8473-F3CB-CA5B-681F-54A95D39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87" y="941058"/>
            <a:ext cx="11796636" cy="6032824"/>
          </a:xfr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38F96E9-E207-8918-977E-BF86B1E64340}"/>
              </a:ext>
            </a:extLst>
          </p:cNvPr>
          <p:cNvSpPr/>
          <p:nvPr/>
        </p:nvSpPr>
        <p:spPr>
          <a:xfrm>
            <a:off x="2819030" y="66236"/>
            <a:ext cx="6486605" cy="656087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3051F-BF3B-4849-B6FD-FE16A20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41" y="-62301"/>
            <a:ext cx="9757400" cy="914399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400" b="1" u="sng" dirty="0">
                <a:solidFill>
                  <a:srgbClr val="FF0000"/>
                </a:solidFill>
              </a:rPr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15363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7" name="object 2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3E462E88-B7B9-F1D0-C456-B89E960E5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87691"/>
            <a:ext cx="12182475" cy="6398909"/>
          </a:xfrm>
          <a:prstGeom prst="rect">
            <a:avLst/>
          </a:prstGeom>
        </p:spPr>
      </p:pic>
      <p:sp>
        <p:nvSpPr>
          <p:cNvPr id="3" name="Parallelogram 2">
            <a:extLst>
              <a:ext uri="{FF2B5EF4-FFF2-40B4-BE49-F238E27FC236}">
                <a16:creationId xmlns:a16="http://schemas.microsoft.com/office/drawing/2014/main" id="{90F58969-0F1E-A33E-A18F-D0235C549498}"/>
              </a:ext>
            </a:extLst>
          </p:cNvPr>
          <p:cNvSpPr/>
          <p:nvPr/>
        </p:nvSpPr>
        <p:spPr>
          <a:xfrm>
            <a:off x="3309666" y="66236"/>
            <a:ext cx="6486605" cy="487393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2796413" y="-3774"/>
            <a:ext cx="790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Dashboard </a:t>
            </a:r>
            <a:endParaRPr lang="en-I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77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8A548C2-F4AE-DF37-C50E-14D0D7A2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33" y="901570"/>
            <a:ext cx="11081868" cy="6238801"/>
          </a:xfr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6D0F97CE-230C-7232-5A99-83A5419654DC}"/>
              </a:ext>
            </a:extLst>
          </p:cNvPr>
          <p:cNvSpPr/>
          <p:nvPr/>
        </p:nvSpPr>
        <p:spPr>
          <a:xfrm>
            <a:off x="1990158" y="159963"/>
            <a:ext cx="7442293" cy="646118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4325A-8E9A-4ECA-AFDA-4121E191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41" y="152401"/>
            <a:ext cx="9757400" cy="761999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26838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BA777-EF0E-44B6-852E-31E7E563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9" y="1039500"/>
            <a:ext cx="11993156" cy="5624825"/>
          </a:xfr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4C8D67A2-B7E3-1393-CE6E-EF04CD95880D}"/>
              </a:ext>
            </a:extLst>
          </p:cNvPr>
          <p:cNvSpPr/>
          <p:nvPr/>
        </p:nvSpPr>
        <p:spPr>
          <a:xfrm>
            <a:off x="1967160" y="129291"/>
            <a:ext cx="8192393" cy="67064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3FC52-ACC6-4BF5-AA8C-537AF5E7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302" y="13474"/>
            <a:ext cx="8075187" cy="481623"/>
          </a:xfrm>
        </p:spPr>
        <p:txBody>
          <a:bodyPr/>
          <a:lstStyle/>
          <a:p>
            <a:r>
              <a:rPr lang="en-US" sz="4350" b="1" dirty="0">
                <a:solidFill>
                  <a:srgbClr val="FF0000"/>
                </a:solidFill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241903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595C38A-7580-392B-2625-25D0C6F8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47" y="1143000"/>
            <a:ext cx="7940728" cy="5857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47F1C7-0C53-F6B5-C213-5BDCD3C6553C}"/>
              </a:ext>
            </a:extLst>
          </p:cNvPr>
          <p:cNvSpPr txBox="1"/>
          <p:nvPr/>
        </p:nvSpPr>
        <p:spPr>
          <a:xfrm>
            <a:off x="228600" y="1155442"/>
            <a:ext cx="403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Here I have added some extra KPIs by using some </a:t>
            </a:r>
            <a:r>
              <a:rPr lang="en-US" sz="2000" b="1" i="1" dirty="0" err="1"/>
              <a:t>PowerBi</a:t>
            </a:r>
            <a:r>
              <a:rPr lang="en-US" sz="2000" b="1" i="1" dirty="0"/>
              <a:t> visuals such as Card, </a:t>
            </a:r>
            <a:r>
              <a:rPr lang="en-US" sz="2000" b="1" i="1" dirty="0" err="1"/>
              <a:t>TreeMap</a:t>
            </a:r>
            <a:r>
              <a:rPr lang="en-US" sz="2000" b="1" i="1" dirty="0"/>
              <a:t> &amp; Table.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By using card, I have shown Average interest rate which is approx. </a:t>
            </a:r>
            <a:r>
              <a:rPr lang="en-US" sz="2000" b="1" i="1" dirty="0">
                <a:solidFill>
                  <a:srgbClr val="FF0000"/>
                </a:solidFill>
              </a:rPr>
              <a:t>12%</a:t>
            </a:r>
            <a:r>
              <a:rPr lang="en-US" sz="2000" b="1" i="1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With the help of  </a:t>
            </a:r>
            <a:r>
              <a:rPr lang="en-US" sz="2000" b="1" i="1" dirty="0" err="1"/>
              <a:t>TreeMap</a:t>
            </a:r>
            <a:r>
              <a:rPr lang="en-US" sz="2000" b="1" i="1" dirty="0"/>
              <a:t> visual we have shown top 5 states which has maximum loan amount.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California (CA) has maximum </a:t>
            </a:r>
            <a:r>
              <a:rPr lang="en-US" sz="2000" b="1" i="1" dirty="0">
                <a:solidFill>
                  <a:srgbClr val="FF0000"/>
                </a:solidFill>
              </a:rPr>
              <a:t>$80M</a:t>
            </a:r>
            <a:r>
              <a:rPr lang="en-US" sz="2000" b="1" i="1" dirty="0"/>
              <a:t>. Loan credit.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New York (NY) has second highest loan credit which is </a:t>
            </a:r>
            <a:r>
              <a:rPr lang="en-US" sz="2000" b="1" i="1" dirty="0">
                <a:solidFill>
                  <a:srgbClr val="FF0000"/>
                </a:solidFill>
              </a:rPr>
              <a:t>$43M</a:t>
            </a:r>
            <a:r>
              <a:rPr lang="en-US" sz="2000" b="1" i="1" dirty="0"/>
              <a:t>.</a:t>
            </a:r>
            <a:endParaRPr lang="en-IN" sz="2000" b="1" i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C40CB71C-EF19-17F2-217C-22B553DAE21A}"/>
              </a:ext>
            </a:extLst>
          </p:cNvPr>
          <p:cNvSpPr/>
          <p:nvPr/>
        </p:nvSpPr>
        <p:spPr>
          <a:xfrm>
            <a:off x="5129213" y="76200"/>
            <a:ext cx="2414587" cy="53340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5205410" y="22420"/>
            <a:ext cx="223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KPIs </a:t>
            </a:r>
            <a:endParaRPr lang="en-I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16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334F-3BE5-7091-B8B8-D25D26253273}"/>
              </a:ext>
            </a:extLst>
          </p:cNvPr>
          <p:cNvSpPr txBox="1"/>
          <p:nvPr/>
        </p:nvSpPr>
        <p:spPr>
          <a:xfrm>
            <a:off x="723899" y="1066800"/>
            <a:ext cx="11201400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The bank loan system acts as a crucial base for the financial system as well as the entire economic system of the country.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Here we can see from our analysis that highest numbers of customer fully paid the loan and a small numbers of peoples are paying their loan on time but there are some who’s are defaulters and not paying loan on time.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Loan status of fully paid, Charge off &amp; current is lie on the proper Document Verification, Home Ownership, Mortgage, Rented property etc.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With the help of Excel, SQL, Tableau, Power BI tools we can analysis the data and can make right decision and improve our banking loan process.</a:t>
            </a:r>
            <a:endParaRPr lang="en-IN" sz="2000" b="1" i="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52EEEF9-B8B6-FCC6-AC7B-D62FA019ECB1}"/>
              </a:ext>
            </a:extLst>
          </p:cNvPr>
          <p:cNvSpPr/>
          <p:nvPr/>
        </p:nvSpPr>
        <p:spPr>
          <a:xfrm>
            <a:off x="5124450" y="228600"/>
            <a:ext cx="2419350" cy="523392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4991099" y="174820"/>
            <a:ext cx="26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I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04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BAEAD80F-D14F-9123-7AAA-9A888E0A813E}"/>
              </a:ext>
            </a:extLst>
          </p:cNvPr>
          <p:cNvSpPr/>
          <p:nvPr/>
        </p:nvSpPr>
        <p:spPr>
          <a:xfrm>
            <a:off x="1943097" y="1925598"/>
            <a:ext cx="8763000" cy="2590800"/>
          </a:xfrm>
          <a:prstGeom prst="horizontalScroll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473FB-3963-9A2F-0DF0-C536969F9E63}"/>
              </a:ext>
            </a:extLst>
          </p:cNvPr>
          <p:cNvSpPr txBox="1"/>
          <p:nvPr/>
        </p:nvSpPr>
        <p:spPr>
          <a:xfrm>
            <a:off x="3281360" y="2667000"/>
            <a:ext cx="6086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>
                <a:solidFill>
                  <a:schemeClr val="tx2">
                    <a:lumMod val="10000"/>
                  </a:schemeClr>
                </a:solidFill>
              </a:rPr>
              <a:t>Thank you. </a:t>
            </a:r>
            <a:endParaRPr lang="en-IN" sz="66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1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99238CF-89F5-FB2B-06FB-76186DF96D75}"/>
              </a:ext>
            </a:extLst>
          </p:cNvPr>
          <p:cNvSpPr/>
          <p:nvPr/>
        </p:nvSpPr>
        <p:spPr>
          <a:xfrm>
            <a:off x="3962400" y="228600"/>
            <a:ext cx="4724400" cy="76200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09E88-9479-723C-53E0-39F9890D9B1E}"/>
              </a:ext>
            </a:extLst>
          </p:cNvPr>
          <p:cNvSpPr txBox="1"/>
          <p:nvPr/>
        </p:nvSpPr>
        <p:spPr>
          <a:xfrm>
            <a:off x="4610100" y="3810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Meet the Team</a:t>
            </a:r>
            <a:endParaRPr lang="en-IN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C809-50AC-5F6C-AE9F-8593BF979448}"/>
              </a:ext>
            </a:extLst>
          </p:cNvPr>
          <p:cNvSpPr txBox="1"/>
          <p:nvPr/>
        </p:nvSpPr>
        <p:spPr>
          <a:xfrm>
            <a:off x="3009900" y="1580332"/>
            <a:ext cx="6629400" cy="482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Mangesh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Bapurao</a:t>
            </a: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Patil</a:t>
            </a: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Jaydeep Sudhakar Patil</a:t>
            </a: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Nikhil Ashok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Baviskar</a:t>
            </a:r>
            <a:endParaRPr lang="en-US" sz="2800" b="1" i="1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Lalit Bhagwan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Sonawane</a:t>
            </a:r>
            <a:endParaRPr lang="en-US" sz="2800" b="1" i="1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Vikas Shankar Pawar</a:t>
            </a: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Dhanashri</a:t>
            </a: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Dhanaji</a:t>
            </a: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Patil</a:t>
            </a:r>
          </a:p>
          <a:p>
            <a:pPr marL="285750" indent="-285750">
              <a:lnSpc>
                <a:spcPct val="16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</a:t>
            </a:r>
            <a:r>
              <a:rPr lang="en-US" sz="2800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Jithendra</a:t>
            </a:r>
            <a:r>
              <a:rPr lang="en-US" sz="28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362596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F1B23-773E-9D66-138B-C9F4DD62D505}"/>
              </a:ext>
            </a:extLst>
          </p:cNvPr>
          <p:cNvSpPr txBox="1"/>
          <p:nvPr/>
        </p:nvSpPr>
        <p:spPr>
          <a:xfrm>
            <a:off x="1066800" y="381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Overview</a:t>
            </a:r>
            <a:r>
              <a:rPr lang="en-US" sz="3600" b="1" i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of this Project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383AF-DA88-11A9-374D-1B1A4AF5C55F}"/>
              </a:ext>
            </a:extLst>
          </p:cNvPr>
          <p:cNvSpPr txBox="1"/>
          <p:nvPr/>
        </p:nvSpPr>
        <p:spPr>
          <a:xfrm>
            <a:off x="1371600" y="1447800"/>
            <a:ext cx="10363200" cy="500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i="1" dirty="0"/>
              <a:t>This project contains two datasets of bank loan of customers.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i="1" dirty="0"/>
              <a:t>This project is all about analyzing raw data &amp; converting into clean and meaningful format with the help of  visualization tools such as tableau, power bi, excel etc.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i="1" dirty="0"/>
              <a:t>We use these dataset which is in the row &amp; column format  to create a beautiful dashboard so that we can understand the data easily.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i="1" dirty="0"/>
              <a:t>This dataset contains data from 2007 to 2011.</a:t>
            </a:r>
          </a:p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i="1" dirty="0"/>
              <a:t>This dataset has 39K+ records.</a:t>
            </a:r>
          </a:p>
        </p:txBody>
      </p:sp>
    </p:spTree>
    <p:extLst>
      <p:ext uri="{BB962C8B-B14F-4D97-AF65-F5344CB8AC3E}">
        <p14:creationId xmlns:p14="http://schemas.microsoft.com/office/powerpoint/2010/main" val="341897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49198" cy="73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F564-8A63-4F46-9AE1-25FFF282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63" y="1134311"/>
            <a:ext cx="3636951" cy="498708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2F2F2"/>
                </a:solidFill>
              </a:rPr>
              <a:t>Tools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020" y="0"/>
            <a:ext cx="7836180" cy="73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826" y="516940"/>
            <a:ext cx="6831001" cy="6121800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4039" y="0"/>
            <a:ext cx="711518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4AE98-A993-51DC-CF6D-CE8616A91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828089"/>
              </p:ext>
            </p:extLst>
          </p:nvPr>
        </p:nvGraphicFramePr>
        <p:xfrm>
          <a:off x="5818961" y="1029546"/>
          <a:ext cx="5825549" cy="5091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55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66A7-AC11-41BF-9805-00F8FBE5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Key Performance Indicator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B86B-782F-4FDB-A46D-1ABDF5E7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b="1" i="1" dirty="0"/>
              <a:t>1. Year wise loan amount Stats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b="1" i="1" dirty="0"/>
              <a:t>2. Grade and sub grade wise </a:t>
            </a:r>
            <a:r>
              <a:rPr lang="en-IN" sz="2400" b="1" i="1" dirty="0" err="1"/>
              <a:t>revol_bal</a:t>
            </a:r>
            <a:endParaRPr lang="en-IN" sz="2400" b="1" i="1" dirty="0"/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b="1" i="1" dirty="0"/>
              <a:t>3. Total Payment for Verified Status Vs Total Payment      for Non-Verified Status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b="1" i="1" dirty="0"/>
              <a:t>4. State wise and </a:t>
            </a:r>
            <a:r>
              <a:rPr lang="en-IN" sz="2400" b="1" i="1" dirty="0" err="1"/>
              <a:t>last_credit_pull_d</a:t>
            </a:r>
            <a:r>
              <a:rPr lang="en-IN" sz="2400" b="1" i="1" dirty="0"/>
              <a:t> wise loan status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b="1" i="1" dirty="0"/>
              <a:t>5. Home ownership Vs last payment date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5191843-198C-D376-11D5-E7AEEAAD57AB}"/>
              </a:ext>
            </a:extLst>
          </p:cNvPr>
          <p:cNvSpPr/>
          <p:nvPr/>
        </p:nvSpPr>
        <p:spPr>
          <a:xfrm>
            <a:off x="1527869" y="65316"/>
            <a:ext cx="9032037" cy="768739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0C866-EDB3-4C00-A2B3-BED18642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110" y="65633"/>
            <a:ext cx="7318844" cy="659367"/>
          </a:xfrm>
        </p:spPr>
        <p:txBody>
          <a:bodyPr/>
          <a:lstStyle/>
          <a:p>
            <a:r>
              <a:rPr lang="en-IN" sz="3600" b="1" i="1" dirty="0">
                <a:solidFill>
                  <a:srgbClr val="00B0F0"/>
                </a:solidFill>
              </a:rPr>
              <a:t> Year wise loan amount Stats</a:t>
            </a:r>
            <a:br>
              <a:rPr lang="en-IN" sz="4400" b="1" i="1" dirty="0"/>
            </a:br>
            <a:endParaRPr lang="en-US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FD9C260-28C1-6259-82E6-5C993FD1240F}"/>
              </a:ext>
            </a:extLst>
          </p:cNvPr>
          <p:cNvSpPr txBox="1"/>
          <p:nvPr/>
        </p:nvSpPr>
        <p:spPr>
          <a:xfrm>
            <a:off x="1648433" y="59501"/>
            <a:ext cx="258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 1</a:t>
            </a:r>
            <a:endParaRPr lang="en-IN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62CFB013-D6A4-E37C-5F08-32126D9EBF33}"/>
              </a:ext>
            </a:extLst>
          </p:cNvPr>
          <p:cNvSpPr txBox="1"/>
          <p:nvPr/>
        </p:nvSpPr>
        <p:spPr>
          <a:xfrm>
            <a:off x="370726" y="4704453"/>
            <a:ext cx="1206817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I have use Line Chart with Marker for this KPI.</a:t>
            </a:r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b="1" i="1" dirty="0"/>
              <a:t>Above are two charts showing how is loan amount increasing by year wise (2007-2011).</a:t>
            </a:r>
            <a:endParaRPr lang="en-IN" sz="2000" b="1" i="1" dirty="0"/>
          </a:p>
          <a:p>
            <a:pPr marL="342900" indent="-34290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2000" b="1" i="1" dirty="0"/>
              <a:t>Second chart is showing forecasting of the loan amount of next 5 years which is increasing </a:t>
            </a:r>
            <a:r>
              <a:rPr lang="en-US" sz="2000" b="1" i="1" dirty="0"/>
              <a:t>exponentially (2011-16).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6" name="Picture 15" descr="A graph of a line graph&#10;&#10;Description automatically generated">
            <a:extLst>
              <a:ext uri="{FF2B5EF4-FFF2-40B4-BE49-F238E27FC236}">
                <a16:creationId xmlns:a16="http://schemas.microsoft.com/office/drawing/2014/main" id="{5B3530A5-E399-E7E6-8008-C380100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" y="1068685"/>
            <a:ext cx="6210700" cy="3566068"/>
          </a:xfrm>
          <a:prstGeom prst="rect">
            <a:avLst/>
          </a:prstGeom>
        </p:spPr>
      </p:pic>
      <p:pic>
        <p:nvPicPr>
          <p:cNvPr id="17" name="Picture 16" descr="A graph of a graph of a long line&#10;&#10;Description automatically generated">
            <a:extLst>
              <a:ext uri="{FF2B5EF4-FFF2-40B4-BE49-F238E27FC236}">
                <a16:creationId xmlns:a16="http://schemas.microsoft.com/office/drawing/2014/main" id="{DD89F6B4-3326-3539-6230-07E447F1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62" y="1068124"/>
            <a:ext cx="6223740" cy="3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7" name="object 2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9029579-BB23-0D15-EEB9-A4B3A6D41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055144"/>
            <a:ext cx="6781801" cy="5204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B624F-4165-5A6D-1B7C-B18974B0480B}"/>
              </a:ext>
            </a:extLst>
          </p:cNvPr>
          <p:cNvSpPr txBox="1"/>
          <p:nvPr/>
        </p:nvSpPr>
        <p:spPr>
          <a:xfrm>
            <a:off x="228600" y="838200"/>
            <a:ext cx="5029200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b="1" i="1" dirty="0"/>
              <a:t>In this Stacked Column Chart, I have shown Grade &amp; Sub-Grade wise Revolving Balance.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b="1" i="1" dirty="0"/>
              <a:t>Revolving Balance means the balance that carries over from month to month.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b="1" i="1" dirty="0"/>
              <a:t>With revolving credit , consumer has a line of credit they can keep using &amp; repaying over &amp; over. It is revolve balance on that loan.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b="1" i="1" dirty="0"/>
              <a:t>In the Grade and Sub-grade wise visuals we have 7 grades with respective sub grades. The visual shows the Grade B with sub grade B3 has the highest number and Grade G with sub grade G5 have the lowest.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5C7D7A3-4301-11A9-F1C3-9EDF11FDE2CA}"/>
              </a:ext>
            </a:extLst>
          </p:cNvPr>
          <p:cNvSpPr/>
          <p:nvPr/>
        </p:nvSpPr>
        <p:spPr>
          <a:xfrm>
            <a:off x="771526" y="130513"/>
            <a:ext cx="11496674" cy="520988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791019" y="98619"/>
            <a:ext cx="94297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 2 </a:t>
            </a:r>
            <a:r>
              <a:rPr lang="en-IN" sz="3200" dirty="0">
                <a:solidFill>
                  <a:srgbClr val="00B0F0"/>
                </a:solidFill>
              </a:rPr>
              <a:t>Grade and Sub grade wise </a:t>
            </a:r>
            <a:r>
              <a:rPr lang="en-IN" sz="3200" dirty="0" err="1">
                <a:solidFill>
                  <a:srgbClr val="00B0F0"/>
                </a:solidFill>
              </a:rPr>
              <a:t>Revol_bal</a:t>
            </a:r>
            <a:endParaRPr lang="en-IN" sz="3200" b="1" i="1" u="sng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51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7" name="object 2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Picture 3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CAF5A52A-A54B-3665-E3CB-41F7BAA7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42" y="1630504"/>
            <a:ext cx="5692633" cy="4054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9C5115-6F58-D3EB-99AF-416CF4AA8B79}"/>
              </a:ext>
            </a:extLst>
          </p:cNvPr>
          <p:cNvSpPr txBox="1"/>
          <p:nvPr/>
        </p:nvSpPr>
        <p:spPr>
          <a:xfrm>
            <a:off x="381000" y="1831194"/>
            <a:ext cx="5743575" cy="373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In this Pie Chart, we have shown verification status of customers by loan amount.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As you can see there are 45% of customers have verified their accounts.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Almost 31% of customers have not verified their account or status.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1" dirty="0"/>
              <a:t>According to this visual, verified status has the highest percentage.</a:t>
            </a:r>
            <a:endParaRPr lang="en-IN" sz="2000" b="1" i="1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3E9181E-746B-A15D-01B9-DED6B6F8DBCA}"/>
              </a:ext>
            </a:extLst>
          </p:cNvPr>
          <p:cNvSpPr/>
          <p:nvPr/>
        </p:nvSpPr>
        <p:spPr>
          <a:xfrm>
            <a:off x="1066800" y="119261"/>
            <a:ext cx="10325100" cy="533400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1003144" y="113955"/>
            <a:ext cx="100093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 3 </a:t>
            </a:r>
            <a:r>
              <a:rPr lang="en-IN" sz="2000" b="1" dirty="0">
                <a:solidFill>
                  <a:srgbClr val="00B0F0"/>
                </a:solidFill>
              </a:rPr>
              <a:t>Total Payment for Verified Status Vs Total Payment for Non Verified Status</a:t>
            </a:r>
            <a:endParaRPr lang="en-US" sz="2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5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7" name="object 2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19F50C-3807-9667-CBEF-F0C725FCD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61" y="3713043"/>
            <a:ext cx="9812676" cy="3408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C49E3-8844-4DA7-C273-B7CE0B4FBD5D}"/>
              </a:ext>
            </a:extLst>
          </p:cNvPr>
          <p:cNvSpPr txBox="1"/>
          <p:nvPr/>
        </p:nvSpPr>
        <p:spPr>
          <a:xfrm>
            <a:off x="753895" y="912674"/>
            <a:ext cx="4722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We have used Stacked Column Chart to show State wise &amp; loan status wise Loan Amount.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As you can see, in this chart California (CA) has the maximum amount of fully paid loan amount which is almost $80M.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42C91-F95D-D096-2FA0-1B21A4D9A4EF}"/>
              </a:ext>
            </a:extLst>
          </p:cNvPr>
          <p:cNvSpPr txBox="1"/>
          <p:nvPr/>
        </p:nvSpPr>
        <p:spPr>
          <a:xfrm>
            <a:off x="6924675" y="961072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CA also has maximum amount of charged off loan status compare to other states.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dirty="0"/>
              <a:t>Almost 15% of creditors has written the account off as loss(Charged Off),and their account is closed to future charges.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0DC055A-1392-ADC6-01F8-E368D10AAF95}"/>
              </a:ext>
            </a:extLst>
          </p:cNvPr>
          <p:cNvSpPr/>
          <p:nvPr/>
        </p:nvSpPr>
        <p:spPr>
          <a:xfrm>
            <a:off x="1273400" y="191237"/>
            <a:ext cx="9559081" cy="564935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8FE7A3-A06C-DF95-FE2A-976367C39CE5}"/>
              </a:ext>
            </a:extLst>
          </p:cNvPr>
          <p:cNvSpPr txBox="1"/>
          <p:nvPr/>
        </p:nvSpPr>
        <p:spPr>
          <a:xfrm>
            <a:off x="962026" y="209198"/>
            <a:ext cx="1023725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 4 </a:t>
            </a:r>
            <a:r>
              <a:rPr lang="en-US" sz="32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 </a:t>
            </a:r>
            <a:r>
              <a:rPr lang="en-IN" sz="3200" b="1" dirty="0">
                <a:solidFill>
                  <a:srgbClr val="00B0F0"/>
                </a:solidFill>
              </a:rPr>
              <a:t>wise and Month wise loan status</a:t>
            </a:r>
          </a:p>
          <a:p>
            <a:pPr algn="ctr"/>
            <a:endParaRPr lang="en-US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59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</TotalTime>
  <Words>899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PowerPoint Presentation</vt:lpstr>
      <vt:lpstr>PowerPoint Presentation</vt:lpstr>
      <vt:lpstr>Tools</vt:lpstr>
      <vt:lpstr>Key Performance Indicator (KPI)</vt:lpstr>
      <vt:lpstr> Year wise loan amount Stats </vt:lpstr>
      <vt:lpstr>PowerPoint Presentation</vt:lpstr>
      <vt:lpstr>PowerPoint Presentation</vt:lpstr>
      <vt:lpstr>PowerPoint Presentation</vt:lpstr>
      <vt:lpstr>PowerPoint Presentation</vt:lpstr>
      <vt:lpstr> Excel Dashboard</vt:lpstr>
      <vt:lpstr>PowerPoint Presentation</vt:lpstr>
      <vt:lpstr>Tableau Dashboard</vt:lpstr>
      <vt:lpstr>Tableau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151</cp:revision>
  <dcterms:created xsi:type="dcterms:W3CDTF">2023-07-24T14:14:55Z</dcterms:created>
  <dcterms:modified xsi:type="dcterms:W3CDTF">2023-08-21T06:39:24Z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2023-07-23T00:00:00Z</vt:filetime>
  </property>
  <property fmtid="{D5CDD505-2E9C-101B-9397-08002B2CF9AE}" pid="3" name="Creator">
    <vt:lpwstr>PDFium</vt:lpwstr>
  </property>
  <property fmtid="{D5CDD505-2E9C-101B-9397-08002B2CF9AE}" pid="4" name="LastSaved">
    <vt:filetime>2023-07-23T00:00:00Z</vt:filetime>
  </property>
</Properties>
</file>