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1"/>
  </p:notesMasterIdLst>
  <p:sldIdLst>
    <p:sldId id="291" r:id="rId2"/>
    <p:sldId id="382" r:id="rId3"/>
    <p:sldId id="388" r:id="rId4"/>
    <p:sldId id="368" r:id="rId5"/>
    <p:sldId id="379" r:id="rId6"/>
    <p:sldId id="381" r:id="rId7"/>
    <p:sldId id="380" r:id="rId8"/>
    <p:sldId id="355" r:id="rId9"/>
    <p:sldId id="390" r:id="rId10"/>
    <p:sldId id="391" r:id="rId11"/>
    <p:sldId id="384" r:id="rId12"/>
    <p:sldId id="354" r:id="rId13"/>
    <p:sldId id="319" r:id="rId14"/>
    <p:sldId id="370" r:id="rId15"/>
    <p:sldId id="344" r:id="rId16"/>
    <p:sldId id="320" r:id="rId17"/>
    <p:sldId id="357" r:id="rId18"/>
    <p:sldId id="356" r:id="rId19"/>
    <p:sldId id="385" r:id="rId20"/>
    <p:sldId id="361" r:id="rId21"/>
    <p:sldId id="342" r:id="rId22"/>
    <p:sldId id="363" r:id="rId23"/>
    <p:sldId id="334" r:id="rId24"/>
    <p:sldId id="360" r:id="rId25"/>
    <p:sldId id="335" r:id="rId26"/>
    <p:sldId id="362" r:id="rId27"/>
    <p:sldId id="364" r:id="rId28"/>
    <p:sldId id="366" r:id="rId29"/>
    <p:sldId id="336" r:id="rId30"/>
    <p:sldId id="337" r:id="rId31"/>
    <p:sldId id="341" r:id="rId32"/>
    <p:sldId id="371" r:id="rId33"/>
    <p:sldId id="372" r:id="rId34"/>
    <p:sldId id="373" r:id="rId35"/>
    <p:sldId id="374" r:id="rId36"/>
    <p:sldId id="375" r:id="rId37"/>
    <p:sldId id="376" r:id="rId38"/>
    <p:sldId id="387" r:id="rId39"/>
    <p:sldId id="377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3333"/>
    <a:srgbClr val="294D05"/>
    <a:srgbClr val="F4F4F4"/>
    <a:srgbClr val="FFCC00"/>
    <a:srgbClr val="FFFFFF"/>
    <a:srgbClr val="EBEBEB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9343" autoAdjust="0"/>
  </p:normalViewPr>
  <p:slideViewPr>
    <p:cSldViewPr showGuides="1">
      <p:cViewPr varScale="1">
        <p:scale>
          <a:sx n="60" d="100"/>
          <a:sy n="60" d="100"/>
        </p:scale>
        <p:origin x="14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92"/>
    </p:cViewPr>
  </p:sorterViewPr>
  <p:notesViewPr>
    <p:cSldViewPr showGuides="1">
      <p:cViewPr varScale="1">
        <p:scale>
          <a:sx n="51" d="100"/>
          <a:sy n="51" d="100"/>
        </p:scale>
        <p:origin x="2692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6250864-6613-4E42-92AB-47376F267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32B535-256D-4C47-983B-93F5EC0ED5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9C57D7D-14B7-4E38-8270-B2F3CD364F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619B891-CBCC-4EF8-AF87-20C6D640DC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ABFD785D-F0F4-46FC-AA00-8DB714460F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FBB9513-E3E8-4617-8F70-68BBB237C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939943F-240F-4B34-A38A-81A8BB6B26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415B80C-A4E0-47B5-B02A-2D2FDF99E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445383-8C7F-4553-9327-91863A97559B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3E7F17C-3667-4CC1-89E7-3FD416FD4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83E1BAA-C66B-4635-8A43-4DEE86AA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4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59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15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779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78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34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517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9570612-E8A6-43E9-B4DE-40F2F09DE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2E2AE5-824A-4102-A55F-3E2C8F92CE4D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id="{EE7752D2-A3BB-497F-A8D3-13DDEBE40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FE78FEE-B732-4138-B669-BB422D6C909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17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29F9F70-3E3F-4835-8772-17EAF09FE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C3B8D4F2-75AA-4592-9389-7B823038D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170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66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38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854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FFCCA0C-4643-41F4-89A0-A1DFBDAE6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FD2472-3F00-4BDA-B0CE-D81FCBFDE839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E6645F9C-7EA1-48E0-943A-4CC9C0A53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49B2788C-4FF4-4C84-BB4F-A0CA4BA2C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72D6240-A2C6-4EC8-B79B-3425532CE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138038-65CE-428C-896C-314B02D7F34E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03F29920-AD8A-4D2D-898D-53FE7F1B3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F6B904E-1460-4421-9999-D89D9C31F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284C711-762F-4174-90DB-1C5C9FF7D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77E4C2-5842-4EF1-9AF5-45946234EBF8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1EDDAA87-5C2C-431F-926D-6F4FF6099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54B00D3-3B3A-4DCF-A194-6C8BE4E47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3292279-DB28-4BBE-A5FD-B07873DE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88EDF1-81F5-4D6F-9743-75CE7D6F59DD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CC95574B-EC36-4870-8100-68110735C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C2CA90AA-D80D-4038-9B29-2C09509E7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AAB1FAF-0F19-422E-BF13-5C4EF2693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A3BFE6-04B9-4668-98C0-68FA29B66486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F07D67B6-5B87-4E5B-97F2-EEF1DF852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7209A1D-CF40-4E28-937B-E05A0D0D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DF91C22-1199-4732-9185-0888B8BB9F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23B04E-6D85-425B-9AE4-1848DB92E110}" type="slidenum">
              <a:rPr lang="en-US" altLang="en-US" sz="1200" b="0"/>
              <a:pPr/>
              <a:t>26</a:t>
            </a:fld>
            <a:endParaRPr lang="en-US" altLang="en-US" sz="1200" b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3E21A7FC-3884-43FA-A074-2B6BDE97E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E4E5573-6198-438D-9ADC-AB0A36C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443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7BDF393-3F20-4588-893F-746DB94CB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C88FB1-8421-4E2C-9F1C-B72A23275D55}" type="slidenum">
              <a:rPr lang="en-US" altLang="en-US" sz="1200" b="0"/>
              <a:pPr/>
              <a:t>28</a:t>
            </a:fld>
            <a:endParaRPr lang="en-US" altLang="en-US" sz="1200" b="0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B0D07FC0-7065-4FAB-B30E-84B8C38C0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0B8A8E3-2DDD-4742-BEF8-35D1D436D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89C9FA6-D724-430A-A110-7E44AB543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4C9684-78BE-4B4E-BE3C-D9706936A318}" type="slidenum">
              <a:rPr lang="en-US" altLang="en-US" sz="1200" b="0"/>
              <a:pPr/>
              <a:t>29</a:t>
            </a:fld>
            <a:endParaRPr lang="en-US" altLang="en-US" sz="1200" b="0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B0BAEB4D-37AF-4E2E-968C-9F142B525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18737F7-7852-4CAD-B1CF-E83DC6172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828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AA5F914-5C6F-4ADF-A601-AF9A8B35E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637C79-336C-455A-909A-C22CC1AF6D66}" type="slidenum">
              <a:rPr lang="en-US" altLang="en-US" sz="1200" b="0"/>
              <a:pPr/>
              <a:t>30</a:t>
            </a:fld>
            <a:endParaRPr lang="en-US" altLang="en-US" sz="1200" b="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2472627-F4C8-4B1F-8415-F447EC370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98E7A260-3849-4513-882C-4629255B4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05D2F50-161F-4632-9A59-27E11B477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27981-6ECA-411D-9078-550EA6A433C2}" type="slidenum">
              <a:rPr lang="en-US" altLang="en-US" sz="1200" b="0"/>
              <a:pPr/>
              <a:t>31</a:t>
            </a:fld>
            <a:endParaRPr lang="en-US" altLang="en-US" sz="1200" b="0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CF95C593-F865-4DCF-B01A-EF495EC79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2D97996-FF7E-4A46-8AB6-7CB66EEE6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304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16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248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393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51EC3-5B53-4113-8DF0-15F83A8FB91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67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60668-AF35-4D22-A3EF-1ACC2476274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69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7838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9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71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54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00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82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7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9943F-240F-4B34-A38A-81A8BB6B264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9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913" y="3886200"/>
            <a:ext cx="5715000" cy="1676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CCC4-3851-48D7-A0C2-1F0155A66B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  <a:effectLst>
            <a:outerShdw dist="12700" dir="2700000" algn="ctr" rotWithShape="0">
              <a:srgbClr val="808080">
                <a:alpha val="99962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4258-BEFE-408B-AA72-43796ED63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  <a:effectLst>
            <a:outerShdw dist="12700" dir="2700000" algn="ctr" rotWithShape="0">
              <a:srgbClr val="808080">
                <a:alpha val="99962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6A029-CFEC-4D3C-9169-596F36929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  <a:effectLst>
            <a:outerShdw dist="12700" dir="2700000" algn="ctr" rotWithShape="0">
              <a:srgbClr val="808080">
                <a:alpha val="99962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fld id="{5C6A0339-09A5-464C-9374-E87CF9F42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51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C93A-7110-4C7F-9FAC-E23CF8D90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5B48-5894-48B6-A158-7A296605F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BD8D-98EA-4812-8FA8-AD1C8BED0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DA922-F433-4760-B671-4FDF22FD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AD0B-D1E8-4C9A-9D26-21F6E33C65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4F30-B5A2-4928-AD23-03598ED68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9BE9-0ECC-4F41-91F7-EAE8C6289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3723A-F553-42F2-B919-B4BDB5A16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8EDF-1B9B-4A57-A0A5-2618D84A1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DB58-49C2-47FE-8749-A5F09ECDC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6144-62EA-4696-A887-C2FD71269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11C13-9967-4D85-A158-AA778AFA5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8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7259-5647-40D2-9E1B-EE4641178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568E-4505-4ED0-98B4-7ADB8461B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529A-D1B1-43D5-BC31-548FD7A8F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C79-7EC3-4463-86AB-3A32D7973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46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270BC-AB31-454B-BC90-711DF7A4D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C72A-F9CD-4381-ACE9-90ABD8507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A9AB-568D-4989-83B9-03CC6515F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777E7-38B5-4524-B51C-3BCF77360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58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DCA42-2C5E-40D2-8441-E4E892178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A17CF-7AC1-4E81-8864-B1B7EB6E3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8CBD7-EFC9-442C-8AC2-953B50321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9B23B-42EE-4E21-A789-E77B6B4F3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48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F2968-B86A-4AF6-9C96-B4185086E9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02FAF-7D69-4A50-A66D-14FD2191B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A65-E2FA-4267-BD87-1D190250D2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05025-C0E6-4A29-8B0D-018E33F99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82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72E58-309B-4201-9294-2DFDEF727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F27F-80BA-4401-8B0A-781362173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B929-3A38-4C2B-B88C-DCB6FF039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3F3FE-3806-40B5-B364-D8237452B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1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9828-6815-45CC-8D32-14DEEFB6C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DAB-F2E7-47CD-9B7F-696D71FF3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7C403-CC8A-451D-9FD5-8BC8C1954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00B61-F365-4B28-9E92-FE2A034E4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A63DB-F282-412F-9BF6-E0EA610C7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5A93E-E5EB-46CE-8FAF-15A72F2DF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4BDA-095F-4306-91BE-9EAF81622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99BB9-E167-4F52-BC31-40CB16E825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40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1D7CA-DB2D-451B-87FC-A546C89AF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83820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9FD2E9-EA42-4865-AF5F-4182350EF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2262" name="Rectangle 6">
            <a:extLst>
              <a:ext uri="{FF2B5EF4-FFF2-40B4-BE49-F238E27FC236}">
                <a16:creationId xmlns:a16="http://schemas.microsoft.com/office/drawing/2014/main" id="{DFF5571C-7B4B-4F99-83AD-940FBFEE58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rebuchet MS" panose="020B0603020202020204" pitchFamily="34" charset="0"/>
                <a:ea typeface="Osaka" charset="-128"/>
              </a:defRPr>
            </a:lvl1pPr>
          </a:lstStyle>
          <a:p>
            <a:fld id="{7F40E2FF-C5AB-481D-9480-171D48604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/>
          <a:ea typeface="+mj-ea"/>
          <a:cs typeface="Garamond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charset="0"/>
          <a:ea typeface="Osaka" charset="0"/>
          <a:cs typeface="Garamond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charset="0"/>
          <a:ea typeface="Osaka" charset="0"/>
          <a:cs typeface="Garamond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charset="0"/>
          <a:ea typeface="Osaka" charset="0"/>
          <a:cs typeface="Garamond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charset="0"/>
          <a:ea typeface="Osaka" charset="0"/>
          <a:cs typeface="Garamond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charset="0"/>
          <a:ea typeface="Osaka" charset="0"/>
          <a:cs typeface="Osaka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charset="0"/>
          <a:ea typeface="Osaka" charset="0"/>
          <a:cs typeface="Osaka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charset="0"/>
          <a:ea typeface="Osaka" charset="0"/>
          <a:cs typeface="Osaka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Garamond"/>
          <a:ea typeface="+mn-ea"/>
          <a:cs typeface="Garamond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Garamond"/>
          <a:ea typeface="+mn-ea"/>
          <a:cs typeface="Garamond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Garamond"/>
          <a:ea typeface="+mn-ea"/>
          <a:cs typeface="Garamond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aramond"/>
          <a:ea typeface="+mn-ea"/>
          <a:cs typeface="Garamond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/>
          <a:ea typeface="+mn-ea"/>
          <a:cs typeface="Garamond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3FABFA1B-48BF-4C24-9057-EA8C0BEA5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7372CA-4F50-4BC4-8E16-2092BDB7AB5F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1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39E6061-2E50-49B0-A1A6-65C5C86A5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MapReduce &amp; HDFS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C93470D-7253-414F-9880-EA8C84DC34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1676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        </a:t>
            </a:r>
            <a:endParaRPr lang="en-US" altLang="en-US" sz="3200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 eaLnBrk="1" hangingPunct="1"/>
            <a:r>
              <a:rPr lang="en-US" altLang="en-US" sz="4000">
                <a:latin typeface="Garamond" panose="02020404030301010803" pitchFamily="18" charset="0"/>
                <a:cs typeface="Garamond" panose="02020404030301010803" pitchFamily="18" charset="0"/>
              </a:rPr>
              <a:t>CSE 511</a:t>
            </a:r>
          </a:p>
          <a:p>
            <a:pPr eaLnBrk="1" hangingPunct="1"/>
            <a:endParaRPr lang="en-US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 eaLnBrk="1" hangingPunct="1"/>
            <a:r>
              <a:rPr lang="en-US" altLang="en-US" sz="3200">
                <a:latin typeface="Garamond" panose="02020404030301010803" pitchFamily="18" charset="0"/>
                <a:cs typeface="Garamond" panose="02020404030301010803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E081-4711-4347-9A7D-43274E7D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6BF9-A32C-453A-8875-A0103EB9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Solve large scale data processing</a:t>
            </a:r>
          </a:p>
          <a:p>
            <a:endParaRPr lang="en-US" dirty="0"/>
          </a:p>
          <a:p>
            <a:r>
              <a:rPr lang="en-US" dirty="0"/>
              <a:t>Challenge: Runs on large scale commodity hardware</a:t>
            </a:r>
          </a:p>
          <a:p>
            <a:endParaRPr lang="en-US" dirty="0"/>
          </a:p>
          <a:p>
            <a:r>
              <a:rPr lang="en-US" dirty="0"/>
              <a:t>Opportunity: Data parallel computation with write once, read multiple time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B06F-843A-496F-93E2-92045BB2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13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405-BECC-4A1F-B99E-699F74F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93BD-AC57-4903-95E0-BA45A307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datacenter-as-a-computer</a:t>
            </a:r>
          </a:p>
          <a:p>
            <a:endParaRPr lang="en-US" dirty="0"/>
          </a:p>
          <a:p>
            <a:r>
              <a:rPr lang="en-US" b="1" dirty="0"/>
              <a:t>MapReduce programming paradigm</a:t>
            </a:r>
          </a:p>
          <a:p>
            <a:endParaRPr lang="en-US" dirty="0"/>
          </a:p>
          <a:p>
            <a:r>
              <a:rPr lang="en-US" dirty="0"/>
              <a:t>System support for MapReduce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564C-B430-490E-ADC4-D367E900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04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7641D30-57E3-43F6-86C2-FA915E37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7620000" cy="11430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Map-Reduce Introduction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E3B9DF-71A9-4899-9928-AAFAA8ED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5720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altLang="en-US" dirty="0">
                <a:latin typeface="Garamond" panose="02020404030301010803" pitchFamily="18" charset="0"/>
                <a:ea typeface="ＭＳ Ｐゴシック" panose="020B0600070205080204" pitchFamily="34" charset="-128"/>
                <a:cs typeface="Garamond" panose="02020404030301010803" pitchFamily="18" charset="0"/>
              </a:rPr>
              <a:t>Simple data-parallel programming model designed for scalability and fault-tolerance on large cluster of commodity machines</a:t>
            </a:r>
          </a:p>
          <a:p>
            <a:endParaRPr lang="en-US" altLang="en-US" dirty="0">
              <a:latin typeface="Garamond" panose="02020404030301010803" pitchFamily="18" charset="0"/>
              <a:ea typeface="ＭＳ Ｐゴシック" panose="020B0600070205080204" pitchFamily="34" charset="-128"/>
              <a:cs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  <a:ea typeface="ＭＳ Ｐゴシック" panose="020B0600070205080204" pitchFamily="34" charset="-128"/>
                <a:cs typeface="Garamond" panose="02020404030301010803" pitchFamily="18" charset="0"/>
              </a:rPr>
              <a:t>Pioneered by Google</a:t>
            </a:r>
          </a:p>
          <a:p>
            <a:pPr lvl="1"/>
            <a:r>
              <a:rPr lang="en-US" altLang="en-US" sz="2200" dirty="0">
                <a:latin typeface="Garamond" panose="02020404030301010803" pitchFamily="18" charset="0"/>
                <a:ea typeface="ＭＳ Ｐゴシック" panose="020B0600070205080204" pitchFamily="34" charset="-128"/>
                <a:cs typeface="Garamond" panose="02020404030301010803" pitchFamily="18" charset="0"/>
              </a:rPr>
              <a:t>Processes 20 petabytes of data per day</a:t>
            </a:r>
          </a:p>
          <a:p>
            <a:endParaRPr lang="en-US" altLang="en-US" dirty="0">
              <a:latin typeface="Garamond" panose="02020404030301010803" pitchFamily="18" charset="0"/>
              <a:ea typeface="ＭＳ Ｐゴシック" panose="020B0600070205080204" pitchFamily="34" charset="-128"/>
              <a:cs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  <a:ea typeface="ＭＳ Ｐゴシック" panose="020B0600070205080204" pitchFamily="34" charset="-128"/>
                <a:cs typeface="Garamond" panose="02020404030301010803" pitchFamily="18" charset="0"/>
              </a:rPr>
              <a:t>Popularized by open-source Hadoop project</a:t>
            </a:r>
          </a:p>
          <a:p>
            <a:pPr lvl="1"/>
            <a:r>
              <a:rPr lang="en-US" altLang="en-US" sz="2200" dirty="0">
                <a:latin typeface="Garamond" panose="02020404030301010803" pitchFamily="18" charset="0"/>
                <a:ea typeface="ＭＳ Ｐゴシック" panose="020B0600070205080204" pitchFamily="34" charset="-128"/>
                <a:cs typeface="Garamond" panose="02020404030301010803" pitchFamily="18" charset="0"/>
              </a:rPr>
              <a:t>Used at Yahoo!, Facebook, Amazon, …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15CCD8D-404A-40DE-AE02-65C6E446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03C0AC-88A9-4427-840F-8B04AA9B47B2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12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C46C203-3934-4505-9908-A80EF35A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7620000" cy="1143000"/>
          </a:xfrm>
        </p:spPr>
        <p:txBody>
          <a:bodyPr/>
          <a:lstStyle/>
          <a:p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Map-Reduce Introduction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A2E6E2-C8AD-47F1-9CF1-940DE733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3962400"/>
          </a:xfrm>
        </p:spPr>
        <p:txBody>
          <a:bodyPr/>
          <a:lstStyle/>
          <a:p>
            <a:pPr marL="341313" indent="-341313">
              <a:spcAft>
                <a:spcPts val="1425"/>
              </a:spcAft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Two steps of a application:</a:t>
            </a:r>
          </a:p>
          <a:p>
            <a:pPr lvl="1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>
                <a:latin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Map: an initial ingestion and transformation step, in which individual input records can be processed in parallel.</a:t>
            </a:r>
          </a:p>
          <a:p>
            <a:pPr lvl="1"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>
              <a:solidFill>
                <a:srgbClr val="000000"/>
              </a:solidFill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 lvl="1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Reduce: An aggregation or summarization step, in which all associated records must be processed together by a single entity</a:t>
            </a:r>
            <a:endParaRPr lang="en-US" altLang="en-US" sz="2400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3CE11DD-4E94-4945-B3D6-3B67480D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3CC0D8-22B9-4976-A668-932B467BE48C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13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Map-Reduce Introduction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Many problems can be phrased this way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/>
              <a:t>	e.g. parallel grep, web indexing, counting, etc.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dirty="0"/>
              <a:t>Easy to distribute across nodes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en-US" dirty="0"/>
              <a:t>	All Map functions are data flow independent 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/>
              <a:t>Retry</a:t>
            </a:r>
            <a:r>
              <a:rPr lang="en-US" altLang="en-US" dirty="0"/>
              <a:t>/failure semantics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2F492-8A67-4BFB-8608-C79F6C5B01A3}" type="slidenum">
              <a:rPr lang="en-US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5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569F3A9-C1F1-4341-AEAE-CB143C32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38200"/>
            <a:ext cx="8077200" cy="1143000"/>
          </a:xfrm>
        </p:spPr>
        <p:txBody>
          <a:bodyPr/>
          <a:lstStyle/>
          <a:p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4FA5-D254-4F4F-92E1-EE5F8378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3962400"/>
          </a:xfrm>
        </p:spPr>
        <p:txBody>
          <a:bodyPr/>
          <a:lstStyle/>
          <a:p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Map (user)</a:t>
            </a:r>
          </a:p>
          <a:p>
            <a:pPr lvl="1"/>
            <a:r>
              <a:rPr lang="en-US" altLang="en-US" sz="2400">
                <a:latin typeface="Garamond" panose="02020404030301010803" pitchFamily="18" charset="0"/>
                <a:cs typeface="Garamond" panose="02020404030301010803" pitchFamily="18" charset="0"/>
              </a:rPr>
              <a:t>Input: key/value pairs  </a:t>
            </a:r>
          </a:p>
          <a:p>
            <a:pPr lvl="1"/>
            <a:r>
              <a:rPr lang="en-US" altLang="en-US" sz="2400">
                <a:latin typeface="Garamond" panose="02020404030301010803" pitchFamily="18" charset="0"/>
                <a:cs typeface="Garamond" panose="02020404030301010803" pitchFamily="18" charset="0"/>
              </a:rPr>
              <a:t>Output: intermediate key/value pairs</a:t>
            </a:r>
          </a:p>
          <a:p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Shuffle/Sort</a:t>
            </a:r>
          </a:p>
          <a:p>
            <a:pPr lvl="1"/>
            <a:r>
              <a:rPr lang="en-US" altLang="en-US" sz="2400">
                <a:latin typeface="Garamond" panose="02020404030301010803" pitchFamily="18" charset="0"/>
                <a:cs typeface="Garamond" panose="02020404030301010803" pitchFamily="18" charset="0"/>
              </a:rPr>
              <a:t>Group together all intermediate value associated with the same intermediate key and pass them to reducers</a:t>
            </a:r>
          </a:p>
          <a:p>
            <a:r>
              <a:rPr lang="en-US" altLang="en-US">
                <a:latin typeface="Garamond" panose="02020404030301010803" pitchFamily="18" charset="0"/>
                <a:cs typeface="Garamond" panose="02020404030301010803" pitchFamily="18" charset="0"/>
              </a:rPr>
              <a:t>Reduce (user)</a:t>
            </a:r>
          </a:p>
          <a:p>
            <a:pPr lvl="1"/>
            <a:r>
              <a:rPr lang="en-US" altLang="en-US" sz="2400">
                <a:latin typeface="Garamond" panose="02020404030301010803" pitchFamily="18" charset="0"/>
                <a:cs typeface="Garamond" panose="02020404030301010803" pitchFamily="18" charset="0"/>
              </a:rPr>
              <a:t>Input: intermediate key and a set of values of that key</a:t>
            </a:r>
          </a:p>
          <a:p>
            <a:pPr lvl="1"/>
            <a:r>
              <a:rPr lang="en-US" altLang="en-US" sz="2400">
                <a:latin typeface="Garamond" panose="02020404030301010803" pitchFamily="18" charset="0"/>
                <a:cs typeface="Garamond" panose="02020404030301010803" pitchFamily="18" charset="0"/>
              </a:rPr>
              <a:t>Output: merge together these values to form a smaller set of values</a:t>
            </a:r>
            <a:endParaRPr lang="en-US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 lvl="1"/>
            <a:endParaRPr lang="en-US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 lvl="1">
              <a:buFontTx/>
              <a:buNone/>
            </a:pPr>
            <a:endParaRPr lang="en-US" altLang="en-US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7E9D6A5-541D-439E-ABC1-5768E1F9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6A4D86-7AF2-4C85-BD67-B8EAC08DFB22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15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074750E8-B875-417A-B538-D0A067C9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4E672E-7550-48F5-8B41-51320F5B894F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16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19459" name="Title 4">
            <a:extLst>
              <a:ext uri="{FF2B5EF4-FFF2-40B4-BE49-F238E27FC236}">
                <a16:creationId xmlns:a16="http://schemas.microsoft.com/office/drawing/2014/main" id="{68911BE4-72BB-4EDB-87D5-72FFCC3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Map-Reduce Data Flow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9FE36EF0-F15B-43ED-85CE-17AF38795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846888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7AC4B3D3-8629-48A0-90B6-EDBD0B33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80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High-level MapReduce Word Count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D942424-5DFD-4107-AF3D-E1EDA191B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80F08E3-DC0A-447D-B214-FE9D092DA72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17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D7E47B9-0B2B-4BEB-A6CF-8DBC3361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286000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nsolas" panose="020B0609020204030204" pitchFamily="49" charset="0"/>
              </a:rPr>
              <a:t>def mapper(line):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nsolas" panose="020B0609020204030204" pitchFamily="49" charset="0"/>
              </a:rPr>
              <a:t>    foreach word in line.split():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nsolas" panose="020B0609020204030204" pitchFamily="49" charset="0"/>
              </a:rPr>
              <a:t>        output(word, 1)</a:t>
            </a:r>
          </a:p>
          <a:p>
            <a:pPr>
              <a:spcBef>
                <a:spcPct val="50000"/>
              </a:spcBef>
            </a:pPr>
            <a:endParaRPr lang="en-US" altLang="en-US" sz="2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nsolas" panose="020B0609020204030204" pitchFamily="49" charset="0"/>
              </a:rPr>
              <a:t>def reducer(key, values):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nsolas" panose="020B0609020204030204" pitchFamily="49" charset="0"/>
              </a:rPr>
              <a:t>    output(key, sum(values))</a:t>
            </a:r>
          </a:p>
          <a:p>
            <a:pPr>
              <a:spcBef>
                <a:spcPct val="50000"/>
              </a:spcBef>
            </a:pPr>
            <a:endParaRPr lang="en-US" altLang="en-US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2A570BA-38E6-44A1-8CAB-55728208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288132"/>
            <a:ext cx="6553200" cy="11430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Word Count Example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732BA491-8590-4EB7-B97B-358EB01F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3E3210-B737-4713-A80D-69DE3AF44F60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18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24580" name="Folded Corner 5">
            <a:extLst>
              <a:ext uri="{FF2B5EF4-FFF2-40B4-BE49-F238E27FC236}">
                <a16:creationId xmlns:a16="http://schemas.microsoft.com/office/drawing/2014/main" id="{0F616B9B-B20F-481D-97EF-C7DFA136761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1000" y="17526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4587" name="Straight Arrow Connector 454">
            <a:extLst>
              <a:ext uri="{FF2B5EF4-FFF2-40B4-BE49-F238E27FC236}">
                <a16:creationId xmlns:a16="http://schemas.microsoft.com/office/drawing/2014/main" id="{A614857E-A11E-4273-BDB8-4E300BF63545}"/>
              </a:ext>
            </a:extLst>
          </p:cNvPr>
          <p:cNvCxnSpPr>
            <a:cxnSpLocks noChangeShapeType="1"/>
            <a:stCxn id="11" idx="2"/>
            <a:endCxn id="15" idx="1"/>
          </p:cNvCxnSpPr>
          <p:nvPr/>
        </p:nvCxnSpPr>
        <p:spPr bwMode="auto">
          <a:xfrm rot="10800000" flipH="1" flipV="1">
            <a:off x="1676400" y="2527300"/>
            <a:ext cx="609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108">
            <a:extLst>
              <a:ext uri="{FF2B5EF4-FFF2-40B4-BE49-F238E27FC236}">
                <a16:creationId xmlns:a16="http://schemas.microsoft.com/office/drawing/2014/main" id="{5873B290-CE5E-4921-9E65-25C2C36F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95513"/>
            <a:ext cx="1219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we are nittany lions</a:t>
            </a:r>
          </a:p>
        </p:txBody>
      </p:sp>
      <p:sp>
        <p:nvSpPr>
          <p:cNvPr id="21511" name="TextBox 109">
            <a:extLst>
              <a:ext uri="{FF2B5EF4-FFF2-40B4-BE49-F238E27FC236}">
                <a16:creationId xmlns:a16="http://schemas.microsoft.com/office/drawing/2014/main" id="{421D3290-AAA5-42F8-A479-79F7669FF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768725"/>
            <a:ext cx="11699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we are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penn state</a:t>
            </a:r>
          </a:p>
        </p:txBody>
      </p:sp>
      <p:sp>
        <p:nvSpPr>
          <p:cNvPr id="21512" name="TextBox 110">
            <a:extLst>
              <a:ext uri="{FF2B5EF4-FFF2-40B4-BE49-F238E27FC236}">
                <a16:creationId xmlns:a16="http://schemas.microsoft.com/office/drawing/2014/main" id="{EE02C275-AA48-46B3-8A7F-1D2056AF4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294313"/>
            <a:ext cx="11699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penn state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university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25DC697-10D2-40D1-83D4-3CC8310F4335}"/>
              </a:ext>
            </a:extLst>
          </p:cNvPr>
          <p:cNvSpPr/>
          <p:nvPr/>
        </p:nvSpPr>
        <p:spPr bwMode="auto">
          <a:xfrm>
            <a:off x="1524000" y="17526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18180AC-BF9C-4719-B046-F6BB290F9AAB}"/>
              </a:ext>
            </a:extLst>
          </p:cNvPr>
          <p:cNvSpPr/>
          <p:nvPr/>
        </p:nvSpPr>
        <p:spPr bwMode="auto">
          <a:xfrm>
            <a:off x="1524000" y="33020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64E21693-EBFA-4A50-B0AC-54DB60D94ED2}"/>
              </a:ext>
            </a:extLst>
          </p:cNvPr>
          <p:cNvSpPr/>
          <p:nvPr/>
        </p:nvSpPr>
        <p:spPr bwMode="auto">
          <a:xfrm>
            <a:off x="1524000" y="48514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ea typeface="ＭＳ Ｐゴシック" pitchFamily="34" charset="-128"/>
            </a:endParaRPr>
          </a:p>
        </p:txBody>
      </p:sp>
      <p:cxnSp>
        <p:nvCxnSpPr>
          <p:cNvPr id="24594" name="Straight Arrow Connector 124">
            <a:extLst>
              <a:ext uri="{FF2B5EF4-FFF2-40B4-BE49-F238E27FC236}">
                <a16:creationId xmlns:a16="http://schemas.microsoft.com/office/drawing/2014/main" id="{070571CA-3802-4BA5-B830-98107B402394}"/>
              </a:ext>
            </a:extLst>
          </p:cNvPr>
          <p:cNvCxnSpPr>
            <a:cxnSpLocks noChangeShapeType="1"/>
            <a:stCxn id="12" idx="2"/>
            <a:endCxn id="16" idx="1"/>
          </p:cNvCxnSpPr>
          <p:nvPr/>
        </p:nvCxnSpPr>
        <p:spPr bwMode="auto">
          <a:xfrm rot="10800000" flipH="1" flipV="1">
            <a:off x="1676400" y="4076700"/>
            <a:ext cx="609600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FB8BE9-6661-4E4E-88F3-172B02DE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00288"/>
            <a:ext cx="838200" cy="455612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900" dirty="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DBB56F5-0CA3-49BF-BE61-E7A42589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49688"/>
            <a:ext cx="838200" cy="46355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9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E2DCDD-8B7A-4D07-8076-FEAF5CBE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00675"/>
            <a:ext cx="838200" cy="4572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9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cxnSp>
        <p:nvCxnSpPr>
          <p:cNvPr id="24598" name="Straight Arrow Connector 135">
            <a:extLst>
              <a:ext uri="{FF2B5EF4-FFF2-40B4-BE49-F238E27FC236}">
                <a16:creationId xmlns:a16="http://schemas.microsoft.com/office/drawing/2014/main" id="{CF2CFDF1-264D-4B30-ABB6-CB4FBC029CF2}"/>
              </a:ext>
            </a:extLst>
          </p:cNvPr>
          <p:cNvCxnSpPr>
            <a:cxnSpLocks noChangeShapeType="1"/>
            <a:stCxn id="13" idx="2"/>
            <a:endCxn id="17" idx="1"/>
          </p:cNvCxnSpPr>
          <p:nvPr/>
        </p:nvCxnSpPr>
        <p:spPr bwMode="auto">
          <a:xfrm rot="10800000" flipH="1" flipV="1">
            <a:off x="1676400" y="5626100"/>
            <a:ext cx="6096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110B87E-0D7C-456D-B0F2-53148E9A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59063"/>
            <a:ext cx="1066800" cy="455612"/>
          </a:xfrm>
          <a:prstGeom prst="roundRect">
            <a:avLst>
              <a:gd name="adj" fmla="val 16667"/>
            </a:avLst>
          </a:prstGeom>
          <a:solidFill>
            <a:srgbClr val="BCFFBC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9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Reduce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C401DB3-6AA0-40F9-8263-9FCD9FCA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95863"/>
            <a:ext cx="1066800" cy="455612"/>
          </a:xfrm>
          <a:prstGeom prst="roundRect">
            <a:avLst>
              <a:gd name="adj" fmla="val 16667"/>
            </a:avLst>
          </a:prstGeom>
          <a:solidFill>
            <a:srgbClr val="BCFFBC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5401" dir="27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9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Reduce</a:t>
            </a:r>
          </a:p>
        </p:txBody>
      </p:sp>
      <p:cxnSp>
        <p:nvCxnSpPr>
          <p:cNvPr id="24601" name="Straight Arrow Connector 155">
            <a:extLst>
              <a:ext uri="{FF2B5EF4-FFF2-40B4-BE49-F238E27FC236}">
                <a16:creationId xmlns:a16="http://schemas.microsoft.com/office/drawing/2014/main" id="{453DA8F0-AEA7-4440-933D-2D83B1ABCC50}"/>
              </a:ext>
            </a:extLst>
          </p:cNvPr>
          <p:cNvCxnSpPr>
            <a:cxnSpLocks noChangeShapeType="1"/>
            <a:stCxn id="15" idx="3"/>
          </p:cNvCxnSpPr>
          <p:nvPr/>
        </p:nvCxnSpPr>
        <p:spPr bwMode="auto">
          <a:xfrm>
            <a:off x="3124200" y="2527300"/>
            <a:ext cx="2667000" cy="258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Straight Arrow Connector 158">
            <a:extLst>
              <a:ext uri="{FF2B5EF4-FFF2-40B4-BE49-F238E27FC236}">
                <a16:creationId xmlns:a16="http://schemas.microsoft.com/office/drawing/2014/main" id="{3E3E3947-7301-4DA3-822C-6EDCC92A2BB3}"/>
              </a:ext>
            </a:extLst>
          </p:cNvPr>
          <p:cNvCxnSpPr>
            <a:cxnSpLocks noChangeShapeType="1"/>
            <a:stCxn id="15" idx="3"/>
          </p:cNvCxnSpPr>
          <p:nvPr/>
        </p:nvCxnSpPr>
        <p:spPr bwMode="auto">
          <a:xfrm>
            <a:off x="3124200" y="2527300"/>
            <a:ext cx="2667000" cy="254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Arrow Connector 161">
            <a:extLst>
              <a:ext uri="{FF2B5EF4-FFF2-40B4-BE49-F238E27FC236}">
                <a16:creationId xmlns:a16="http://schemas.microsoft.com/office/drawing/2014/main" id="{60AD9F25-2BDB-4CC9-8B59-92B46C0EA29E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 flipV="1">
            <a:off x="3124200" y="3006725"/>
            <a:ext cx="2667000" cy="26225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Arrow Connector 162">
            <a:extLst>
              <a:ext uri="{FF2B5EF4-FFF2-40B4-BE49-F238E27FC236}">
                <a16:creationId xmlns:a16="http://schemas.microsoft.com/office/drawing/2014/main" id="{02BA9390-AF69-4F47-B825-C503A5832732}"/>
              </a:ext>
            </a:extLst>
          </p:cNvPr>
          <p:cNvCxnSpPr>
            <a:cxnSpLocks noChangeShapeType="1"/>
            <a:stCxn id="16" idx="3"/>
            <a:endCxn id="20" idx="1"/>
          </p:cNvCxnSpPr>
          <p:nvPr/>
        </p:nvCxnSpPr>
        <p:spPr bwMode="auto">
          <a:xfrm>
            <a:off x="3124200" y="4081463"/>
            <a:ext cx="2667000" cy="1141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Arrow Connector 163">
            <a:extLst>
              <a:ext uri="{FF2B5EF4-FFF2-40B4-BE49-F238E27FC236}">
                <a16:creationId xmlns:a16="http://schemas.microsoft.com/office/drawing/2014/main" id="{D5460C52-2696-4F68-97F5-C143AC139184}"/>
              </a:ext>
            </a:extLst>
          </p:cNvPr>
          <p:cNvCxnSpPr>
            <a:cxnSpLocks noChangeShapeType="1"/>
            <a:stCxn id="16" idx="3"/>
            <a:endCxn id="19" idx="1"/>
          </p:cNvCxnSpPr>
          <p:nvPr/>
        </p:nvCxnSpPr>
        <p:spPr bwMode="auto">
          <a:xfrm flipV="1">
            <a:off x="3124200" y="2887663"/>
            <a:ext cx="2667000" cy="1193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164">
            <a:extLst>
              <a:ext uri="{FF2B5EF4-FFF2-40B4-BE49-F238E27FC236}">
                <a16:creationId xmlns:a16="http://schemas.microsoft.com/office/drawing/2014/main" id="{491EB3C5-4705-41B6-8259-D26193981D0E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 flipV="1">
            <a:off x="3124200" y="5367338"/>
            <a:ext cx="2667000" cy="26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Straight Arrow Connector 182">
            <a:extLst>
              <a:ext uri="{FF2B5EF4-FFF2-40B4-BE49-F238E27FC236}">
                <a16:creationId xmlns:a16="http://schemas.microsoft.com/office/drawing/2014/main" id="{37DB7540-1E6B-42B0-A17F-6171F3CAEF32}"/>
              </a:ext>
            </a:extLst>
          </p:cNvPr>
          <p:cNvCxnSpPr>
            <a:cxnSpLocks noChangeShapeType="1"/>
            <a:stCxn id="19" idx="3"/>
            <a:endCxn id="32" idx="2"/>
          </p:cNvCxnSpPr>
          <p:nvPr/>
        </p:nvCxnSpPr>
        <p:spPr bwMode="auto">
          <a:xfrm>
            <a:off x="6858000" y="2887663"/>
            <a:ext cx="533400" cy="7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Straight Arrow Connector 183">
            <a:extLst>
              <a:ext uri="{FF2B5EF4-FFF2-40B4-BE49-F238E27FC236}">
                <a16:creationId xmlns:a16="http://schemas.microsoft.com/office/drawing/2014/main" id="{6B4DA424-BAED-427A-8919-7677346BF7EC}"/>
              </a:ext>
            </a:extLst>
          </p:cNvPr>
          <p:cNvCxnSpPr>
            <a:cxnSpLocks noChangeShapeType="1"/>
            <a:stCxn id="20" idx="3"/>
            <a:endCxn id="33" idx="2"/>
          </p:cNvCxnSpPr>
          <p:nvPr/>
        </p:nvCxnSpPr>
        <p:spPr bwMode="auto">
          <a:xfrm flipV="1">
            <a:off x="6858000" y="5219700"/>
            <a:ext cx="5334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Folded Corner 28">
            <a:extLst>
              <a:ext uri="{FF2B5EF4-FFF2-40B4-BE49-F238E27FC236}">
                <a16:creationId xmlns:a16="http://schemas.microsoft.com/office/drawing/2014/main" id="{FAE6FE19-7C86-48DC-B162-04C34BE0E39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43800" y="17526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610" name="TextBox 185">
            <a:extLst>
              <a:ext uri="{FF2B5EF4-FFF2-40B4-BE49-F238E27FC236}">
                <a16:creationId xmlns:a16="http://schemas.microsoft.com/office/drawing/2014/main" id="{D8989236-F49B-4407-B73A-5D3DC98A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41550"/>
            <a:ext cx="1143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are, 2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lions, 1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nittany, 1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penn, 2</a:t>
            </a:r>
          </a:p>
        </p:txBody>
      </p:sp>
      <p:sp>
        <p:nvSpPr>
          <p:cNvPr id="24611" name="TextBox 186">
            <a:extLst>
              <a:ext uri="{FF2B5EF4-FFF2-40B4-BE49-F238E27FC236}">
                <a16:creationId xmlns:a16="http://schemas.microsoft.com/office/drawing/2014/main" id="{29BD241A-8DCF-4243-AB39-FA541039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94238"/>
            <a:ext cx="16002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state, 2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university, 1</a:t>
            </a:r>
          </a:p>
          <a:p>
            <a:pPr algn="ctr">
              <a:spcBef>
                <a:spcPct val="50000"/>
              </a:spcBef>
            </a:pPr>
            <a:r>
              <a:rPr lang="en-US" altLang="en-US" sz="1500">
                <a:latin typeface="Comic Sans MS" panose="030F0702030302020204" pitchFamily="66" charset="0"/>
              </a:rPr>
              <a:t>we, 2</a:t>
            </a: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BB25AF3B-2C1D-4406-B82F-6849165F417E}"/>
              </a:ext>
            </a:extLst>
          </p:cNvPr>
          <p:cNvSpPr/>
          <p:nvPr/>
        </p:nvSpPr>
        <p:spPr bwMode="auto">
          <a:xfrm flipH="1">
            <a:off x="7391400" y="1752600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C9F77F69-FA17-4800-9D99-F183ACF2D276}"/>
              </a:ext>
            </a:extLst>
          </p:cNvPr>
          <p:cNvSpPr/>
          <p:nvPr/>
        </p:nvSpPr>
        <p:spPr bwMode="auto">
          <a:xfrm flipH="1">
            <a:off x="7391400" y="4040188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4614" name="TextBox 205">
            <a:extLst>
              <a:ext uri="{FF2B5EF4-FFF2-40B4-BE49-F238E27FC236}">
                <a16:creationId xmlns:a16="http://schemas.microsoft.com/office/drawing/2014/main" id="{2558EEEA-8B3F-430C-931E-3EC9E2FC0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1857375"/>
            <a:ext cx="9318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are, 1</a:t>
            </a:r>
          </a:p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nittany, 1</a:t>
            </a:r>
          </a:p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lions, 1</a:t>
            </a:r>
          </a:p>
        </p:txBody>
      </p:sp>
      <p:sp>
        <p:nvSpPr>
          <p:cNvPr id="24615" name="TextBox 206">
            <a:extLst>
              <a:ext uri="{FF2B5EF4-FFF2-40B4-BE49-F238E27FC236}">
                <a16:creationId xmlns:a16="http://schemas.microsoft.com/office/drawing/2014/main" id="{620EBF13-24A8-42D1-A30D-1F9A838C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2795588"/>
            <a:ext cx="606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we, 1</a:t>
            </a:r>
          </a:p>
        </p:txBody>
      </p:sp>
      <p:sp>
        <p:nvSpPr>
          <p:cNvPr id="24616" name="TextBox 208">
            <a:extLst>
              <a:ext uri="{FF2B5EF4-FFF2-40B4-BE49-F238E27FC236}">
                <a16:creationId xmlns:a16="http://schemas.microsoft.com/office/drawing/2014/main" id="{205929E8-49C7-4678-92CC-7CEA1E82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475038"/>
            <a:ext cx="7429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are, 1</a:t>
            </a:r>
          </a:p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penn, 1</a:t>
            </a:r>
          </a:p>
        </p:txBody>
      </p:sp>
      <p:sp>
        <p:nvSpPr>
          <p:cNvPr id="24617" name="TextBox 209">
            <a:extLst>
              <a:ext uri="{FF2B5EF4-FFF2-40B4-BE49-F238E27FC236}">
                <a16:creationId xmlns:a16="http://schemas.microsoft.com/office/drawing/2014/main" id="{2149E2B6-A867-4105-8448-F045C67E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943475"/>
            <a:ext cx="742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penn, 1</a:t>
            </a:r>
          </a:p>
        </p:txBody>
      </p:sp>
      <p:sp>
        <p:nvSpPr>
          <p:cNvPr id="24618" name="TextBox 210">
            <a:extLst>
              <a:ext uri="{FF2B5EF4-FFF2-40B4-BE49-F238E27FC236}">
                <a16:creationId xmlns:a16="http://schemas.microsoft.com/office/drawing/2014/main" id="{72CCFB02-2151-4388-830F-CFF9D938B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165600"/>
            <a:ext cx="8048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we, 1</a:t>
            </a:r>
          </a:p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state, 1</a:t>
            </a:r>
          </a:p>
        </p:txBody>
      </p:sp>
      <p:sp>
        <p:nvSpPr>
          <p:cNvPr id="24619" name="TextBox 211">
            <a:extLst>
              <a:ext uri="{FF2B5EF4-FFF2-40B4-BE49-F238E27FC236}">
                <a16:creationId xmlns:a16="http://schemas.microsoft.com/office/drawing/2014/main" id="{A1C13E57-0C22-49F0-81A9-E6851DB8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5719763"/>
            <a:ext cx="10620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state, 1</a:t>
            </a:r>
          </a:p>
          <a:p>
            <a:pPr algn="ctr">
              <a:spcBef>
                <a:spcPts val="200"/>
              </a:spcBef>
            </a:pPr>
            <a:r>
              <a:rPr lang="en-US" altLang="en-US" sz="1200">
                <a:latin typeface="Comic Sans MS" panose="030F0702030302020204" pitchFamily="66" charset="0"/>
              </a:rPr>
              <a:t>university,1</a:t>
            </a:r>
          </a:p>
        </p:txBody>
      </p:sp>
      <p:sp>
        <p:nvSpPr>
          <p:cNvPr id="21542" name="TextBox 217">
            <a:extLst>
              <a:ext uri="{FF2B5EF4-FFF2-40B4-BE49-F238E27FC236}">
                <a16:creationId xmlns:a16="http://schemas.microsoft.com/office/drawing/2014/main" id="{19996589-43A1-491A-A073-D0FC439F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21543" name="TextBox 218">
            <a:extLst>
              <a:ext uri="{FF2B5EF4-FFF2-40B4-BE49-F238E27FC236}">
                <a16:creationId xmlns:a16="http://schemas.microsoft.com/office/drawing/2014/main" id="{8E66B9CA-F046-428E-A655-5C9EF3AE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Map</a:t>
            </a:r>
          </a:p>
        </p:txBody>
      </p:sp>
      <p:sp>
        <p:nvSpPr>
          <p:cNvPr id="21544" name="TextBox 219">
            <a:extLst>
              <a:ext uri="{FF2B5EF4-FFF2-40B4-BE49-F238E27FC236}">
                <a16:creationId xmlns:a16="http://schemas.microsoft.com/office/drawing/2014/main" id="{68E1B29B-35B1-4579-BD2D-1676B72C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10668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Shuffle &amp; Sort</a:t>
            </a:r>
          </a:p>
        </p:txBody>
      </p:sp>
      <p:sp>
        <p:nvSpPr>
          <p:cNvPr id="21545" name="TextBox 220">
            <a:extLst>
              <a:ext uri="{FF2B5EF4-FFF2-40B4-BE49-F238E27FC236}">
                <a16:creationId xmlns:a16="http://schemas.microsoft.com/office/drawing/2014/main" id="{7A4B8191-5E01-48D1-9A24-37739239E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0668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Reduce</a:t>
            </a:r>
          </a:p>
        </p:txBody>
      </p:sp>
      <p:sp>
        <p:nvSpPr>
          <p:cNvPr id="21546" name="TextBox 221">
            <a:extLst>
              <a:ext uri="{FF2B5EF4-FFF2-40B4-BE49-F238E27FC236}">
                <a16:creationId xmlns:a16="http://schemas.microsoft.com/office/drawing/2014/main" id="{A75CB8E6-5266-4C2E-B0EA-34FBB6DC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10668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4609" grpId="0" animBg="1"/>
      <p:bldP spid="24610" grpId="0"/>
      <p:bldP spid="24611" grpId="0"/>
      <p:bldP spid="32" grpId="0" animBg="1"/>
      <p:bldP spid="33" grpId="0" animBg="1"/>
      <p:bldP spid="24614" grpId="0"/>
      <p:bldP spid="24615" grpId="0"/>
      <p:bldP spid="24616" grpId="0"/>
      <p:bldP spid="24617" grpId="0"/>
      <p:bldP spid="24618" grpId="0"/>
      <p:bldP spid="246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405-BECC-4A1F-B99E-699F74F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93BD-AC57-4903-95E0-BA45A307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datacenter-as-a-computer</a:t>
            </a:r>
          </a:p>
          <a:p>
            <a:endParaRPr lang="en-US" dirty="0"/>
          </a:p>
          <a:p>
            <a:r>
              <a:rPr lang="en-US" dirty="0"/>
              <a:t>MapReduce programming paradigm</a:t>
            </a:r>
          </a:p>
          <a:p>
            <a:endParaRPr lang="en-US" dirty="0"/>
          </a:p>
          <a:p>
            <a:r>
              <a:rPr lang="en-US" b="1" dirty="0"/>
              <a:t>System support for MapReduce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564C-B430-490E-ADC4-D367E900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52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405-BECC-4A1F-B99E-699F74F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93BD-AC57-4903-95E0-BA45A307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Need for  datacenter scale computing</a:t>
            </a:r>
          </a:p>
          <a:p>
            <a:endParaRPr lang="en-US" dirty="0"/>
          </a:p>
          <a:p>
            <a:r>
              <a:rPr lang="en-US" dirty="0"/>
              <a:t>MapReduce programming paradigm</a:t>
            </a:r>
          </a:p>
          <a:p>
            <a:endParaRPr lang="en-US" dirty="0"/>
          </a:p>
          <a:p>
            <a:r>
              <a:rPr lang="en-US" dirty="0"/>
              <a:t>System support for MapReduce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564C-B430-490E-ADC4-D367E900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522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9151693-0E26-4F05-96F0-E2083F2C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6553200" cy="114300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Distributed Execution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22CCC101-175D-47EB-97F5-719A040E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BDA4B5-B21E-47F2-9A7D-17E83B5095D1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20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04148E29-3FD3-40EE-AA45-675998C1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73771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CD5B34E5-FCD4-4DE0-9B61-330C6FB1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3050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Hadoop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DE9B85FD-D9B0-412F-9C89-1050FA350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4963"/>
            <a:ext cx="8226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09563" indent="-309563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715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400" b="0" dirty="0">
                <a:latin typeface="Garamond" panose="02020404030301010803" pitchFamily="18" charset="0"/>
              </a:rPr>
              <a:t>At Google, MapReduce operation are run on a special file system called Google File System (GFS) that is highly optimized for this purpose.</a:t>
            </a:r>
            <a:endParaRPr lang="en-US" altLang="en-US" sz="2900" b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  <a:latin typeface="Garamond" panose="02020404030301010803" pitchFamily="18" charset="0"/>
              </a:rPr>
              <a:t>Hadoop: Apache Software Foundation top-level project: develops open-source software for reliable, scalable, distributed computing. Core components: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MapReduce framework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Hadoop Distributed File System (HDFS)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C70E4CE0-0074-4B55-B464-7E76B72E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53642B-A28E-4A70-AB84-0FABD61729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555B771-233C-4971-89C5-5D99BB18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9600"/>
            <a:ext cx="639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What would a MR filesystem need?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A62632F-C97F-4B86-B4AC-013C36A0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226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09563" indent="-309563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715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General use case: large files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Long sequential reads, write once/append, read multiple times</a:t>
            </a:r>
          </a:p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Scalability: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Adding or losing machines should be relatively easy</a:t>
            </a:r>
          </a:p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Computation close to data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Minimize moving data between machines</a:t>
            </a:r>
          </a:p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Failure is common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Fault tolerance mechanisms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6FD9DF45-6E7F-42E2-A2BC-EA17E9C5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C4FD18A-8584-48A2-BD87-A6D1B0BD24F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FAFD7FDD-A4B3-403E-A7B2-84682D11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HDFS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837CA931-59A2-4496-A169-D71922FC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226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09563" indent="-309563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715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900" b="0" dirty="0">
                <a:solidFill>
                  <a:srgbClr val="000000"/>
                </a:solidFill>
                <a:latin typeface="Garamond" panose="02020404030301010803" pitchFamily="18" charset="0"/>
              </a:rPr>
              <a:t>Designed for storing very large files with streaming data access patterns, running on clusters of commodity hardware</a:t>
            </a:r>
          </a:p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900" b="0" dirty="0">
                <a:solidFill>
                  <a:srgbClr val="000000"/>
                </a:solidFill>
                <a:latin typeface="Garamond" panose="02020404030301010803" pitchFamily="18" charset="0"/>
              </a:rPr>
              <a:t>Not a good fit for: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sz="2500" b="0" dirty="0">
                <a:solidFill>
                  <a:srgbClr val="000000"/>
                </a:solidFill>
                <a:latin typeface="Garamond" panose="02020404030301010803" pitchFamily="18" charset="0"/>
              </a:rPr>
              <a:t>Low latency data access (NVM FS e.g. NOVA)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sz="2500" b="0" dirty="0">
                <a:solidFill>
                  <a:srgbClr val="000000"/>
                </a:solidFill>
                <a:latin typeface="Garamond" panose="02020404030301010803" pitchFamily="18" charset="0"/>
              </a:rPr>
              <a:t>Lots of small files (</a:t>
            </a:r>
            <a:r>
              <a:rPr lang="en-US" altLang="en-US" sz="2500" b="0" dirty="0" err="1">
                <a:solidFill>
                  <a:srgbClr val="000000"/>
                </a:solidFill>
                <a:latin typeface="Garamond" panose="02020404030301010803" pitchFamily="18" charset="0"/>
              </a:rPr>
              <a:t>Namenode</a:t>
            </a:r>
            <a:r>
              <a:rPr lang="en-US" altLang="en-US" sz="2500" b="0" dirty="0">
                <a:solidFill>
                  <a:srgbClr val="000000"/>
                </a:solidFill>
                <a:latin typeface="Garamond" panose="02020404030301010803" pitchFamily="18" charset="0"/>
              </a:rPr>
              <a:t> holds metadata in memory)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sz="2500" b="0" dirty="0">
                <a:solidFill>
                  <a:srgbClr val="000000"/>
                </a:solidFill>
                <a:latin typeface="Garamond" panose="02020404030301010803" pitchFamily="18" charset="0"/>
              </a:rPr>
              <a:t>Multiple writers, arbitrary file modifications (one writer, append at the end of file)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sz="2500" b="0" dirty="0">
                <a:solidFill>
                  <a:srgbClr val="000000"/>
                </a:solidFill>
                <a:latin typeface="Garamond" panose="02020404030301010803" pitchFamily="18" charset="0"/>
              </a:rPr>
              <a:t>Interactive uses (designed for batch processing)</a:t>
            </a:r>
          </a:p>
          <a:p>
            <a:pPr lvl="1">
              <a:spcAft>
                <a:spcPts val="1038"/>
              </a:spcAft>
            </a:pPr>
            <a:endParaRPr lang="en-US" altLang="en-US" sz="2500" b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44BC3A46-72BC-4C21-B6A0-46C9E07C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78CF0B9-15B2-496C-9B1D-F08136357AB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45DC283-712A-4C1C-9B50-DEDC58A7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" y="457200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Hadoop cluster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043FA1A-33EE-47BF-B31A-93A170D4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DC744DB-30EB-4C19-986F-8664D92D3C8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ACC328F9-C1C0-497D-89CA-1711A442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424363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8B9CC645-E60B-4835-AFD6-8EFFDE6C8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" y="514233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HDFS Architecture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981FC88C-1A56-40B1-BC99-6520E693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FC14D65-01E5-47FA-AFB6-EF083364811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3F5ACD8A-4B7E-4284-83F1-3BFD6A71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42900" indent="-3429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715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87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Garamond" panose="02020404030301010803" pitchFamily="18" charset="0"/>
              </a:rPr>
              <a:t>HDFS has a master / slave architecture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An HDFS cluster consists of 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A single </a:t>
            </a:r>
            <a:r>
              <a:rPr lang="en-US" altLang="en-US" b="0" dirty="0" err="1">
                <a:solidFill>
                  <a:srgbClr val="000000"/>
                </a:solidFill>
                <a:latin typeface="Garamond" panose="02020404030301010803" pitchFamily="18" charset="0"/>
              </a:rPr>
              <a:t>NameNode</a:t>
            </a: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, which is a master server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Multiple </a:t>
            </a:r>
            <a:r>
              <a:rPr lang="en-US" altLang="en-US" b="0" dirty="0" err="1">
                <a:solidFill>
                  <a:srgbClr val="000000"/>
                </a:solidFill>
                <a:latin typeface="Garamond" panose="02020404030301010803" pitchFamily="18" charset="0"/>
              </a:rPr>
              <a:t>DataNodes</a:t>
            </a: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, usually one per node in the cluster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Exposes a file system namespace and allows user data</a:t>
            </a:r>
          </a:p>
          <a:p>
            <a:pPr lvl="1">
              <a:spcAft>
                <a:spcPts val="1038"/>
              </a:spcAft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	to be stored in files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Internally, a file is split into one or more blocks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These blocks are stored in a set of </a:t>
            </a:r>
            <a:r>
              <a:rPr lang="en-US" altLang="en-US" b="0" dirty="0" err="1">
                <a:solidFill>
                  <a:srgbClr val="000000"/>
                </a:solidFill>
                <a:latin typeface="Garamond" panose="02020404030301010803" pitchFamily="18" charset="0"/>
              </a:rPr>
              <a:t>DataNodes</a:t>
            </a:r>
            <a:endParaRPr lang="en-US" altLang="en-US" b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2">
              <a:spcAft>
                <a:spcPts val="1038"/>
              </a:spcAft>
            </a:pPr>
            <a:endParaRPr lang="en-US" altLang="en-US" b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2EBAE1B8-E316-4D78-B1C2-2618C7F7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1295400"/>
            <a:ext cx="24399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389EF81B-5C70-48F2-8F38-E7B135A0A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" y="457200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HDFS Architecture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249EBB17-9C55-4046-9150-29BF203E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9A9B4CD-D8E5-467A-9468-1CB64F26C00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64C43C81-67A8-43F6-9203-0FAD4379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8392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42900" indent="-3429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715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287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85913" indent="-257175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NameNode</a:t>
            </a: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: management of the file system metadata, and provides management and control service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Keep entire namespace in RAM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Single point of failure</a:t>
            </a:r>
          </a:p>
          <a:p>
            <a:pPr lvl="3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Checkpoint Node</a:t>
            </a:r>
          </a:p>
          <a:p>
            <a:pPr lvl="3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b="0" dirty="0" err="1">
                <a:solidFill>
                  <a:srgbClr val="000000"/>
                </a:solidFill>
                <a:latin typeface="Garamond" panose="02020404030301010803" pitchFamily="18" charset="0"/>
              </a:rPr>
              <a:t>BackupNode</a:t>
            </a:r>
            <a:endParaRPr lang="en-US" altLang="en-US" b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DataNode</a:t>
            </a: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: provides block storage and retrieval services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GB" altLang="en-US" b="0" dirty="0">
                <a:latin typeface="Garamond" panose="02020404030301010803" pitchFamily="18" charset="0"/>
              </a:rPr>
              <a:t>Handshake, registration, heartbeat to the Master</a:t>
            </a:r>
            <a:endParaRPr lang="en-US" altLang="en-US" b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Block size: 64MB (default), 128MB …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Replication factor: 3 (default)</a:t>
            </a:r>
          </a:p>
          <a:p>
            <a:pPr lvl="1">
              <a:spcAft>
                <a:spcPts val="1038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HDFS Client</a:t>
            </a: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: a code library that exports HDFS interface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User application access the file </a:t>
            </a:r>
            <a:r>
              <a:rPr lang="en-US" altLang="en-US" b="0" dirty="0" err="1">
                <a:solidFill>
                  <a:srgbClr val="000000"/>
                </a:solidFill>
                <a:latin typeface="Garamond" panose="02020404030301010803" pitchFamily="18" charset="0"/>
              </a:rPr>
              <a:t>sytem</a:t>
            </a: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 using HDFS client</a:t>
            </a:r>
          </a:p>
          <a:p>
            <a:pPr lvl="2">
              <a:spcAft>
                <a:spcPts val="1038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Garamond" panose="02020404030301010803" pitchFamily="18" charset="0"/>
              </a:rPr>
              <a:t>Operations: create, read, write, delete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9EBB5B27-2340-4750-A975-4D30B983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970DA5-BF68-425D-86B0-B3E461E4BB85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27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AC9043E1-9EAD-48CB-8E30-64C8A35E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" y="533400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Locality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BC2A272-FAC9-40A2-910C-8DE2300A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5000"/>
            <a:ext cx="85344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>
                <a:latin typeface="Garamond" panose="02020404030301010803" pitchFamily="18" charset="0"/>
              </a:rPr>
              <a:t>Collocate computation with data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>
                <a:latin typeface="Garamond" panose="02020404030301010803" pitchFamily="18" charset="0"/>
              </a:rPr>
              <a:t>Unlike conventional file system, HDFS exposes the locations of a file blocks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>
                <a:latin typeface="Garamond" panose="02020404030301010803" pitchFamily="18" charset="0"/>
              </a:rPr>
              <a:t>JobTracker tries to schedule a map task on a datanode that has a copy of its input data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sz="2400" b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43EE270E-F583-4DBA-88ED-C32E8232E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638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Replica Placement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8B7F5731-F68A-4BFC-AEAB-DC6A14A3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76F3381-2D09-4E12-B2FE-B2544ADA2FC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581F94E3-23C8-4AE1-98F1-ED017C3C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689451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701" name="Text Box 4">
            <a:extLst>
              <a:ext uri="{FF2B5EF4-FFF2-40B4-BE49-F238E27FC236}">
                <a16:creationId xmlns:a16="http://schemas.microsoft.com/office/drawing/2014/main" id="{A98EBEE7-9E0E-4242-92A3-AA17431C8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355725"/>
            <a:ext cx="82264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09563" indent="-309563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88"/>
              </a:spcAft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</a:rPr>
              <a:t>Rack-aware replica placement strategy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000000"/>
                </a:solidFill>
              </a:rPr>
              <a:t>First replica on the same node as the client, second replica on a different rack, third replica on the same rack as the second one, but a different node</a:t>
            </a:r>
          </a:p>
          <a:p>
            <a:pPr>
              <a:spcAft>
                <a:spcPts val="1288"/>
              </a:spcAft>
            </a:pPr>
            <a:endParaRPr lang="en-US" altLang="en-US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1E066325-6775-456D-8D76-5E8290F6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" y="650875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Garamond" panose="02020404030301010803" pitchFamily="18" charset="0"/>
              </a:rPr>
              <a:t>File I/O: read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2ABF8341-9ED2-4F50-AC27-E3E9F4DB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4D99EA3-A243-4178-9650-282F1A7ADE7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E39B0E7C-BD3F-4A32-96FC-9D2EEDBC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046288"/>
            <a:ext cx="69215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194929-80EA-4007-A8FD-A2D9EF70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A6FEA-6AA1-4BAE-88BE-AA9C8B7B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5AC57-C052-41A1-998F-D7F0056A4E9D}"/>
              </a:ext>
            </a:extLst>
          </p:cNvPr>
          <p:cNvGrpSpPr/>
          <p:nvPr/>
        </p:nvGrpSpPr>
        <p:grpSpPr>
          <a:xfrm>
            <a:off x="685800" y="1781145"/>
            <a:ext cx="2743200" cy="2733045"/>
            <a:chOff x="685800" y="1781145"/>
            <a:chExt cx="2743200" cy="2733045"/>
          </a:xfrm>
        </p:grpSpPr>
        <p:pic>
          <p:nvPicPr>
            <p:cNvPr id="1026" name="Picture 2" descr="Image result for desktop application">
              <a:extLst>
                <a:ext uri="{FF2B5EF4-FFF2-40B4-BE49-F238E27FC236}">
                  <a16:creationId xmlns:a16="http://schemas.microsoft.com/office/drawing/2014/main" id="{DA51E954-1069-4CF6-B454-8D26F21D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144751"/>
              <a:ext cx="2743200" cy="2369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349267-B0DE-4148-A244-6FCB87E650E7}"/>
                </a:ext>
              </a:extLst>
            </p:cNvPr>
            <p:cNvSpPr txBox="1"/>
            <p:nvPr/>
          </p:nvSpPr>
          <p:spPr>
            <a:xfrm flipH="1">
              <a:off x="1089659" y="1781145"/>
              <a:ext cx="1935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Desktop Class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53517F-090F-4535-BA14-6F964D465B56}"/>
              </a:ext>
            </a:extLst>
          </p:cNvPr>
          <p:cNvGrpSpPr/>
          <p:nvPr/>
        </p:nvGrpSpPr>
        <p:grpSpPr>
          <a:xfrm>
            <a:off x="5600700" y="1781145"/>
            <a:ext cx="2857500" cy="2615125"/>
            <a:chOff x="5600700" y="1781145"/>
            <a:chExt cx="2857500" cy="2615125"/>
          </a:xfrm>
        </p:grpSpPr>
        <p:pic>
          <p:nvPicPr>
            <p:cNvPr id="1028" name="Picture 4" descr="Image result for numerical computing">
              <a:extLst>
                <a:ext uri="{FF2B5EF4-FFF2-40B4-BE49-F238E27FC236}">
                  <a16:creationId xmlns:a16="http://schemas.microsoft.com/office/drawing/2014/main" id="{FC66E08D-C92C-42D0-862C-8E6D56F12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2262670"/>
              <a:ext cx="2857500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579145-47F7-40ED-BABB-684523B5F34B}"/>
                </a:ext>
              </a:extLst>
            </p:cNvPr>
            <p:cNvSpPr txBox="1"/>
            <p:nvPr/>
          </p:nvSpPr>
          <p:spPr>
            <a:xfrm flipH="1">
              <a:off x="6061709" y="1781145"/>
              <a:ext cx="1935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30E88-1FD6-4FAB-9A7E-C7C732608FD1}"/>
              </a:ext>
            </a:extLst>
          </p:cNvPr>
          <p:cNvGrpSpPr/>
          <p:nvPr/>
        </p:nvGrpSpPr>
        <p:grpSpPr>
          <a:xfrm>
            <a:off x="3086100" y="3943290"/>
            <a:ext cx="2400300" cy="2635930"/>
            <a:chOff x="3086100" y="3943290"/>
            <a:chExt cx="2400300" cy="2635930"/>
          </a:xfrm>
        </p:grpSpPr>
        <p:pic>
          <p:nvPicPr>
            <p:cNvPr id="1030" name="Picture 6" descr="Image result for network visualization">
              <a:extLst>
                <a:ext uri="{FF2B5EF4-FFF2-40B4-BE49-F238E27FC236}">
                  <a16:creationId xmlns:a16="http://schemas.microsoft.com/office/drawing/2014/main" id="{450BC915-9C22-4C7A-83E0-B032AE135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293220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C15E67-D4D9-47A5-8EF7-F5C323095E3A}"/>
                </a:ext>
              </a:extLst>
            </p:cNvPr>
            <p:cNvSpPr txBox="1"/>
            <p:nvPr/>
          </p:nvSpPr>
          <p:spPr>
            <a:xfrm flipH="1">
              <a:off x="3086100" y="3943290"/>
              <a:ext cx="2244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D8E229C0-A8CF-43B7-B6A4-65420AAD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7806"/>
            <a:ext cx="82264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File I/O: write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814840B1-0F28-442E-9656-D76E791A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1D3078-F115-4D80-9F49-8B8CE0054FE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30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E8B884FA-BF17-4F82-8D3A-72F6FF9D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631950"/>
            <a:ext cx="6859588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F7CABFE3-4071-4EB9-83C9-93D07B74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"/>
            <a:ext cx="6781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000000"/>
                </a:solidFill>
                <a:latin typeface="Garamond" panose="02020404030301010803" pitchFamily="18" charset="0"/>
              </a:rPr>
              <a:t>MapReduce Flow on HDFS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A8258DA6-B867-46D5-A4DF-D875CAC2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1439863"/>
            <a:ext cx="6246812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4820" name="Text Box 3">
            <a:extLst>
              <a:ext uri="{FF2B5EF4-FFF2-40B4-BE49-F238E27FC236}">
                <a16:creationId xmlns:a16="http://schemas.microsoft.com/office/drawing/2014/main" id="{7663E058-1DEE-49E4-A904-41F0D24F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6246813"/>
            <a:ext cx="21288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87F3A59-7AB2-4D03-ACB0-CA0CF9D4599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31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types of failures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failures</a:t>
            </a:r>
          </a:p>
          <a:p>
            <a:r>
              <a:rPr lang="en-US" dirty="0"/>
              <a:t>Node failures</a:t>
            </a:r>
          </a:p>
          <a:p>
            <a:r>
              <a:rPr lang="en-US" dirty="0"/>
              <a:t>Software/Input bugs</a:t>
            </a:r>
          </a:p>
          <a:p>
            <a:r>
              <a:rPr lang="en-US" dirty="0"/>
              <a:t>Performance degradation/soft-failures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C718-09A3-47DD-BA1F-533B70C8060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19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5101-1C69-458C-8EB8-656F0EC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Fault Tolerance (HDFS)</a:t>
            </a:r>
            <a:endParaRPr lang="en-US" dirty="0"/>
          </a:p>
        </p:txBody>
      </p:sp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BF25BA-C8E1-4D7A-9F5E-0640FE22549B}" type="slidenum">
              <a:rPr lang="en-US" altLang="en-US" sz="105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33</a:t>
            </a:fld>
            <a:endParaRPr lang="en-US" altLang="en-US" sz="105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458516" y="1334180"/>
            <a:ext cx="6169819" cy="8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3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14450" y="2533650"/>
            <a:ext cx="64579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Garamond" panose="02020404030301010803" pitchFamily="18" charset="0"/>
              </a:rPr>
              <a:t>Data corruption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</a:rPr>
              <a:t>Checksum in metadata file of </a:t>
            </a:r>
            <a:r>
              <a:rPr lang="en-US" altLang="en-US" sz="2200" b="0" dirty="0" err="1">
                <a:latin typeface="Garamond" panose="02020404030301010803" pitchFamily="18" charset="0"/>
              </a:rPr>
              <a:t>DataNode</a:t>
            </a:r>
            <a:endParaRPr lang="en-US" altLang="en-US" sz="2200" b="0" dirty="0"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Garamond" panose="02020404030301010803" pitchFamily="18" charset="0"/>
              </a:rPr>
              <a:t>Data loss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</a:rPr>
              <a:t>Replication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</a:rPr>
              <a:t>All data-replication information is stored by the </a:t>
            </a:r>
            <a:r>
              <a:rPr lang="en-US" altLang="en-US" sz="2200" b="0" dirty="0" err="1">
                <a:latin typeface="Garamond" panose="02020404030301010803" pitchFamily="18" charset="0"/>
              </a:rPr>
              <a:t>NameNode</a:t>
            </a:r>
            <a:r>
              <a:rPr lang="en-US" altLang="en-US" sz="2200" b="0" dirty="0">
                <a:latin typeface="Garamond" panose="02020404030301010803" pitchFamily="18" charset="0"/>
              </a:rPr>
              <a:t>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</a:rPr>
              <a:t>The </a:t>
            </a:r>
            <a:r>
              <a:rPr lang="en-US" altLang="en-US" sz="2200" b="0" dirty="0" err="1">
                <a:latin typeface="Garamond" panose="02020404030301010803" pitchFamily="18" charset="0"/>
              </a:rPr>
              <a:t>NameNode</a:t>
            </a:r>
            <a:r>
              <a:rPr lang="en-US" altLang="en-US" sz="2200" b="0" dirty="0">
                <a:latin typeface="Garamond" panose="02020404030301010803" pitchFamily="18" charset="0"/>
              </a:rPr>
              <a:t> makes all decisions regarding replication of blocks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sz="2200" b="0" dirty="0">
              <a:latin typeface="Garamond" panose="02020404030301010803" pitchFamily="18" charset="0"/>
              <a:ea typeface="Osaka" charset="-128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sz="2200" b="0" dirty="0">
              <a:latin typeface="Garamond" panose="02020404030301010803" pitchFamily="18" charset="0"/>
              <a:ea typeface="Osaka" charset="-128"/>
            </a:endParaRPr>
          </a:p>
          <a:p>
            <a:pPr lvl="1">
              <a:spcBef>
                <a:spcPct val="20000"/>
              </a:spcBef>
            </a:pPr>
            <a:endParaRPr lang="en-US" altLang="en-US" sz="2200" b="0" dirty="0">
              <a:latin typeface="Garamond" panose="02020404030301010803" pitchFamily="18" charset="0"/>
              <a:ea typeface="Osaka" charset="-128"/>
            </a:endParaRPr>
          </a:p>
        </p:txBody>
      </p:sp>
      <p:pic>
        <p:nvPicPr>
          <p:cNvPr id="13" name="Picture 2" descr="Image result for hard disk clipart">
            <a:extLst>
              <a:ext uri="{FF2B5EF4-FFF2-40B4-BE49-F238E27FC236}">
                <a16:creationId xmlns:a16="http://schemas.microsoft.com/office/drawing/2014/main" id="{A2A882C2-3805-4275-A346-C32E1E43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895600"/>
            <a:ext cx="1252538" cy="134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dram chip clipart">
            <a:extLst>
              <a:ext uri="{FF2B5EF4-FFF2-40B4-BE49-F238E27FC236}">
                <a16:creationId xmlns:a16="http://schemas.microsoft.com/office/drawing/2014/main" id="{9F4BA2EC-B378-4F39-B307-3343E9F2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33" y="3223722"/>
            <a:ext cx="1333500" cy="89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32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29EF-0C27-4262-B842-0B8B03A7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Fault Tolerance (HDFS)</a:t>
            </a:r>
            <a:endParaRPr lang="en-US" dirty="0"/>
          </a:p>
        </p:txBody>
      </p:sp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BF25BA-C8E1-4D7A-9F5E-0640FE22549B}" type="slidenum">
              <a:rPr lang="en-US" altLang="en-US" sz="105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34</a:t>
            </a:fld>
            <a:endParaRPr lang="en-US" altLang="en-US" sz="105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2533650"/>
            <a:ext cx="73152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 dirty="0" err="1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DataNode</a:t>
            </a:r>
            <a:r>
              <a:rPr lang="en-US" altLang="en-US" sz="3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 failure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 err="1">
                <a:latin typeface="Garamond" panose="02020404030301010803" pitchFamily="18" charset="0"/>
                <a:cs typeface="Arial" panose="020B0604020202020204" pitchFamily="34" charset="0"/>
              </a:rPr>
              <a:t>NameNode</a:t>
            </a:r>
            <a:r>
              <a:rPr lang="en-US" altLang="en-US" sz="2200" b="0" dirty="0">
                <a:latin typeface="Garamond" panose="02020404030301010803" pitchFamily="18" charset="0"/>
                <a:cs typeface="Arial" panose="020B0604020202020204" pitchFamily="34" charset="0"/>
              </a:rPr>
              <a:t> periodically receives a Heartbeat and a </a:t>
            </a:r>
            <a:r>
              <a:rPr lang="en-US" altLang="en-US" sz="2200" b="0" dirty="0" err="1">
                <a:latin typeface="Garamond" panose="02020404030301010803" pitchFamily="18" charset="0"/>
                <a:cs typeface="Arial" panose="020B0604020202020204" pitchFamily="34" charset="0"/>
              </a:rPr>
              <a:t>Blockreport</a:t>
            </a:r>
            <a:r>
              <a:rPr lang="en-US" altLang="en-US" sz="2200" b="0" dirty="0">
                <a:latin typeface="Garamond" panose="02020404030301010803" pitchFamily="18" charset="0"/>
                <a:cs typeface="Arial" panose="020B0604020202020204" pitchFamily="34" charset="0"/>
              </a:rPr>
              <a:t> from each of the </a:t>
            </a:r>
            <a:r>
              <a:rPr lang="en-US" altLang="en-US" sz="2200" b="0" dirty="0" err="1">
                <a:latin typeface="Garamond" panose="02020404030301010803" pitchFamily="18" charset="0"/>
                <a:cs typeface="Arial" panose="020B0604020202020204" pitchFamily="34" charset="0"/>
              </a:rPr>
              <a:t>DataNodes</a:t>
            </a:r>
            <a:r>
              <a:rPr lang="en-US" altLang="en-US" sz="2200" b="0" dirty="0">
                <a:latin typeface="Garamond" panose="02020404030301010803" pitchFamily="18" charset="0"/>
                <a:cs typeface="Arial" panose="020B0604020202020204" pitchFamily="34" charset="0"/>
              </a:rPr>
              <a:t> in the cluster</a:t>
            </a:r>
            <a:endParaRPr lang="en-US" altLang="en-US" sz="2200" b="0" dirty="0">
              <a:latin typeface="Garamond" panose="02020404030301010803" pitchFamily="18" charset="0"/>
              <a:ea typeface="Osaka" charset="-128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</a:rPr>
              <a:t>If not received in certain amount of time, </a:t>
            </a:r>
            <a:r>
              <a:rPr lang="en-US" altLang="en-US" sz="2200" b="0" dirty="0" err="1">
                <a:latin typeface="Garamond" panose="02020404030301010803" pitchFamily="18" charset="0"/>
                <a:ea typeface="Osaka" charset="-128"/>
              </a:rPr>
              <a:t>NameNode</a:t>
            </a:r>
            <a:r>
              <a:rPr lang="en-US" altLang="en-US" sz="2200" b="0" dirty="0">
                <a:latin typeface="Garamond" panose="02020404030301010803" pitchFamily="18" charset="0"/>
                <a:ea typeface="Osaka" charset="-128"/>
              </a:rPr>
              <a:t> schedules creation of new replicas of those blocks on other </a:t>
            </a:r>
            <a:r>
              <a:rPr lang="en-US" altLang="en-US" sz="2200" b="0" dirty="0" err="1">
                <a:latin typeface="Garamond" panose="02020404030301010803" pitchFamily="18" charset="0"/>
                <a:ea typeface="Osaka" charset="-128"/>
              </a:rPr>
              <a:t>DataNodes</a:t>
            </a:r>
            <a:endParaRPr lang="en-US" altLang="en-US" sz="2200" b="0" dirty="0"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 dirty="0" err="1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NameNode</a:t>
            </a:r>
            <a:r>
              <a:rPr lang="en-US" altLang="en-US" sz="3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 failure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Checkpoint, backup</a:t>
            </a:r>
            <a:endParaRPr lang="en-US" altLang="en-US" sz="2200" b="0" dirty="0">
              <a:latin typeface="Garamond" panose="02020404030301010803" pitchFamily="18" charset="0"/>
              <a:ea typeface="Osaka" charset="-128"/>
            </a:endParaRPr>
          </a:p>
        </p:txBody>
      </p:sp>
      <p:pic>
        <p:nvPicPr>
          <p:cNvPr id="7" name="Picture 22" descr="http://clipart-finder.com/data/mini/1326859787.png">
            <a:extLst>
              <a:ext uri="{FF2B5EF4-FFF2-40B4-BE49-F238E27FC236}">
                <a16:creationId xmlns:a16="http://schemas.microsoft.com/office/drawing/2014/main" id="{56D19B25-CEEE-478C-9543-E1BB9A17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73" y="5446204"/>
            <a:ext cx="2194542" cy="7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ower failure clipart">
            <a:extLst>
              <a:ext uri="{FF2B5EF4-FFF2-40B4-BE49-F238E27FC236}">
                <a16:creationId xmlns:a16="http://schemas.microsoft.com/office/drawing/2014/main" id="{91ECC814-0DB1-47A0-BB6D-686CF0C5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3"/>
          <a:stretch/>
        </p:blipFill>
        <p:spPr bwMode="auto">
          <a:xfrm>
            <a:off x="6821562" y="4529463"/>
            <a:ext cx="869394" cy="9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power failure clipart">
            <a:extLst>
              <a:ext uri="{FF2B5EF4-FFF2-40B4-BE49-F238E27FC236}">
                <a16:creationId xmlns:a16="http://schemas.microsoft.com/office/drawing/2014/main" id="{C1E626E6-6533-4FF9-A793-C9826A80C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 r="49303"/>
          <a:stretch/>
        </p:blipFill>
        <p:spPr bwMode="auto">
          <a:xfrm>
            <a:off x="7684944" y="4535742"/>
            <a:ext cx="860712" cy="9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635A-589C-43A2-B6CB-175C3A11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Fault Tolerance (MR)</a:t>
            </a:r>
            <a:endParaRPr lang="en-US" dirty="0"/>
          </a:p>
        </p:txBody>
      </p:sp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27AE51-E52A-4970-859C-52DF0307EB01}" type="slidenum">
              <a:rPr lang="en-US" altLang="en-US" sz="105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35</a:t>
            </a:fld>
            <a:endParaRPr lang="en-US" altLang="en-US" sz="105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14450" y="1885950"/>
            <a:ext cx="7753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01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lvl="1" indent="0">
              <a:spcBef>
                <a:spcPct val="20000"/>
              </a:spcBef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Worker machine failure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Heartbeat: mark the worker as failed if no response for a while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Re-execution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Completed map task needs re-execution, but no need for completed </a:t>
            </a:r>
            <a:r>
              <a:rPr lang="en-US" altLang="en-US" sz="2200" b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reduce task</a:t>
            </a:r>
          </a:p>
          <a:p>
            <a:pPr marL="914400" lvl="2" indent="0">
              <a:spcBef>
                <a:spcPct val="20000"/>
              </a:spcBef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Master machine failure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Periodic checkpoints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200" b="0" dirty="0">
                <a:latin typeface="Garamond" panose="02020404030301010803" pitchFamily="18" charset="0"/>
                <a:ea typeface="Osaka" charset="-128"/>
                <a:cs typeface="Garamond" panose="02020404030301010803" pitchFamily="18" charset="0"/>
              </a:rPr>
              <a:t>Aborts computation since failure is unlikely/rare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  <a:p>
            <a:pPr lvl="1">
              <a:spcBef>
                <a:spcPct val="20000"/>
              </a:spcBef>
            </a:pPr>
            <a:endParaRPr lang="en-US" altLang="en-US" sz="2200" b="0" dirty="0">
              <a:latin typeface="Garamond" panose="02020404030301010803" pitchFamily="18" charset="0"/>
              <a:ea typeface="Osaka" charset="-128"/>
              <a:cs typeface="Garamond" panose="02020404030301010803" pitchFamily="18" charset="0"/>
            </a:endParaRPr>
          </a:p>
        </p:txBody>
      </p:sp>
      <p:pic>
        <p:nvPicPr>
          <p:cNvPr id="6" name="Picture 22" descr="http://clipart-finder.com/data/mini/1326859787.png">
            <a:extLst>
              <a:ext uri="{FF2B5EF4-FFF2-40B4-BE49-F238E27FC236}">
                <a16:creationId xmlns:a16="http://schemas.microsoft.com/office/drawing/2014/main" id="{E5614B42-5550-4DA1-9216-1F450C5B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00"/>
            <a:ext cx="2194542" cy="7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ower failure clipart">
            <a:extLst>
              <a:ext uri="{FF2B5EF4-FFF2-40B4-BE49-F238E27FC236}">
                <a16:creationId xmlns:a16="http://schemas.microsoft.com/office/drawing/2014/main" id="{ECB0096C-EC10-40EE-936E-BA0E5536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3"/>
          <a:stretch/>
        </p:blipFill>
        <p:spPr bwMode="auto">
          <a:xfrm>
            <a:off x="6814531" y="4017674"/>
            <a:ext cx="869394" cy="9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ower failure clipart">
            <a:extLst>
              <a:ext uri="{FF2B5EF4-FFF2-40B4-BE49-F238E27FC236}">
                <a16:creationId xmlns:a16="http://schemas.microsoft.com/office/drawing/2014/main" id="{AA96EFCB-F49F-4092-8CF2-D4594C9BA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 r="49303"/>
          <a:stretch/>
        </p:blipFill>
        <p:spPr bwMode="auto">
          <a:xfrm>
            <a:off x="7677913" y="4023953"/>
            <a:ext cx="860712" cy="9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Fault Tolerance (MR)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Task failure</a:t>
            </a:r>
          </a:p>
          <a:p>
            <a:pPr lvl="1"/>
            <a:r>
              <a:rPr lang="en-US" altLang="en-US" sz="2200" dirty="0">
                <a:latin typeface="Garamond" panose="02020404030301010803" pitchFamily="18" charset="0"/>
              </a:rPr>
              <a:t>Start up a new task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dirty="0"/>
              <a:t>Input failure: Map/Reduce functions sometimes fail for particular inputs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Best solution is to debug &amp; fix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Not always possible ~ third-party source libraries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master sees two failures for same record: 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Next worker is told to skip the record </a:t>
            </a:r>
          </a:p>
        </p:txBody>
      </p:sp>
      <p:pic>
        <p:nvPicPr>
          <p:cNvPr id="1028" name="Picture 4" descr="Image result for bug clipart">
            <a:extLst>
              <a:ext uri="{FF2B5EF4-FFF2-40B4-BE49-F238E27FC236}">
                <a16:creationId xmlns:a16="http://schemas.microsoft.com/office/drawing/2014/main" id="{694B7A57-F975-4BC7-A1F6-E2357502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1128713" cy="118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28B5-4EAF-4016-BE25-5C6C0D4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Fault Tolerance (MR)</a:t>
            </a:r>
            <a:endParaRPr lang="en-US" dirty="0"/>
          </a:p>
        </p:txBody>
      </p:sp>
      <p:sp>
        <p:nvSpPr>
          <p:cNvPr id="4711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Slow workers significantly delay completion time (</a:t>
            </a:r>
            <a:r>
              <a:rPr lang="en-US" dirty="0"/>
              <a:t>Straggler)</a:t>
            </a:r>
            <a:endParaRPr lang="en-US" altLang="en-US" dirty="0"/>
          </a:p>
          <a:p>
            <a:pPr lvl="1"/>
            <a:r>
              <a:rPr lang="en-US" altLang="en-US" sz="2200" dirty="0"/>
              <a:t>Other jobs consuming resources on machine </a:t>
            </a:r>
          </a:p>
          <a:p>
            <a:pPr lvl="1"/>
            <a:r>
              <a:rPr lang="en-US" altLang="en-US" sz="2200" dirty="0"/>
              <a:t>Bad disks w/ soft errors transfer data slowly </a:t>
            </a:r>
          </a:p>
          <a:p>
            <a:pPr marL="342900" lvl="1" indent="0">
              <a:buNone/>
            </a:pPr>
            <a:endParaRPr lang="en-US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Solution: Near end of phase, spawn backup tasks </a:t>
            </a:r>
          </a:p>
          <a:p>
            <a:pPr lvl="1"/>
            <a:r>
              <a:rPr lang="en-US" altLang="en-US" sz="2200" dirty="0"/>
              <a:t>Whichever one finishes first "wins" </a:t>
            </a:r>
          </a:p>
          <a:p>
            <a:endParaRPr lang="en-US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Dramatically shortens job completion time 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75665" y="1379277"/>
            <a:ext cx="6169819" cy="6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3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050" name="Picture 2" descr="Image result for slow clipart">
            <a:extLst>
              <a:ext uri="{FF2B5EF4-FFF2-40B4-BE49-F238E27FC236}">
                <a16:creationId xmlns:a16="http://schemas.microsoft.com/office/drawing/2014/main" id="{B5F75D29-717C-4A18-985C-FC66382C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71320"/>
            <a:ext cx="1828800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405-BECC-4A1F-B99E-699F74F8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76300"/>
            <a:ext cx="6553200" cy="11430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93BD-AC57-4903-95E0-BA45A307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scale computing</a:t>
            </a:r>
          </a:p>
          <a:p>
            <a:r>
              <a:rPr lang="en-US" dirty="0"/>
              <a:t>MapReduce programming paradigm</a:t>
            </a:r>
          </a:p>
          <a:p>
            <a:r>
              <a:rPr lang="en-US" dirty="0"/>
              <a:t>System support for MapReduce</a:t>
            </a:r>
          </a:p>
          <a:p>
            <a:pPr lvl="1"/>
            <a:r>
              <a:rPr lang="en-US" dirty="0"/>
              <a:t>Move computation to data</a:t>
            </a:r>
          </a:p>
          <a:p>
            <a:pPr lvl="1"/>
            <a:r>
              <a:rPr lang="en-US" dirty="0"/>
              <a:t>Distributed File System optimized for MR</a:t>
            </a:r>
          </a:p>
          <a:p>
            <a:pPr lvl="1"/>
            <a:r>
              <a:rPr lang="en-US" dirty="0"/>
              <a:t>Fault tolerance and Scalability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564C-B430-490E-ADC4-D367E900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04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Dean and </a:t>
            </a:r>
            <a:r>
              <a:rPr lang="en-US" dirty="0" err="1"/>
              <a:t>Ghemawat</a:t>
            </a:r>
            <a:r>
              <a:rPr lang="en-US" dirty="0"/>
              <a:t>. MapReduce: Simplified Data Processing on Large Clusters, OSDI 2004 </a:t>
            </a:r>
            <a:r>
              <a:rPr lang="en-US" dirty="0" err="1"/>
              <a:t>Shvachko</a:t>
            </a:r>
            <a:r>
              <a:rPr lang="en-US" dirty="0"/>
              <a:t> et 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Hadoop Distributed File System, MSST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5EDE6-2823-46B2-B740-B12E21AAC4B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Computing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Garamond" panose="02020404030301010803" pitchFamily="18" charset="0"/>
                <a:cs typeface="Garamond" panose="02020404030301010803" pitchFamily="18" charset="0"/>
              </a:rPr>
              <a:t>Increasing demand of large-scale data processing</a:t>
            </a:r>
          </a:p>
          <a:p>
            <a:pPr lvl="1"/>
            <a:r>
              <a:rPr lang="en-US" altLang="en-US" sz="2200" dirty="0">
                <a:latin typeface="Garamond" panose="02020404030301010803" pitchFamily="18" charset="0"/>
                <a:cs typeface="Garamond" panose="02020404030301010803" pitchFamily="18" charset="0"/>
              </a:rPr>
              <a:t>Crawled docs, web request logs, sensor data, </a:t>
            </a:r>
            <a:r>
              <a:rPr lang="en-US" altLang="en-US" sz="2200" dirty="0" err="1">
                <a:latin typeface="Garamond" panose="02020404030301010803" pitchFamily="18" charset="0"/>
                <a:cs typeface="Garamond" panose="02020404030301010803" pitchFamily="18" charset="0"/>
              </a:rPr>
              <a:t>etc</a:t>
            </a:r>
            <a:r>
              <a:rPr lang="en-US" altLang="en-US" sz="2200" dirty="0">
                <a:latin typeface="Garamond" panose="02020404030301010803" pitchFamily="18" charset="0"/>
                <a:cs typeface="Garamond" panose="02020404030301010803" pitchFamily="18" charset="0"/>
              </a:rPr>
              <a:t>…</a:t>
            </a:r>
          </a:p>
          <a:p>
            <a:pPr lvl="1"/>
            <a:r>
              <a:rPr lang="en-US" altLang="en-US" sz="2200" dirty="0">
                <a:latin typeface="Garamond" panose="02020404030301010803" pitchFamily="18" charset="0"/>
                <a:cs typeface="Garamond" panose="02020404030301010803" pitchFamily="18" charset="0"/>
              </a:rPr>
              <a:t>Index construction for search, event detection, frequent queries in a day, etc.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Storage support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Data easily exceeds Peta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Compute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Requires 1000s of CPUs to finish in reasonable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5EDE6-2823-46B2-B740-B12E21AAC4B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9EE71-5BDA-49F1-8412-D72667D00E6B}"/>
              </a:ext>
            </a:extLst>
          </p:cNvPr>
          <p:cNvSpPr txBox="1"/>
          <p:nvPr/>
        </p:nvSpPr>
        <p:spPr>
          <a:xfrm>
            <a:off x="1066800" y="6032956"/>
            <a:ext cx="7239000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Datacenter scale computing!</a:t>
            </a:r>
          </a:p>
        </p:txBody>
      </p:sp>
    </p:spTree>
    <p:extLst>
      <p:ext uri="{BB962C8B-B14F-4D97-AF65-F5344CB8AC3E}">
        <p14:creationId xmlns:p14="http://schemas.microsoft.com/office/powerpoint/2010/main" val="37626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89DB-7837-4138-A939-AD51806E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1" y="1066800"/>
            <a:ext cx="9296401" cy="1143000"/>
          </a:xfrm>
        </p:spPr>
        <p:txBody>
          <a:bodyPr/>
          <a:lstStyle/>
          <a:p>
            <a:pPr algn="ctr"/>
            <a:r>
              <a:rPr lang="en-US" dirty="0"/>
              <a:t>Datacenters are large scale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8984-E4C0-48C0-8A36-58600C52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 descr="Image result for datacenter microsoft">
            <a:extLst>
              <a:ext uri="{FF2B5EF4-FFF2-40B4-BE49-F238E27FC236}">
                <a16:creationId xmlns:a16="http://schemas.microsoft.com/office/drawing/2014/main" id="{25391718-35E2-492D-9F09-F5494E06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12" y="2046249"/>
            <a:ext cx="6023175" cy="36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9D4CE-7974-4BF3-9D37-F1AC333491F7}"/>
              </a:ext>
            </a:extLst>
          </p:cNvPr>
          <p:cNvSpPr txBox="1"/>
          <p:nvPr/>
        </p:nvSpPr>
        <p:spPr>
          <a:xfrm>
            <a:off x="990600" y="6324600"/>
            <a:ext cx="7239000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Do not want the hassle of managing the infrastructure!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BF750-6717-450C-ADF4-F11576C6CA26}"/>
              </a:ext>
            </a:extLst>
          </p:cNvPr>
          <p:cNvSpPr txBox="1"/>
          <p:nvPr/>
        </p:nvSpPr>
        <p:spPr>
          <a:xfrm>
            <a:off x="685800" y="578097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100000 of servers, associated power and cooling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40193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89DB-7837-4138-A939-AD51806E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876" y="1052741"/>
            <a:ext cx="9383751" cy="1143000"/>
          </a:xfrm>
        </p:spPr>
        <p:txBody>
          <a:bodyPr/>
          <a:lstStyle/>
          <a:p>
            <a:pPr algn="ctr"/>
            <a:r>
              <a:rPr lang="en-US" dirty="0"/>
              <a:t>Datacenters are large scale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8984-E4C0-48C0-8A36-58600C52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9D4CE-7974-4BF3-9D37-F1AC333491F7}"/>
              </a:ext>
            </a:extLst>
          </p:cNvPr>
          <p:cNvSpPr txBox="1"/>
          <p:nvPr/>
        </p:nvSpPr>
        <p:spPr>
          <a:xfrm>
            <a:off x="952500" y="6122313"/>
            <a:ext cx="7239000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Cost matters at large scale!</a:t>
            </a:r>
          </a:p>
        </p:txBody>
      </p:sp>
      <p:pic>
        <p:nvPicPr>
          <p:cNvPr id="7" name="Picture 6" descr="Image result for datacenter microsoft">
            <a:extLst>
              <a:ext uri="{FF2B5EF4-FFF2-40B4-BE49-F238E27FC236}">
                <a16:creationId xmlns:a16="http://schemas.microsoft.com/office/drawing/2014/main" id="{88EA47F7-748F-4FF8-8AEB-5D658DDB2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12" y="2046249"/>
            <a:ext cx="6023175" cy="36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2677-0FD5-4EAF-A597-0A7D3BD8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Built on commodity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4E517-E672-4954-8BD7-77375E27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1C13-9967-4D85-A158-AA778AFA5FB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Shape 134">
            <a:extLst>
              <a:ext uri="{FF2B5EF4-FFF2-40B4-BE49-F238E27FC236}">
                <a16:creationId xmlns:a16="http://schemas.microsoft.com/office/drawing/2014/main" id="{C857DB6C-B4F7-4E8B-A1A9-7658AF3DF4F2}"/>
              </a:ext>
            </a:extLst>
          </p:cNvPr>
          <p:cNvSpPr/>
          <p:nvPr/>
        </p:nvSpPr>
        <p:spPr>
          <a:xfrm>
            <a:off x="4028024" y="2186263"/>
            <a:ext cx="5039776" cy="4108013"/>
          </a:xfrm>
          <a:custGeom>
            <a:avLst/>
            <a:gdLst>
              <a:gd name="connsiteX0" fmla="*/ 68 w 21668"/>
              <a:gd name="connsiteY0" fmla="*/ 4413 h 23568"/>
              <a:gd name="connsiteX1" fmla="*/ 0 w 21668"/>
              <a:gd name="connsiteY1" fmla="*/ 0 h 23568"/>
              <a:gd name="connsiteX2" fmla="*/ 21668 w 21668"/>
              <a:gd name="connsiteY2" fmla="*/ 18108 h 23568"/>
              <a:gd name="connsiteX3" fmla="*/ 5345 w 21668"/>
              <a:gd name="connsiteY3" fmla="*/ 23568 h 23568"/>
              <a:gd name="connsiteX4" fmla="*/ 68 w 21668"/>
              <a:gd name="connsiteY4" fmla="*/ 4413 h 23568"/>
              <a:gd name="connsiteX0" fmla="*/ 68 w 5345"/>
              <a:gd name="connsiteY0" fmla="*/ 4626 h 23781"/>
              <a:gd name="connsiteX1" fmla="*/ 0 w 5345"/>
              <a:gd name="connsiteY1" fmla="*/ 213 h 23781"/>
              <a:gd name="connsiteX2" fmla="*/ 4971 w 5345"/>
              <a:gd name="connsiteY2" fmla="*/ 0 h 23781"/>
              <a:gd name="connsiteX3" fmla="*/ 5345 w 5345"/>
              <a:gd name="connsiteY3" fmla="*/ 23781 h 23781"/>
              <a:gd name="connsiteX4" fmla="*/ 68 w 5345"/>
              <a:gd name="connsiteY4" fmla="*/ 4626 h 23781"/>
              <a:gd name="connsiteX0" fmla="*/ 127 w 9331"/>
              <a:gd name="connsiteY0" fmla="*/ 1945 h 3060"/>
              <a:gd name="connsiteX1" fmla="*/ 0 w 9331"/>
              <a:gd name="connsiteY1" fmla="*/ 90 h 3060"/>
              <a:gd name="connsiteX2" fmla="*/ 9300 w 9331"/>
              <a:gd name="connsiteY2" fmla="*/ 0 h 3060"/>
              <a:gd name="connsiteX3" fmla="*/ 8609 w 9331"/>
              <a:gd name="connsiteY3" fmla="*/ 3060 h 3060"/>
              <a:gd name="connsiteX4" fmla="*/ 127 w 9331"/>
              <a:gd name="connsiteY4" fmla="*/ 1945 h 3060"/>
              <a:gd name="connsiteX0" fmla="*/ 10878 w 20742"/>
              <a:gd name="connsiteY0" fmla="*/ 6356 h 10000"/>
              <a:gd name="connsiteX1" fmla="*/ 0 w 20742"/>
              <a:gd name="connsiteY1" fmla="*/ 2683 h 10000"/>
              <a:gd name="connsiteX2" fmla="*/ 20709 w 20742"/>
              <a:gd name="connsiteY2" fmla="*/ 0 h 10000"/>
              <a:gd name="connsiteX3" fmla="*/ 19968 w 20742"/>
              <a:gd name="connsiteY3" fmla="*/ 10000 h 10000"/>
              <a:gd name="connsiteX4" fmla="*/ 10878 w 20742"/>
              <a:gd name="connsiteY4" fmla="*/ 6356 h 10000"/>
              <a:gd name="connsiteX0" fmla="*/ 1 w 21433"/>
              <a:gd name="connsiteY0" fmla="*/ 4529 h 10000"/>
              <a:gd name="connsiteX1" fmla="*/ 691 w 21433"/>
              <a:gd name="connsiteY1" fmla="*/ 2683 h 10000"/>
              <a:gd name="connsiteX2" fmla="*/ 21400 w 21433"/>
              <a:gd name="connsiteY2" fmla="*/ 0 h 10000"/>
              <a:gd name="connsiteX3" fmla="*/ 20659 w 21433"/>
              <a:gd name="connsiteY3" fmla="*/ 10000 h 10000"/>
              <a:gd name="connsiteX4" fmla="*/ 1 w 21433"/>
              <a:gd name="connsiteY4" fmla="*/ 4529 h 10000"/>
              <a:gd name="connsiteX0" fmla="*/ 7 w 20888"/>
              <a:gd name="connsiteY0" fmla="*/ 4951 h 10000"/>
              <a:gd name="connsiteX1" fmla="*/ 146 w 20888"/>
              <a:gd name="connsiteY1" fmla="*/ 2683 h 10000"/>
              <a:gd name="connsiteX2" fmla="*/ 20855 w 20888"/>
              <a:gd name="connsiteY2" fmla="*/ 0 h 10000"/>
              <a:gd name="connsiteX3" fmla="*/ 20114 w 20888"/>
              <a:gd name="connsiteY3" fmla="*/ 10000 h 10000"/>
              <a:gd name="connsiteX4" fmla="*/ 7 w 20888"/>
              <a:gd name="connsiteY4" fmla="*/ 4951 h 10000"/>
              <a:gd name="connsiteX0" fmla="*/ 1 w 20882"/>
              <a:gd name="connsiteY0" fmla="*/ 4951 h 10000"/>
              <a:gd name="connsiteX1" fmla="*/ 6475 w 20882"/>
              <a:gd name="connsiteY1" fmla="*/ 2402 h 10000"/>
              <a:gd name="connsiteX2" fmla="*/ 20849 w 20882"/>
              <a:gd name="connsiteY2" fmla="*/ 0 h 10000"/>
              <a:gd name="connsiteX3" fmla="*/ 20108 w 20882"/>
              <a:gd name="connsiteY3" fmla="*/ 10000 h 10000"/>
              <a:gd name="connsiteX4" fmla="*/ 1 w 20882"/>
              <a:gd name="connsiteY4" fmla="*/ 4951 h 10000"/>
              <a:gd name="connsiteX0" fmla="*/ 136 w 14407"/>
              <a:gd name="connsiteY0" fmla="*/ 5092 h 10000"/>
              <a:gd name="connsiteX1" fmla="*/ 0 w 14407"/>
              <a:gd name="connsiteY1" fmla="*/ 2402 h 10000"/>
              <a:gd name="connsiteX2" fmla="*/ 14374 w 14407"/>
              <a:gd name="connsiteY2" fmla="*/ 0 h 10000"/>
              <a:gd name="connsiteX3" fmla="*/ 13633 w 14407"/>
              <a:gd name="connsiteY3" fmla="*/ 10000 h 10000"/>
              <a:gd name="connsiteX4" fmla="*/ 136 w 14407"/>
              <a:gd name="connsiteY4" fmla="*/ 5092 h 10000"/>
              <a:gd name="connsiteX0" fmla="*/ 136 w 13633"/>
              <a:gd name="connsiteY0" fmla="*/ 5373 h 10281"/>
              <a:gd name="connsiteX1" fmla="*/ 0 w 13633"/>
              <a:gd name="connsiteY1" fmla="*/ 2683 h 10281"/>
              <a:gd name="connsiteX2" fmla="*/ 12171 w 13633"/>
              <a:gd name="connsiteY2" fmla="*/ 0 h 10281"/>
              <a:gd name="connsiteX3" fmla="*/ 13633 w 13633"/>
              <a:gd name="connsiteY3" fmla="*/ 10281 h 10281"/>
              <a:gd name="connsiteX4" fmla="*/ 136 w 13633"/>
              <a:gd name="connsiteY4" fmla="*/ 5373 h 10281"/>
              <a:gd name="connsiteX0" fmla="*/ 136 w 12256"/>
              <a:gd name="connsiteY0" fmla="*/ 5373 h 10422"/>
              <a:gd name="connsiteX1" fmla="*/ 0 w 12256"/>
              <a:gd name="connsiteY1" fmla="*/ 2683 h 10422"/>
              <a:gd name="connsiteX2" fmla="*/ 12171 w 12256"/>
              <a:gd name="connsiteY2" fmla="*/ 0 h 10422"/>
              <a:gd name="connsiteX3" fmla="*/ 12256 w 12256"/>
              <a:gd name="connsiteY3" fmla="*/ 10422 h 10422"/>
              <a:gd name="connsiteX4" fmla="*/ 136 w 12256"/>
              <a:gd name="connsiteY4" fmla="*/ 5373 h 10422"/>
              <a:gd name="connsiteX0" fmla="*/ 136 w 12256"/>
              <a:gd name="connsiteY0" fmla="*/ 5373 h 10422"/>
              <a:gd name="connsiteX1" fmla="*/ 0 w 12256"/>
              <a:gd name="connsiteY1" fmla="*/ 2683 h 10422"/>
              <a:gd name="connsiteX2" fmla="*/ 12171 w 12256"/>
              <a:gd name="connsiteY2" fmla="*/ 0 h 10422"/>
              <a:gd name="connsiteX3" fmla="*/ 12256 w 12256"/>
              <a:gd name="connsiteY3" fmla="*/ 10422 h 10422"/>
              <a:gd name="connsiteX4" fmla="*/ 136 w 12256"/>
              <a:gd name="connsiteY4" fmla="*/ 5373 h 10422"/>
              <a:gd name="connsiteX0" fmla="*/ 136 w 12192"/>
              <a:gd name="connsiteY0" fmla="*/ 5373 h 10563"/>
              <a:gd name="connsiteX1" fmla="*/ 0 w 12192"/>
              <a:gd name="connsiteY1" fmla="*/ 2683 h 10563"/>
              <a:gd name="connsiteX2" fmla="*/ 12171 w 12192"/>
              <a:gd name="connsiteY2" fmla="*/ 0 h 10563"/>
              <a:gd name="connsiteX3" fmla="*/ 10603 w 12192"/>
              <a:gd name="connsiteY3" fmla="*/ 10563 h 10563"/>
              <a:gd name="connsiteX4" fmla="*/ 136 w 12192"/>
              <a:gd name="connsiteY4" fmla="*/ 5373 h 10563"/>
              <a:gd name="connsiteX0" fmla="*/ 136 w 12256"/>
              <a:gd name="connsiteY0" fmla="*/ 5373 h 10563"/>
              <a:gd name="connsiteX1" fmla="*/ 0 w 12256"/>
              <a:gd name="connsiteY1" fmla="*/ 2683 h 10563"/>
              <a:gd name="connsiteX2" fmla="*/ 12171 w 12256"/>
              <a:gd name="connsiteY2" fmla="*/ 0 h 10563"/>
              <a:gd name="connsiteX3" fmla="*/ 12256 w 12256"/>
              <a:gd name="connsiteY3" fmla="*/ 10563 h 10563"/>
              <a:gd name="connsiteX4" fmla="*/ 136 w 12256"/>
              <a:gd name="connsiteY4" fmla="*/ 5373 h 10563"/>
              <a:gd name="connsiteX0" fmla="*/ 136 w 12531"/>
              <a:gd name="connsiteY0" fmla="*/ 5373 h 10563"/>
              <a:gd name="connsiteX1" fmla="*/ 0 w 12531"/>
              <a:gd name="connsiteY1" fmla="*/ 2683 h 10563"/>
              <a:gd name="connsiteX2" fmla="*/ 12171 w 12531"/>
              <a:gd name="connsiteY2" fmla="*/ 0 h 10563"/>
              <a:gd name="connsiteX3" fmla="*/ 12531 w 12531"/>
              <a:gd name="connsiteY3" fmla="*/ 10563 h 10563"/>
              <a:gd name="connsiteX4" fmla="*/ 136 w 12531"/>
              <a:gd name="connsiteY4" fmla="*/ 5373 h 10563"/>
              <a:gd name="connsiteX0" fmla="*/ 136 w 12212"/>
              <a:gd name="connsiteY0" fmla="*/ 5373 h 10704"/>
              <a:gd name="connsiteX1" fmla="*/ 0 w 12212"/>
              <a:gd name="connsiteY1" fmla="*/ 2683 h 10704"/>
              <a:gd name="connsiteX2" fmla="*/ 12171 w 12212"/>
              <a:gd name="connsiteY2" fmla="*/ 0 h 10704"/>
              <a:gd name="connsiteX3" fmla="*/ 11705 w 12212"/>
              <a:gd name="connsiteY3" fmla="*/ 10704 h 10704"/>
              <a:gd name="connsiteX4" fmla="*/ 136 w 12212"/>
              <a:gd name="connsiteY4" fmla="*/ 5373 h 10704"/>
              <a:gd name="connsiteX0" fmla="*/ 136 w 12256"/>
              <a:gd name="connsiteY0" fmla="*/ 5373 h 10282"/>
              <a:gd name="connsiteX1" fmla="*/ 0 w 12256"/>
              <a:gd name="connsiteY1" fmla="*/ 2683 h 10282"/>
              <a:gd name="connsiteX2" fmla="*/ 12171 w 12256"/>
              <a:gd name="connsiteY2" fmla="*/ 0 h 10282"/>
              <a:gd name="connsiteX3" fmla="*/ 12256 w 12256"/>
              <a:gd name="connsiteY3" fmla="*/ 10282 h 10282"/>
              <a:gd name="connsiteX4" fmla="*/ 136 w 12256"/>
              <a:gd name="connsiteY4" fmla="*/ 5373 h 10282"/>
              <a:gd name="connsiteX0" fmla="*/ 3441 w 15561"/>
              <a:gd name="connsiteY0" fmla="*/ 5373 h 10282"/>
              <a:gd name="connsiteX1" fmla="*/ 0 w 15561"/>
              <a:gd name="connsiteY1" fmla="*/ 3667 h 10282"/>
              <a:gd name="connsiteX2" fmla="*/ 15476 w 15561"/>
              <a:gd name="connsiteY2" fmla="*/ 0 h 10282"/>
              <a:gd name="connsiteX3" fmla="*/ 15561 w 15561"/>
              <a:gd name="connsiteY3" fmla="*/ 10282 h 10282"/>
              <a:gd name="connsiteX4" fmla="*/ 3441 w 15561"/>
              <a:gd name="connsiteY4" fmla="*/ 5373 h 10282"/>
              <a:gd name="connsiteX0" fmla="*/ 2 w 15978"/>
              <a:gd name="connsiteY0" fmla="*/ 4951 h 10282"/>
              <a:gd name="connsiteX1" fmla="*/ 417 w 15978"/>
              <a:gd name="connsiteY1" fmla="*/ 3667 h 10282"/>
              <a:gd name="connsiteX2" fmla="*/ 15893 w 15978"/>
              <a:gd name="connsiteY2" fmla="*/ 0 h 10282"/>
              <a:gd name="connsiteX3" fmla="*/ 15978 w 15978"/>
              <a:gd name="connsiteY3" fmla="*/ 10282 h 10282"/>
              <a:gd name="connsiteX4" fmla="*/ 2 w 15978"/>
              <a:gd name="connsiteY4" fmla="*/ 4951 h 1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8" h="10282" extrusionOk="0">
                <a:moveTo>
                  <a:pt x="2" y="4951"/>
                </a:moveTo>
                <a:cubicBezTo>
                  <a:pt x="-44" y="2932"/>
                  <a:pt x="463" y="5687"/>
                  <a:pt x="417" y="3667"/>
                </a:cubicBezTo>
                <a:lnTo>
                  <a:pt x="15893" y="0"/>
                </a:lnTo>
                <a:cubicBezTo>
                  <a:pt x="16144" y="10892"/>
                  <a:pt x="15727" y="-610"/>
                  <a:pt x="15978" y="10282"/>
                </a:cubicBezTo>
                <a:lnTo>
                  <a:pt x="2" y="4951"/>
                </a:lnTo>
                <a:close/>
              </a:path>
            </a:pathLst>
          </a:custGeom>
          <a:solidFill>
            <a:srgbClr val="CFDAE6">
              <a:alpha val="6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 algn="ctr" defTabSz="342900">
              <a:defRPr sz="20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Vista Sans OT Medium"/>
              </a:defRPr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FAD39-DF75-4CE8-8FFE-5A1E59A75047}"/>
              </a:ext>
            </a:extLst>
          </p:cNvPr>
          <p:cNvSpPr/>
          <p:nvPr/>
        </p:nvSpPr>
        <p:spPr>
          <a:xfrm>
            <a:off x="1676400" y="1996679"/>
            <a:ext cx="1693829" cy="608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AA34D-FF28-4458-980D-1F6620D9206B}"/>
              </a:ext>
            </a:extLst>
          </p:cNvPr>
          <p:cNvSpPr/>
          <p:nvPr/>
        </p:nvSpPr>
        <p:spPr>
          <a:xfrm>
            <a:off x="800476" y="3035030"/>
            <a:ext cx="1282364" cy="330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Rack-1</a:t>
            </a:r>
            <a:endParaRPr lang="en-US" sz="2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F0C24-E871-40DB-B4AF-E84CC1D8CFBB}"/>
              </a:ext>
            </a:extLst>
          </p:cNvPr>
          <p:cNvSpPr/>
          <p:nvPr/>
        </p:nvSpPr>
        <p:spPr>
          <a:xfrm>
            <a:off x="2886335" y="3044933"/>
            <a:ext cx="1526312" cy="3206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Rack-50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DF8F6-646B-4F43-97C2-E3F25F74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294" y="3382948"/>
            <a:ext cx="1068392" cy="2652132"/>
          </a:xfrm>
          <a:prstGeom prst="rect">
            <a:avLst/>
          </a:prstGeom>
        </p:spPr>
      </p:pic>
      <p:cxnSp>
        <p:nvCxnSpPr>
          <p:cNvPr id="14" name="Elbow Connector 11">
            <a:extLst>
              <a:ext uri="{FF2B5EF4-FFF2-40B4-BE49-F238E27FC236}">
                <a16:creationId xmlns:a16="http://schemas.microsoft.com/office/drawing/2014/main" id="{A2DEBA31-9784-4C05-8335-67C745A55089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16200000" flipH="1">
            <a:off x="2540622" y="1936065"/>
            <a:ext cx="9903" cy="2207833"/>
          </a:xfrm>
          <a:prstGeom prst="bentConnector3">
            <a:avLst>
              <a:gd name="adj1" fmla="val -230839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03447E-9892-45BB-ADDC-1CB028A7D3BB}"/>
              </a:ext>
            </a:extLst>
          </p:cNvPr>
          <p:cNvCxnSpPr>
            <a:stCxn id="10" idx="2"/>
          </p:cNvCxnSpPr>
          <p:nvPr/>
        </p:nvCxnSpPr>
        <p:spPr>
          <a:xfrm>
            <a:off x="2523314" y="2605639"/>
            <a:ext cx="0" cy="1922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7B2955-F279-49E9-88BF-BEDC2467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02" y="3395892"/>
            <a:ext cx="1068391" cy="2652132"/>
          </a:xfrm>
          <a:prstGeom prst="rect">
            <a:avLst/>
          </a:prstGeom>
        </p:spPr>
      </p:pic>
      <p:pic>
        <p:nvPicPr>
          <p:cNvPr id="17" name="Picture 22" descr="http://clipart-finder.com/data/mini/1326859787.png">
            <a:extLst>
              <a:ext uri="{FF2B5EF4-FFF2-40B4-BE49-F238E27FC236}">
                <a16:creationId xmlns:a16="http://schemas.microsoft.com/office/drawing/2014/main" id="{AA223CCA-B8C0-460F-B159-D24ECE9A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97" y="3586284"/>
            <a:ext cx="2194542" cy="7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0C33B1-53E9-4917-BE00-504AC3C2E07E}"/>
              </a:ext>
            </a:extLst>
          </p:cNvPr>
          <p:cNvSpPr txBox="1"/>
          <p:nvPr/>
        </p:nvSpPr>
        <p:spPr>
          <a:xfrm>
            <a:off x="2096074" y="4343400"/>
            <a:ext cx="47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0" dirty="0"/>
              <a:t>…</a:t>
            </a:r>
          </a:p>
        </p:txBody>
      </p:sp>
      <p:pic>
        <p:nvPicPr>
          <p:cNvPr id="19" name="Picture 2" descr="Image result for hard disk clipart">
            <a:extLst>
              <a:ext uri="{FF2B5EF4-FFF2-40B4-BE49-F238E27FC236}">
                <a16:creationId xmlns:a16="http://schemas.microsoft.com/office/drawing/2014/main" id="{EBA682FB-15DD-4DCD-B044-7E8A4607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132" y="2464416"/>
            <a:ext cx="1252538" cy="134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dram chip clipart">
            <a:extLst>
              <a:ext uri="{FF2B5EF4-FFF2-40B4-BE49-F238E27FC236}">
                <a16:creationId xmlns:a16="http://schemas.microsoft.com/office/drawing/2014/main" id="{F52E8D8F-9566-4A6F-B7B3-F7667B92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4016294"/>
            <a:ext cx="1333500" cy="89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network switch clipart">
            <a:extLst>
              <a:ext uri="{FF2B5EF4-FFF2-40B4-BE49-F238E27FC236}">
                <a16:creationId xmlns:a16="http://schemas.microsoft.com/office/drawing/2014/main" id="{CEE0F7E5-690F-4D81-8407-1C6969A8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70" y="4796608"/>
            <a:ext cx="213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BC5861-717D-4FE7-B799-4B0ECD9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43000"/>
          </a:xfrm>
        </p:spPr>
        <p:txBody>
          <a:bodyPr/>
          <a:lstStyle/>
          <a:p>
            <a:pPr algn="ctr"/>
            <a:r>
              <a:rPr lang="en-US" dirty="0"/>
              <a:t>Built on commodity hardware</a:t>
            </a:r>
            <a:endParaRPr lang="en-US" altLang="en-US" dirty="0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261F43F-0053-4006-B3FA-50643D18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305800" cy="3962400"/>
          </a:xfrm>
        </p:spPr>
        <p:txBody>
          <a:bodyPr/>
          <a:lstStyle/>
          <a:p>
            <a:r>
              <a:rPr lang="en-US" altLang="en-US" sz="2400" dirty="0">
                <a:latin typeface="Garamond" panose="02020404030301010803" pitchFamily="18" charset="0"/>
                <a:cs typeface="Garamond" panose="02020404030301010803" pitchFamily="18" charset="0"/>
              </a:rPr>
              <a:t>Commodity cluster, hundreds/thousands of machines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Failures are common</a:t>
            </a:r>
          </a:p>
          <a:p>
            <a:pPr marL="457200" lvl="1" indent="0">
              <a:buNone/>
            </a:pPr>
            <a:endParaRPr lang="en-US" altLang="en-US" sz="2000" dirty="0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r>
              <a:rPr lang="en-US" altLang="en-US" sz="2400" dirty="0">
                <a:latin typeface="Garamond" panose="02020404030301010803" pitchFamily="18" charset="0"/>
                <a:cs typeface="Garamond" panose="02020404030301010803" pitchFamily="18" charset="0"/>
              </a:rPr>
              <a:t>Commodity networking</a:t>
            </a:r>
          </a:p>
          <a:p>
            <a:pPr lvl="1"/>
            <a:r>
              <a:rPr lang="en-US" altLang="en-US" sz="2000" dirty="0">
                <a:latin typeface="Garamond" panose="02020404030301010803" pitchFamily="18" charset="0"/>
                <a:cs typeface="Garamond" panose="02020404030301010803" pitchFamily="18" charset="0"/>
              </a:rPr>
              <a:t>Bandwidth is a relatively scarce resource</a:t>
            </a:r>
          </a:p>
          <a:p>
            <a:pPr marL="457200" lvl="1" indent="0">
              <a:buNone/>
            </a:pPr>
            <a:endParaRPr lang="en-US" altLang="en-US" sz="2000" dirty="0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r>
              <a:rPr lang="en-US" altLang="en-US" sz="2400" dirty="0">
                <a:latin typeface="Garamond" panose="02020404030301010803" pitchFamily="18" charset="0"/>
                <a:cs typeface="Garamond" panose="02020404030301010803" pitchFamily="18" charset="0"/>
              </a:rPr>
              <a:t>Inexpensive disks directly attached to machines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Data distribution, load balancing, availability</a:t>
            </a:r>
            <a:endParaRPr lang="en-US" altLang="en-US" sz="2000" dirty="0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endParaRPr lang="en-US" altLang="en-US" dirty="0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78AC054-E959-4B75-AF0F-4841BECA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EE3A9C-408D-4739-B465-A0112E354732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8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81D9B2-163C-4740-B898-C57A6F03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Garamond" panose="02020404030301010803" pitchFamily="18" charset="0"/>
                <a:cs typeface="Garamond" panose="02020404030301010803" pitchFamily="18" charset="0"/>
              </a:rPr>
              <a:t>Workload characteristics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F914FC5-35D7-469E-960D-25A58377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3962400"/>
          </a:xfrm>
        </p:spPr>
        <p:txBody>
          <a:bodyPr/>
          <a:lstStyle/>
          <a:p>
            <a:pPr marL="0" indent="0">
              <a:buNone/>
            </a:pPr>
            <a:endParaRPr lang="en-US" altLang="en-US" sz="1800" dirty="0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>
              <a:spcAft>
                <a:spcPts val="1288"/>
              </a:spcAft>
            </a:pP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Computations are conceptually straightforward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Suitable for parallelization</a:t>
            </a:r>
          </a:p>
          <a:p>
            <a:pPr>
              <a:spcAft>
                <a:spcPts val="1288"/>
              </a:spcAft>
            </a:pP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Write once, read multiple times</a:t>
            </a:r>
          </a:p>
          <a:p>
            <a:pPr lvl="1">
              <a:spcAft>
                <a:spcPts val="1288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Simple coherency model</a:t>
            </a:r>
            <a:endParaRPr lang="en-US" altLang="en-US" sz="2200" dirty="0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endParaRPr lang="en-US" altLang="en-US" dirty="0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49F893B-5012-409A-806D-04A5210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1E15BD-5D9F-43C2-8D22-E0A1ACB725E6}" type="slidenum">
              <a:rPr lang="en-US" altLang="en-US" sz="1400" b="0">
                <a:latin typeface="Trebuchet MS" panose="020B0603020202020204" pitchFamily="34" charset="0"/>
                <a:ea typeface="Osaka" charset="-128"/>
                <a:cs typeface="Garamond" panose="02020404030301010803" pitchFamily="18" charset="0"/>
              </a:rPr>
              <a:pPr/>
              <a:t>9</a:t>
            </a:fld>
            <a:endParaRPr lang="en-US" altLang="en-US" sz="1400" b="0">
              <a:latin typeface="Trebuchet MS" panose="020B0603020202020204" pitchFamily="34" charset="0"/>
              <a:ea typeface="Osaka" charset="-128"/>
              <a:cs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afting">
  <a:themeElements>
    <a:clrScheme name="Drafting 3">
      <a:dk1>
        <a:srgbClr val="000000"/>
      </a:dk1>
      <a:lt1>
        <a:srgbClr val="FFFFFF"/>
      </a:lt1>
      <a:dk2>
        <a:srgbClr val="000000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00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rafting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Draftin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ing 3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ing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ing 5">
        <a:dk1>
          <a:srgbClr val="000000"/>
        </a:dk1>
        <a:lt1>
          <a:srgbClr val="FFFFFF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FFFFF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25320</TotalTime>
  <Words>1318</Words>
  <Application>Microsoft Office PowerPoint</Application>
  <PresentationFormat>On-screen Show (4:3)</PresentationFormat>
  <Paragraphs>338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Comic Sans MS</vt:lpstr>
      <vt:lpstr>Consolas</vt:lpstr>
      <vt:lpstr>Garamond</vt:lpstr>
      <vt:lpstr>Osaka</vt:lpstr>
      <vt:lpstr>Times New Roman</vt:lpstr>
      <vt:lpstr>Trebuchet MS</vt:lpstr>
      <vt:lpstr>Vista Sans OT Medium</vt:lpstr>
      <vt:lpstr>Wingdings</vt:lpstr>
      <vt:lpstr>Drafting</vt:lpstr>
      <vt:lpstr>MapReduce &amp; HDFS</vt:lpstr>
      <vt:lpstr>Outline</vt:lpstr>
      <vt:lpstr>Motivation</vt:lpstr>
      <vt:lpstr>Computing requirements</vt:lpstr>
      <vt:lpstr>Datacenters are large scale computers</vt:lpstr>
      <vt:lpstr>Datacenters are large scale computers</vt:lpstr>
      <vt:lpstr>Built on commodity hardware</vt:lpstr>
      <vt:lpstr>Built on commodity hardware</vt:lpstr>
      <vt:lpstr>Workload characteristics</vt:lpstr>
      <vt:lpstr>Problem Statement</vt:lpstr>
      <vt:lpstr>Outline</vt:lpstr>
      <vt:lpstr>Map-Reduce Introduction</vt:lpstr>
      <vt:lpstr>Map-Reduce Introduction</vt:lpstr>
      <vt:lpstr>Map-Reduce Introduction</vt:lpstr>
      <vt:lpstr>Programming model</vt:lpstr>
      <vt:lpstr>Map-Reduce Data Flow</vt:lpstr>
      <vt:lpstr>PowerPoint Presentation</vt:lpstr>
      <vt:lpstr>Word Count Example</vt:lpstr>
      <vt:lpstr>Outline</vt:lpstr>
      <vt:lpstr>Distributed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types of failures ?</vt:lpstr>
      <vt:lpstr>Fault Tolerance (HDFS)</vt:lpstr>
      <vt:lpstr>Fault Tolerance (HDFS)</vt:lpstr>
      <vt:lpstr>Fault Tolerance (MR)</vt:lpstr>
      <vt:lpstr>Fault Tolerance (MR)</vt:lpstr>
      <vt:lpstr>Fault Tolerance (MR)</vt:lpstr>
      <vt:lpstr>Summary</vt:lpstr>
      <vt:lpstr>Reference 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668</dc:title>
  <dc:creator>Jennifer Welch</dc:creator>
  <cp:lastModifiedBy>Iyswarya Narayanan</cp:lastModifiedBy>
  <cp:revision>677</cp:revision>
  <dcterms:created xsi:type="dcterms:W3CDTF">2006-08-25T18:11:20Z</dcterms:created>
  <dcterms:modified xsi:type="dcterms:W3CDTF">2017-12-04T18:39:18Z</dcterms:modified>
</cp:coreProperties>
</file>