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3" r:id="rId15"/>
    <p:sldId id="274" r:id="rId16"/>
    <p:sldId id="275" r:id="rId17"/>
    <p:sldId id="276" r:id="rId18"/>
    <p:sldId id="277" r:id="rId19"/>
    <p:sldId id="280" r:id="rId20"/>
    <p:sldId id="281" r:id="rId21"/>
    <p:sldId id="282" r:id="rId22"/>
    <p:sldId id="283" r:id="rId23"/>
    <p:sldId id="284" r:id="rId24"/>
    <p:sldId id="285" r:id="rId25"/>
    <p:sldId id="287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D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8B55-E5C4-D2EF-5C77-28335B3CE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B58DB-C68C-22A8-9B7C-3415BEA00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95470-E5AB-78E0-87E7-32C4351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1045-9E80-4488-A5F6-436EEE5609E9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DF4A1-0DD9-4A31-E0DE-F534502E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DB8D1-8D4A-0F1A-362A-C61D22A0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72A3-9FB7-4B3E-9E64-0C681239A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31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F24A-C55B-1C88-E8F2-811293D0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4540E-F075-06C9-B18D-8090F38FE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3B504-22D4-9FE8-8B54-5D11A91F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1045-9E80-4488-A5F6-436EEE5609E9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80931-19D2-CF54-69DC-F5206397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B8B30-FA7C-E953-4E35-F83C5C20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72A3-9FB7-4B3E-9E64-0C681239A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85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83881-ABFB-1C25-A3CB-7147B6173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C5AD7-102A-7973-F93C-B2FB80A78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6F797-7FFF-22F6-30EE-5A50F406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1045-9E80-4488-A5F6-436EEE5609E9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FA419-9FDF-407D-06DA-45AFED21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45A66-3D4B-A157-1486-1B1F80EE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72A3-9FB7-4B3E-9E64-0C681239A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15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72D8-2ABA-A1DD-FA93-8A89A3EC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1B837-7473-3F1A-A98A-8A2CAD223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B2C9C-F440-4D41-2CA9-39BF4977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1045-9E80-4488-A5F6-436EEE5609E9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51314-BF88-EEA1-1816-AFD7C2A5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A26DD-CBEA-2B32-B72D-DABBBDBC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72A3-9FB7-4B3E-9E64-0C681239A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23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9817-0875-46A9-28ED-DE52854FA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82C4C-33A3-497D-9934-47EFDC040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F0929-26D3-10C7-18C3-571E4E4B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1045-9E80-4488-A5F6-436EEE5609E9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44444-ADB7-34DB-F653-4D4E483A1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2F78C-9B05-ABC0-FEF7-A2A52FA4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72A3-9FB7-4B3E-9E64-0C681239A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75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4860-F58E-28A8-4A11-2A6349082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6A4E7-3052-8488-1E84-E05399995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FF84A-91B2-8E3A-64B4-A4E789F73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155AD-387D-0C6D-A8F7-D060B72E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1045-9E80-4488-A5F6-436EEE5609E9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0DD15-D2B9-2EC5-6AC1-E6EFE9CC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76E75-3155-3126-37D1-683225EA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72A3-9FB7-4B3E-9E64-0C681239A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63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440D-883A-4237-64DF-9647CD08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9BB2B-7685-097C-7A91-127D8348A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6F9C4-E192-3D1F-D65B-7AEA711D6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644B8-01E7-CBE1-4877-1DF48CFB3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A2F0B-9C6C-47A9-A79C-5B3D99AA2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2A8A1-646A-F9C2-5CEB-57767FD3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1045-9E80-4488-A5F6-436EEE5609E9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75EDDD-CE43-94A8-3C38-CB904118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A95C5B-38FD-D780-ABDF-641078FD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72A3-9FB7-4B3E-9E64-0C681239A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00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F48C-5D8C-66C8-AC1A-FC847452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5CBCFA-C0AB-60F4-4631-2A9BD036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1045-9E80-4488-A5F6-436EEE5609E9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90C85-668E-7A8E-4EEC-A1CD4253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A7E1A-F555-5C98-F64F-92EB3080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72A3-9FB7-4B3E-9E64-0C681239A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18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D8FC5-A552-DC3D-F03D-5395825D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1045-9E80-4488-A5F6-436EEE5609E9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854A1-F3F3-E4DF-6761-4A1E3F94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A2222-34D7-BBF7-F522-71036F85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72A3-9FB7-4B3E-9E64-0C681239A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39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66CB-98FD-6E5F-19B4-F6A804028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B18AB-D533-54DD-0538-256A2C0B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077F2-AB78-7A2E-D354-3BD76790C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602C3-552D-B93E-54C2-D5AF53D9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1045-9E80-4488-A5F6-436EEE5609E9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7695F-FEA8-20AE-DE45-069A5A36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7EF28-66EE-8A40-D1DB-FC6A4248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72A3-9FB7-4B3E-9E64-0C681239A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35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297F-A6CA-56B8-3F4D-10D09C1FB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604791-8F20-4BED-0DBB-E9805576B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3A940-AE8D-A2E8-DB54-0C9CB8DE5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D67CC-3700-5934-18F2-726FB2A0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1045-9E80-4488-A5F6-436EEE5609E9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01F20-D322-078C-EEBB-76C1D0B4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01C8B-9EA5-1E2A-DFE7-D9391F14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72A3-9FB7-4B3E-9E64-0C681239A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9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5362A-D066-2EB7-6CAB-838B77D1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DB7EE-FB4B-F30B-96DA-054F725ED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B85D2-0E3F-9CA6-1F16-303007D36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5E1045-9E80-4488-A5F6-436EEE5609E9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92BE0-1215-A0F4-F0A4-6FEE84FEF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4D00C-7F08-F84B-7F51-5E009655A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4372A3-9FB7-4B3E-9E64-0C681239A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31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4000"/>
                    </a14:imgEffect>
                    <a14:imgEffect>
                      <a14:colorTemperature colorTemp="6361"/>
                    </a14:imgEffect>
                    <a14:imgEffect>
                      <a14:saturation sat="77000"/>
                    </a14:imgEffect>
                    <a14:imgEffect>
                      <a14:brightnessContrast bright="-2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AA28CB5-EC97-28DF-BCAC-D59839963ABD}"/>
              </a:ext>
            </a:extLst>
          </p:cNvPr>
          <p:cNvSpPr txBox="1"/>
          <p:nvPr/>
        </p:nvSpPr>
        <p:spPr>
          <a:xfrm>
            <a:off x="7040725" y="7536440"/>
            <a:ext cx="5372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Eras Bold ITC" panose="020B0907030504020204" pitchFamily="34" charset="0"/>
              </a:rPr>
              <a:t>WELCOME</a:t>
            </a:r>
            <a:endParaRPr lang="en-IN" sz="72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0DE044-698D-7905-16E2-0025ABF59155}"/>
              </a:ext>
            </a:extLst>
          </p:cNvPr>
          <p:cNvSpPr txBox="1"/>
          <p:nvPr/>
        </p:nvSpPr>
        <p:spPr>
          <a:xfrm>
            <a:off x="7379737" y="8463285"/>
            <a:ext cx="5372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600" dirty="0">
                <a:solidFill>
                  <a:schemeClr val="bg1"/>
                </a:solidFill>
                <a:latin typeface="Eras Bold ITC" panose="020B0907030504020204" pitchFamily="34" charset="0"/>
              </a:rPr>
              <a:t>TO OUR PRESENTATION</a:t>
            </a:r>
            <a:endParaRPr lang="en-IN" sz="2000" spc="6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69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B7C308-0D72-D5C6-2124-D81082FC5409}"/>
              </a:ext>
            </a:extLst>
          </p:cNvPr>
          <p:cNvSpPr/>
          <p:nvPr/>
        </p:nvSpPr>
        <p:spPr>
          <a:xfrm>
            <a:off x="-396240" y="-182880"/>
            <a:ext cx="13624560" cy="124968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071B5-333B-801A-24DD-8380855F00A1}"/>
              </a:ext>
            </a:extLst>
          </p:cNvPr>
          <p:cNvSpPr txBox="1"/>
          <p:nvPr/>
        </p:nvSpPr>
        <p:spPr>
          <a:xfrm>
            <a:off x="3006556" y="26461"/>
            <a:ext cx="6178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600" dirty="0">
                <a:latin typeface="Eras Bold ITC" panose="020B0907030504020204" pitchFamily="34" charset="0"/>
              </a:rPr>
              <a:t>ARCHITECTURE</a:t>
            </a:r>
            <a:endParaRPr lang="en-IN" sz="4800" spc="600" dirty="0">
              <a:latin typeface="Eras Bold ITC" panose="020B0907030504020204" pitchFamily="34" charset="0"/>
            </a:endParaRPr>
          </a:p>
        </p:txBody>
      </p:sp>
      <p:pic>
        <p:nvPicPr>
          <p:cNvPr id="9" name="Picture 8" descr="A diagram of a diagram">
            <a:extLst>
              <a:ext uri="{FF2B5EF4-FFF2-40B4-BE49-F238E27FC236}">
                <a16:creationId xmlns:a16="http://schemas.microsoft.com/office/drawing/2014/main" id="{BA318961-9C5B-A583-A762-DEEA0BBD98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9" t="3965" r="8689" b="12037"/>
          <a:stretch/>
        </p:blipFill>
        <p:spPr>
          <a:xfrm>
            <a:off x="131686" y="1066799"/>
            <a:ext cx="12200692" cy="576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B7C308-0D72-D5C6-2124-D81082FC5409}"/>
              </a:ext>
            </a:extLst>
          </p:cNvPr>
          <p:cNvSpPr/>
          <p:nvPr/>
        </p:nvSpPr>
        <p:spPr>
          <a:xfrm>
            <a:off x="-396240" y="-182880"/>
            <a:ext cx="13624560" cy="124968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071B5-333B-801A-24DD-8380855F00A1}"/>
              </a:ext>
            </a:extLst>
          </p:cNvPr>
          <p:cNvSpPr txBox="1"/>
          <p:nvPr/>
        </p:nvSpPr>
        <p:spPr>
          <a:xfrm>
            <a:off x="3006556" y="26461"/>
            <a:ext cx="6178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600" dirty="0">
                <a:latin typeface="Eras Bold ITC" panose="020B0907030504020204" pitchFamily="34" charset="0"/>
              </a:rPr>
              <a:t>ARCHITECTURE</a:t>
            </a:r>
            <a:endParaRPr lang="en-IN" sz="4800" spc="600" dirty="0">
              <a:latin typeface="Eras Bold ITC" panose="020B0907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BA2A89-E35B-FA09-1C23-BA79969ED776}"/>
              </a:ext>
            </a:extLst>
          </p:cNvPr>
          <p:cNvSpPr txBox="1"/>
          <p:nvPr/>
        </p:nvSpPr>
        <p:spPr>
          <a:xfrm>
            <a:off x="-5171833" y="1545491"/>
            <a:ext cx="4958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VOTER REGISTRATION</a:t>
            </a:r>
            <a:endParaRPr lang="en-IN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ED779-07A9-5736-AB80-875E8FBB2398}"/>
              </a:ext>
            </a:extLst>
          </p:cNvPr>
          <p:cNvSpPr txBox="1"/>
          <p:nvPr/>
        </p:nvSpPr>
        <p:spPr>
          <a:xfrm>
            <a:off x="1492937" y="6937713"/>
            <a:ext cx="9206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In Voter Registration we will ask the volunteering  voters to register their fingerprint for biometric authentication. Happens before the actual voting takes place.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97892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B7C308-0D72-D5C6-2124-D81082FC5409}"/>
              </a:ext>
            </a:extLst>
          </p:cNvPr>
          <p:cNvSpPr/>
          <p:nvPr/>
        </p:nvSpPr>
        <p:spPr>
          <a:xfrm>
            <a:off x="-396240" y="-182880"/>
            <a:ext cx="13624560" cy="124968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071B5-333B-801A-24DD-8380855F00A1}"/>
              </a:ext>
            </a:extLst>
          </p:cNvPr>
          <p:cNvSpPr txBox="1"/>
          <p:nvPr/>
        </p:nvSpPr>
        <p:spPr>
          <a:xfrm>
            <a:off x="3006556" y="26461"/>
            <a:ext cx="6178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600" dirty="0">
                <a:latin typeface="Eras Bold ITC" panose="020B0907030504020204" pitchFamily="34" charset="0"/>
              </a:rPr>
              <a:t>ARCHITECTURE</a:t>
            </a:r>
            <a:endParaRPr lang="en-IN" sz="4800" spc="600" dirty="0">
              <a:latin typeface="Eras Bold ITC" panose="020B0907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BA2A89-E35B-FA09-1C23-BA79969ED776}"/>
              </a:ext>
            </a:extLst>
          </p:cNvPr>
          <p:cNvSpPr txBox="1"/>
          <p:nvPr/>
        </p:nvSpPr>
        <p:spPr>
          <a:xfrm>
            <a:off x="3616567" y="1545491"/>
            <a:ext cx="4958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VOTER REGISTRATION</a:t>
            </a:r>
            <a:endParaRPr lang="en-IN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ED779-07A9-5736-AB80-875E8FBB2398}"/>
              </a:ext>
            </a:extLst>
          </p:cNvPr>
          <p:cNvSpPr txBox="1"/>
          <p:nvPr/>
        </p:nvSpPr>
        <p:spPr>
          <a:xfrm>
            <a:off x="1492937" y="2670513"/>
            <a:ext cx="9206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In Voter Registration we will ask the volunteering  voters to register their fingerprint for biometric authentication. Happens before the actual voting takes place.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362418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B7C308-0D72-D5C6-2124-D81082FC5409}"/>
              </a:ext>
            </a:extLst>
          </p:cNvPr>
          <p:cNvSpPr/>
          <p:nvPr/>
        </p:nvSpPr>
        <p:spPr>
          <a:xfrm>
            <a:off x="-396240" y="-182880"/>
            <a:ext cx="13624560" cy="124968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071B5-333B-801A-24DD-8380855F00A1}"/>
              </a:ext>
            </a:extLst>
          </p:cNvPr>
          <p:cNvSpPr txBox="1"/>
          <p:nvPr/>
        </p:nvSpPr>
        <p:spPr>
          <a:xfrm>
            <a:off x="3006556" y="26461"/>
            <a:ext cx="6178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600" dirty="0">
                <a:latin typeface="Eras Bold ITC" panose="020B0907030504020204" pitchFamily="34" charset="0"/>
              </a:rPr>
              <a:t>ARCHITECTURE</a:t>
            </a:r>
            <a:endParaRPr lang="en-IN" sz="4800" spc="600" dirty="0">
              <a:latin typeface="Eras Bold ITC" panose="020B0907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BA2A89-E35B-FA09-1C23-BA79969ED776}"/>
              </a:ext>
            </a:extLst>
          </p:cNvPr>
          <p:cNvSpPr txBox="1"/>
          <p:nvPr/>
        </p:nvSpPr>
        <p:spPr>
          <a:xfrm>
            <a:off x="12912967" y="1545491"/>
            <a:ext cx="4958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VOTER REGISTRATION</a:t>
            </a:r>
            <a:endParaRPr lang="en-IN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0FF27F-BDE7-ED03-2A41-465F06CFE6C1}"/>
              </a:ext>
            </a:extLst>
          </p:cNvPr>
          <p:cNvSpPr txBox="1"/>
          <p:nvPr/>
        </p:nvSpPr>
        <p:spPr>
          <a:xfrm>
            <a:off x="-5517273" y="1545491"/>
            <a:ext cx="5537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VOTER AUTHENTICATION</a:t>
            </a:r>
            <a:endParaRPr lang="en-IN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F8E896-68C8-4863-5307-947C244680A7}"/>
              </a:ext>
            </a:extLst>
          </p:cNvPr>
          <p:cNvSpPr txBox="1"/>
          <p:nvPr/>
        </p:nvSpPr>
        <p:spPr>
          <a:xfrm>
            <a:off x="1492936" y="6917393"/>
            <a:ext cx="101199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/>
              <a:t>Voter Authentication 1 – Biometric</a:t>
            </a:r>
          </a:p>
          <a:p>
            <a:pPr marL="742950" indent="-742950" algn="ctr">
              <a:buAutoNum type="arabicPeriod"/>
            </a:pPr>
            <a:r>
              <a:rPr lang="en-US" sz="3600" dirty="0"/>
              <a:t>Voter Authentication 2 – Produce a Primary Key</a:t>
            </a:r>
          </a:p>
          <a:p>
            <a:pPr marL="742950" indent="-742950">
              <a:buAutoNum type="arabicPeriod"/>
            </a:pPr>
            <a:r>
              <a:rPr lang="en-US" sz="3600" dirty="0"/>
              <a:t>Request to Vote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209766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B7C308-0D72-D5C6-2124-D81082FC5409}"/>
              </a:ext>
            </a:extLst>
          </p:cNvPr>
          <p:cNvSpPr/>
          <p:nvPr/>
        </p:nvSpPr>
        <p:spPr>
          <a:xfrm>
            <a:off x="-396240" y="-182880"/>
            <a:ext cx="13624560" cy="124968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071B5-333B-801A-24DD-8380855F00A1}"/>
              </a:ext>
            </a:extLst>
          </p:cNvPr>
          <p:cNvSpPr txBox="1"/>
          <p:nvPr/>
        </p:nvSpPr>
        <p:spPr>
          <a:xfrm>
            <a:off x="3006556" y="26461"/>
            <a:ext cx="6178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600" dirty="0">
                <a:latin typeface="Eras Bold ITC" panose="020B0907030504020204" pitchFamily="34" charset="0"/>
              </a:rPr>
              <a:t>ARCHITECTURE</a:t>
            </a:r>
            <a:endParaRPr lang="en-IN" sz="4800" spc="600" dirty="0">
              <a:latin typeface="Eras Bold ITC" panose="020B0907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BA2A89-E35B-FA09-1C23-BA79969ED776}"/>
              </a:ext>
            </a:extLst>
          </p:cNvPr>
          <p:cNvSpPr txBox="1"/>
          <p:nvPr/>
        </p:nvSpPr>
        <p:spPr>
          <a:xfrm>
            <a:off x="3108567" y="1545491"/>
            <a:ext cx="5537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VOTER AUTHENTICATION</a:t>
            </a:r>
            <a:endParaRPr lang="en-IN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ED779-07A9-5736-AB80-875E8FBB2398}"/>
              </a:ext>
            </a:extLst>
          </p:cNvPr>
          <p:cNvSpPr txBox="1"/>
          <p:nvPr/>
        </p:nvSpPr>
        <p:spPr>
          <a:xfrm>
            <a:off x="1005547" y="2670513"/>
            <a:ext cx="101809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/>
              <a:t>Voter Authentication 1 – Biometric</a:t>
            </a:r>
          </a:p>
          <a:p>
            <a:pPr marL="742950" indent="-742950">
              <a:buAutoNum type="arabicPeriod"/>
            </a:pPr>
            <a:r>
              <a:rPr lang="en-US" sz="3600" dirty="0"/>
              <a:t>Voter Authentication 2 – Produce a Public Key</a:t>
            </a:r>
          </a:p>
          <a:p>
            <a:pPr marL="742950" indent="-742950">
              <a:buAutoNum type="arabicPeriod"/>
            </a:pPr>
            <a:r>
              <a:rPr lang="en-US" sz="3600" dirty="0"/>
              <a:t>Request to Vote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18438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B7C308-0D72-D5C6-2124-D81082FC5409}"/>
              </a:ext>
            </a:extLst>
          </p:cNvPr>
          <p:cNvSpPr/>
          <p:nvPr/>
        </p:nvSpPr>
        <p:spPr>
          <a:xfrm>
            <a:off x="-396240" y="-182880"/>
            <a:ext cx="13624560" cy="124968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071B5-333B-801A-24DD-8380855F00A1}"/>
              </a:ext>
            </a:extLst>
          </p:cNvPr>
          <p:cNvSpPr txBox="1"/>
          <p:nvPr/>
        </p:nvSpPr>
        <p:spPr>
          <a:xfrm>
            <a:off x="3006556" y="26461"/>
            <a:ext cx="6178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600" dirty="0">
                <a:latin typeface="Eras Bold ITC" panose="020B0907030504020204" pitchFamily="34" charset="0"/>
              </a:rPr>
              <a:t>ARCHITECTURE</a:t>
            </a:r>
            <a:endParaRPr lang="en-IN" sz="4800" spc="600" dirty="0">
              <a:latin typeface="Eras Bold ITC" panose="020B0907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BA2A89-E35B-FA09-1C23-BA79969ED776}"/>
              </a:ext>
            </a:extLst>
          </p:cNvPr>
          <p:cNvSpPr txBox="1"/>
          <p:nvPr/>
        </p:nvSpPr>
        <p:spPr>
          <a:xfrm>
            <a:off x="12359247" y="1545491"/>
            <a:ext cx="5537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VOTER AUTHENTICATION</a:t>
            </a:r>
            <a:endParaRPr lang="en-IN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ED779-07A9-5736-AB80-875E8FBB2398}"/>
              </a:ext>
            </a:extLst>
          </p:cNvPr>
          <p:cNvSpPr txBox="1"/>
          <p:nvPr/>
        </p:nvSpPr>
        <p:spPr>
          <a:xfrm>
            <a:off x="2735432" y="7272993"/>
            <a:ext cx="67211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/>
              <a:t>Candidate List</a:t>
            </a:r>
          </a:p>
          <a:p>
            <a:pPr marL="742950" indent="-742950">
              <a:buAutoNum type="arabicPeriod"/>
            </a:pPr>
            <a:r>
              <a:rPr lang="en-US" sz="3600" dirty="0"/>
              <a:t>Select the Candidate</a:t>
            </a:r>
          </a:p>
          <a:p>
            <a:pPr marL="742950" indent="-742950">
              <a:buAutoNum type="arabicPeriod"/>
            </a:pPr>
            <a:r>
              <a:rPr lang="en-US" sz="3600" dirty="0"/>
              <a:t>Vote is Encrypted by RSA </a:t>
            </a:r>
            <a:r>
              <a:rPr lang="en-US" sz="3600" dirty="0" err="1"/>
              <a:t>Alg</a:t>
            </a:r>
            <a:endParaRPr lang="en-US" sz="3600" dirty="0"/>
          </a:p>
          <a:p>
            <a:pPr marL="742950" indent="-742950">
              <a:buAutoNum type="arabicPeriod"/>
            </a:pPr>
            <a:r>
              <a:rPr lang="en-US" sz="3600" dirty="0"/>
              <a:t>Add the Block to the Chain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9A0F0-CFF1-9A54-26FE-01C681521603}"/>
              </a:ext>
            </a:extLst>
          </p:cNvPr>
          <p:cNvSpPr txBox="1"/>
          <p:nvPr/>
        </p:nvSpPr>
        <p:spPr>
          <a:xfrm>
            <a:off x="-3947553" y="1545491"/>
            <a:ext cx="5537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VOTER PROCESS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028192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B7C308-0D72-D5C6-2124-D81082FC5409}"/>
              </a:ext>
            </a:extLst>
          </p:cNvPr>
          <p:cNvSpPr/>
          <p:nvPr/>
        </p:nvSpPr>
        <p:spPr>
          <a:xfrm>
            <a:off x="-396240" y="-182880"/>
            <a:ext cx="13624560" cy="124968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071B5-333B-801A-24DD-8380855F00A1}"/>
              </a:ext>
            </a:extLst>
          </p:cNvPr>
          <p:cNvSpPr txBox="1"/>
          <p:nvPr/>
        </p:nvSpPr>
        <p:spPr>
          <a:xfrm>
            <a:off x="3006556" y="26461"/>
            <a:ext cx="6178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600" dirty="0">
                <a:latin typeface="Eras Bold ITC" panose="020B0907030504020204" pitchFamily="34" charset="0"/>
              </a:rPr>
              <a:t>ARCHITECTURE</a:t>
            </a:r>
            <a:endParaRPr lang="en-IN" sz="4800" spc="600" dirty="0">
              <a:latin typeface="Eras Bold ITC" panose="020B0907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ED779-07A9-5736-AB80-875E8FBB2398}"/>
              </a:ext>
            </a:extLst>
          </p:cNvPr>
          <p:cNvSpPr txBox="1"/>
          <p:nvPr/>
        </p:nvSpPr>
        <p:spPr>
          <a:xfrm>
            <a:off x="2735432" y="2792433"/>
            <a:ext cx="67211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/>
              <a:t>Candidate List</a:t>
            </a:r>
          </a:p>
          <a:p>
            <a:pPr marL="742950" indent="-742950">
              <a:buAutoNum type="arabicPeriod"/>
            </a:pPr>
            <a:r>
              <a:rPr lang="en-US" sz="3600" dirty="0"/>
              <a:t>Select the Candidate</a:t>
            </a:r>
          </a:p>
          <a:p>
            <a:pPr marL="742950" indent="-742950">
              <a:buAutoNum type="arabicPeriod"/>
            </a:pPr>
            <a:r>
              <a:rPr lang="en-US" sz="3600" dirty="0"/>
              <a:t>Vote is Encrypted by RSA </a:t>
            </a:r>
            <a:r>
              <a:rPr lang="en-US" sz="3600" dirty="0" err="1"/>
              <a:t>Alg</a:t>
            </a:r>
            <a:endParaRPr lang="en-US" sz="3600" dirty="0"/>
          </a:p>
          <a:p>
            <a:pPr marL="742950" indent="-742950">
              <a:buAutoNum type="arabicPeriod"/>
            </a:pPr>
            <a:r>
              <a:rPr lang="en-US" sz="3600" dirty="0"/>
              <a:t>Add the Block to the Chain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9A0F0-CFF1-9A54-26FE-01C681521603}"/>
              </a:ext>
            </a:extLst>
          </p:cNvPr>
          <p:cNvSpPr txBox="1"/>
          <p:nvPr/>
        </p:nvSpPr>
        <p:spPr>
          <a:xfrm>
            <a:off x="4175367" y="1545491"/>
            <a:ext cx="381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VOTER PROCESS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167090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B7C308-0D72-D5C6-2124-D81082FC5409}"/>
              </a:ext>
            </a:extLst>
          </p:cNvPr>
          <p:cNvSpPr/>
          <p:nvPr/>
        </p:nvSpPr>
        <p:spPr>
          <a:xfrm>
            <a:off x="-396240" y="-182880"/>
            <a:ext cx="13624560" cy="124968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071B5-333B-801A-24DD-8380855F00A1}"/>
              </a:ext>
            </a:extLst>
          </p:cNvPr>
          <p:cNvSpPr txBox="1"/>
          <p:nvPr/>
        </p:nvSpPr>
        <p:spPr>
          <a:xfrm>
            <a:off x="3006556" y="26461"/>
            <a:ext cx="6178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600" dirty="0">
                <a:latin typeface="Eras Bold ITC" panose="020B0907030504020204" pitchFamily="34" charset="0"/>
              </a:rPr>
              <a:t>ARCHITECTURE</a:t>
            </a:r>
            <a:endParaRPr lang="en-IN" sz="4800" spc="600" dirty="0">
              <a:latin typeface="Eras Bold ITC" panose="020B0907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ED779-07A9-5736-AB80-875E8FBB2398}"/>
              </a:ext>
            </a:extLst>
          </p:cNvPr>
          <p:cNvSpPr txBox="1"/>
          <p:nvPr/>
        </p:nvSpPr>
        <p:spPr>
          <a:xfrm>
            <a:off x="735255" y="7135833"/>
            <a:ext cx="10721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/>
              <a:t>Authenticate Voter using Private Key of the Voter</a:t>
            </a:r>
          </a:p>
          <a:p>
            <a:pPr marL="742950" indent="-742950">
              <a:buAutoNum type="arabicPeriod"/>
            </a:pPr>
            <a:r>
              <a:rPr lang="en-US" sz="3600" dirty="0"/>
              <a:t>Add Vote to Block</a:t>
            </a:r>
          </a:p>
          <a:p>
            <a:pPr marL="742950" indent="-742950">
              <a:buAutoNum type="arabicPeriod"/>
            </a:pPr>
            <a:r>
              <a:rPr lang="en-US" sz="3600" dirty="0"/>
              <a:t>Update Ledger</a:t>
            </a:r>
          </a:p>
          <a:p>
            <a:pPr marL="742950" indent="-742950">
              <a:buAutoNum type="arabicPeriod"/>
            </a:pPr>
            <a:r>
              <a:rPr lang="en-US" sz="3600" dirty="0"/>
              <a:t>Consensus Conformation</a:t>
            </a:r>
          </a:p>
          <a:p>
            <a:pPr marL="742950" indent="-742950">
              <a:buAutoNum type="arabicPeriod"/>
            </a:pPr>
            <a:r>
              <a:rPr lang="en-US" sz="3600" dirty="0"/>
              <a:t>Vote Cast Conformation</a:t>
            </a:r>
          </a:p>
          <a:p>
            <a:pPr marL="742950" indent="-742950">
              <a:buAutoNum type="arabicPeriod"/>
            </a:pP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9A0F0-CFF1-9A54-26FE-01C681521603}"/>
              </a:ext>
            </a:extLst>
          </p:cNvPr>
          <p:cNvSpPr txBox="1"/>
          <p:nvPr/>
        </p:nvSpPr>
        <p:spPr>
          <a:xfrm>
            <a:off x="12542127" y="1545491"/>
            <a:ext cx="381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VOTER PROCESS</a:t>
            </a:r>
            <a:endParaRPr lang="en-IN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A6C6C-792C-76C4-18D2-FFCA79A91A16}"/>
              </a:ext>
            </a:extLst>
          </p:cNvPr>
          <p:cNvSpPr txBox="1"/>
          <p:nvPr/>
        </p:nvSpPr>
        <p:spPr>
          <a:xfrm>
            <a:off x="-5029593" y="1545491"/>
            <a:ext cx="5166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BLOCKCHAIN MODULE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11865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B7C308-0D72-D5C6-2124-D81082FC5409}"/>
              </a:ext>
            </a:extLst>
          </p:cNvPr>
          <p:cNvSpPr/>
          <p:nvPr/>
        </p:nvSpPr>
        <p:spPr>
          <a:xfrm>
            <a:off x="-396240" y="-182880"/>
            <a:ext cx="13624560" cy="124968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071B5-333B-801A-24DD-8380855F00A1}"/>
              </a:ext>
            </a:extLst>
          </p:cNvPr>
          <p:cNvSpPr txBox="1"/>
          <p:nvPr/>
        </p:nvSpPr>
        <p:spPr>
          <a:xfrm>
            <a:off x="3006556" y="26461"/>
            <a:ext cx="6178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600" dirty="0">
                <a:latin typeface="Eras Bold ITC" panose="020B0907030504020204" pitchFamily="34" charset="0"/>
              </a:rPr>
              <a:t>ARCHITECTURE</a:t>
            </a:r>
            <a:endParaRPr lang="en-IN" sz="4800" spc="600" dirty="0">
              <a:latin typeface="Eras Bold ITC" panose="020B0907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ED779-07A9-5736-AB80-875E8FBB2398}"/>
              </a:ext>
            </a:extLst>
          </p:cNvPr>
          <p:cNvSpPr txBox="1"/>
          <p:nvPr/>
        </p:nvSpPr>
        <p:spPr>
          <a:xfrm>
            <a:off x="735255" y="2518113"/>
            <a:ext cx="10721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/>
              <a:t>Authenticate Voter using Private Key of the Voter</a:t>
            </a:r>
          </a:p>
          <a:p>
            <a:pPr marL="742950" indent="-742950">
              <a:buAutoNum type="arabicPeriod"/>
            </a:pPr>
            <a:r>
              <a:rPr lang="en-US" sz="3600" dirty="0"/>
              <a:t>Add Vote to Block</a:t>
            </a:r>
          </a:p>
          <a:p>
            <a:pPr marL="742950" indent="-742950">
              <a:buAutoNum type="arabicPeriod"/>
            </a:pPr>
            <a:r>
              <a:rPr lang="en-US" sz="3600" dirty="0"/>
              <a:t>Update Ledger</a:t>
            </a:r>
          </a:p>
          <a:p>
            <a:pPr marL="742950" indent="-742950">
              <a:buAutoNum type="arabicPeriod"/>
            </a:pPr>
            <a:r>
              <a:rPr lang="en-US" sz="3600" dirty="0"/>
              <a:t>Consensus Conformation</a:t>
            </a:r>
          </a:p>
          <a:p>
            <a:pPr marL="742950" indent="-742950">
              <a:buAutoNum type="arabicPeriod"/>
            </a:pPr>
            <a:r>
              <a:rPr lang="en-US" sz="3600" dirty="0"/>
              <a:t>Vote Cast Conformation</a:t>
            </a:r>
          </a:p>
          <a:p>
            <a:pPr marL="742950" indent="-742950">
              <a:buAutoNum type="arabicPeriod"/>
            </a:pP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A6C6C-792C-76C4-18D2-FFCA79A91A16}"/>
              </a:ext>
            </a:extLst>
          </p:cNvPr>
          <p:cNvSpPr txBox="1"/>
          <p:nvPr/>
        </p:nvSpPr>
        <p:spPr>
          <a:xfrm>
            <a:off x="3512622" y="1545491"/>
            <a:ext cx="5166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BLOCKCHAIN MODULE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433178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93C238-56B6-E0D5-5F7E-270434834C56}"/>
              </a:ext>
            </a:extLst>
          </p:cNvPr>
          <p:cNvSpPr/>
          <p:nvPr/>
        </p:nvSpPr>
        <p:spPr>
          <a:xfrm>
            <a:off x="-746760" y="-121920"/>
            <a:ext cx="13685520" cy="1631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24117-5216-AE9B-53BA-D5FEB67E58C6}"/>
              </a:ext>
            </a:extLst>
          </p:cNvPr>
          <p:cNvSpPr txBox="1"/>
          <p:nvPr/>
        </p:nvSpPr>
        <p:spPr>
          <a:xfrm>
            <a:off x="0" y="-1077575"/>
            <a:ext cx="12189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300" dirty="0">
                <a:latin typeface="Eras Bold ITC" panose="020B0907030504020204" pitchFamily="34" charset="0"/>
              </a:rPr>
              <a:t>ALGORITHMS FOR SECURING DATABASE</a:t>
            </a:r>
            <a:endParaRPr lang="en-IN" sz="4000" spc="300" dirty="0">
              <a:latin typeface="Eras Bold ITC" panose="020B0907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82E11-7356-573D-2307-B772BFCB95C9}"/>
              </a:ext>
            </a:extLst>
          </p:cNvPr>
          <p:cNvSpPr/>
          <p:nvPr/>
        </p:nvSpPr>
        <p:spPr>
          <a:xfrm>
            <a:off x="0" y="1509295"/>
            <a:ext cx="3200400" cy="560778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246C1-0128-FF29-9301-9C4A25B3C13A}"/>
              </a:ext>
            </a:extLst>
          </p:cNvPr>
          <p:cNvSpPr txBox="1"/>
          <p:nvPr/>
        </p:nvSpPr>
        <p:spPr>
          <a:xfrm>
            <a:off x="-1667799" y="1720483"/>
            <a:ext cx="1476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Bahnschrift SemiBold" panose="020B0502040204020203" pitchFamily="34" charset="0"/>
              </a:rPr>
              <a:t>SHA3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2A681-6638-5215-EC07-524603936EB8}"/>
              </a:ext>
            </a:extLst>
          </p:cNvPr>
          <p:cNvSpPr txBox="1"/>
          <p:nvPr/>
        </p:nvSpPr>
        <p:spPr>
          <a:xfrm>
            <a:off x="4629172" y="2543471"/>
            <a:ext cx="30403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This approach involves developing a decentralized voting system using </a:t>
            </a:r>
            <a:r>
              <a:rPr lang="en-US" sz="2800" dirty="0" err="1">
                <a:solidFill>
                  <a:schemeClr val="tx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Etherum</a:t>
            </a:r>
            <a:r>
              <a:rPr lang="en-US" sz="2800" dirty="0">
                <a:solidFill>
                  <a:schemeClr val="tx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 Blockchain Technology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8B2547-3262-16EC-FE9E-4883DC9194E8}"/>
              </a:ext>
            </a:extLst>
          </p:cNvPr>
          <p:cNvSpPr txBox="1"/>
          <p:nvPr/>
        </p:nvSpPr>
        <p:spPr>
          <a:xfrm>
            <a:off x="8622052" y="2543471"/>
            <a:ext cx="30403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The datasets used in this paper will consist of mock voting data to simulate a real-world scenario.</a:t>
            </a:r>
          </a:p>
          <a:p>
            <a:pPr algn="ctr"/>
            <a:endParaRPr lang="en-IN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7B9860-EC78-9272-DCB7-EAE9BF45EFC2}"/>
              </a:ext>
            </a:extLst>
          </p:cNvPr>
          <p:cNvSpPr/>
          <p:nvPr/>
        </p:nvSpPr>
        <p:spPr>
          <a:xfrm>
            <a:off x="3028972" y="1509293"/>
            <a:ext cx="3200400" cy="560778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048BD4-3B28-C99F-A5BF-0B6FDD1888B2}"/>
              </a:ext>
            </a:extLst>
          </p:cNvPr>
          <p:cNvSpPr/>
          <p:nvPr/>
        </p:nvSpPr>
        <p:spPr>
          <a:xfrm>
            <a:off x="6195104" y="1509293"/>
            <a:ext cx="3200400" cy="560778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28A25C-3D85-218B-2112-90176CA27C3A}"/>
              </a:ext>
            </a:extLst>
          </p:cNvPr>
          <p:cNvSpPr/>
          <p:nvPr/>
        </p:nvSpPr>
        <p:spPr>
          <a:xfrm>
            <a:off x="9342164" y="1509293"/>
            <a:ext cx="3200400" cy="560778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412880-4626-E623-2B17-464214B308A9}"/>
              </a:ext>
            </a:extLst>
          </p:cNvPr>
          <p:cNvSpPr txBox="1"/>
          <p:nvPr/>
        </p:nvSpPr>
        <p:spPr>
          <a:xfrm>
            <a:off x="58086" y="7389791"/>
            <a:ext cx="29556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Bold" panose="020B0502040204020203" pitchFamily="34" charset="0"/>
              </a:rPr>
              <a:t>I</a:t>
            </a:r>
            <a:r>
              <a:rPr lang="en-IN" sz="2800" dirty="0">
                <a:latin typeface="Bahnschrift SemiBold" panose="020B0502040204020203" pitchFamily="34" charset="0"/>
              </a:rPr>
              <a:t>t produces digital prints of an input data of any sized called </a:t>
            </a:r>
            <a:r>
              <a:rPr lang="en-IN" sz="2800" dirty="0" err="1">
                <a:latin typeface="Bahnschrift SemiBold" panose="020B0502040204020203" pitchFamily="34" charset="0"/>
              </a:rPr>
              <a:t>Keecak</a:t>
            </a:r>
            <a:r>
              <a:rPr lang="en-IN" sz="2800" dirty="0">
                <a:latin typeface="Bahnschrift SemiBold" panose="020B0502040204020203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Bahnschrift SemiBold" panose="020B0502040204020203" pitchFamily="34" charset="0"/>
              </a:rPr>
              <a:t>Python Library : </a:t>
            </a:r>
            <a:r>
              <a:rPr lang="en-IN" sz="2800" dirty="0" err="1">
                <a:latin typeface="Bahnschrift SemiBold" panose="020B0502040204020203" pitchFamily="34" charset="0"/>
              </a:rPr>
              <a:t>Keecak</a:t>
            </a:r>
            <a:r>
              <a:rPr lang="en-IN" sz="2800" dirty="0">
                <a:latin typeface="Bahnschrift SemiBold" panose="020B0502040204020203" pitchFamily="34" charset="0"/>
              </a:rPr>
              <a:t>/Pysha3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Bahnschrift SemiBol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40A2B7-E4FF-1C54-6364-04816305B69F}"/>
              </a:ext>
            </a:extLst>
          </p:cNvPr>
          <p:cNvSpPr txBox="1"/>
          <p:nvPr/>
        </p:nvSpPr>
        <p:spPr>
          <a:xfrm>
            <a:off x="3102298" y="7328831"/>
            <a:ext cx="29556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Bold" panose="020B0502040204020203" pitchFamily="34" charset="0"/>
              </a:rPr>
              <a:t>Rivest – Sharmir – Adleman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Bold" panose="020B0502040204020203" pitchFamily="34" charset="0"/>
              </a:rPr>
              <a:t>It is used to encrypt the vote and send to server to append in block chain</a:t>
            </a:r>
            <a:endParaRPr lang="en-IN" sz="2800" dirty="0">
              <a:latin typeface="Bahnschrift SemiBol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Bahnschrift SemiBol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2E992F-68DD-794A-49C1-C195E27FF2E3}"/>
              </a:ext>
            </a:extLst>
          </p:cNvPr>
          <p:cNvSpPr txBox="1"/>
          <p:nvPr/>
        </p:nvSpPr>
        <p:spPr>
          <a:xfrm>
            <a:off x="-1454439" y="1720482"/>
            <a:ext cx="1016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SemiBold" panose="020B0502040204020203" pitchFamily="34" charset="0"/>
              </a:rPr>
              <a:t>RSA</a:t>
            </a:r>
            <a:endParaRPr lang="en-IN" sz="3200" dirty="0">
              <a:latin typeface="Bahnschrift SemiBold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182FF9-8C8D-FC69-C567-725076991F23}"/>
              </a:ext>
            </a:extLst>
          </p:cNvPr>
          <p:cNvSpPr txBox="1"/>
          <p:nvPr/>
        </p:nvSpPr>
        <p:spPr>
          <a:xfrm>
            <a:off x="12424966" y="1681696"/>
            <a:ext cx="2323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ahnschrift SemiBold" panose="020B0502040204020203" pitchFamily="34" charset="0"/>
              </a:rPr>
              <a:t>Blockchain Voting</a:t>
            </a:r>
            <a:endParaRPr lang="en-IN" sz="3200" dirty="0">
              <a:latin typeface="Bahnschrift SemiBold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356179-4A0F-884F-F65B-87AAC7E35FF8}"/>
              </a:ext>
            </a:extLst>
          </p:cNvPr>
          <p:cNvSpPr txBox="1"/>
          <p:nvPr/>
        </p:nvSpPr>
        <p:spPr>
          <a:xfrm>
            <a:off x="6287391" y="7272631"/>
            <a:ext cx="29556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Bold" panose="020B0502040204020203" pitchFamily="34" charset="0"/>
              </a:rPr>
              <a:t>Every vote will be asked to seal the ballot which generates Transaction hash, Ballot hash, Unique nonce, Timestamp.</a:t>
            </a:r>
            <a:endParaRPr lang="en-IN" sz="2800" dirty="0">
              <a:latin typeface="Bahnschrift SemiBol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Bahnschrift SemiBol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DC0D0A-2ADE-A245-8A23-EF3D87951BB3}"/>
              </a:ext>
            </a:extLst>
          </p:cNvPr>
          <p:cNvSpPr txBox="1"/>
          <p:nvPr/>
        </p:nvSpPr>
        <p:spPr>
          <a:xfrm>
            <a:off x="12226846" y="1681696"/>
            <a:ext cx="2323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ahnschrift SemiBold" panose="020B0502040204020203" pitchFamily="34" charset="0"/>
              </a:rPr>
              <a:t>Merkle Root</a:t>
            </a:r>
            <a:endParaRPr lang="en-IN" sz="3200" dirty="0">
              <a:latin typeface="Bahnschrift SemiBold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213316-843E-52F0-871B-B9EBD767AFFB}"/>
              </a:ext>
            </a:extLst>
          </p:cNvPr>
          <p:cNvSpPr txBox="1"/>
          <p:nvPr/>
        </p:nvSpPr>
        <p:spPr>
          <a:xfrm>
            <a:off x="9472551" y="7242151"/>
            <a:ext cx="29556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Bold" panose="020B0502040204020203" pitchFamily="34" charset="0"/>
              </a:rPr>
              <a:t>It is a cryptographic hash that represents the collective integrity of all transactions within a block in a blockchain.</a:t>
            </a:r>
            <a:endParaRPr lang="en-IN" sz="2800" dirty="0">
              <a:latin typeface="Bahnschrift SemiBol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827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4000"/>
                    </a14:imgEffect>
                    <a14:imgEffect>
                      <a14:colorTemperature colorTemp="6361"/>
                    </a14:imgEffect>
                    <a14:imgEffect>
                      <a14:saturation sat="77000"/>
                    </a14:imgEffect>
                    <a14:imgEffect>
                      <a14:brightnessContrast bright="-2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AA28CB5-EC97-28DF-BCAC-D59839963ABD}"/>
              </a:ext>
            </a:extLst>
          </p:cNvPr>
          <p:cNvSpPr txBox="1"/>
          <p:nvPr/>
        </p:nvSpPr>
        <p:spPr>
          <a:xfrm>
            <a:off x="6819900" y="2828835"/>
            <a:ext cx="5372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Eras Bold ITC" panose="020B0907030504020204" pitchFamily="34" charset="0"/>
              </a:rPr>
              <a:t>WELCOME</a:t>
            </a:r>
            <a:endParaRPr lang="en-IN" sz="72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0DE044-698D-7905-16E2-0025ABF59155}"/>
              </a:ext>
            </a:extLst>
          </p:cNvPr>
          <p:cNvSpPr txBox="1"/>
          <p:nvPr/>
        </p:nvSpPr>
        <p:spPr>
          <a:xfrm>
            <a:off x="7158912" y="3755680"/>
            <a:ext cx="5372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600" dirty="0">
                <a:solidFill>
                  <a:schemeClr val="bg1"/>
                </a:solidFill>
                <a:latin typeface="Eras Bold ITC" panose="020B0907030504020204" pitchFamily="34" charset="0"/>
              </a:rPr>
              <a:t>TO OUR PRESENTATION</a:t>
            </a:r>
            <a:endParaRPr lang="en-IN" sz="2000" spc="6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006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93C238-56B6-E0D5-5F7E-270434834C56}"/>
              </a:ext>
            </a:extLst>
          </p:cNvPr>
          <p:cNvSpPr/>
          <p:nvPr/>
        </p:nvSpPr>
        <p:spPr>
          <a:xfrm>
            <a:off x="-746760" y="-121920"/>
            <a:ext cx="13685520" cy="1631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24117-5216-AE9B-53BA-D5FEB67E58C6}"/>
              </a:ext>
            </a:extLst>
          </p:cNvPr>
          <p:cNvSpPr txBox="1"/>
          <p:nvPr/>
        </p:nvSpPr>
        <p:spPr>
          <a:xfrm>
            <a:off x="0" y="339745"/>
            <a:ext cx="12189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300" dirty="0">
                <a:latin typeface="Eras Bold ITC" panose="020B0907030504020204" pitchFamily="34" charset="0"/>
              </a:rPr>
              <a:t>ALGORITHMS FOR SECURING DATABASE</a:t>
            </a:r>
            <a:endParaRPr lang="en-IN" sz="4000" spc="300" dirty="0">
              <a:latin typeface="Eras Bold ITC" panose="020B0907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82E11-7356-573D-2307-B772BFCB95C9}"/>
              </a:ext>
            </a:extLst>
          </p:cNvPr>
          <p:cNvSpPr/>
          <p:nvPr/>
        </p:nvSpPr>
        <p:spPr>
          <a:xfrm>
            <a:off x="0" y="1509295"/>
            <a:ext cx="3200400" cy="560778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246C1-0128-FF29-9301-9C4A25B3C13A}"/>
              </a:ext>
            </a:extLst>
          </p:cNvPr>
          <p:cNvSpPr txBox="1"/>
          <p:nvPr/>
        </p:nvSpPr>
        <p:spPr>
          <a:xfrm>
            <a:off x="862041" y="1857643"/>
            <a:ext cx="1476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Bahnschrift SemiBold" panose="020B0502040204020203" pitchFamily="34" charset="0"/>
              </a:rPr>
              <a:t>SHA3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2A681-6638-5215-EC07-524603936EB8}"/>
              </a:ext>
            </a:extLst>
          </p:cNvPr>
          <p:cNvSpPr txBox="1"/>
          <p:nvPr/>
        </p:nvSpPr>
        <p:spPr>
          <a:xfrm>
            <a:off x="4629172" y="2543471"/>
            <a:ext cx="30403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This approach involves developing a decentralized voting system using </a:t>
            </a:r>
            <a:r>
              <a:rPr lang="en-US" sz="2800" dirty="0" err="1">
                <a:solidFill>
                  <a:schemeClr val="tx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Etherum</a:t>
            </a:r>
            <a:r>
              <a:rPr lang="en-US" sz="2800" dirty="0">
                <a:solidFill>
                  <a:schemeClr val="tx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 Blockchain Technology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8B2547-3262-16EC-FE9E-4883DC9194E8}"/>
              </a:ext>
            </a:extLst>
          </p:cNvPr>
          <p:cNvSpPr txBox="1"/>
          <p:nvPr/>
        </p:nvSpPr>
        <p:spPr>
          <a:xfrm>
            <a:off x="8622052" y="2543471"/>
            <a:ext cx="30403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The datasets used in this paper will consist of mock voting data to simulate a real-world scenario.</a:t>
            </a:r>
          </a:p>
          <a:p>
            <a:pPr algn="ctr"/>
            <a:endParaRPr lang="en-IN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7B9860-EC78-9272-DCB7-EAE9BF45EFC2}"/>
              </a:ext>
            </a:extLst>
          </p:cNvPr>
          <p:cNvSpPr/>
          <p:nvPr/>
        </p:nvSpPr>
        <p:spPr>
          <a:xfrm>
            <a:off x="3028972" y="1509293"/>
            <a:ext cx="3200400" cy="560778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048BD4-3B28-C99F-A5BF-0B6FDD1888B2}"/>
              </a:ext>
            </a:extLst>
          </p:cNvPr>
          <p:cNvSpPr/>
          <p:nvPr/>
        </p:nvSpPr>
        <p:spPr>
          <a:xfrm>
            <a:off x="6195104" y="1509293"/>
            <a:ext cx="3200400" cy="560778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28A25C-3D85-218B-2112-90176CA27C3A}"/>
              </a:ext>
            </a:extLst>
          </p:cNvPr>
          <p:cNvSpPr/>
          <p:nvPr/>
        </p:nvSpPr>
        <p:spPr>
          <a:xfrm>
            <a:off x="9342164" y="1509293"/>
            <a:ext cx="3200400" cy="560778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412880-4626-E623-2B17-464214B308A9}"/>
              </a:ext>
            </a:extLst>
          </p:cNvPr>
          <p:cNvSpPr txBox="1"/>
          <p:nvPr/>
        </p:nvSpPr>
        <p:spPr>
          <a:xfrm>
            <a:off x="73326" y="2756831"/>
            <a:ext cx="29556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" panose="020B0502040204020203" pitchFamily="34" charset="0"/>
              </a:rPr>
              <a:t>I</a:t>
            </a:r>
            <a:r>
              <a:rPr lang="en-IN" sz="2400" dirty="0">
                <a:latin typeface="Bahnschrift SemiBold" panose="020B0502040204020203" pitchFamily="34" charset="0"/>
              </a:rPr>
              <a:t>t produces digital prints of an input data of any sized called </a:t>
            </a:r>
            <a:r>
              <a:rPr lang="en-IN" sz="2400" dirty="0" err="1">
                <a:latin typeface="Bahnschrift SemiBold" panose="020B0502040204020203" pitchFamily="34" charset="0"/>
              </a:rPr>
              <a:t>Keecak</a:t>
            </a:r>
            <a:r>
              <a:rPr lang="en-IN" sz="2400" dirty="0">
                <a:latin typeface="Bahnschrift SemiBold" panose="020B0502040204020203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Bahnschrift SemiBold" panose="020B0502040204020203" pitchFamily="34" charset="0"/>
              </a:rPr>
              <a:t>Python Library : </a:t>
            </a:r>
            <a:r>
              <a:rPr lang="en-IN" sz="2400" dirty="0" err="1">
                <a:latin typeface="Bahnschrift SemiBold" panose="020B0502040204020203" pitchFamily="34" charset="0"/>
              </a:rPr>
              <a:t>Keecak</a:t>
            </a:r>
            <a:r>
              <a:rPr lang="en-IN" sz="2400" dirty="0">
                <a:latin typeface="Bahnschrift SemiBold" panose="020B0502040204020203" pitchFamily="34" charset="0"/>
              </a:rPr>
              <a:t>/Pysha3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>
              <a:latin typeface="Bahnschrift SemiBol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40A2B7-E4FF-1C54-6364-04816305B69F}"/>
              </a:ext>
            </a:extLst>
          </p:cNvPr>
          <p:cNvSpPr txBox="1"/>
          <p:nvPr/>
        </p:nvSpPr>
        <p:spPr>
          <a:xfrm>
            <a:off x="3102298" y="2741591"/>
            <a:ext cx="29556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" panose="020B0502040204020203" pitchFamily="34" charset="0"/>
              </a:rPr>
              <a:t>Rivest – Sharmir – Adleman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" panose="020B0502040204020203" pitchFamily="34" charset="0"/>
              </a:rPr>
              <a:t>It is used to encrypt the vote and send to server to append in block chain</a:t>
            </a:r>
            <a:endParaRPr lang="en-IN" sz="2400" dirty="0">
              <a:latin typeface="Bahnschrift SemiBol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>
              <a:latin typeface="Bahnschrift SemiBol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2E992F-68DD-794A-49C1-C195E27FF2E3}"/>
              </a:ext>
            </a:extLst>
          </p:cNvPr>
          <p:cNvSpPr txBox="1"/>
          <p:nvPr/>
        </p:nvSpPr>
        <p:spPr>
          <a:xfrm>
            <a:off x="4062441" y="1857642"/>
            <a:ext cx="1016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SemiBold" panose="020B0502040204020203" pitchFamily="34" charset="0"/>
              </a:rPr>
              <a:t>RSA</a:t>
            </a:r>
            <a:endParaRPr lang="en-IN" sz="3200" dirty="0">
              <a:latin typeface="Bahnschrift SemiBold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182FF9-8C8D-FC69-C567-725076991F23}"/>
              </a:ext>
            </a:extLst>
          </p:cNvPr>
          <p:cNvSpPr txBox="1"/>
          <p:nvPr/>
        </p:nvSpPr>
        <p:spPr>
          <a:xfrm>
            <a:off x="6633766" y="1681696"/>
            <a:ext cx="2323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ahnschrift SemiBold" panose="020B0502040204020203" pitchFamily="34" charset="0"/>
              </a:rPr>
              <a:t>Blockchain Voting</a:t>
            </a:r>
            <a:endParaRPr lang="en-IN" sz="3200" dirty="0">
              <a:latin typeface="Bahnschrift SemiBold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356179-4A0F-884F-F65B-87AAC7E35FF8}"/>
              </a:ext>
            </a:extLst>
          </p:cNvPr>
          <p:cNvSpPr txBox="1"/>
          <p:nvPr/>
        </p:nvSpPr>
        <p:spPr>
          <a:xfrm>
            <a:off x="6287391" y="2715871"/>
            <a:ext cx="29556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" panose="020B0502040204020203" pitchFamily="34" charset="0"/>
              </a:rPr>
              <a:t>Every vote will be asked to seal the ballot which generates Transaction hash, Ballot hash, Unique nonce, Timestamp.</a:t>
            </a:r>
            <a:endParaRPr lang="en-IN" sz="2400" dirty="0">
              <a:latin typeface="Bahnschrift SemiBol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>
              <a:latin typeface="Bahnschrift SemiBol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DC0D0A-2ADE-A245-8A23-EF3D87951BB3}"/>
              </a:ext>
            </a:extLst>
          </p:cNvPr>
          <p:cNvSpPr txBox="1"/>
          <p:nvPr/>
        </p:nvSpPr>
        <p:spPr>
          <a:xfrm>
            <a:off x="9834166" y="1681696"/>
            <a:ext cx="2323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ahnschrift SemiBold" panose="020B0502040204020203" pitchFamily="34" charset="0"/>
              </a:rPr>
              <a:t>Merkle Root</a:t>
            </a:r>
            <a:endParaRPr lang="en-IN" sz="3200" dirty="0">
              <a:latin typeface="Bahnschrift SemiBold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213316-843E-52F0-871B-B9EBD767AFFB}"/>
              </a:ext>
            </a:extLst>
          </p:cNvPr>
          <p:cNvSpPr txBox="1"/>
          <p:nvPr/>
        </p:nvSpPr>
        <p:spPr>
          <a:xfrm>
            <a:off x="9381111" y="2715871"/>
            <a:ext cx="29556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" panose="020B0502040204020203" pitchFamily="34" charset="0"/>
              </a:rPr>
              <a:t>It is a cryptographic hash that represents the collective integrity of all transactions within a block in a blockchain.</a:t>
            </a:r>
            <a:endParaRPr lang="en-IN" sz="2400" dirty="0">
              <a:latin typeface="Bahnschrift SemiBol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935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588019-9D7A-1143-31A3-161FA669D00F}"/>
              </a:ext>
            </a:extLst>
          </p:cNvPr>
          <p:cNvSpPr/>
          <p:nvPr/>
        </p:nvSpPr>
        <p:spPr>
          <a:xfrm>
            <a:off x="6217920" y="-274320"/>
            <a:ext cx="6431280" cy="900684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A9A9E0-9035-B429-497A-073D42EC3D1A}"/>
              </a:ext>
            </a:extLst>
          </p:cNvPr>
          <p:cNvSpPr/>
          <p:nvPr/>
        </p:nvSpPr>
        <p:spPr>
          <a:xfrm>
            <a:off x="-213360" y="-274320"/>
            <a:ext cx="6431280" cy="900684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344754-636E-E910-AD6E-FA2F5C494C30}"/>
              </a:ext>
            </a:extLst>
          </p:cNvPr>
          <p:cNvSpPr/>
          <p:nvPr/>
        </p:nvSpPr>
        <p:spPr>
          <a:xfrm>
            <a:off x="-1783080" y="-975360"/>
            <a:ext cx="16261080" cy="28041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6549B-288D-6368-DEEB-B6D9D5481C48}"/>
              </a:ext>
            </a:extLst>
          </p:cNvPr>
          <p:cNvSpPr txBox="1"/>
          <p:nvPr/>
        </p:nvSpPr>
        <p:spPr>
          <a:xfrm>
            <a:off x="0" y="-2418695"/>
            <a:ext cx="121894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300" dirty="0">
                <a:latin typeface="Eras Bold ITC" panose="020B0907030504020204" pitchFamily="34" charset="0"/>
              </a:rPr>
              <a:t>COUNTRIES USING ONLINE VOTING BLOCKCHAIN</a:t>
            </a:r>
            <a:endParaRPr lang="en-IN" sz="4000" spc="300" dirty="0">
              <a:latin typeface="Eras Bold ITC" panose="020B0907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FA1F05-7BD7-E5B5-9356-1B137B54DDAE}"/>
              </a:ext>
            </a:extLst>
          </p:cNvPr>
          <p:cNvSpPr txBox="1"/>
          <p:nvPr/>
        </p:nvSpPr>
        <p:spPr>
          <a:xfrm>
            <a:off x="-6134295" y="2140089"/>
            <a:ext cx="6301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ALREADY USED BLOCKCHAIN</a:t>
            </a:r>
            <a:endParaRPr lang="en-IN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69BDD-F790-0C08-182D-CA7D353CD3C2}"/>
              </a:ext>
            </a:extLst>
          </p:cNvPr>
          <p:cNvSpPr txBox="1"/>
          <p:nvPr/>
        </p:nvSpPr>
        <p:spPr>
          <a:xfrm>
            <a:off x="12580425" y="2140089"/>
            <a:ext cx="4442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PROOF OF CONCEPT</a:t>
            </a:r>
            <a:endParaRPr lang="en-IN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8FAA78-A93C-CBF9-51EA-8D06C555E343}"/>
              </a:ext>
            </a:extLst>
          </p:cNvPr>
          <p:cNvSpPr txBox="1"/>
          <p:nvPr/>
        </p:nvSpPr>
        <p:spPr>
          <a:xfrm>
            <a:off x="-4981205" y="2962156"/>
            <a:ext cx="4605354" cy="4205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Bold" panose="020B0502040204020203" pitchFamily="34" charset="0"/>
              </a:rPr>
              <a:t>United States – </a:t>
            </a:r>
            <a:r>
              <a:rPr lang="en-US" sz="2800" dirty="0" err="1">
                <a:latin typeface="Bahnschrift SemiBold" panose="020B0502040204020203" pitchFamily="34" charset="0"/>
              </a:rPr>
              <a:t>Votaz</a:t>
            </a:r>
            <a:endParaRPr lang="en-US" sz="2800" dirty="0">
              <a:latin typeface="Bahnschrift SemiBold" panose="020B0502040204020203" pitchFamily="34" charset="0"/>
            </a:endParaRP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Bold" panose="020B0502040204020203" pitchFamily="34" charset="0"/>
              </a:rPr>
              <a:t>Japan 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Bold" panose="020B0502040204020203" pitchFamily="34" charset="0"/>
              </a:rPr>
              <a:t>Russia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Bold" panose="020B0502040204020203" pitchFamily="34" charset="0"/>
              </a:rPr>
              <a:t>Sierra Leone</a:t>
            </a:r>
            <a:endParaRPr lang="en-IN" sz="2800" dirty="0">
              <a:latin typeface="Bahnschrift SemiBol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499231-A172-B3A8-0CA8-130B6D01DDA5}"/>
              </a:ext>
            </a:extLst>
          </p:cNvPr>
          <p:cNvSpPr txBox="1"/>
          <p:nvPr/>
        </p:nvSpPr>
        <p:spPr>
          <a:xfrm>
            <a:off x="13001996" y="2995434"/>
            <a:ext cx="4605354" cy="3128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Bold" panose="020B0502040204020203" pitchFamily="34" charset="0"/>
              </a:rPr>
              <a:t>South Korea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Bold" panose="020B0502040204020203" pitchFamily="34" charset="0"/>
              </a:rPr>
              <a:t>Thailand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Bold" panose="020B0502040204020203" pitchFamily="34" charset="0"/>
              </a:rPr>
              <a:t>India</a:t>
            </a:r>
          </a:p>
        </p:txBody>
      </p:sp>
    </p:spTree>
    <p:extLst>
      <p:ext uri="{BB962C8B-B14F-4D97-AF65-F5344CB8AC3E}">
        <p14:creationId xmlns:p14="http://schemas.microsoft.com/office/powerpoint/2010/main" val="3692550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588019-9D7A-1143-31A3-161FA669D00F}"/>
              </a:ext>
            </a:extLst>
          </p:cNvPr>
          <p:cNvSpPr/>
          <p:nvPr/>
        </p:nvSpPr>
        <p:spPr>
          <a:xfrm>
            <a:off x="6217920" y="-274320"/>
            <a:ext cx="6431280" cy="900684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A9A9E0-9035-B429-497A-073D42EC3D1A}"/>
              </a:ext>
            </a:extLst>
          </p:cNvPr>
          <p:cNvSpPr/>
          <p:nvPr/>
        </p:nvSpPr>
        <p:spPr>
          <a:xfrm>
            <a:off x="-213360" y="-274320"/>
            <a:ext cx="6431280" cy="900684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344754-636E-E910-AD6E-FA2F5C494C30}"/>
              </a:ext>
            </a:extLst>
          </p:cNvPr>
          <p:cNvSpPr/>
          <p:nvPr/>
        </p:nvSpPr>
        <p:spPr>
          <a:xfrm>
            <a:off x="-1783080" y="-975360"/>
            <a:ext cx="16261080" cy="28041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6549B-288D-6368-DEEB-B6D9D5481C48}"/>
              </a:ext>
            </a:extLst>
          </p:cNvPr>
          <p:cNvSpPr txBox="1"/>
          <p:nvPr/>
        </p:nvSpPr>
        <p:spPr>
          <a:xfrm>
            <a:off x="0" y="263545"/>
            <a:ext cx="121894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300" dirty="0">
                <a:latin typeface="Eras Bold ITC" panose="020B0907030504020204" pitchFamily="34" charset="0"/>
              </a:rPr>
              <a:t>COUNTRIES USING ONLINE VOTING BLOCKCHAIN</a:t>
            </a:r>
            <a:endParaRPr lang="en-IN" sz="4000" spc="300" dirty="0">
              <a:latin typeface="Eras Bold ITC" panose="020B0907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FA1F05-7BD7-E5B5-9356-1B137B54DDAE}"/>
              </a:ext>
            </a:extLst>
          </p:cNvPr>
          <p:cNvSpPr txBox="1"/>
          <p:nvPr/>
        </p:nvSpPr>
        <p:spPr>
          <a:xfrm>
            <a:off x="-251655" y="2140089"/>
            <a:ext cx="6301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ALREADY USED BLOCKCHAIN</a:t>
            </a:r>
            <a:endParaRPr lang="en-IN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69BDD-F790-0C08-182D-CA7D353CD3C2}"/>
              </a:ext>
            </a:extLst>
          </p:cNvPr>
          <p:cNvSpPr txBox="1"/>
          <p:nvPr/>
        </p:nvSpPr>
        <p:spPr>
          <a:xfrm>
            <a:off x="7212232" y="2140089"/>
            <a:ext cx="4442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PROOF OF CONCEPT</a:t>
            </a:r>
            <a:endParaRPr lang="en-IN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8FAA78-A93C-CBF9-51EA-8D06C555E343}"/>
              </a:ext>
            </a:extLst>
          </p:cNvPr>
          <p:cNvSpPr txBox="1"/>
          <p:nvPr/>
        </p:nvSpPr>
        <p:spPr>
          <a:xfrm>
            <a:off x="596635" y="2962156"/>
            <a:ext cx="4605354" cy="3397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Bold" panose="020B0502040204020203" pitchFamily="34" charset="0"/>
              </a:rPr>
              <a:t>United States – </a:t>
            </a:r>
            <a:r>
              <a:rPr lang="en-US" sz="2800" dirty="0" err="1">
                <a:latin typeface="Bahnschrift SemiBold" panose="020B0502040204020203" pitchFamily="34" charset="0"/>
              </a:rPr>
              <a:t>Votaz</a:t>
            </a:r>
            <a:endParaRPr lang="en-US" sz="2800" dirty="0">
              <a:latin typeface="Bahnschrift SemiBold" panose="020B0502040204020203" pitchFamily="34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Bold" panose="020B0502040204020203" pitchFamily="34" charset="0"/>
              </a:rPr>
              <a:t>Japan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Bold" panose="020B0502040204020203" pitchFamily="34" charset="0"/>
              </a:rPr>
              <a:t>Russia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Bold" panose="020B0502040204020203" pitchFamily="34" charset="0"/>
              </a:rPr>
              <a:t>Sierra Leone</a:t>
            </a:r>
            <a:endParaRPr lang="en-IN" sz="2800" dirty="0">
              <a:latin typeface="Bahnschrift SemiBol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499231-A172-B3A8-0CA8-130B6D01DDA5}"/>
              </a:ext>
            </a:extLst>
          </p:cNvPr>
          <p:cNvSpPr txBox="1"/>
          <p:nvPr/>
        </p:nvSpPr>
        <p:spPr>
          <a:xfrm>
            <a:off x="7378436" y="2995434"/>
            <a:ext cx="4605354" cy="3128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Bold" panose="020B0502040204020203" pitchFamily="34" charset="0"/>
              </a:rPr>
              <a:t>South Korea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Bold" panose="020B0502040204020203" pitchFamily="34" charset="0"/>
              </a:rPr>
              <a:t>Thailand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Bold" panose="020B0502040204020203" pitchFamily="34" charset="0"/>
              </a:rPr>
              <a:t>India</a:t>
            </a:r>
          </a:p>
        </p:txBody>
      </p:sp>
    </p:spTree>
    <p:extLst>
      <p:ext uri="{BB962C8B-B14F-4D97-AF65-F5344CB8AC3E}">
        <p14:creationId xmlns:p14="http://schemas.microsoft.com/office/powerpoint/2010/main" val="1697617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EBD0A1C-0E3A-C30B-49D0-D0BA01A8D185}"/>
              </a:ext>
            </a:extLst>
          </p:cNvPr>
          <p:cNvSpPr/>
          <p:nvPr/>
        </p:nvSpPr>
        <p:spPr>
          <a:xfrm rot="5400000">
            <a:off x="-4008124" y="121921"/>
            <a:ext cx="7101842" cy="66141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7D2E6-7FE9-9CA6-0154-611F1C0E81C4}"/>
              </a:ext>
            </a:extLst>
          </p:cNvPr>
          <p:cNvSpPr txBox="1"/>
          <p:nvPr/>
        </p:nvSpPr>
        <p:spPr>
          <a:xfrm rot="16200000">
            <a:off x="-3890114" y="3013500"/>
            <a:ext cx="4625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Eras Bold ITC" panose="020B0907030504020204" pitchFamily="34" charset="0"/>
              </a:rPr>
              <a:t>CONCLUSION</a:t>
            </a:r>
            <a:endParaRPr lang="en-IN" sz="48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9C188-373D-7EA0-AD53-E1355E587DB0}"/>
              </a:ext>
            </a:extLst>
          </p:cNvPr>
          <p:cNvSpPr txBox="1"/>
          <p:nvPr/>
        </p:nvSpPr>
        <p:spPr>
          <a:xfrm>
            <a:off x="13136880" y="182245"/>
            <a:ext cx="7574280" cy="649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Developed a secure and efficient model for online voting.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Generates a unique blockchain block for each vote.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Addresses vulnerabilities of traditional EVMs.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Enhances vote integrity and prevents electoral fund.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Uses cryptography for strong security.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Relies on user responsibility for private key security.</a:t>
            </a:r>
          </a:p>
        </p:txBody>
      </p:sp>
    </p:spTree>
    <p:extLst>
      <p:ext uri="{BB962C8B-B14F-4D97-AF65-F5344CB8AC3E}">
        <p14:creationId xmlns:p14="http://schemas.microsoft.com/office/powerpoint/2010/main" val="3464328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EBD0A1C-0E3A-C30B-49D0-D0BA01A8D185}"/>
              </a:ext>
            </a:extLst>
          </p:cNvPr>
          <p:cNvSpPr/>
          <p:nvPr/>
        </p:nvSpPr>
        <p:spPr>
          <a:xfrm rot="5400000">
            <a:off x="-4008124" y="121921"/>
            <a:ext cx="7101842" cy="66141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7D2E6-7FE9-9CA6-0154-611F1C0E81C4}"/>
              </a:ext>
            </a:extLst>
          </p:cNvPr>
          <p:cNvSpPr txBox="1"/>
          <p:nvPr/>
        </p:nvSpPr>
        <p:spPr>
          <a:xfrm rot="16200000">
            <a:off x="-1360274" y="3013500"/>
            <a:ext cx="4625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Eras Bold ITC" panose="020B0907030504020204" pitchFamily="34" charset="0"/>
              </a:rPr>
              <a:t>CONCLUSION</a:t>
            </a:r>
            <a:endParaRPr lang="en-IN" sz="48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9C188-373D-7EA0-AD53-E1355E587DB0}"/>
              </a:ext>
            </a:extLst>
          </p:cNvPr>
          <p:cNvSpPr txBox="1"/>
          <p:nvPr/>
        </p:nvSpPr>
        <p:spPr>
          <a:xfrm>
            <a:off x="3596640" y="182245"/>
            <a:ext cx="7574280" cy="649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Developed a secure and efficient model for online voting.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Generates a unique blockchain block for each vote.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Addresses vulnerabilities of traditional EVMs.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Enhances vote integrity and prevents electoral fund.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Uses cryptography for strong security.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Relies on user responsibility for private key security.</a:t>
            </a:r>
          </a:p>
        </p:txBody>
      </p:sp>
    </p:spTree>
    <p:extLst>
      <p:ext uri="{BB962C8B-B14F-4D97-AF65-F5344CB8AC3E}">
        <p14:creationId xmlns:p14="http://schemas.microsoft.com/office/powerpoint/2010/main" val="9218138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9A9823-1465-CBD8-7A84-A902295051C3}"/>
              </a:ext>
            </a:extLst>
          </p:cNvPr>
          <p:cNvSpPr txBox="1"/>
          <p:nvPr/>
        </p:nvSpPr>
        <p:spPr>
          <a:xfrm>
            <a:off x="5913120" y="-1377405"/>
            <a:ext cx="6659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Eras Bold ITC" panose="020B0907030504020204" pitchFamily="34" charset="0"/>
              </a:rPr>
              <a:t>THANK YOU</a:t>
            </a:r>
            <a:endParaRPr lang="en-IN" sz="72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5595F-5142-E62F-2E9F-11F6E6D7B302}"/>
              </a:ext>
            </a:extLst>
          </p:cNvPr>
          <p:cNvSpPr txBox="1"/>
          <p:nvPr/>
        </p:nvSpPr>
        <p:spPr>
          <a:xfrm>
            <a:off x="-5520768" y="3829109"/>
            <a:ext cx="6130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600" dirty="0">
                <a:solidFill>
                  <a:schemeClr val="bg1"/>
                </a:solidFill>
                <a:latin typeface="Eras Bold ITC" panose="020B0907030504020204" pitchFamily="34" charset="0"/>
              </a:rPr>
              <a:t>FOR YOUR VALUABLE TIME</a:t>
            </a:r>
            <a:endParaRPr lang="en-IN" sz="2000" spc="6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954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9A9823-1465-CBD8-7A84-A902295051C3}"/>
              </a:ext>
            </a:extLst>
          </p:cNvPr>
          <p:cNvSpPr txBox="1"/>
          <p:nvPr/>
        </p:nvSpPr>
        <p:spPr>
          <a:xfrm>
            <a:off x="5913120" y="2828835"/>
            <a:ext cx="6659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Eras Bold ITC" panose="020B0907030504020204" pitchFamily="34" charset="0"/>
              </a:rPr>
              <a:t>THANK YOU</a:t>
            </a:r>
            <a:endParaRPr lang="en-IN" sz="72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5595F-5142-E62F-2E9F-11F6E6D7B302}"/>
              </a:ext>
            </a:extLst>
          </p:cNvPr>
          <p:cNvSpPr txBox="1"/>
          <p:nvPr/>
        </p:nvSpPr>
        <p:spPr>
          <a:xfrm>
            <a:off x="6290232" y="3829109"/>
            <a:ext cx="6130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600" dirty="0">
                <a:solidFill>
                  <a:schemeClr val="bg1"/>
                </a:solidFill>
                <a:latin typeface="Eras Bold ITC" panose="020B0907030504020204" pitchFamily="34" charset="0"/>
              </a:rPr>
              <a:t>FOR YOUR VALUABLE TIME</a:t>
            </a:r>
            <a:endParaRPr lang="en-IN" sz="2000" spc="6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146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23DD827-DEA4-4E8F-0C1A-73CE554BC6D6}"/>
              </a:ext>
            </a:extLst>
          </p:cNvPr>
          <p:cNvSpPr/>
          <p:nvPr/>
        </p:nvSpPr>
        <p:spPr>
          <a:xfrm>
            <a:off x="-5555848" y="-957805"/>
            <a:ext cx="8599990" cy="877361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24117-5216-AE9B-53BA-D5FEB67E58C6}"/>
              </a:ext>
            </a:extLst>
          </p:cNvPr>
          <p:cNvSpPr txBox="1"/>
          <p:nvPr/>
        </p:nvSpPr>
        <p:spPr>
          <a:xfrm rot="16200000">
            <a:off x="-3189074" y="2644170"/>
            <a:ext cx="4625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Eras Bold ITC" panose="020B0907030504020204" pitchFamily="34" charset="0"/>
              </a:rPr>
              <a:t>TITLE</a:t>
            </a:r>
            <a:endParaRPr lang="en-IN" sz="96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B0324D-E494-7357-7539-B1BB9B797428}"/>
              </a:ext>
            </a:extLst>
          </p:cNvPr>
          <p:cNvSpPr txBox="1"/>
          <p:nvPr/>
        </p:nvSpPr>
        <p:spPr>
          <a:xfrm>
            <a:off x="12227560" y="2644170"/>
            <a:ext cx="8067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300" dirty="0">
                <a:latin typeface="Bahnschrift SemiBold" panose="020B0502040204020203" pitchFamily="34" charset="0"/>
                <a:cs typeface="Arial" panose="020B0604020202020204" pitchFamily="34" charset="0"/>
              </a:rPr>
              <a:t>ONLINE VOTING SYSTEM BASED ON BLOCK CHAIN</a:t>
            </a:r>
            <a:endParaRPr lang="en-IN" sz="1400" spc="300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836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23DD827-DEA4-4E8F-0C1A-73CE554BC6D6}"/>
              </a:ext>
            </a:extLst>
          </p:cNvPr>
          <p:cNvSpPr/>
          <p:nvPr/>
        </p:nvSpPr>
        <p:spPr>
          <a:xfrm>
            <a:off x="-5555848" y="-957805"/>
            <a:ext cx="8599990" cy="877361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24117-5216-AE9B-53BA-D5FEB67E58C6}"/>
              </a:ext>
            </a:extLst>
          </p:cNvPr>
          <p:cNvSpPr txBox="1"/>
          <p:nvPr/>
        </p:nvSpPr>
        <p:spPr>
          <a:xfrm rot="16200000">
            <a:off x="-1390754" y="2217450"/>
            <a:ext cx="4625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Eras Bold ITC" panose="020B0907030504020204" pitchFamily="34" charset="0"/>
              </a:rPr>
              <a:t>TITLE</a:t>
            </a:r>
            <a:endParaRPr lang="en-IN" sz="96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B0324D-E494-7357-7539-B1BB9B797428}"/>
              </a:ext>
            </a:extLst>
          </p:cNvPr>
          <p:cNvSpPr txBox="1"/>
          <p:nvPr/>
        </p:nvSpPr>
        <p:spPr>
          <a:xfrm>
            <a:off x="3891280" y="2644170"/>
            <a:ext cx="8067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300" dirty="0">
                <a:latin typeface="Bahnschrift SemiBold" panose="020B0502040204020203" pitchFamily="34" charset="0"/>
                <a:cs typeface="Arial" panose="020B0604020202020204" pitchFamily="34" charset="0"/>
              </a:rPr>
              <a:t>ONLINE VOTING SYSTEM BASED ON BLOCK CHAIN</a:t>
            </a:r>
            <a:endParaRPr lang="en-IN" sz="1400" spc="300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8792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93C238-56B6-E0D5-5F7E-270434834C56}"/>
              </a:ext>
            </a:extLst>
          </p:cNvPr>
          <p:cNvSpPr/>
          <p:nvPr/>
        </p:nvSpPr>
        <p:spPr>
          <a:xfrm>
            <a:off x="-746760" y="-121920"/>
            <a:ext cx="13685520" cy="1631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24117-5216-AE9B-53BA-D5FEB67E58C6}"/>
              </a:ext>
            </a:extLst>
          </p:cNvPr>
          <p:cNvSpPr txBox="1"/>
          <p:nvPr/>
        </p:nvSpPr>
        <p:spPr>
          <a:xfrm>
            <a:off x="3660140" y="-1351847"/>
            <a:ext cx="5694680" cy="1351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pc="700" dirty="0">
                <a:latin typeface="Eras Bold ITC" panose="020B0907030504020204" pitchFamily="34" charset="0"/>
              </a:rPr>
              <a:t>ABSTRACT</a:t>
            </a:r>
            <a:endParaRPr lang="en-IN" sz="6000" spc="700" dirty="0">
              <a:latin typeface="Eras Bold ITC" panose="020B0907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82E11-7356-573D-2307-B772BFCB95C9}"/>
              </a:ext>
            </a:extLst>
          </p:cNvPr>
          <p:cNvSpPr/>
          <p:nvPr/>
        </p:nvSpPr>
        <p:spPr>
          <a:xfrm>
            <a:off x="0" y="1509295"/>
            <a:ext cx="4099560" cy="560778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557D78-5999-3342-62F1-0087FAFB5AEB}"/>
              </a:ext>
            </a:extLst>
          </p:cNvPr>
          <p:cNvSpPr/>
          <p:nvPr/>
        </p:nvSpPr>
        <p:spPr>
          <a:xfrm>
            <a:off x="4099560" y="1509294"/>
            <a:ext cx="4099560" cy="560778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A0CC5B-9459-8F04-11EF-12D8E5F74627}"/>
              </a:ext>
            </a:extLst>
          </p:cNvPr>
          <p:cNvSpPr/>
          <p:nvPr/>
        </p:nvSpPr>
        <p:spPr>
          <a:xfrm>
            <a:off x="8199120" y="1509294"/>
            <a:ext cx="4099560" cy="560778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246C1-0128-FF29-9301-9C4A25B3C13A}"/>
              </a:ext>
            </a:extLst>
          </p:cNvPr>
          <p:cNvSpPr txBox="1"/>
          <p:nvPr/>
        </p:nvSpPr>
        <p:spPr>
          <a:xfrm>
            <a:off x="-3722347" y="2543471"/>
            <a:ext cx="30403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Aim is to develop a Blockchain based Online Voting System for secure and transparent Voting</a:t>
            </a:r>
          </a:p>
          <a:p>
            <a:pPr algn="ctr"/>
            <a:endParaRPr lang="en-IN" sz="2800" dirty="0">
              <a:latin typeface="Bahnschrift SemiBold" panose="020B0502040204020203" pitchFamily="34" charset="0"/>
            </a:endParaRPr>
          </a:p>
          <a:p>
            <a:endParaRPr lang="en-IN" sz="2800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2A681-6638-5215-EC07-524603936EB8}"/>
              </a:ext>
            </a:extLst>
          </p:cNvPr>
          <p:cNvSpPr txBox="1"/>
          <p:nvPr/>
        </p:nvSpPr>
        <p:spPr>
          <a:xfrm>
            <a:off x="4629172" y="7435511"/>
            <a:ext cx="30403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This approach involves developing a decentralized voting system using </a:t>
            </a:r>
            <a:r>
              <a:rPr lang="en-US" sz="2800" dirty="0" err="1">
                <a:solidFill>
                  <a:schemeClr val="tx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Etherum</a:t>
            </a:r>
            <a:r>
              <a:rPr lang="en-US" sz="2800" dirty="0">
                <a:solidFill>
                  <a:schemeClr val="tx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 Blockchain Technology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8B2547-3262-16EC-FE9E-4883DC9194E8}"/>
              </a:ext>
            </a:extLst>
          </p:cNvPr>
          <p:cNvSpPr txBox="1"/>
          <p:nvPr/>
        </p:nvSpPr>
        <p:spPr>
          <a:xfrm>
            <a:off x="12675892" y="2543471"/>
            <a:ext cx="30403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The datasets used in this paper will consist of mock voting data to simulate a real-world scenario.</a:t>
            </a:r>
          </a:p>
          <a:p>
            <a:pPr algn="ctr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89061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93C238-56B6-E0D5-5F7E-270434834C56}"/>
              </a:ext>
            </a:extLst>
          </p:cNvPr>
          <p:cNvSpPr/>
          <p:nvPr/>
        </p:nvSpPr>
        <p:spPr>
          <a:xfrm>
            <a:off x="-746760" y="-121920"/>
            <a:ext cx="13685520" cy="1631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24117-5216-AE9B-53BA-D5FEB67E58C6}"/>
              </a:ext>
            </a:extLst>
          </p:cNvPr>
          <p:cNvSpPr txBox="1"/>
          <p:nvPr/>
        </p:nvSpPr>
        <p:spPr>
          <a:xfrm>
            <a:off x="3705860" y="257817"/>
            <a:ext cx="5694680" cy="1351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pc="700" dirty="0">
                <a:latin typeface="Eras Bold ITC" panose="020B0907030504020204" pitchFamily="34" charset="0"/>
              </a:rPr>
              <a:t>ABSTRACT</a:t>
            </a:r>
            <a:endParaRPr lang="en-IN" sz="6000" spc="700" dirty="0">
              <a:latin typeface="Eras Bold ITC" panose="020B0907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82E11-7356-573D-2307-B772BFCB95C9}"/>
              </a:ext>
            </a:extLst>
          </p:cNvPr>
          <p:cNvSpPr/>
          <p:nvPr/>
        </p:nvSpPr>
        <p:spPr>
          <a:xfrm>
            <a:off x="0" y="1509295"/>
            <a:ext cx="4099560" cy="560778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557D78-5999-3342-62F1-0087FAFB5AEB}"/>
              </a:ext>
            </a:extLst>
          </p:cNvPr>
          <p:cNvSpPr/>
          <p:nvPr/>
        </p:nvSpPr>
        <p:spPr>
          <a:xfrm>
            <a:off x="4099560" y="1509294"/>
            <a:ext cx="4099560" cy="560778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A0CC5B-9459-8F04-11EF-12D8E5F74627}"/>
              </a:ext>
            </a:extLst>
          </p:cNvPr>
          <p:cNvSpPr/>
          <p:nvPr/>
        </p:nvSpPr>
        <p:spPr>
          <a:xfrm>
            <a:off x="8199120" y="1509294"/>
            <a:ext cx="4099560" cy="560778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246C1-0128-FF29-9301-9C4A25B3C13A}"/>
              </a:ext>
            </a:extLst>
          </p:cNvPr>
          <p:cNvSpPr txBox="1"/>
          <p:nvPr/>
        </p:nvSpPr>
        <p:spPr>
          <a:xfrm>
            <a:off x="529613" y="2543471"/>
            <a:ext cx="30403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Aim is to develop a Blockchain based Online Voting System for secure and transparent Voting</a:t>
            </a:r>
          </a:p>
          <a:p>
            <a:pPr algn="ctr"/>
            <a:endParaRPr lang="en-IN" sz="2800" dirty="0">
              <a:latin typeface="Bahnschrift SemiBold" panose="020B0502040204020203" pitchFamily="34" charset="0"/>
            </a:endParaRPr>
          </a:p>
          <a:p>
            <a:endParaRPr lang="en-IN" sz="2800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2A681-6638-5215-EC07-524603936EB8}"/>
              </a:ext>
            </a:extLst>
          </p:cNvPr>
          <p:cNvSpPr txBox="1"/>
          <p:nvPr/>
        </p:nvSpPr>
        <p:spPr>
          <a:xfrm>
            <a:off x="4629172" y="2543471"/>
            <a:ext cx="30403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This approach involves developing a decentralized voting system using </a:t>
            </a:r>
            <a:r>
              <a:rPr lang="en-US" sz="2800" dirty="0" err="1">
                <a:solidFill>
                  <a:schemeClr val="tx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Etherum</a:t>
            </a:r>
            <a:r>
              <a:rPr lang="en-US" sz="2800" dirty="0">
                <a:solidFill>
                  <a:schemeClr val="tx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 Blockchain Technology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8B2547-3262-16EC-FE9E-4883DC9194E8}"/>
              </a:ext>
            </a:extLst>
          </p:cNvPr>
          <p:cNvSpPr txBox="1"/>
          <p:nvPr/>
        </p:nvSpPr>
        <p:spPr>
          <a:xfrm>
            <a:off x="8622052" y="2543471"/>
            <a:ext cx="30403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The datasets used in this paper will consist of mock voting data to simulate a real-world scenario.</a:t>
            </a:r>
          </a:p>
          <a:p>
            <a:pPr algn="ctr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06720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2A2998A-E6C8-F990-0FE2-9089AA8632E5}"/>
              </a:ext>
            </a:extLst>
          </p:cNvPr>
          <p:cNvSpPr/>
          <p:nvPr/>
        </p:nvSpPr>
        <p:spPr>
          <a:xfrm rot="5400000">
            <a:off x="-4008124" y="121921"/>
            <a:ext cx="7101842" cy="6614161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BC3FFD-9DA6-8A53-E82C-F0CEFA7E8FF2}"/>
              </a:ext>
            </a:extLst>
          </p:cNvPr>
          <p:cNvSpPr txBox="1"/>
          <p:nvPr/>
        </p:nvSpPr>
        <p:spPr>
          <a:xfrm rot="16200000">
            <a:off x="-3859634" y="3013500"/>
            <a:ext cx="4625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Eras Bold ITC" panose="020B0907030504020204" pitchFamily="34" charset="0"/>
              </a:rPr>
              <a:t>BLOCKCHAIN</a:t>
            </a:r>
            <a:endParaRPr lang="en-IN" sz="48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F3E1F-B6A3-7EF9-19FE-03C5D837426E}"/>
              </a:ext>
            </a:extLst>
          </p:cNvPr>
          <p:cNvSpPr txBox="1"/>
          <p:nvPr/>
        </p:nvSpPr>
        <p:spPr>
          <a:xfrm>
            <a:off x="3657598" y="-1718387"/>
            <a:ext cx="75133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Blockchain technology is a centralized, distributed ledger that records transactions across multiple computers.</a:t>
            </a:r>
            <a:endParaRPr lang="en-IN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51C25D-E082-3F25-1CEB-760B3D4CC394}"/>
              </a:ext>
            </a:extLst>
          </p:cNvPr>
          <p:cNvSpPr txBox="1"/>
          <p:nvPr/>
        </p:nvSpPr>
        <p:spPr>
          <a:xfrm>
            <a:off x="12374878" y="2951945"/>
            <a:ext cx="7513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It provides security, transparency and immutability</a:t>
            </a:r>
            <a:endParaRPr lang="en-IN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AFBC58-841E-776F-1640-0C4D5327F479}"/>
              </a:ext>
            </a:extLst>
          </p:cNvPr>
          <p:cNvSpPr txBox="1"/>
          <p:nvPr/>
        </p:nvSpPr>
        <p:spPr>
          <a:xfrm>
            <a:off x="3657598" y="7038989"/>
            <a:ext cx="75133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Key Concepts of Block Chain: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Blocks – contains set of transactions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Chain – blocks are linked together in a </a:t>
            </a:r>
          </a:p>
          <a:p>
            <a:pPr lvl="1"/>
            <a:r>
              <a:rPr lang="en-US" sz="2800" dirty="0"/>
              <a:t>		   chronological chain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55920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2A2998A-E6C8-F990-0FE2-9089AA8632E5}"/>
              </a:ext>
            </a:extLst>
          </p:cNvPr>
          <p:cNvSpPr/>
          <p:nvPr/>
        </p:nvSpPr>
        <p:spPr>
          <a:xfrm rot="5400000">
            <a:off x="-4008124" y="121921"/>
            <a:ext cx="7101842" cy="6614161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BC3FFD-9DA6-8A53-E82C-F0CEFA7E8FF2}"/>
              </a:ext>
            </a:extLst>
          </p:cNvPr>
          <p:cNvSpPr txBox="1"/>
          <p:nvPr/>
        </p:nvSpPr>
        <p:spPr>
          <a:xfrm rot="16200000">
            <a:off x="-1482194" y="3013500"/>
            <a:ext cx="4625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Eras Bold ITC" panose="020B0907030504020204" pitchFamily="34" charset="0"/>
              </a:rPr>
              <a:t>BLOCKCHAIN</a:t>
            </a:r>
            <a:endParaRPr lang="en-IN" sz="48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F3E1F-B6A3-7EF9-19FE-03C5D837426E}"/>
              </a:ext>
            </a:extLst>
          </p:cNvPr>
          <p:cNvSpPr txBox="1"/>
          <p:nvPr/>
        </p:nvSpPr>
        <p:spPr>
          <a:xfrm>
            <a:off x="3657598" y="1116253"/>
            <a:ext cx="75133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Blockchain technology is a centralized, distributed ledger that records transactions across multiple computers.</a:t>
            </a:r>
            <a:endParaRPr lang="en-IN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51C25D-E082-3F25-1CEB-760B3D4CC394}"/>
              </a:ext>
            </a:extLst>
          </p:cNvPr>
          <p:cNvSpPr txBox="1"/>
          <p:nvPr/>
        </p:nvSpPr>
        <p:spPr>
          <a:xfrm>
            <a:off x="3657598" y="2951945"/>
            <a:ext cx="7513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It provides security, transparency and immutability</a:t>
            </a:r>
            <a:endParaRPr lang="en-IN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AFBC58-841E-776F-1640-0C4D5327F479}"/>
              </a:ext>
            </a:extLst>
          </p:cNvPr>
          <p:cNvSpPr txBox="1"/>
          <p:nvPr/>
        </p:nvSpPr>
        <p:spPr>
          <a:xfrm>
            <a:off x="3657598" y="4356749"/>
            <a:ext cx="75133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Key Concepts of Block Chain: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Blocks – contains set of transactions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Chain – blocks are linked together in a </a:t>
            </a:r>
          </a:p>
          <a:p>
            <a:pPr lvl="1"/>
            <a:r>
              <a:rPr lang="en-US" sz="2800" dirty="0"/>
              <a:t>		   chronological chain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75336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B7C308-0D72-D5C6-2124-D81082FC5409}"/>
              </a:ext>
            </a:extLst>
          </p:cNvPr>
          <p:cNvSpPr/>
          <p:nvPr/>
        </p:nvSpPr>
        <p:spPr>
          <a:xfrm>
            <a:off x="-396240" y="-182880"/>
            <a:ext cx="13624560" cy="124968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071B5-333B-801A-24DD-8380855F00A1}"/>
              </a:ext>
            </a:extLst>
          </p:cNvPr>
          <p:cNvSpPr txBox="1"/>
          <p:nvPr/>
        </p:nvSpPr>
        <p:spPr>
          <a:xfrm>
            <a:off x="-6575127" y="26461"/>
            <a:ext cx="6178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600" dirty="0">
                <a:latin typeface="Eras Bold ITC" panose="020B0907030504020204" pitchFamily="34" charset="0"/>
              </a:rPr>
              <a:t>ARCHITECTURE</a:t>
            </a:r>
            <a:endParaRPr lang="en-IN" sz="4800" spc="600" dirty="0">
              <a:latin typeface="Eras Bold ITC" panose="020B0907030504020204" pitchFamily="34" charset="0"/>
            </a:endParaRPr>
          </a:p>
        </p:txBody>
      </p:sp>
      <p:pic>
        <p:nvPicPr>
          <p:cNvPr id="9" name="Picture 8" descr="A diagram of a diagram">
            <a:extLst>
              <a:ext uri="{FF2B5EF4-FFF2-40B4-BE49-F238E27FC236}">
                <a16:creationId xmlns:a16="http://schemas.microsoft.com/office/drawing/2014/main" id="{BA318961-9C5B-A583-A762-DEEA0BBD98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9" t="3965" r="8689" b="12037"/>
          <a:stretch/>
        </p:blipFill>
        <p:spPr>
          <a:xfrm>
            <a:off x="-6245582" y="-2402310"/>
            <a:ext cx="24683164" cy="1166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88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805</Words>
  <Application>Microsoft Office PowerPoint</Application>
  <PresentationFormat>Widescreen</PresentationFormat>
  <Paragraphs>144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Aptos Display</vt:lpstr>
      <vt:lpstr>Arial</vt:lpstr>
      <vt:lpstr>Bahnschrift SemiBold</vt:lpstr>
      <vt:lpstr>Eras Bold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 PINNINTI</dc:creator>
  <cp:lastModifiedBy>VIKAS PINNINTI</cp:lastModifiedBy>
  <cp:revision>1</cp:revision>
  <dcterms:created xsi:type="dcterms:W3CDTF">2024-12-19T11:20:43Z</dcterms:created>
  <dcterms:modified xsi:type="dcterms:W3CDTF">2024-12-19T14:02:28Z</dcterms:modified>
</cp:coreProperties>
</file>