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2" r:id="rId7"/>
    <p:sldId id="268" r:id="rId8"/>
    <p:sldId id="269" r:id="rId9"/>
    <p:sldId id="263" r:id="rId10"/>
    <p:sldId id="271" r:id="rId11"/>
    <p:sldId id="272" r:id="rId12"/>
    <p:sldId id="270" r:id="rId13"/>
    <p:sldId id="273" r:id="rId14"/>
    <p:sldId id="275" r:id="rId15"/>
    <p:sldId id="276" r:id="rId16"/>
    <p:sldId id="278" r:id="rId17"/>
    <p:sldId id="279" r:id="rId18"/>
    <p:sldId id="280" r:id="rId19"/>
    <p:sldId id="281" r:id="rId20"/>
    <p:sldId id="282" r:id="rId21"/>
    <p:sldId id="285" r:id="rId22"/>
    <p:sldId id="284" r:id="rId23"/>
    <p:sldId id="297" r:id="rId24"/>
    <p:sldId id="286" r:id="rId25"/>
    <p:sldId id="287" r:id="rId26"/>
    <p:sldId id="288" r:id="rId27"/>
    <p:sldId id="289" r:id="rId28"/>
    <p:sldId id="290" r:id="rId29"/>
    <p:sldId id="291" r:id="rId30"/>
    <p:sldId id="292" r:id="rId31"/>
    <p:sldId id="293" r:id="rId32"/>
    <p:sldId id="294" r:id="rId33"/>
    <p:sldId id="295" r:id="rId34"/>
    <p:sldId id="296" r:id="rId35"/>
    <p:sldId id="265" r:id="rId36"/>
  </p:sldIdLst>
  <p:sldSz cx="9144000" cy="5143500" type="screen16x9"/>
  <p:notesSz cx="6858000" cy="9144000"/>
  <p:embeddedFontLst>
    <p:embeddedFont>
      <p:font typeface="Roboto"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ab595dc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ab595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ab595dc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ab595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ab595dc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ab595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ab595dc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ab595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5ab595dc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5ab595dc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ab595dc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ab595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Digital Forensic for </a:t>
            </a:r>
            <a:r>
              <a:rPr lang="en" dirty="0" smtClean="0"/>
              <a:t>Automotive(OAFF)</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CyberSecurity FrameWork and Digital </a:t>
            </a:r>
            <a:r>
              <a:rPr lang="en" sz="2400" dirty="0" smtClean="0"/>
              <a:t>Forensic</a:t>
            </a:r>
          </a:p>
          <a:p>
            <a:pPr marL="0" lvl="0" indent="0" algn="l" rtl="0">
              <a:spcBef>
                <a:spcPts val="0"/>
              </a:spcBef>
              <a:spcAft>
                <a:spcPts val="0"/>
              </a:spcAft>
              <a:buNone/>
            </a:pPr>
            <a:r>
              <a:rPr lang="en" sz="2400" dirty="0" smtClean="0"/>
              <a:t>Open Source Automotive </a:t>
            </a:r>
            <a:r>
              <a:rPr lang="en" sz="2400" dirty="0" smtClean="0"/>
              <a:t>Forensic Framework</a:t>
            </a:r>
            <a:endParaRPr sz="2400"/>
          </a:p>
        </p:txBody>
      </p:sp>
      <p:sp>
        <p:nvSpPr>
          <p:cNvPr id="69" name="Google Shape;69;p13"/>
          <p:cNvSpPr txBox="1"/>
          <p:nvPr/>
        </p:nvSpPr>
        <p:spPr>
          <a:xfrm>
            <a:off x="6672900" y="3657200"/>
            <a:ext cx="2471100" cy="5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By:</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Vikas Pandey</a:t>
            </a: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342900" indent="-342900"/>
            <a:r>
              <a:rPr lang="en-US" dirty="0" smtClean="0"/>
              <a:t>Forensic Data collection from Car</a:t>
            </a:r>
          </a:p>
        </p:txBody>
      </p:sp>
      <p:sp>
        <p:nvSpPr>
          <p:cNvPr id="100" name="Google Shape;100;p18"/>
          <p:cNvSpPr txBox="1">
            <a:spLocks noGrp="1"/>
          </p:cNvSpPr>
          <p:nvPr>
            <p:ph type="body" idx="1"/>
          </p:nvPr>
        </p:nvSpPr>
        <p:spPr>
          <a:xfrm>
            <a:off x="0" y="1610807"/>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rgbClr val="FF0000"/>
                </a:solidFill>
              </a:rPr>
              <a:t>Hardware based Evidence</a:t>
            </a:r>
          </a:p>
          <a:p>
            <a:pPr marL="0" lvl="0" indent="0" algn="l" rtl="0">
              <a:spcBef>
                <a:spcPts val="0"/>
              </a:spcBef>
              <a:spcAft>
                <a:spcPts val="0"/>
              </a:spcAft>
              <a:buFont typeface="Wingdings" pitchFamily="2" charset="2"/>
              <a:buChar char="Ø"/>
            </a:pPr>
            <a:r>
              <a:rPr lang="en-US" sz="1600" dirty="0" smtClean="0">
                <a:solidFill>
                  <a:srgbClr val="000000"/>
                </a:solidFill>
                <a:latin typeface="Arial"/>
                <a:ea typeface="Arial"/>
                <a:cs typeface="Arial"/>
                <a:sym typeface="Arial"/>
              </a:rPr>
              <a:t>Any additional devices are connected via surface mounted, USB, OBDI-II connector , PCIe, Any GPIOs are altered different that OEM Reference Design.</a:t>
            </a:r>
          </a:p>
          <a:p>
            <a:pPr marL="0" lvl="0" indent="0" algn="l" rtl="0">
              <a:spcBef>
                <a:spcPts val="0"/>
              </a:spcBef>
              <a:spcAft>
                <a:spcPts val="0"/>
              </a:spcAft>
              <a:buFont typeface="Wingdings" pitchFamily="2" charset="2"/>
              <a:buChar char="Ø"/>
            </a:pPr>
            <a:r>
              <a:rPr lang="en-US" sz="1600" dirty="0" smtClean="0">
                <a:solidFill>
                  <a:srgbClr val="000000"/>
                </a:solidFill>
                <a:latin typeface="Arial"/>
                <a:ea typeface="Arial"/>
                <a:cs typeface="Arial"/>
                <a:sym typeface="Arial"/>
              </a:rPr>
              <a:t>Logging of any Authorized or unauthorized  plug and play Devices .</a:t>
            </a:r>
          </a:p>
          <a:p>
            <a:pPr marL="0" lvl="0" indent="0" algn="l" rtl="0">
              <a:spcBef>
                <a:spcPts val="0"/>
              </a:spcBef>
              <a:spcAft>
                <a:spcPts val="0"/>
              </a:spcAft>
              <a:buFont typeface="Wingdings" pitchFamily="2" charset="2"/>
              <a:buChar char="Ø"/>
            </a:pPr>
            <a:r>
              <a:rPr lang="en-US" sz="1600" dirty="0" smtClean="0">
                <a:solidFill>
                  <a:srgbClr val="000000"/>
                </a:solidFill>
                <a:latin typeface="Arial"/>
                <a:ea typeface="Arial"/>
                <a:cs typeface="Arial"/>
                <a:sym typeface="Arial"/>
              </a:rPr>
              <a:t>Logging of Any addition devices or probing electronics part connection on UART,I2C,ECU,JTAG,PCIe,Ethernet etc.</a:t>
            </a:r>
          </a:p>
          <a:p>
            <a:pPr marL="0" lvl="0" indent="0" algn="l" rtl="0">
              <a:spcBef>
                <a:spcPts val="0"/>
              </a:spcBef>
              <a:spcAft>
                <a:spcPts val="0"/>
              </a:spcAft>
              <a:buFont typeface="Wingdings" pitchFamily="2" charset="2"/>
              <a:buChar char="Ø"/>
            </a:pPr>
            <a:r>
              <a:rPr lang="en-US" sz="1600" dirty="0" smtClean="0">
                <a:solidFill>
                  <a:srgbClr val="000000"/>
                </a:solidFill>
                <a:latin typeface="Arial"/>
                <a:ea typeface="Arial"/>
                <a:cs typeface="Arial"/>
                <a:sym typeface="Arial"/>
              </a:rPr>
              <a:t>Logging of An unauthorized Access Read/Write to Memory ,Storage Device, RPMB Key Access , ECU Communication.</a:t>
            </a:r>
          </a:p>
          <a:p>
            <a:pPr marL="0" lvl="0" indent="0" algn="l" rtl="0">
              <a:spcBef>
                <a:spcPts val="0"/>
              </a:spcBef>
              <a:spcAft>
                <a:spcPts val="0"/>
              </a:spcAft>
              <a:buFont typeface="Wingdings" pitchFamily="2" charset="2"/>
              <a:buChar char="Ø"/>
            </a:pPr>
            <a:r>
              <a:rPr lang="en-US" sz="1600" dirty="0" smtClean="0">
                <a:solidFill>
                  <a:srgbClr val="000000"/>
                </a:solidFill>
                <a:latin typeface="Arial"/>
                <a:ea typeface="Arial"/>
                <a:cs typeface="Arial"/>
                <a:sym typeface="Arial"/>
              </a:rPr>
              <a:t>Logging of N/w based activity E.g.: Bluetooth logging ,Network access,Voilation of Firewall policies, Unwanted Error sequences and retry activity.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342900" indent="-342900"/>
            <a:r>
              <a:rPr lang="en-US" dirty="0" smtClean="0"/>
              <a:t>Forensic Data collection from Car</a:t>
            </a:r>
          </a:p>
        </p:txBody>
      </p:sp>
      <p:sp>
        <p:nvSpPr>
          <p:cNvPr id="100" name="Google Shape;100;p18"/>
          <p:cNvSpPr txBox="1">
            <a:spLocks noGrp="1"/>
          </p:cNvSpPr>
          <p:nvPr>
            <p:ph type="body" idx="1"/>
          </p:nvPr>
        </p:nvSpPr>
        <p:spPr>
          <a:xfrm>
            <a:off x="166650" y="1705400"/>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rgbClr val="FF0000"/>
                </a:solidFill>
              </a:rPr>
              <a:t>Software based Evidence</a:t>
            </a:r>
          </a:p>
          <a:p>
            <a:pPr marL="0" lvl="0" indent="0" algn="l" rtl="0">
              <a:spcBef>
                <a:spcPts val="0"/>
              </a:spcBef>
              <a:spcAft>
                <a:spcPts val="0"/>
              </a:spcAft>
              <a:buNone/>
            </a:pPr>
            <a:r>
              <a:rPr lang="en-US" b="1" dirty="0" smtClean="0">
                <a:solidFill>
                  <a:schemeClr val="bg2"/>
                </a:solidFill>
              </a:rPr>
              <a:t>Any Violation Discipline in automotive Security deployed by OEM</a:t>
            </a:r>
          </a:p>
          <a:p>
            <a:pPr marL="0" lvl="0" indent="0" algn="l" rtl="0">
              <a:spcBef>
                <a:spcPts val="0"/>
              </a:spcBef>
              <a:spcAft>
                <a:spcPts val="0"/>
              </a:spcAft>
              <a:buNone/>
            </a:pPr>
            <a:r>
              <a:rPr lang="en-US" b="1" dirty="0" smtClean="0">
                <a:solidFill>
                  <a:schemeClr val="bg2"/>
                </a:solidFill>
              </a:rPr>
              <a:t>Secure Booting </a:t>
            </a:r>
          </a:p>
          <a:p>
            <a:pPr marL="0" lvl="0" indent="0" algn="l" rtl="0">
              <a:spcBef>
                <a:spcPts val="0"/>
              </a:spcBef>
              <a:spcAft>
                <a:spcPts val="0"/>
              </a:spcAft>
              <a:buNone/>
            </a:pPr>
            <a:r>
              <a:rPr lang="en-US" dirty="0" smtClean="0">
                <a:solidFill>
                  <a:schemeClr val="bg2"/>
                </a:solidFill>
              </a:rPr>
              <a:t>Logging for non-secure images booting </a:t>
            </a:r>
          </a:p>
          <a:p>
            <a:pPr marL="0" indent="0">
              <a:buNone/>
            </a:pPr>
            <a:r>
              <a:rPr lang="en-US" b="1" dirty="0" smtClean="0">
                <a:solidFill>
                  <a:schemeClr val="bg2"/>
                </a:solidFill>
              </a:rPr>
              <a:t>Secure Application and policies in run time execution environment.</a:t>
            </a:r>
          </a:p>
          <a:p>
            <a:pPr marL="0" lvl="0" indent="0">
              <a:buFont typeface="Wingdings" pitchFamily="2" charset="2"/>
              <a:buChar char="Ø"/>
            </a:pPr>
            <a:r>
              <a:rPr lang="en-US" dirty="0" smtClean="0">
                <a:solidFill>
                  <a:schemeClr val="bg2"/>
                </a:solidFill>
              </a:rPr>
              <a:t>Logging of all process and whether suspicious or not.</a:t>
            </a:r>
          </a:p>
          <a:p>
            <a:pPr marL="0" lvl="0" indent="0">
              <a:buFont typeface="Wingdings" pitchFamily="2" charset="2"/>
              <a:buChar char="Ø"/>
            </a:pPr>
            <a:r>
              <a:rPr lang="en-US" dirty="0" smtClean="0">
                <a:solidFill>
                  <a:schemeClr val="bg2"/>
                </a:solidFill>
              </a:rPr>
              <a:t>Logging of open sockets</a:t>
            </a:r>
          </a:p>
          <a:p>
            <a:pPr marL="0" lvl="0" indent="0">
              <a:buFont typeface="Wingdings" pitchFamily="2" charset="2"/>
              <a:buChar char="Ø"/>
            </a:pPr>
            <a:r>
              <a:rPr lang="en-US" dirty="0" smtClean="0">
                <a:solidFill>
                  <a:schemeClr val="bg2"/>
                </a:solidFill>
              </a:rPr>
              <a:t>Logging of memory footprints based on rules like Secure/No-Secure access.</a:t>
            </a:r>
          </a:p>
          <a:p>
            <a:pPr marL="0" lvl="0" indent="0" algn="l" rtl="0">
              <a:spcBef>
                <a:spcPts val="0"/>
              </a:spcBef>
              <a:spcAft>
                <a:spcPts val="0"/>
              </a:spcAft>
              <a:buNone/>
            </a:pP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862" y="294290"/>
            <a:ext cx="8282152" cy="5262979"/>
          </a:xfrm>
          <a:prstGeom prst="rect">
            <a:avLst/>
          </a:prstGeom>
          <a:noFill/>
        </p:spPr>
        <p:txBody>
          <a:bodyPr wrap="square" rtlCol="0">
            <a:spAutoFit/>
          </a:bodyPr>
          <a:lstStyle/>
          <a:p>
            <a:pPr lvl="0"/>
            <a:r>
              <a:rPr lang="en-US" b="1" dirty="0" smtClean="0"/>
              <a:t>Secure Storage Violation :</a:t>
            </a:r>
          </a:p>
          <a:p>
            <a:pPr lvl="0"/>
            <a:r>
              <a:rPr lang="en-US" dirty="0" smtClean="0"/>
              <a:t>Logging the unauthorized try for access of storage area and track that process.</a:t>
            </a:r>
          </a:p>
          <a:p>
            <a:pPr lvl="0"/>
            <a:endParaRPr lang="en-US" dirty="0" smtClean="0"/>
          </a:p>
          <a:p>
            <a:pPr lvl="0"/>
            <a:r>
              <a:rPr lang="en-US" b="1" dirty="0" smtClean="0"/>
              <a:t>Secure Connectivity Violation :</a:t>
            </a:r>
          </a:p>
          <a:p>
            <a:pPr lvl="0"/>
            <a:r>
              <a:rPr lang="en-US" dirty="0" smtClean="0"/>
              <a:t>Log Any access to Car Network need to be traced and logged with physical address of hacker.</a:t>
            </a:r>
          </a:p>
          <a:p>
            <a:pPr lvl="0"/>
            <a:endParaRPr lang="en-US" b="1" dirty="0" smtClean="0"/>
          </a:p>
          <a:p>
            <a:pPr lvl="0"/>
            <a:r>
              <a:rPr lang="en-US" b="1" dirty="0" smtClean="0"/>
              <a:t>Secure Debug port Violation :</a:t>
            </a:r>
          </a:p>
          <a:p>
            <a:pPr fontAlgn="base"/>
            <a:r>
              <a:rPr lang="en-US" dirty="0" smtClean="0"/>
              <a:t>Log for any JTAG access  which is failed by  Hacker’s JTAG ID.</a:t>
            </a:r>
          </a:p>
          <a:p>
            <a:pPr fontAlgn="base"/>
            <a:endParaRPr lang="en-US" b="1" dirty="0" smtClean="0"/>
          </a:p>
          <a:p>
            <a:pPr fontAlgn="base"/>
            <a:r>
              <a:rPr lang="en-US" b="1" dirty="0" smtClean="0"/>
              <a:t>Secure Input Violation :</a:t>
            </a:r>
          </a:p>
          <a:p>
            <a:pPr fontAlgn="base"/>
            <a:r>
              <a:rPr lang="en-US" dirty="0" smtClean="0"/>
              <a:t>Any wrong input given to Dashboard E.g. Password for unlocking the Car’s feature on Dashboard.</a:t>
            </a:r>
          </a:p>
          <a:p>
            <a:pPr fontAlgn="base"/>
            <a:endParaRPr lang="en-US" b="1" dirty="0" smtClean="0"/>
          </a:p>
          <a:p>
            <a:pPr fontAlgn="base"/>
            <a:r>
              <a:rPr lang="en-US" b="1" dirty="0" smtClean="0"/>
              <a:t>Secure Firmware upgrade</a:t>
            </a:r>
          </a:p>
          <a:p>
            <a:pPr fontAlgn="base"/>
            <a:r>
              <a:rPr lang="en-US" dirty="0" smtClean="0"/>
              <a:t>Log all activity of process and Network connected with physical address and IP route path while upgrade.</a:t>
            </a:r>
          </a:p>
          <a:p>
            <a:pPr fontAlgn="base"/>
            <a:r>
              <a:rPr lang="en-US" dirty="0" smtClean="0"/>
              <a:t>Any unwanted pattern during the upgrade should be logged and antiroll back to last stable version.</a:t>
            </a:r>
          </a:p>
          <a:p>
            <a:pPr fontAlgn="base"/>
            <a:endParaRPr lang="en-US" b="1" dirty="0" smtClean="0"/>
          </a:p>
          <a:p>
            <a:pPr fontAlgn="base"/>
            <a:r>
              <a:rPr lang="en-US" b="1" dirty="0" smtClean="0"/>
              <a:t>Secure identification and authentication</a:t>
            </a:r>
          </a:p>
          <a:p>
            <a:pPr fontAlgn="base"/>
            <a:r>
              <a:rPr lang="en-US" dirty="0" smtClean="0"/>
              <a:t>In case of Unlocking the car by wrong RFID/NFC/Biometric should be logged and alerted to owner with detailed description.</a:t>
            </a:r>
          </a:p>
          <a:p>
            <a:pPr fontAlgn="base"/>
            <a:endParaRPr lang="en-US" b="1" dirty="0" smtClean="0"/>
          </a:p>
          <a:p>
            <a:endParaRPr lang="en-US" dirty="0" smtClean="0"/>
          </a:p>
          <a:p>
            <a:pPr lvl="0"/>
            <a:endParaRPr lang="en-US" b="1" dirty="0" smtClean="0">
              <a:solidFill>
                <a:schemeClr val="bg2"/>
              </a:solidFill>
            </a:endParaRP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342900" indent="-342900"/>
            <a:r>
              <a:rPr lang="en-US" dirty="0" smtClean="0"/>
              <a:t>Forensic Data collection from Car</a:t>
            </a:r>
          </a:p>
        </p:txBody>
      </p:sp>
      <p:sp>
        <p:nvSpPr>
          <p:cNvPr id="100" name="Google Shape;100;p18"/>
          <p:cNvSpPr txBox="1">
            <a:spLocks noGrp="1"/>
          </p:cNvSpPr>
          <p:nvPr>
            <p:ph type="body" idx="1"/>
          </p:nvPr>
        </p:nvSpPr>
        <p:spPr>
          <a:xfrm>
            <a:off x="166650" y="1705400"/>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rgbClr val="FF0000"/>
                </a:solidFill>
              </a:rPr>
              <a:t>Network based Evidence</a:t>
            </a:r>
          </a:p>
          <a:p>
            <a:pPr marL="0" lvl="0" indent="0" algn="l" rtl="0">
              <a:spcBef>
                <a:spcPts val="0"/>
              </a:spcBef>
              <a:spcAft>
                <a:spcPts val="0"/>
              </a:spcAft>
              <a:buFont typeface="Wingdings" pitchFamily="2" charset="2"/>
              <a:buChar char="Ø"/>
            </a:pPr>
            <a:r>
              <a:rPr lang="en-US" b="1" dirty="0" smtClean="0">
                <a:solidFill>
                  <a:schemeClr val="bg2"/>
                </a:solidFill>
              </a:rPr>
              <a:t>Any Violation Discipline in automotive Network Security</a:t>
            </a:r>
          </a:p>
          <a:p>
            <a:pPr marL="0" lvl="0" indent="0" algn="l" rtl="0">
              <a:spcBef>
                <a:spcPts val="0"/>
              </a:spcBef>
              <a:spcAft>
                <a:spcPts val="0"/>
              </a:spcAft>
              <a:buFont typeface="Wingdings" pitchFamily="2" charset="2"/>
              <a:buChar char="Ø"/>
            </a:pPr>
            <a:r>
              <a:rPr lang="en-US" dirty="0" smtClean="0">
                <a:solidFill>
                  <a:schemeClr val="bg2">
                    <a:lumMod val="50000"/>
                  </a:schemeClr>
                </a:solidFill>
              </a:rPr>
              <a:t>System should have capability of detection and logging feature unwanted access of hacker using IP.</a:t>
            </a:r>
          </a:p>
          <a:p>
            <a:pPr marL="0" lvl="0" indent="0" algn="l" rtl="0">
              <a:spcBef>
                <a:spcPts val="0"/>
              </a:spcBef>
              <a:spcAft>
                <a:spcPts val="0"/>
              </a:spcAft>
              <a:buFont typeface="Wingdings" pitchFamily="2" charset="2"/>
              <a:buChar char="Ø"/>
            </a:pPr>
            <a:r>
              <a:rPr lang="en-US" dirty="0" smtClean="0">
                <a:solidFill>
                  <a:schemeClr val="bg2">
                    <a:lumMod val="50000"/>
                  </a:schemeClr>
                </a:solidFill>
              </a:rPr>
              <a:t>All IP Trace should be logged in case using wrong PKI –Keys , Suspicious packets, Violation of Firewall Policies.</a:t>
            </a:r>
          </a:p>
          <a:p>
            <a:pPr marL="0" lvl="0" indent="0" algn="l" rtl="0">
              <a:spcBef>
                <a:spcPts val="0"/>
              </a:spcBef>
              <a:spcAft>
                <a:spcPts val="0"/>
              </a:spcAft>
              <a:buFont typeface="Wingdings" pitchFamily="2" charset="2"/>
              <a:buChar char="Ø"/>
            </a:pPr>
            <a:r>
              <a:rPr lang="en-US" dirty="0" smtClean="0">
                <a:solidFill>
                  <a:schemeClr val="bg2">
                    <a:lumMod val="50000"/>
                  </a:schemeClr>
                </a:solidFill>
              </a:rPr>
              <a:t>If any Device is connected with Car using Bluetooth, WIFI..etc it should be authorized by the Owner and logged with physical address of Devices.</a:t>
            </a:r>
          </a:p>
          <a:p>
            <a:pPr marL="0" lvl="0" indent="0" algn="l" rtl="0">
              <a:spcBef>
                <a:spcPts val="0"/>
              </a:spcBef>
              <a:spcAft>
                <a:spcPts val="0"/>
              </a:spcAft>
              <a:buFont typeface="Wingdings" pitchFamily="2" charset="2"/>
              <a:buChar char="Ø"/>
            </a:pPr>
            <a:endParaRPr lang="en-US" dirty="0" smtClean="0">
              <a:solidFill>
                <a:schemeClr val="bg2"/>
              </a:solidFill>
            </a:endParaRPr>
          </a:p>
          <a:p>
            <a:pPr marL="0" lvl="0" indent="0" algn="l" rtl="0">
              <a:spcBef>
                <a:spcPts val="0"/>
              </a:spcBef>
              <a:spcAft>
                <a:spcPts val="0"/>
              </a:spcAft>
              <a:buNone/>
            </a:pP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lvl="0"/>
            <a:r>
              <a:rPr lang="en-US" dirty="0" smtClean="0"/>
              <a:t>Car Stolen Time Forensics Data </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563007" y="178676"/>
            <a:ext cx="5360276" cy="2893100"/>
          </a:xfrm>
          <a:prstGeom prst="rect">
            <a:avLst/>
          </a:prstGeom>
          <a:noFill/>
        </p:spPr>
        <p:txBody>
          <a:bodyPr wrap="square" rtlCol="0">
            <a:spAutoFit/>
          </a:bodyPr>
          <a:lstStyle/>
          <a:p>
            <a:pPr fontAlgn="base">
              <a:buFont typeface="Wingdings" pitchFamily="2" charset="2"/>
              <a:buChar char="Ø"/>
            </a:pPr>
            <a:r>
              <a:rPr lang="en-US" dirty="0" smtClean="0"/>
              <a:t>Car Should run </a:t>
            </a:r>
            <a:r>
              <a:rPr lang="en-US" b="1" dirty="0" smtClean="0"/>
              <a:t>under stolen mode </a:t>
            </a:r>
            <a:r>
              <a:rPr lang="en-US" dirty="0" smtClean="0"/>
              <a:t>and get the log of </a:t>
            </a:r>
            <a:r>
              <a:rPr lang="en-US" b="1" dirty="0" smtClean="0"/>
              <a:t>Driver</a:t>
            </a:r>
            <a:r>
              <a:rPr lang="en-US" dirty="0" smtClean="0"/>
              <a:t> and </a:t>
            </a:r>
            <a:r>
              <a:rPr lang="en-US" b="1" dirty="0" smtClean="0"/>
              <a:t>GPS location </a:t>
            </a:r>
            <a:r>
              <a:rPr lang="en-US" dirty="0" smtClean="0"/>
              <a:t>should be logged and sent to server.</a:t>
            </a:r>
          </a:p>
          <a:p>
            <a:pPr fontAlgn="base">
              <a:buFont typeface="Wingdings" pitchFamily="2" charset="2"/>
              <a:buChar char="Ø"/>
            </a:pPr>
            <a:r>
              <a:rPr lang="en-US" dirty="0" smtClean="0"/>
              <a:t>In case Key Theft ,The  Car should turn in to STOLEN Mode and get  logged for the GPS Location and traces for the route.</a:t>
            </a:r>
          </a:p>
          <a:p>
            <a:pPr fontAlgn="base">
              <a:buFont typeface="Wingdings" pitchFamily="2" charset="2"/>
              <a:buChar char="Ø"/>
            </a:pPr>
            <a:r>
              <a:rPr lang="en-US" b="1" dirty="0" smtClean="0"/>
              <a:t>Vehicle / System Information</a:t>
            </a:r>
          </a:p>
          <a:p>
            <a:pPr marL="342900" indent="-342900">
              <a:buFont typeface="+mj-lt"/>
              <a:buAutoNum type="arabicPeriod"/>
            </a:pPr>
            <a:r>
              <a:rPr lang="en-US" dirty="0" smtClean="0"/>
              <a:t>Serial Number</a:t>
            </a:r>
          </a:p>
          <a:p>
            <a:pPr marL="342900" indent="-342900">
              <a:buFont typeface="+mj-lt"/>
              <a:buAutoNum type="arabicPeriod"/>
            </a:pPr>
            <a:r>
              <a:rPr lang="en-US" dirty="0" smtClean="0"/>
              <a:t>Part Number</a:t>
            </a:r>
          </a:p>
          <a:p>
            <a:pPr marL="342900" indent="-342900">
              <a:buFont typeface="+mj-lt"/>
              <a:buAutoNum type="arabicPeriod"/>
            </a:pPr>
            <a:r>
              <a:rPr lang="en-US" dirty="0" smtClean="0"/>
              <a:t>Original VIN Number</a:t>
            </a:r>
          </a:p>
          <a:p>
            <a:pPr marL="342900" indent="-342900">
              <a:buFont typeface="+mj-lt"/>
              <a:buAutoNum type="arabicPeriod"/>
            </a:pPr>
            <a:r>
              <a:rPr lang="en-US" dirty="0" smtClean="0"/>
              <a:t>Build Number</a:t>
            </a:r>
          </a:p>
          <a:p>
            <a:pPr fontAlgn="base">
              <a:buFont typeface="Wingdings" pitchFamily="2" charset="2"/>
              <a:buChar char="Ø"/>
            </a:pPr>
            <a:endParaRPr lang="en-US" dirty="0" smtClean="0"/>
          </a:p>
          <a:p>
            <a:pPr fontAlgn="base">
              <a:buFont typeface="Wingdings" pitchFamily="2" charset="2"/>
              <a:buChar char="Ø"/>
            </a:pP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lvl="0"/>
            <a:r>
              <a:rPr lang="en-US" dirty="0" smtClean="0"/>
              <a:t>Crash Time Forensics Data </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436882" y="0"/>
            <a:ext cx="5202621" cy="5909310"/>
          </a:xfrm>
          <a:prstGeom prst="rect">
            <a:avLst/>
          </a:prstGeom>
          <a:noFill/>
        </p:spPr>
        <p:txBody>
          <a:bodyPr wrap="square" rtlCol="0">
            <a:spAutoFit/>
          </a:bodyPr>
          <a:lstStyle/>
          <a:p>
            <a:pPr fontAlgn="base">
              <a:buFont typeface="Wingdings" pitchFamily="2" charset="2"/>
              <a:buChar char="Ø"/>
            </a:pPr>
            <a:r>
              <a:rPr lang="en-US" dirty="0" smtClean="0"/>
              <a:t>Vehicle speed</a:t>
            </a:r>
          </a:p>
          <a:p>
            <a:pPr fontAlgn="base">
              <a:buFont typeface="Wingdings" pitchFamily="2" charset="2"/>
              <a:buChar char="Ø"/>
            </a:pPr>
            <a:r>
              <a:rPr lang="en-US" dirty="0" smtClean="0"/>
              <a:t>Seat belt usage</a:t>
            </a:r>
          </a:p>
          <a:p>
            <a:pPr fontAlgn="base">
              <a:buFont typeface="Wingdings" pitchFamily="2" charset="2"/>
              <a:buChar char="Ø"/>
            </a:pPr>
            <a:r>
              <a:rPr lang="en-US" dirty="0" smtClean="0"/>
              <a:t>Time of accident </a:t>
            </a:r>
          </a:p>
          <a:p>
            <a:pPr fontAlgn="base">
              <a:buFont typeface="Wingdings" pitchFamily="2" charset="2"/>
              <a:buChar char="Ø"/>
            </a:pPr>
            <a:r>
              <a:rPr lang="en-US" dirty="0" smtClean="0"/>
              <a:t>Steering angle </a:t>
            </a:r>
          </a:p>
          <a:p>
            <a:pPr fontAlgn="base">
              <a:buFont typeface="Wingdings" pitchFamily="2" charset="2"/>
              <a:buChar char="Ø"/>
            </a:pPr>
            <a:r>
              <a:rPr lang="en-US" dirty="0" smtClean="0"/>
              <a:t>Moment of brake application</a:t>
            </a:r>
          </a:p>
          <a:p>
            <a:pPr fontAlgn="base">
              <a:buFont typeface="Wingdings" pitchFamily="2" charset="2"/>
              <a:buChar char="Ø"/>
            </a:pPr>
            <a:r>
              <a:rPr lang="en-US" dirty="0" smtClean="0"/>
              <a:t>Engine rpm</a:t>
            </a:r>
          </a:p>
          <a:p>
            <a:pPr fontAlgn="base">
              <a:buFont typeface="Wingdings" pitchFamily="2" charset="2"/>
              <a:buChar char="Ø"/>
            </a:pPr>
            <a:r>
              <a:rPr lang="en-US" dirty="0" smtClean="0"/>
              <a:t>Engine temperature</a:t>
            </a:r>
          </a:p>
          <a:p>
            <a:pPr fontAlgn="base">
              <a:buFont typeface="Wingdings" pitchFamily="2" charset="2"/>
              <a:buChar char="Ø"/>
            </a:pPr>
            <a:r>
              <a:rPr lang="en-US" dirty="0" smtClean="0"/>
              <a:t>VIN of each coded part</a:t>
            </a:r>
          </a:p>
          <a:p>
            <a:pPr fontAlgn="base">
              <a:buFont typeface="Wingdings" pitchFamily="2" charset="2"/>
              <a:buChar char="Ø"/>
            </a:pPr>
            <a:r>
              <a:rPr lang="en-US" dirty="0" smtClean="0"/>
              <a:t>Serial number of each coded part</a:t>
            </a:r>
          </a:p>
          <a:p>
            <a:pPr fontAlgn="base">
              <a:buFont typeface="Wingdings" pitchFamily="2" charset="2"/>
              <a:buChar char="Ø"/>
            </a:pPr>
            <a:r>
              <a:rPr lang="en-US" dirty="0" smtClean="0"/>
              <a:t>Production date of each part</a:t>
            </a:r>
          </a:p>
          <a:p>
            <a:pPr fontAlgn="base">
              <a:buFont typeface="Wingdings" pitchFamily="2" charset="2"/>
              <a:buChar char="Ø"/>
            </a:pPr>
            <a:r>
              <a:rPr lang="en-US" dirty="0" smtClean="0"/>
              <a:t>Number of coded keys</a:t>
            </a:r>
          </a:p>
          <a:p>
            <a:pPr fontAlgn="base">
              <a:buFont typeface="Wingdings" pitchFamily="2" charset="2"/>
              <a:buChar char="Ø"/>
            </a:pPr>
            <a:r>
              <a:rPr lang="en-US" dirty="0" smtClean="0"/>
              <a:t>Number of different VIN</a:t>
            </a:r>
          </a:p>
          <a:p>
            <a:pPr fontAlgn="base">
              <a:buFont typeface="Wingdings" pitchFamily="2" charset="2"/>
              <a:buChar char="Ø"/>
            </a:pPr>
            <a:r>
              <a:rPr lang="en-US" dirty="0" smtClean="0"/>
              <a:t>Cross reference to the Police database for stolen checks</a:t>
            </a:r>
          </a:p>
          <a:p>
            <a:pPr fontAlgn="base">
              <a:buFont typeface="Wingdings" pitchFamily="2" charset="2"/>
              <a:buChar char="Ø"/>
            </a:pPr>
            <a:r>
              <a:rPr lang="en-US" dirty="0" smtClean="0"/>
              <a:t> A forensic report should be hashed</a:t>
            </a:r>
          </a:p>
          <a:p>
            <a:pPr fontAlgn="base">
              <a:buFont typeface="Wingdings" pitchFamily="2" charset="2"/>
              <a:buChar char="Ø"/>
            </a:pPr>
            <a:r>
              <a:rPr lang="en-US" dirty="0" smtClean="0"/>
              <a:t>Bluetooth ID from paired &amp; non-paired phones</a:t>
            </a:r>
          </a:p>
          <a:p>
            <a:pPr fontAlgn="base">
              <a:buFont typeface="Wingdings" pitchFamily="2" charset="2"/>
              <a:buChar char="Ø"/>
            </a:pPr>
            <a:r>
              <a:rPr lang="en-US" dirty="0" smtClean="0"/>
              <a:t>All Call logs / Incoming / Outgoing / Missed</a:t>
            </a:r>
          </a:p>
          <a:p>
            <a:pPr fontAlgn="base">
              <a:buFont typeface="Wingdings" pitchFamily="2" charset="2"/>
              <a:buChar char="Ø"/>
            </a:pPr>
            <a:r>
              <a:rPr lang="en-US" dirty="0" smtClean="0"/>
              <a:t>last GPS fixes (last locations driven)</a:t>
            </a:r>
          </a:p>
          <a:p>
            <a:pPr fontAlgn="base">
              <a:buFont typeface="Wingdings" pitchFamily="2" charset="2"/>
              <a:buChar char="Ø"/>
            </a:pPr>
            <a:r>
              <a:rPr lang="en-US" dirty="0" smtClean="0"/>
              <a:t>Entered routes</a:t>
            </a:r>
          </a:p>
          <a:p>
            <a:pPr fontAlgn="base">
              <a:buFont typeface="Wingdings" pitchFamily="2" charset="2"/>
              <a:buChar char="Ø"/>
            </a:pPr>
            <a:r>
              <a:rPr lang="en-US" dirty="0" smtClean="0"/>
              <a:t>Other Driver information</a:t>
            </a:r>
          </a:p>
          <a:p>
            <a:pPr fontAlgn="base">
              <a:buFont typeface="Wingdings" pitchFamily="2" charset="2"/>
              <a:buChar char="Ø"/>
            </a:pPr>
            <a:r>
              <a:rPr lang="en-US" dirty="0" smtClean="0"/>
              <a:t>Radio Data System (</a:t>
            </a:r>
            <a:r>
              <a:rPr lang="en-US" b="1" dirty="0" smtClean="0"/>
              <a:t>RDS</a:t>
            </a:r>
            <a:r>
              <a:rPr lang="en-US" dirty="0" smtClean="0"/>
              <a:t>) info</a:t>
            </a:r>
          </a:p>
          <a:p>
            <a:pPr fontAlgn="base">
              <a:buFont typeface="Wingdings" pitchFamily="2" charset="2"/>
              <a:buChar char="Ø"/>
            </a:pPr>
            <a:r>
              <a:rPr lang="en-US" dirty="0" smtClean="0"/>
              <a:t>Media files</a:t>
            </a:r>
          </a:p>
          <a:p>
            <a:pPr fontAlgn="base">
              <a:buFont typeface="Wingdings" pitchFamily="2" charset="2"/>
              <a:buChar char="Ø"/>
            </a:pPr>
            <a:r>
              <a:rPr lang="en-US" dirty="0" smtClean="0"/>
              <a:t>Music files with forensic detail</a:t>
            </a:r>
          </a:p>
          <a:p>
            <a:pPr fontAlgn="base">
              <a:buFont typeface="Wingdings" pitchFamily="2" charset="2"/>
              <a:buChar char="Ø"/>
            </a:pPr>
            <a:r>
              <a:rPr lang="en-US" dirty="0" smtClean="0"/>
              <a:t>Pictures</a:t>
            </a:r>
          </a:p>
          <a:p>
            <a:pPr fontAlgn="base"/>
            <a:endParaRPr lang="en-US" dirty="0" smtClean="0"/>
          </a:p>
          <a:p>
            <a:pPr fontAlgn="base">
              <a:buFont typeface="Wingdings" pitchFamily="2" charset="2"/>
              <a:buChar char="Ø"/>
            </a:pP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lvl="0"/>
            <a:r>
              <a:rPr lang="en-US" dirty="0" smtClean="0"/>
              <a:t>ECU Based Forensic Data</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436882" y="388882"/>
            <a:ext cx="5202621" cy="1815882"/>
          </a:xfrm>
          <a:prstGeom prst="rect">
            <a:avLst/>
          </a:prstGeom>
          <a:noFill/>
        </p:spPr>
        <p:txBody>
          <a:bodyPr wrap="square" rtlCol="0">
            <a:spAutoFit/>
          </a:bodyPr>
          <a:lstStyle/>
          <a:p>
            <a:pPr fontAlgn="base">
              <a:buFont typeface="Wingdings" pitchFamily="2" charset="2"/>
              <a:buChar char="Ø"/>
            </a:pPr>
            <a:r>
              <a:rPr lang="en-US" dirty="0" smtClean="0"/>
              <a:t>KM reading</a:t>
            </a:r>
          </a:p>
          <a:p>
            <a:pPr fontAlgn="base">
              <a:buFont typeface="Wingdings" pitchFamily="2" charset="2"/>
              <a:buChar char="Ø"/>
            </a:pPr>
            <a:endParaRPr lang="en-US" dirty="0" smtClean="0"/>
          </a:p>
          <a:p>
            <a:pPr fontAlgn="base">
              <a:buFont typeface="Wingdings" pitchFamily="2" charset="2"/>
              <a:buChar char="Ø"/>
            </a:pPr>
            <a:r>
              <a:rPr lang="en-US" dirty="0" smtClean="0"/>
              <a:t>VIN &amp; Serial numbers</a:t>
            </a:r>
          </a:p>
          <a:p>
            <a:pPr fontAlgn="base">
              <a:buFont typeface="Wingdings" pitchFamily="2" charset="2"/>
              <a:buChar char="Ø"/>
            </a:pPr>
            <a:endParaRPr lang="en-US" dirty="0" smtClean="0"/>
          </a:p>
          <a:p>
            <a:pPr fontAlgn="base">
              <a:buFont typeface="Wingdings" pitchFamily="2" charset="2"/>
              <a:buChar char="Ø"/>
            </a:pPr>
            <a:r>
              <a:rPr lang="en-US" dirty="0" smtClean="0"/>
              <a:t>History and faults with times and KM</a:t>
            </a:r>
          </a:p>
          <a:p>
            <a:pPr fontAlgn="base">
              <a:buFont typeface="Wingdings" pitchFamily="2" charset="2"/>
              <a:buChar char="Ø"/>
            </a:pPr>
            <a:endParaRPr lang="en-US" dirty="0" smtClean="0"/>
          </a:p>
          <a:p>
            <a:pPr fontAlgn="base">
              <a:buFont typeface="Wingdings" pitchFamily="2" charset="2"/>
              <a:buChar char="Ø"/>
            </a:pPr>
            <a:r>
              <a:rPr lang="en-US" dirty="0" smtClean="0"/>
              <a:t>Crash data, events and historic faults.</a:t>
            </a:r>
          </a:p>
          <a:p>
            <a:pPr fontAlgn="base">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lvl="0"/>
            <a:r>
              <a:rPr lang="en-US" dirty="0" smtClean="0"/>
              <a:t>Keys Based Forensic Data</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436882" y="388882"/>
            <a:ext cx="5202621" cy="2462213"/>
          </a:xfrm>
          <a:prstGeom prst="rect">
            <a:avLst/>
          </a:prstGeom>
          <a:noFill/>
        </p:spPr>
        <p:txBody>
          <a:bodyPr wrap="square" rtlCol="0">
            <a:spAutoFit/>
          </a:bodyPr>
          <a:lstStyle/>
          <a:p>
            <a:pPr fontAlgn="base">
              <a:buFont typeface="Wingdings" pitchFamily="2" charset="2"/>
              <a:buChar char="Ø"/>
            </a:pPr>
            <a:r>
              <a:rPr lang="en-US" dirty="0" smtClean="0"/>
              <a:t>Vehicle Identification Number (VIN)</a:t>
            </a:r>
          </a:p>
          <a:p>
            <a:pPr fontAlgn="base">
              <a:buFont typeface="Wingdings" pitchFamily="2" charset="2"/>
              <a:buChar char="Ø"/>
            </a:pPr>
            <a:endParaRPr lang="en-US" dirty="0" smtClean="0"/>
          </a:p>
          <a:p>
            <a:pPr fontAlgn="base">
              <a:buFont typeface="Wingdings" pitchFamily="2" charset="2"/>
              <a:buChar char="Ø"/>
            </a:pPr>
            <a:r>
              <a:rPr lang="en-US" dirty="0" smtClean="0"/>
              <a:t>Transponder ID</a:t>
            </a:r>
          </a:p>
          <a:p>
            <a:pPr fontAlgn="base">
              <a:buFont typeface="Wingdings" pitchFamily="2" charset="2"/>
              <a:buChar char="Ø"/>
            </a:pPr>
            <a:endParaRPr lang="en-US" dirty="0" smtClean="0"/>
          </a:p>
          <a:p>
            <a:pPr fontAlgn="base">
              <a:buFont typeface="Wingdings" pitchFamily="2" charset="2"/>
              <a:buChar char="Ø"/>
            </a:pPr>
            <a:r>
              <a:rPr lang="en-US" dirty="0" smtClean="0"/>
              <a:t>How many keys are coded to the vehicle, which key is it</a:t>
            </a:r>
          </a:p>
          <a:p>
            <a:pPr fontAlgn="base">
              <a:buFont typeface="Wingdings" pitchFamily="2" charset="2"/>
              <a:buChar char="Ø"/>
            </a:pPr>
            <a:endParaRPr lang="en-US" dirty="0" smtClean="0"/>
          </a:p>
          <a:p>
            <a:pPr fontAlgn="base">
              <a:buFont typeface="Wingdings" pitchFamily="2" charset="2"/>
              <a:buChar char="Ø"/>
            </a:pPr>
            <a:r>
              <a:rPr lang="en-US" dirty="0" smtClean="0"/>
              <a:t>The last KM reading</a:t>
            </a:r>
          </a:p>
          <a:p>
            <a:pPr fontAlgn="base">
              <a:buFont typeface="Wingdings" pitchFamily="2" charset="2"/>
              <a:buChar char="Ø"/>
            </a:pPr>
            <a:endParaRPr lang="en-US" dirty="0" smtClean="0"/>
          </a:p>
          <a:p>
            <a:pPr fontAlgn="base">
              <a:buFont typeface="Wingdings" pitchFamily="2" charset="2"/>
              <a:buChar char="Ø"/>
            </a:pPr>
            <a:r>
              <a:rPr lang="en-US" dirty="0" smtClean="0"/>
              <a:t>The Fuel status</a:t>
            </a:r>
          </a:p>
          <a:p>
            <a:pPr fontAlgn="base">
              <a:buFont typeface="Wingdings" pitchFamily="2" charset="2"/>
              <a:buChar char="Ø"/>
            </a:pPr>
            <a:endParaRPr lang="en-US" dirty="0" smtClean="0"/>
          </a:p>
          <a:p>
            <a:pPr fontAlgn="base">
              <a:buFont typeface="Wingdings" pitchFamily="2" charset="2"/>
              <a:buChar char="Ø"/>
            </a:pPr>
            <a:r>
              <a:rPr lang="en-US" dirty="0" smtClean="0"/>
              <a:t>Vehicle data paired with the last entry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fontAlgn="base"/>
            <a:r>
              <a:rPr lang="en-US" b="1" dirty="0" smtClean="0"/>
              <a:t>Connected Car Forensics  Data</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 Case of Incident happened when Cars are connected with  other CARS</a:t>
            </a:r>
          </a:p>
        </p:txBody>
      </p:sp>
      <p:sp>
        <p:nvSpPr>
          <p:cNvPr id="4" name="TextBox 3"/>
          <p:cNvSpPr txBox="1"/>
          <p:nvPr/>
        </p:nvSpPr>
        <p:spPr>
          <a:xfrm>
            <a:off x="3436882" y="388882"/>
            <a:ext cx="5202621" cy="1169551"/>
          </a:xfrm>
          <a:prstGeom prst="rect">
            <a:avLst/>
          </a:prstGeom>
          <a:noFill/>
        </p:spPr>
        <p:txBody>
          <a:bodyPr wrap="square" rtlCol="0">
            <a:spAutoFit/>
          </a:bodyPr>
          <a:lstStyle/>
          <a:p>
            <a:pPr fontAlgn="base">
              <a:buFont typeface="Wingdings" pitchFamily="2" charset="2"/>
              <a:buChar char="Ø"/>
            </a:pPr>
            <a:r>
              <a:rPr lang="en-US" dirty="0" smtClean="0"/>
              <a:t>It should have logging of all cars Identity and Required Keys to authenticate. </a:t>
            </a:r>
          </a:p>
          <a:p>
            <a:pPr fontAlgn="base">
              <a:buFont typeface="Wingdings" pitchFamily="2" charset="2"/>
              <a:buChar char="Ø"/>
            </a:pPr>
            <a:r>
              <a:rPr lang="en-US" dirty="0" smtClean="0"/>
              <a:t>Logging of all data transaction b/w Cars.</a:t>
            </a:r>
          </a:p>
          <a:p>
            <a:pPr fontAlgn="base">
              <a:buFont typeface="Wingdings" pitchFamily="2" charset="2"/>
              <a:buChar char="Ø"/>
            </a:pPr>
            <a:r>
              <a:rPr lang="en-US" dirty="0" smtClean="0"/>
              <a:t>Logging of unauthorized access of CARS in both.</a:t>
            </a:r>
          </a:p>
          <a:p>
            <a:pPr fontAlgn="base">
              <a:buFont typeface="Wingdings" pitchFamily="2" charset="2"/>
              <a:buChar char="Ø"/>
            </a:pPr>
            <a:r>
              <a:rPr lang="en-US" dirty="0" smtClean="0"/>
              <a:t>Logging of any Violation during inter CAR Communication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fontAlgn="base"/>
            <a:r>
              <a:rPr lang="en-US" b="1" dirty="0" smtClean="0"/>
              <a:t>Other Forensics  Data</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436882" y="388882"/>
            <a:ext cx="5202621" cy="5262979"/>
          </a:xfrm>
          <a:prstGeom prst="rect">
            <a:avLst/>
          </a:prstGeom>
          <a:noFill/>
        </p:spPr>
        <p:txBody>
          <a:bodyPr wrap="square" rtlCol="0">
            <a:spAutoFit/>
          </a:bodyPr>
          <a:lstStyle/>
          <a:p>
            <a:pPr>
              <a:buFont typeface="Wingdings" pitchFamily="2" charset="2"/>
              <a:buChar char="Ø"/>
            </a:pPr>
            <a:r>
              <a:rPr lang="en-US" b="1" dirty="0" smtClean="0"/>
              <a:t>Installed Application Data</a:t>
            </a:r>
            <a:endParaRPr lang="en-US" dirty="0" smtClean="0"/>
          </a:p>
          <a:p>
            <a:pPr marL="342900" indent="-342900">
              <a:buFont typeface="+mj-lt"/>
              <a:buAutoNum type="arabicPeriod"/>
            </a:pPr>
            <a:r>
              <a:rPr lang="en-US" dirty="0" smtClean="0"/>
              <a:t>Weather</a:t>
            </a:r>
          </a:p>
          <a:p>
            <a:pPr marL="342900" indent="-342900">
              <a:buFont typeface="+mj-lt"/>
              <a:buAutoNum type="arabicPeriod"/>
            </a:pPr>
            <a:r>
              <a:rPr lang="en-US" dirty="0" smtClean="0"/>
              <a:t>Traffic</a:t>
            </a:r>
          </a:p>
          <a:p>
            <a:pPr marL="342900" indent="-342900">
              <a:buFont typeface="+mj-lt"/>
              <a:buAutoNum type="arabicPeriod"/>
            </a:pPr>
            <a:r>
              <a:rPr lang="en-US" dirty="0" err="1" smtClean="0"/>
              <a:t>Facebook</a:t>
            </a:r>
            <a:endParaRPr lang="en-US" dirty="0" smtClean="0"/>
          </a:p>
          <a:p>
            <a:pPr marL="342900" indent="-342900">
              <a:buFont typeface="+mj-lt"/>
              <a:buAutoNum type="arabicPeriod"/>
            </a:pPr>
            <a:r>
              <a:rPr lang="en-US" dirty="0" smtClean="0"/>
              <a:t>Twitter</a:t>
            </a:r>
          </a:p>
          <a:p>
            <a:pPr>
              <a:buFont typeface="Wingdings" pitchFamily="2" charset="2"/>
              <a:buChar char="Ø"/>
            </a:pPr>
            <a:r>
              <a:rPr lang="en-US" b="1" dirty="0" smtClean="0"/>
              <a:t>Connected Devices</a:t>
            </a:r>
            <a:endParaRPr lang="en-US" dirty="0" smtClean="0"/>
          </a:p>
          <a:p>
            <a:pPr marL="342900" indent="-342900">
              <a:buFont typeface="+mj-lt"/>
              <a:buAutoNum type="arabicPeriod"/>
            </a:pPr>
            <a:r>
              <a:rPr lang="en-US" dirty="0" smtClean="0"/>
              <a:t>Phones</a:t>
            </a:r>
          </a:p>
          <a:p>
            <a:pPr marL="342900" indent="-342900">
              <a:buFont typeface="+mj-lt"/>
              <a:buAutoNum type="arabicPeriod"/>
            </a:pPr>
            <a:r>
              <a:rPr lang="en-US" dirty="0" smtClean="0"/>
              <a:t>Media Players</a:t>
            </a:r>
          </a:p>
          <a:p>
            <a:pPr marL="342900" indent="-342900">
              <a:buFont typeface="+mj-lt"/>
              <a:buAutoNum type="arabicPeriod"/>
            </a:pPr>
            <a:r>
              <a:rPr lang="en-US" dirty="0" smtClean="0"/>
              <a:t>USB Drives</a:t>
            </a:r>
          </a:p>
          <a:p>
            <a:pPr marL="342900" indent="-342900">
              <a:buFont typeface="+mj-lt"/>
              <a:buAutoNum type="arabicPeriod"/>
            </a:pPr>
            <a:r>
              <a:rPr lang="en-US" dirty="0" smtClean="0"/>
              <a:t>SD Cards</a:t>
            </a:r>
          </a:p>
          <a:p>
            <a:pPr marL="342900" indent="-342900">
              <a:buFont typeface="+mj-lt"/>
              <a:buAutoNum type="arabicPeriod"/>
            </a:pPr>
            <a:r>
              <a:rPr lang="en-US" dirty="0" smtClean="0"/>
              <a:t>Wireless Access Points</a:t>
            </a:r>
          </a:p>
          <a:p>
            <a:pPr>
              <a:buFont typeface="Wingdings" pitchFamily="2" charset="2"/>
              <a:buChar char="Ø"/>
            </a:pPr>
            <a:r>
              <a:rPr lang="en-US" b="1" dirty="0" smtClean="0"/>
              <a:t>Navigation Data</a:t>
            </a:r>
            <a:endParaRPr lang="en-US" dirty="0" smtClean="0"/>
          </a:p>
          <a:p>
            <a:pPr marL="342900" indent="-342900">
              <a:buFont typeface="+mj-lt"/>
              <a:buAutoNum type="arabicPeriod"/>
            </a:pPr>
            <a:r>
              <a:rPr lang="en-US" dirty="0" smtClean="0"/>
              <a:t>Track logs and Track points</a:t>
            </a:r>
          </a:p>
          <a:p>
            <a:pPr marL="342900" indent="-342900">
              <a:buFont typeface="+mj-lt"/>
              <a:buAutoNum type="arabicPeriod"/>
            </a:pPr>
            <a:r>
              <a:rPr lang="en-US" dirty="0" smtClean="0"/>
              <a:t>Saved Locations</a:t>
            </a:r>
          </a:p>
          <a:p>
            <a:pPr marL="342900" indent="-342900">
              <a:buFont typeface="+mj-lt"/>
              <a:buAutoNum type="arabicPeriod"/>
            </a:pPr>
            <a:r>
              <a:rPr lang="en-US" dirty="0" smtClean="0"/>
              <a:t>Previous Destinations</a:t>
            </a:r>
          </a:p>
          <a:p>
            <a:pPr marL="342900" indent="-342900">
              <a:buFont typeface="+mj-lt"/>
              <a:buAutoNum type="arabicPeriod"/>
            </a:pPr>
            <a:r>
              <a:rPr lang="en-US" dirty="0" smtClean="0"/>
              <a:t>Active and Inactive Routes</a:t>
            </a:r>
          </a:p>
          <a:p>
            <a:pPr marL="342900" indent="-342900">
              <a:buFont typeface="Wingdings" pitchFamily="2" charset="2"/>
              <a:buChar char="Ø"/>
            </a:pPr>
            <a:r>
              <a:rPr lang="en-US" b="1" dirty="0" smtClean="0"/>
              <a:t>Infotainment </a:t>
            </a:r>
          </a:p>
          <a:p>
            <a:pPr marL="342900" indent="-342900">
              <a:buFont typeface="+mj-lt"/>
              <a:buAutoNum type="arabicPeriod"/>
            </a:pPr>
            <a:r>
              <a:rPr lang="en-US" dirty="0" smtClean="0"/>
              <a:t>Mobile Hotspot for Internet access</a:t>
            </a:r>
          </a:p>
          <a:p>
            <a:pPr marL="342900" indent="-342900">
              <a:buFont typeface="+mj-lt"/>
              <a:buAutoNum type="arabicPeriod"/>
            </a:pPr>
            <a:r>
              <a:rPr lang="en-US" dirty="0" smtClean="0"/>
              <a:t>Satellite TV tuner</a:t>
            </a:r>
          </a:p>
          <a:p>
            <a:pPr marL="342900" indent="-342900">
              <a:buFont typeface="+mj-lt"/>
              <a:buAutoNum type="arabicPeriod"/>
            </a:pPr>
            <a:r>
              <a:rPr lang="en-US" dirty="0" smtClean="0"/>
              <a:t>Parking cameras</a:t>
            </a:r>
          </a:p>
          <a:p>
            <a:pPr marL="342900" indent="-342900">
              <a:buFont typeface="+mj-lt"/>
              <a:buAutoNum type="arabicPeriod"/>
            </a:pPr>
            <a:r>
              <a:rPr lang="en-US" dirty="0" smtClean="0"/>
              <a:t>Screen mirroring of mobile devices on the car’s larger touch screen</a:t>
            </a:r>
          </a:p>
          <a:p>
            <a:pPr marL="342900" indent="-34290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Hacking,Cracking and cyber Crime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fontAlgn="base"/>
            <a:r>
              <a:rPr lang="en-US" b="1" dirty="0" smtClean="0"/>
              <a:t>Other Forensics  Data</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
        <p:nvSpPr>
          <p:cNvPr id="4" name="TextBox 3"/>
          <p:cNvSpPr txBox="1"/>
          <p:nvPr/>
        </p:nvSpPr>
        <p:spPr>
          <a:xfrm>
            <a:off x="3436882" y="388882"/>
            <a:ext cx="5202621" cy="4401205"/>
          </a:xfrm>
          <a:prstGeom prst="rect">
            <a:avLst/>
          </a:prstGeom>
          <a:noFill/>
        </p:spPr>
        <p:txBody>
          <a:bodyPr wrap="square" rtlCol="0">
            <a:spAutoFit/>
          </a:bodyPr>
          <a:lstStyle/>
          <a:p>
            <a:pPr>
              <a:buFont typeface="Wingdings" pitchFamily="2" charset="2"/>
              <a:buChar char="Ø"/>
            </a:pPr>
            <a:r>
              <a:rPr lang="en-US" b="1" dirty="0" smtClean="0"/>
              <a:t>Device Information</a:t>
            </a:r>
            <a:endParaRPr lang="en-US" dirty="0" smtClean="0"/>
          </a:p>
          <a:p>
            <a:pPr marL="342900" indent="-342900">
              <a:buFont typeface="+mj-lt"/>
              <a:buAutoNum type="arabicPeriod"/>
            </a:pPr>
            <a:r>
              <a:rPr lang="en-US" dirty="0" smtClean="0"/>
              <a:t>Device IDs</a:t>
            </a:r>
          </a:p>
          <a:p>
            <a:pPr marL="342900" indent="-342900">
              <a:buFont typeface="+mj-lt"/>
              <a:buAutoNum type="arabicPeriod"/>
            </a:pPr>
            <a:r>
              <a:rPr lang="en-US" dirty="0" smtClean="0"/>
              <a:t>Calls</a:t>
            </a:r>
          </a:p>
          <a:p>
            <a:pPr marL="342900" indent="-342900">
              <a:buFont typeface="+mj-lt"/>
              <a:buAutoNum type="arabicPeriod"/>
            </a:pPr>
            <a:r>
              <a:rPr lang="en-US" dirty="0" smtClean="0"/>
              <a:t>Contacts</a:t>
            </a:r>
          </a:p>
          <a:p>
            <a:pPr marL="342900" indent="-342900">
              <a:buFont typeface="+mj-lt"/>
              <a:buAutoNum type="arabicPeriod"/>
            </a:pPr>
            <a:r>
              <a:rPr lang="en-US" dirty="0" smtClean="0"/>
              <a:t>SMS</a:t>
            </a:r>
          </a:p>
          <a:p>
            <a:pPr marL="342900" indent="-342900">
              <a:buFont typeface="+mj-lt"/>
              <a:buAutoNum type="arabicPeriod"/>
            </a:pPr>
            <a:r>
              <a:rPr lang="en-US" dirty="0" smtClean="0"/>
              <a:t>Audio</a:t>
            </a:r>
          </a:p>
          <a:p>
            <a:pPr marL="342900" indent="-342900">
              <a:buFont typeface="+mj-lt"/>
              <a:buAutoNum type="arabicPeriod"/>
            </a:pPr>
            <a:r>
              <a:rPr lang="en-US" dirty="0" smtClean="0"/>
              <a:t>Video</a:t>
            </a:r>
          </a:p>
          <a:p>
            <a:pPr marL="342900" indent="-342900">
              <a:buFont typeface="+mj-lt"/>
              <a:buAutoNum type="arabicPeriod"/>
            </a:pPr>
            <a:r>
              <a:rPr lang="en-US" dirty="0" smtClean="0"/>
              <a:t>Images</a:t>
            </a:r>
          </a:p>
          <a:p>
            <a:pPr marL="342900" indent="-342900">
              <a:buFont typeface="+mj-lt"/>
              <a:buAutoNum type="arabicPeriod"/>
            </a:pPr>
            <a:r>
              <a:rPr lang="en-US" dirty="0" smtClean="0"/>
              <a:t>Access Point Information</a:t>
            </a:r>
          </a:p>
          <a:p>
            <a:pPr>
              <a:buFont typeface="Wingdings" pitchFamily="2" charset="2"/>
              <a:buChar char="Ø"/>
            </a:pPr>
            <a:r>
              <a:rPr lang="en-US" b="1" dirty="0" smtClean="0"/>
              <a:t>Events</a:t>
            </a:r>
            <a:endParaRPr lang="en-US" dirty="0" smtClean="0"/>
          </a:p>
          <a:p>
            <a:pPr marL="342900" indent="-342900">
              <a:buFont typeface="+mj-lt"/>
              <a:buAutoNum type="arabicPeriod"/>
            </a:pPr>
            <a:r>
              <a:rPr lang="en-US" dirty="0" smtClean="0"/>
              <a:t>Doors Opening/Closing</a:t>
            </a:r>
          </a:p>
          <a:p>
            <a:pPr marL="342900" indent="-342900">
              <a:buFont typeface="+mj-lt"/>
              <a:buAutoNum type="arabicPeriod"/>
            </a:pPr>
            <a:r>
              <a:rPr lang="en-US" dirty="0" smtClean="0"/>
              <a:t>Lights On/Off</a:t>
            </a:r>
          </a:p>
          <a:p>
            <a:pPr marL="342900" indent="-342900">
              <a:buFont typeface="+mj-lt"/>
              <a:buAutoNum type="arabicPeriod"/>
            </a:pPr>
            <a:r>
              <a:rPr lang="en-US" dirty="0" smtClean="0"/>
              <a:t>Bluetooth Connections</a:t>
            </a:r>
          </a:p>
          <a:p>
            <a:pPr marL="342900" indent="-342900">
              <a:buFont typeface="+mj-lt"/>
              <a:buAutoNum type="arabicPeriod"/>
            </a:pPr>
            <a:r>
              <a:rPr lang="en-US" dirty="0" smtClean="0"/>
              <a:t>Wi-Fi Connections</a:t>
            </a:r>
          </a:p>
          <a:p>
            <a:pPr marL="342900" indent="-342900">
              <a:buFont typeface="+mj-lt"/>
              <a:buAutoNum type="arabicPeriod"/>
            </a:pPr>
            <a:r>
              <a:rPr lang="en-US" dirty="0" smtClean="0"/>
              <a:t>USB Connections</a:t>
            </a:r>
          </a:p>
          <a:p>
            <a:pPr marL="342900" indent="-342900">
              <a:buFont typeface="+mj-lt"/>
              <a:buAutoNum type="arabicPeriod"/>
            </a:pPr>
            <a:r>
              <a:rPr lang="en-US" dirty="0" smtClean="0"/>
              <a:t>System Reboots</a:t>
            </a:r>
          </a:p>
          <a:p>
            <a:pPr marL="342900" indent="-342900">
              <a:buFont typeface="+mj-lt"/>
              <a:buAutoNum type="arabicPeriod"/>
            </a:pPr>
            <a:r>
              <a:rPr lang="en-US" dirty="0" smtClean="0"/>
              <a:t>GPS Time Syncs</a:t>
            </a:r>
          </a:p>
          <a:p>
            <a:pPr marL="342900" indent="-342900">
              <a:buFont typeface="+mj-lt"/>
              <a:buAutoNum type="arabicPeriod"/>
            </a:pPr>
            <a:r>
              <a:rPr lang="en-US" dirty="0" smtClean="0"/>
              <a:t>Odometer Readings</a:t>
            </a:r>
          </a:p>
          <a:p>
            <a:pPr marL="342900" indent="-342900">
              <a:buFont typeface="+mj-lt"/>
              <a:buAutoNum type="arabicPeriod"/>
            </a:pPr>
            <a:r>
              <a:rPr lang="en-US" dirty="0" smtClean="0"/>
              <a:t>Gear Indications</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342900" indent="-342900"/>
            <a:r>
              <a:rPr lang="en-US" dirty="0" smtClean="0"/>
              <a:t>Implementation of Cyber Security Digital Evidence </a:t>
            </a:r>
          </a:p>
        </p:txBody>
      </p:sp>
      <p:sp>
        <p:nvSpPr>
          <p:cNvPr id="100" name="Google Shape;100;p18"/>
          <p:cNvSpPr txBox="1">
            <a:spLocks noGrp="1"/>
          </p:cNvSpPr>
          <p:nvPr>
            <p:ph type="body" idx="1"/>
          </p:nvPr>
        </p:nvSpPr>
        <p:spPr>
          <a:xfrm>
            <a:off x="166650" y="1705400"/>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bg2"/>
                </a:solidFill>
              </a:rPr>
              <a:t>Hardware Implementation:</a:t>
            </a:r>
          </a:p>
          <a:p>
            <a:pPr marL="0" lvl="0" indent="0" algn="l" rtl="0">
              <a:spcBef>
                <a:spcPts val="0"/>
              </a:spcBef>
              <a:spcAft>
                <a:spcPts val="0"/>
              </a:spcAft>
              <a:buNone/>
            </a:pPr>
            <a:r>
              <a:rPr lang="en-US" dirty="0" smtClean="0">
                <a:solidFill>
                  <a:schemeClr val="bg2"/>
                </a:solidFill>
              </a:rPr>
              <a:t>SOC  Should have feature as a Hw which should be able to detect abnormal pattern of Secure boot, Memory Integrity, system Config,PCIe.</a:t>
            </a:r>
          </a:p>
          <a:p>
            <a:pPr marL="0" lvl="0" indent="0" algn="l" rtl="0">
              <a:spcBef>
                <a:spcPts val="0"/>
              </a:spcBef>
              <a:spcAft>
                <a:spcPts val="0"/>
              </a:spcAft>
              <a:buNone/>
            </a:pPr>
            <a:endParaRPr lang="en-US" dirty="0" smtClean="0">
              <a:solidFill>
                <a:schemeClr val="bg2"/>
              </a:solidFill>
            </a:endParaRPr>
          </a:p>
          <a:p>
            <a:pPr marL="0" lvl="0" indent="0" algn="l" rtl="0">
              <a:spcBef>
                <a:spcPts val="0"/>
              </a:spcBef>
              <a:spcAft>
                <a:spcPts val="0"/>
              </a:spcAft>
              <a:buNone/>
            </a:pPr>
            <a:r>
              <a:rPr lang="en-US" b="1" dirty="0" smtClean="0">
                <a:solidFill>
                  <a:schemeClr val="bg2"/>
                </a:solidFill>
              </a:rPr>
              <a:t>Software Implementation:</a:t>
            </a:r>
          </a:p>
          <a:p>
            <a:pPr marL="0" lvl="0" indent="0" algn="l" rtl="0">
              <a:spcBef>
                <a:spcPts val="0"/>
              </a:spcBef>
              <a:spcAft>
                <a:spcPts val="0"/>
              </a:spcAft>
              <a:buNone/>
            </a:pPr>
            <a:r>
              <a:rPr lang="en-US" dirty="0" smtClean="0">
                <a:solidFill>
                  <a:schemeClr val="bg2"/>
                </a:solidFill>
              </a:rPr>
              <a:t>IDS/IPS and Logging Feature should be implemented on System for Network based abnormal activity.</a:t>
            </a:r>
          </a:p>
          <a:p>
            <a:pPr marL="0" lvl="0" indent="0" algn="l" rtl="0">
              <a:spcBef>
                <a:spcPts val="0"/>
              </a:spcBef>
              <a:spcAft>
                <a:spcPts val="0"/>
              </a:spcAft>
              <a:buNone/>
            </a:pPr>
            <a:r>
              <a:rPr lang="en-US" dirty="0" smtClean="0">
                <a:solidFill>
                  <a:schemeClr val="bg2"/>
                </a:solidFill>
              </a:rPr>
              <a:t>IDS should report the </a:t>
            </a:r>
            <a:r>
              <a:rPr lang="en-US" dirty="0" err="1" smtClean="0">
                <a:solidFill>
                  <a:schemeClr val="bg2"/>
                </a:solidFill>
              </a:rPr>
              <a:t>the</a:t>
            </a:r>
            <a:r>
              <a:rPr lang="en-US" dirty="0" smtClean="0">
                <a:solidFill>
                  <a:schemeClr val="bg2"/>
                </a:solidFill>
              </a:rPr>
              <a:t> logging when ECU is connecting using Internet</a:t>
            </a:r>
          </a:p>
          <a:p>
            <a:pPr marL="0" lvl="0" indent="0" algn="l" rtl="0">
              <a:spcBef>
                <a:spcPts val="0"/>
              </a:spcBef>
              <a:spcAft>
                <a:spcPts val="0"/>
              </a:spcAft>
              <a:buNone/>
            </a:pPr>
            <a:r>
              <a:rPr lang="en-US" dirty="0" smtClean="0">
                <a:solidFill>
                  <a:schemeClr val="bg2"/>
                </a:solidFill>
              </a:rPr>
              <a:t>IDS should log Integrity of SW, Memory Usages, Process Info system logs.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Evidences  availability</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563007" y="231227"/>
            <a:ext cx="4246180" cy="738664"/>
          </a:xfrm>
          <a:prstGeom prst="rect">
            <a:avLst/>
          </a:prstGeom>
          <a:noFill/>
        </p:spPr>
        <p:txBody>
          <a:bodyPr wrap="square" rtlCol="0">
            <a:spAutoFit/>
          </a:bodyPr>
          <a:lstStyle/>
          <a:p>
            <a:r>
              <a:rPr lang="en-US" dirty="0" smtClean="0"/>
              <a:t>Digital Evidences should be kept in such a way the  in case of Crime </a:t>
            </a:r>
            <a:r>
              <a:rPr lang="en-US" b="1" dirty="0" smtClean="0"/>
              <a:t>Forensic Inspector </a:t>
            </a:r>
            <a:r>
              <a:rPr lang="en-US" dirty="0" smtClean="0"/>
              <a:t>shall be able to retrieve  without loss </a:t>
            </a:r>
            <a:endParaRPr lang="en-US" dirty="0"/>
          </a:p>
        </p:txBody>
      </p:sp>
      <p:sp>
        <p:nvSpPr>
          <p:cNvPr id="5" name="TextBox 4"/>
          <p:cNvSpPr txBox="1"/>
          <p:nvPr/>
        </p:nvSpPr>
        <p:spPr>
          <a:xfrm>
            <a:off x="3725918" y="1518744"/>
            <a:ext cx="4246180" cy="1169551"/>
          </a:xfrm>
          <a:prstGeom prst="rect">
            <a:avLst/>
          </a:prstGeom>
          <a:noFill/>
        </p:spPr>
        <p:txBody>
          <a:bodyPr wrap="square" rtlCol="0">
            <a:spAutoFit/>
          </a:bodyPr>
          <a:lstStyle/>
          <a:p>
            <a:pPr>
              <a:buFont typeface="Wingdings" pitchFamily="2" charset="2"/>
              <a:buChar char="Ø"/>
            </a:pPr>
            <a:r>
              <a:rPr lang="en-US" dirty="0" smtClean="0"/>
              <a:t>Digital Evidence logging is maintained on SOC it should be stored on Secure Storage location.</a:t>
            </a:r>
          </a:p>
          <a:p>
            <a:pPr>
              <a:buFont typeface="Wingdings" pitchFamily="2" charset="2"/>
              <a:buChar char="Ø"/>
            </a:pPr>
            <a:r>
              <a:rPr lang="en-US" dirty="0" smtClean="0"/>
              <a:t>OEM shall provide the forensic Data Collection mechanism by using External Hardware</a:t>
            </a:r>
          </a:p>
          <a:p>
            <a:endParaRPr lang="en-US" dirty="0"/>
          </a:p>
        </p:txBody>
      </p:sp>
      <p:sp>
        <p:nvSpPr>
          <p:cNvPr id="6" name="TextBox 5"/>
          <p:cNvSpPr txBox="1"/>
          <p:nvPr/>
        </p:nvSpPr>
        <p:spPr>
          <a:xfrm>
            <a:off x="3752194" y="2963917"/>
            <a:ext cx="4246180" cy="1169551"/>
          </a:xfrm>
          <a:prstGeom prst="rect">
            <a:avLst/>
          </a:prstGeom>
          <a:noFill/>
        </p:spPr>
        <p:txBody>
          <a:bodyPr wrap="square" rtlCol="0">
            <a:spAutoFit/>
          </a:bodyPr>
          <a:lstStyle/>
          <a:p>
            <a:pPr>
              <a:buFont typeface="Wingdings" pitchFamily="2" charset="2"/>
              <a:buChar char="Ø"/>
            </a:pPr>
            <a:r>
              <a:rPr lang="en-US" dirty="0" smtClean="0"/>
              <a:t>Digital Evidence logging is maintained on Cloud Server in that case OEM shall provide mechanism for collecting the data from Cloud server by authorizing the Forensic Inspector.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269658" y="313804"/>
            <a:ext cx="8520600" cy="2355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smtClean="0">
                <a:solidFill>
                  <a:schemeClr val="accent5">
                    <a:lumMod val="75000"/>
                  </a:schemeClr>
                </a:solidFill>
              </a:rPr>
              <a:t>Lets Follow CyberSecurity Forensic Investigation Procedure</a:t>
            </a:r>
            <a:endParaRPr sz="4400" b="1">
              <a:solidFill>
                <a:schemeClr val="accent5">
                  <a:lumMod val="75000"/>
                </a:schemeClr>
              </a:solidFill>
            </a:endParaRPr>
          </a:p>
        </p:txBody>
      </p:sp>
      <p:sp>
        <p:nvSpPr>
          <p:cNvPr id="112" name="Google Shape;112;p20"/>
          <p:cNvSpPr txBox="1">
            <a:spLocks noGrp="1"/>
          </p:cNvSpPr>
          <p:nvPr>
            <p:ph type="body" idx="1"/>
          </p:nvPr>
        </p:nvSpPr>
        <p:spPr>
          <a:xfrm>
            <a:off x="422948" y="2863190"/>
            <a:ext cx="82221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a:t>
            </a:r>
            <a:r>
              <a:rPr lang="en-US" dirty="0" smtClean="0"/>
              <a:t>o</a:t>
            </a:r>
            <a:r>
              <a:rPr lang="en" dirty="0" smtClean="0"/>
              <a:t>r </a:t>
            </a:r>
            <a:r>
              <a:rPr lang="en" b="1" dirty="0" smtClean="0"/>
              <a:t>Cyber Security Breach </a:t>
            </a:r>
            <a:r>
              <a:rPr lang="en" dirty="0" smtClean="0"/>
              <a:t>we Collect Evidenc which breaks the </a:t>
            </a:r>
            <a:br>
              <a:rPr lang="en" dirty="0" smtClean="0"/>
            </a:br>
            <a:r>
              <a:rPr lang="en" dirty="0" smtClean="0"/>
              <a:t>“CIA”- Confidentiality,Integrity,Availability</a:t>
            </a:r>
          </a:p>
          <a:p>
            <a:pPr marL="0" lvl="0" indent="0" algn="ctr" rtl="0">
              <a:spcBef>
                <a:spcPts val="0"/>
              </a:spcBef>
              <a:spcAft>
                <a:spcPts val="1600"/>
              </a:spcAft>
              <a:buNone/>
            </a:pPr>
            <a:r>
              <a:rPr lang="en" dirty="0" smtClean="0"/>
              <a:t>But for Cyber Crime in Automotive may lead to investigate Digital + Hiuman Based Evidence</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90250" y="488250"/>
            <a:ext cx="865375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The Investigation based on Car’s Digital Evidences can support in Criminal Investigation and helping the insurance companies for claiming the payble amount and etc.............</a:t>
            </a:r>
            <a:endParaRPr sz="4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Type</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657601" y="693682"/>
            <a:ext cx="4246180" cy="1785104"/>
          </a:xfrm>
          <a:prstGeom prst="rect">
            <a:avLst/>
          </a:prstGeom>
          <a:noFill/>
        </p:spPr>
        <p:txBody>
          <a:bodyPr wrap="square" rtlCol="0">
            <a:spAutoFit/>
          </a:bodyPr>
          <a:lstStyle/>
          <a:p>
            <a:r>
              <a:rPr lang="en-US" sz="2400" dirty="0" smtClean="0"/>
              <a:t>Digital Evidences should help in determining what the incident was and get back to a working state</a:t>
            </a:r>
          </a:p>
          <a:p>
            <a:endParaRPr lang="en-US" dirty="0"/>
          </a:p>
        </p:txBody>
      </p:sp>
      <p:sp>
        <p:nvSpPr>
          <p:cNvPr id="5" name="TextBox 4"/>
          <p:cNvSpPr txBox="1"/>
          <p:nvPr/>
        </p:nvSpPr>
        <p:spPr>
          <a:xfrm>
            <a:off x="3715407" y="2948151"/>
            <a:ext cx="4913586" cy="584775"/>
          </a:xfrm>
          <a:prstGeom prst="rect">
            <a:avLst/>
          </a:prstGeom>
          <a:noFill/>
        </p:spPr>
        <p:txBody>
          <a:bodyPr wrap="square" rtlCol="0">
            <a:spAutoFit/>
          </a:bodyPr>
          <a:lstStyle/>
          <a:p>
            <a:pPr>
              <a:lnSpc>
                <a:spcPct val="90000"/>
              </a:lnSpc>
            </a:pPr>
            <a:r>
              <a:rPr lang="en-US" sz="2000" dirty="0" smtClean="0"/>
              <a:t>Support for “real world” investigations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Steps</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657601" y="693682"/>
            <a:ext cx="4246180" cy="1569660"/>
          </a:xfrm>
          <a:prstGeom prst="rect">
            <a:avLst/>
          </a:prstGeom>
          <a:noFill/>
        </p:spPr>
        <p:txBody>
          <a:bodyPr wrap="square" rtlCol="0">
            <a:spAutoFit/>
          </a:bodyPr>
          <a:lstStyle/>
          <a:p>
            <a:pPr marL="609600" indent="-609600">
              <a:buFontTx/>
              <a:buAutoNum type="arabicPeriod"/>
            </a:pPr>
            <a:r>
              <a:rPr lang="en-US" sz="2400" dirty="0" smtClean="0"/>
              <a:t>Acquisition</a:t>
            </a:r>
          </a:p>
          <a:p>
            <a:pPr marL="609600" indent="-609600">
              <a:buFontTx/>
              <a:buAutoNum type="arabicPeriod"/>
            </a:pPr>
            <a:r>
              <a:rPr lang="en-US" sz="2400" dirty="0" smtClean="0"/>
              <a:t>Recovery</a:t>
            </a:r>
          </a:p>
          <a:p>
            <a:pPr marL="609600" indent="-609600">
              <a:buFontTx/>
              <a:buAutoNum type="arabicPeriod"/>
            </a:pPr>
            <a:r>
              <a:rPr lang="en-US" sz="2400" dirty="0" smtClean="0"/>
              <a:t>Analysis</a:t>
            </a:r>
          </a:p>
          <a:p>
            <a:pPr marL="609600" indent="-609600">
              <a:buFontTx/>
              <a:buAutoNum type="arabicPeriod"/>
            </a:pPr>
            <a:r>
              <a:rPr lang="en-US" sz="2400" dirty="0" smtClean="0"/>
              <a:t>Presentation</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Acquisition</a:t>
            </a:r>
            <a:endParaRPr lang="en-US" dirty="0"/>
          </a:p>
        </p:txBody>
      </p:sp>
      <p:sp>
        <p:nvSpPr>
          <p:cNvPr id="3" name="Text Placeholder 2"/>
          <p:cNvSpPr>
            <a:spLocks noGrp="1"/>
          </p:cNvSpPr>
          <p:nvPr>
            <p:ph type="body" idx="1"/>
          </p:nvPr>
        </p:nvSpPr>
        <p:spPr/>
        <p:txBody>
          <a:bodyPr/>
          <a:lstStyle/>
          <a:p>
            <a:pPr lvl="1">
              <a:lnSpc>
                <a:spcPct val="80000"/>
              </a:lnSpc>
              <a:buNone/>
            </a:pPr>
            <a:r>
              <a:rPr lang="en-US" sz="2400" dirty="0" smtClean="0"/>
              <a:t>Tools</a:t>
            </a:r>
          </a:p>
          <a:p>
            <a:pPr lvl="1">
              <a:lnSpc>
                <a:spcPct val="80000"/>
              </a:lnSpc>
            </a:pPr>
            <a:r>
              <a:rPr lang="en-US" sz="2400" dirty="0" err="1" smtClean="0"/>
              <a:t>dd</a:t>
            </a:r>
            <a:r>
              <a:rPr lang="en-US" sz="2400" dirty="0" smtClean="0"/>
              <a:t>, </a:t>
            </a:r>
            <a:r>
              <a:rPr lang="en-US" sz="2400" dirty="0" err="1" smtClean="0"/>
              <a:t>pdd</a:t>
            </a:r>
            <a:endParaRPr lang="en-US" sz="2400" dirty="0" smtClean="0"/>
          </a:p>
          <a:p>
            <a:pPr lvl="1">
              <a:lnSpc>
                <a:spcPct val="80000"/>
              </a:lnSpc>
            </a:pPr>
            <a:r>
              <a:rPr lang="en-US" sz="2400" dirty="0" err="1" smtClean="0"/>
              <a:t>SafeBack</a:t>
            </a:r>
            <a:r>
              <a:rPr lang="en-US" sz="2400" dirty="0" smtClean="0"/>
              <a:t>,</a:t>
            </a:r>
            <a:endParaRPr lang="en-US" dirty="0"/>
          </a:p>
        </p:txBody>
      </p:sp>
      <p:sp>
        <p:nvSpPr>
          <p:cNvPr id="4" name="TextBox 3"/>
          <p:cNvSpPr txBox="1"/>
          <p:nvPr/>
        </p:nvSpPr>
        <p:spPr>
          <a:xfrm>
            <a:off x="3657600" y="693682"/>
            <a:ext cx="5171089" cy="4121128"/>
          </a:xfrm>
          <a:prstGeom prst="rect">
            <a:avLst/>
          </a:prstGeom>
          <a:noFill/>
        </p:spPr>
        <p:txBody>
          <a:bodyPr wrap="square" rtlCol="0">
            <a:spAutoFit/>
          </a:bodyPr>
          <a:lstStyle/>
          <a:p>
            <a:pPr>
              <a:lnSpc>
                <a:spcPct val="90000"/>
              </a:lnSpc>
              <a:buFont typeface="Wingdings" pitchFamily="2" charset="2"/>
              <a:buChar char="Ø"/>
            </a:pPr>
            <a:r>
              <a:rPr lang="en-US" dirty="0" smtClean="0"/>
              <a:t>Analogous to crime scene in the “real world”</a:t>
            </a:r>
          </a:p>
          <a:p>
            <a:pPr>
              <a:lnSpc>
                <a:spcPct val="90000"/>
              </a:lnSpc>
              <a:buFont typeface="Wingdings" pitchFamily="2" charset="2"/>
              <a:buChar char="Ø"/>
            </a:pPr>
            <a:r>
              <a:rPr lang="en-US" dirty="0" smtClean="0"/>
              <a:t>Goal is to recover as much evidence without altering the crime scene</a:t>
            </a:r>
          </a:p>
          <a:p>
            <a:pPr>
              <a:lnSpc>
                <a:spcPct val="90000"/>
              </a:lnSpc>
              <a:buFont typeface="Wingdings" pitchFamily="2" charset="2"/>
              <a:buChar char="Ø"/>
            </a:pPr>
            <a:r>
              <a:rPr lang="en-US" dirty="0" smtClean="0"/>
              <a:t>Investigator should document as much as possible</a:t>
            </a:r>
          </a:p>
          <a:p>
            <a:pPr>
              <a:lnSpc>
                <a:spcPct val="90000"/>
              </a:lnSpc>
              <a:buFont typeface="Wingdings" pitchFamily="2" charset="2"/>
              <a:buChar char="Ø"/>
            </a:pPr>
            <a:r>
              <a:rPr lang="en-US" dirty="0" smtClean="0"/>
              <a:t>Maintain Chain of Custody</a:t>
            </a:r>
          </a:p>
          <a:p>
            <a:pPr>
              <a:lnSpc>
                <a:spcPct val="90000"/>
              </a:lnSpc>
              <a:buFont typeface="Wingdings" pitchFamily="2" charset="2"/>
              <a:buChar char="Ø"/>
            </a:pPr>
            <a:r>
              <a:rPr lang="en-US" dirty="0" smtClean="0"/>
              <a:t>Determine if incident actually happened</a:t>
            </a:r>
          </a:p>
          <a:p>
            <a:pPr>
              <a:lnSpc>
                <a:spcPct val="90000"/>
              </a:lnSpc>
              <a:buFont typeface="Wingdings" pitchFamily="2" charset="2"/>
              <a:buChar char="Ø"/>
            </a:pPr>
            <a:r>
              <a:rPr lang="en-US" dirty="0" smtClean="0"/>
              <a:t>What kind of system is to be investigated?</a:t>
            </a:r>
          </a:p>
          <a:p>
            <a:pPr lvl="1">
              <a:lnSpc>
                <a:spcPct val="90000"/>
              </a:lnSpc>
              <a:buFont typeface="Wingdings" pitchFamily="2" charset="2"/>
              <a:buChar char="Ø"/>
            </a:pPr>
            <a:r>
              <a:rPr lang="en-US" dirty="0" smtClean="0"/>
              <a:t>Can it be shut down?</a:t>
            </a:r>
          </a:p>
          <a:p>
            <a:pPr lvl="1">
              <a:lnSpc>
                <a:spcPct val="90000"/>
              </a:lnSpc>
              <a:buFont typeface="Wingdings" pitchFamily="2" charset="2"/>
              <a:buChar char="Ø"/>
            </a:pPr>
            <a:r>
              <a:rPr lang="en-US" dirty="0" smtClean="0"/>
              <a:t>Does it have to keep operating?</a:t>
            </a:r>
          </a:p>
          <a:p>
            <a:pPr>
              <a:lnSpc>
                <a:spcPct val="90000"/>
              </a:lnSpc>
              <a:buFont typeface="Wingdings" pitchFamily="2" charset="2"/>
              <a:buChar char="Ø"/>
            </a:pPr>
            <a:r>
              <a:rPr lang="en-US" dirty="0" smtClean="0"/>
              <a:t>Are there policies governing the handling of the incident?</a:t>
            </a:r>
          </a:p>
          <a:p>
            <a:pPr>
              <a:lnSpc>
                <a:spcPct val="90000"/>
              </a:lnSpc>
              <a:buFont typeface="Wingdings" pitchFamily="2" charset="2"/>
              <a:buChar char="Ø"/>
            </a:pPr>
            <a:r>
              <a:rPr lang="en-US" dirty="0" smtClean="0"/>
              <a:t>Is a warrant needed?</a:t>
            </a:r>
          </a:p>
          <a:p>
            <a:pPr>
              <a:buFont typeface="Wingdings" pitchFamily="2" charset="2"/>
              <a:buChar char="Ø"/>
            </a:pPr>
            <a:r>
              <a:rPr lang="en-US" dirty="0" smtClean="0"/>
              <a:t>Get most fleeting information first</a:t>
            </a:r>
          </a:p>
          <a:p>
            <a:pPr lvl="1">
              <a:buFont typeface="Wingdings" pitchFamily="2" charset="2"/>
              <a:buChar char="Ø"/>
            </a:pPr>
            <a:r>
              <a:rPr lang="en-US" dirty="0" smtClean="0"/>
              <a:t>Running processes</a:t>
            </a:r>
          </a:p>
          <a:p>
            <a:pPr lvl="1">
              <a:buFont typeface="Wingdings" pitchFamily="2" charset="2"/>
              <a:buChar char="Ø"/>
            </a:pPr>
            <a:r>
              <a:rPr lang="en-US" dirty="0" smtClean="0"/>
              <a:t>Open sockets</a:t>
            </a:r>
          </a:p>
          <a:p>
            <a:pPr lvl="1">
              <a:buFont typeface="Wingdings" pitchFamily="2" charset="2"/>
              <a:buChar char="Ø"/>
            </a:pPr>
            <a:r>
              <a:rPr lang="en-US" dirty="0" smtClean="0"/>
              <a:t>Memory</a:t>
            </a:r>
          </a:p>
          <a:p>
            <a:pPr lvl="1">
              <a:buFont typeface="Wingdings" pitchFamily="2" charset="2"/>
              <a:buChar char="Ø"/>
            </a:pPr>
            <a:r>
              <a:rPr lang="en-US" dirty="0" smtClean="0"/>
              <a:t>Storage media</a:t>
            </a:r>
          </a:p>
          <a:p>
            <a:pPr>
              <a:buFont typeface="Wingdings" pitchFamily="2" charset="2"/>
              <a:buChar char="Ø"/>
            </a:pPr>
            <a:r>
              <a:rPr lang="en-US" dirty="0" smtClean="0"/>
              <a:t>Create 1:1 copies of evidence (imaging)</a:t>
            </a:r>
          </a:p>
          <a:p>
            <a:pPr>
              <a:buFont typeface="Wingdings" pitchFamily="2" charset="2"/>
              <a:buChar char="Ø"/>
            </a:pPr>
            <a:r>
              <a:rPr lang="en-US" dirty="0" smtClean="0"/>
              <a:t>If possible, lock up original system in the evidence locker</a:t>
            </a:r>
          </a:p>
          <a:p>
            <a:pPr>
              <a:lnSpc>
                <a:spcPct val="90000"/>
              </a:lnSpc>
              <a:buFont typeface="Wingdings" pitchFamily="2" charset="2"/>
              <a:buChar char="Ø"/>
            </a:pPr>
            <a:endParaRPr lang="en-US" dirty="0" smtClean="0"/>
          </a:p>
          <a:p>
            <a:pPr>
              <a:lnSpc>
                <a:spcPct val="90000"/>
              </a:lnSpc>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Text Placeholder 2"/>
          <p:cNvSpPr>
            <a:spLocks noGrp="1"/>
          </p:cNvSpPr>
          <p:nvPr>
            <p:ph type="body" idx="1"/>
          </p:nvPr>
        </p:nvSpPr>
        <p:spPr/>
        <p:txBody>
          <a:bodyPr/>
          <a:lstStyle/>
          <a:p>
            <a:pPr lvl="1">
              <a:lnSpc>
                <a:spcPct val="80000"/>
              </a:lnSpc>
              <a:buNone/>
            </a:pPr>
            <a:r>
              <a:rPr lang="en-US" sz="2400" dirty="0" smtClean="0"/>
              <a:t>Tools</a:t>
            </a:r>
          </a:p>
          <a:p>
            <a:pPr lvl="1">
              <a:lnSpc>
                <a:spcPct val="80000"/>
              </a:lnSpc>
            </a:pPr>
            <a:r>
              <a:rPr lang="en-US" sz="2400" dirty="0" smtClean="0"/>
              <a:t>Encase</a:t>
            </a:r>
          </a:p>
          <a:p>
            <a:pPr lvl="1">
              <a:lnSpc>
                <a:spcPct val="80000"/>
              </a:lnSpc>
            </a:pPr>
            <a:r>
              <a:rPr lang="en-US" sz="2400" dirty="0" smtClean="0"/>
              <a:t>TCT and </a:t>
            </a:r>
            <a:r>
              <a:rPr lang="en-US" sz="2400" dirty="0" err="1" smtClean="0"/>
              <a:t>SleuthKit</a:t>
            </a:r>
            <a:endParaRPr lang="en-US" sz="2400" dirty="0" smtClean="0"/>
          </a:p>
          <a:p>
            <a:endParaRPr lang="en-US" dirty="0"/>
          </a:p>
        </p:txBody>
      </p:sp>
      <p:sp>
        <p:nvSpPr>
          <p:cNvPr id="4" name="TextBox 3"/>
          <p:cNvSpPr txBox="1"/>
          <p:nvPr/>
        </p:nvSpPr>
        <p:spPr>
          <a:xfrm>
            <a:off x="3657600" y="693682"/>
            <a:ext cx="5171089" cy="4487382"/>
          </a:xfrm>
          <a:prstGeom prst="rect">
            <a:avLst/>
          </a:prstGeom>
          <a:noFill/>
        </p:spPr>
        <p:txBody>
          <a:bodyPr wrap="square" rtlCol="0">
            <a:spAutoFit/>
          </a:bodyPr>
          <a:lstStyle/>
          <a:p>
            <a:pPr>
              <a:buFont typeface="Wingdings" pitchFamily="2" charset="2"/>
              <a:buChar char="Ø"/>
            </a:pPr>
            <a:r>
              <a:rPr lang="en-US" dirty="0" smtClean="0"/>
              <a:t>Goal is to extract data from the acquired evidence</a:t>
            </a:r>
          </a:p>
          <a:p>
            <a:pPr>
              <a:buFont typeface="Wingdings" pitchFamily="2" charset="2"/>
              <a:buChar char="Ø"/>
            </a:pPr>
            <a:r>
              <a:rPr lang="en-US" dirty="0" smtClean="0"/>
              <a:t>Always work on copies, never the original</a:t>
            </a:r>
          </a:p>
          <a:p>
            <a:pPr lvl="1">
              <a:buFont typeface="Wingdings" pitchFamily="2" charset="2"/>
              <a:buChar char="Ø"/>
            </a:pPr>
            <a:r>
              <a:rPr lang="en-US" dirty="0" smtClean="0"/>
              <a:t>Must be able to repeat entire process from scratch</a:t>
            </a:r>
          </a:p>
          <a:p>
            <a:pPr>
              <a:buFont typeface="Wingdings" pitchFamily="2" charset="2"/>
              <a:buChar char="Ø"/>
            </a:pPr>
            <a:r>
              <a:rPr lang="en-US" dirty="0" smtClean="0"/>
              <a:t>Data, deleted data, “hidden” data</a:t>
            </a:r>
          </a:p>
          <a:p>
            <a:r>
              <a:rPr lang="en-US" b="1" dirty="0" smtClean="0"/>
              <a:t>File System:</a:t>
            </a:r>
          </a:p>
          <a:p>
            <a:pPr>
              <a:buFont typeface="Wingdings" pitchFamily="2" charset="2"/>
              <a:buChar char="Ø"/>
            </a:pPr>
            <a:r>
              <a:rPr lang="en-US" dirty="0" smtClean="0"/>
              <a:t>Get files and directories</a:t>
            </a:r>
          </a:p>
          <a:p>
            <a:pPr>
              <a:buFont typeface="Wingdings" pitchFamily="2" charset="2"/>
              <a:buChar char="Ø"/>
            </a:pPr>
            <a:r>
              <a:rPr lang="en-US" dirty="0" smtClean="0"/>
              <a:t>Metadata</a:t>
            </a:r>
          </a:p>
          <a:p>
            <a:pPr lvl="1">
              <a:buFont typeface="Wingdings" pitchFamily="2" charset="2"/>
              <a:buChar char="Ø"/>
            </a:pPr>
            <a:r>
              <a:rPr lang="en-US" dirty="0" smtClean="0"/>
              <a:t>User IDs</a:t>
            </a:r>
          </a:p>
          <a:p>
            <a:pPr lvl="1">
              <a:buFont typeface="Wingdings" pitchFamily="2" charset="2"/>
              <a:buChar char="Ø"/>
            </a:pPr>
            <a:r>
              <a:rPr lang="en-US" dirty="0" smtClean="0"/>
              <a:t>Timestamps (MAC times)</a:t>
            </a:r>
          </a:p>
          <a:p>
            <a:pPr lvl="1">
              <a:buFont typeface="Wingdings" pitchFamily="2" charset="2"/>
              <a:buChar char="Ø"/>
            </a:pPr>
            <a:r>
              <a:rPr lang="en-US" dirty="0" smtClean="0"/>
              <a:t>Permissions, …</a:t>
            </a:r>
          </a:p>
          <a:p>
            <a:pPr>
              <a:buFont typeface="Wingdings" pitchFamily="2" charset="2"/>
              <a:buChar char="Ø"/>
            </a:pPr>
            <a:r>
              <a:rPr lang="en-US" dirty="0" smtClean="0"/>
              <a:t>Some deleted files may be recovered</a:t>
            </a:r>
          </a:p>
          <a:p>
            <a:pPr>
              <a:buFont typeface="Wingdings" pitchFamily="2" charset="2"/>
              <a:buChar char="Ø"/>
            </a:pPr>
            <a:r>
              <a:rPr lang="en-US" dirty="0" smtClean="0"/>
              <a:t>Slack space</a:t>
            </a:r>
          </a:p>
          <a:p>
            <a:r>
              <a:rPr lang="en-US" b="1" dirty="0" smtClean="0"/>
              <a:t>File Deletion:</a:t>
            </a:r>
          </a:p>
          <a:p>
            <a:pPr>
              <a:lnSpc>
                <a:spcPct val="90000"/>
              </a:lnSpc>
              <a:buFont typeface="Wingdings" pitchFamily="2" charset="2"/>
              <a:buChar char="Ø"/>
            </a:pPr>
            <a:r>
              <a:rPr lang="en-US" dirty="0" smtClean="0"/>
              <a:t>Most file systems only delete directory entries but not the data blocks associated with a file.</a:t>
            </a:r>
          </a:p>
          <a:p>
            <a:pPr>
              <a:lnSpc>
                <a:spcPct val="90000"/>
              </a:lnSpc>
              <a:buFont typeface="Wingdings" pitchFamily="2" charset="2"/>
              <a:buChar char="Ø"/>
            </a:pPr>
            <a:r>
              <a:rPr lang="en-US" dirty="0" smtClean="0"/>
              <a:t>Unless blocks get reallocated the file may be reconstructed</a:t>
            </a:r>
          </a:p>
          <a:p>
            <a:pPr lvl="1">
              <a:lnSpc>
                <a:spcPct val="90000"/>
              </a:lnSpc>
              <a:buFont typeface="Wingdings" pitchFamily="2" charset="2"/>
              <a:buChar char="Ø"/>
            </a:pPr>
            <a:r>
              <a:rPr lang="en-US" dirty="0" smtClean="0"/>
              <a:t>The earlier the better the chances</a:t>
            </a:r>
          </a:p>
          <a:p>
            <a:pPr lvl="1">
              <a:lnSpc>
                <a:spcPct val="90000"/>
              </a:lnSpc>
              <a:buFont typeface="Wingdings" pitchFamily="2" charset="2"/>
              <a:buChar char="Ø"/>
            </a:pPr>
            <a:r>
              <a:rPr lang="en-US" dirty="0" smtClean="0"/>
              <a:t>Depending on fragmentation, only partial reconstruction may be possible</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510455" y="136634"/>
            <a:ext cx="5171089" cy="5521512"/>
          </a:xfrm>
          <a:prstGeom prst="rect">
            <a:avLst/>
          </a:prstGeom>
          <a:noFill/>
        </p:spPr>
        <p:txBody>
          <a:bodyPr wrap="square" rtlCol="0">
            <a:spAutoFit/>
          </a:bodyPr>
          <a:lstStyle/>
          <a:p>
            <a:r>
              <a:rPr lang="en-US" b="1" dirty="0" smtClean="0"/>
              <a:t>Slack Space</a:t>
            </a:r>
          </a:p>
          <a:p>
            <a:pPr>
              <a:buFont typeface="Wingdings" pitchFamily="2" charset="2"/>
              <a:buChar char="Ø"/>
            </a:pPr>
            <a:r>
              <a:rPr lang="en-US" dirty="0" smtClean="0"/>
              <a:t>Unallocated blocks</a:t>
            </a:r>
          </a:p>
          <a:p>
            <a:pPr lvl="1">
              <a:buFont typeface="Wingdings" pitchFamily="2" charset="2"/>
              <a:buChar char="Ø"/>
            </a:pPr>
            <a:r>
              <a:rPr lang="en-US" dirty="0" smtClean="0"/>
              <a:t>Mark blocks as allocated to fool the file system</a:t>
            </a:r>
          </a:p>
          <a:p>
            <a:pPr>
              <a:buFont typeface="Wingdings" pitchFamily="2" charset="2"/>
              <a:buChar char="Ø"/>
            </a:pPr>
            <a:r>
              <a:rPr lang="en-US" dirty="0" smtClean="0"/>
              <a:t>Unused space at end of files if it doesn’t end on block boundaries</a:t>
            </a:r>
          </a:p>
          <a:p>
            <a:pPr>
              <a:buFont typeface="Wingdings" pitchFamily="2" charset="2"/>
              <a:buChar char="Ø"/>
            </a:pPr>
            <a:r>
              <a:rPr lang="en-US" dirty="0" smtClean="0"/>
              <a:t>Unused space in file system data structures</a:t>
            </a:r>
          </a:p>
          <a:p>
            <a:r>
              <a:rPr lang="en-US" b="1" dirty="0" err="1" smtClean="0"/>
              <a:t>Steganography</a:t>
            </a:r>
            <a:endParaRPr lang="en-US" b="1" dirty="0" smtClean="0"/>
          </a:p>
          <a:p>
            <a:pPr>
              <a:buFont typeface="Wingdings" pitchFamily="2" charset="2"/>
              <a:buChar char="Ø"/>
            </a:pPr>
            <a:r>
              <a:rPr lang="en-US" dirty="0" smtClean="0"/>
              <a:t>Data hidden in other data</a:t>
            </a:r>
          </a:p>
          <a:p>
            <a:pPr>
              <a:buFont typeface="Wingdings" pitchFamily="2" charset="2"/>
              <a:buChar char="Ø"/>
            </a:pPr>
            <a:r>
              <a:rPr lang="en-US" dirty="0" smtClean="0"/>
              <a:t>Unused or irrelevant locations are used to store information</a:t>
            </a:r>
          </a:p>
          <a:p>
            <a:pPr>
              <a:buFont typeface="Wingdings" pitchFamily="2" charset="2"/>
              <a:buChar char="Ø"/>
            </a:pPr>
            <a:r>
              <a:rPr lang="en-US" dirty="0" smtClean="0"/>
              <a:t>Most common in images, but may also be used on executable files, meta data, file system slack space</a:t>
            </a:r>
          </a:p>
          <a:p>
            <a:r>
              <a:rPr lang="en-US" b="1" dirty="0" smtClean="0"/>
              <a:t>Encrypted data</a:t>
            </a:r>
          </a:p>
          <a:p>
            <a:pPr>
              <a:buFont typeface="Wingdings" pitchFamily="2" charset="2"/>
              <a:buChar char="Ø"/>
            </a:pPr>
            <a:r>
              <a:rPr lang="en-US" dirty="0" smtClean="0"/>
              <a:t>Depending on encryption method, it might be infeasible to get to the information.</a:t>
            </a:r>
          </a:p>
          <a:p>
            <a:pPr>
              <a:buFont typeface="Wingdings" pitchFamily="2" charset="2"/>
              <a:buChar char="Ø"/>
            </a:pPr>
            <a:r>
              <a:rPr lang="en-US" dirty="0" smtClean="0"/>
              <a:t>Locating the keys is often a better approach.</a:t>
            </a:r>
          </a:p>
          <a:p>
            <a:pPr>
              <a:buFont typeface="Wingdings" pitchFamily="2" charset="2"/>
              <a:buChar char="Ø"/>
            </a:pPr>
            <a:r>
              <a:rPr lang="en-US" dirty="0" smtClean="0"/>
              <a:t>A suspect may be compelled to reveal the keys by law.</a:t>
            </a:r>
          </a:p>
          <a:p>
            <a:pPr>
              <a:lnSpc>
                <a:spcPct val="90000"/>
              </a:lnSpc>
              <a:buFont typeface="Wingdings" pitchFamily="2" charset="2"/>
              <a:buChar char="Ø"/>
            </a:pPr>
            <a:r>
              <a:rPr lang="en-US" dirty="0" smtClean="0"/>
              <a:t>Locating hidden or encrypted data is difficult and might even be impossible.</a:t>
            </a:r>
          </a:p>
          <a:p>
            <a:pPr>
              <a:lnSpc>
                <a:spcPct val="90000"/>
              </a:lnSpc>
              <a:buFont typeface="Wingdings" pitchFamily="2" charset="2"/>
              <a:buChar char="Ø"/>
            </a:pPr>
            <a:r>
              <a:rPr lang="en-US" dirty="0" smtClean="0"/>
              <a:t>Investigator has to look at other clues:</a:t>
            </a:r>
          </a:p>
          <a:p>
            <a:pPr lvl="1">
              <a:lnSpc>
                <a:spcPct val="90000"/>
              </a:lnSpc>
              <a:buFont typeface="Wingdings" pitchFamily="2" charset="2"/>
              <a:buChar char="Ø"/>
            </a:pPr>
            <a:r>
              <a:rPr lang="en-US" dirty="0" err="1" smtClean="0"/>
              <a:t>Steganography</a:t>
            </a:r>
            <a:r>
              <a:rPr lang="en-US" dirty="0" smtClean="0"/>
              <a:t> software</a:t>
            </a:r>
          </a:p>
          <a:p>
            <a:pPr lvl="1">
              <a:lnSpc>
                <a:spcPct val="90000"/>
              </a:lnSpc>
              <a:buFont typeface="Wingdings" pitchFamily="2" charset="2"/>
              <a:buChar char="Ø"/>
            </a:pPr>
            <a:r>
              <a:rPr lang="en-US" dirty="0" smtClean="0"/>
              <a:t>Crypto software</a:t>
            </a:r>
          </a:p>
          <a:p>
            <a:pPr lvl="1">
              <a:lnSpc>
                <a:spcPct val="90000"/>
              </a:lnSpc>
              <a:buFont typeface="Wingdings" pitchFamily="2" charset="2"/>
              <a:buChar char="Ø"/>
            </a:pPr>
            <a:r>
              <a:rPr lang="en-US" dirty="0" smtClean="0"/>
              <a:t>Command histories</a:t>
            </a:r>
          </a:p>
          <a:p>
            <a:endParaRPr lang="en-US" dirty="0" smtClean="0"/>
          </a:p>
          <a:p>
            <a:pPr>
              <a:lnSpc>
                <a:spcPct val="90000"/>
              </a:lnSpc>
            </a:pPr>
            <a:endParaRPr lang="en-US" dirty="0" smtClean="0"/>
          </a:p>
          <a:p>
            <a:pPr>
              <a:lnSpc>
                <a:spcPct val="90000"/>
              </a:lnSpc>
            </a:pPr>
            <a:endParaRPr lang="en-US" dirty="0" smtClean="0"/>
          </a:p>
          <a:p>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Hacking</a:t>
            </a:r>
            <a:endParaRPr/>
          </a:p>
        </p:txBody>
      </p:sp>
      <p:sp>
        <p:nvSpPr>
          <p:cNvPr id="80" name="Google Shape;80;p15"/>
          <p:cNvSpPr txBox="1">
            <a:spLocks noGrp="1"/>
          </p:cNvSpPr>
          <p:nvPr>
            <p:ph type="body" idx="1"/>
          </p:nvPr>
        </p:nvSpPr>
        <p:spPr>
          <a:xfrm>
            <a:off x="471900" y="1919075"/>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Hacker</a:t>
            </a:r>
            <a:r>
              <a:rPr lang="en" dirty="0"/>
              <a:t>: It can be any one Eg: Unknown Person,Enemy,OEM Provider Internal Employee,competitor of CAR Company  Etc.</a:t>
            </a:r>
            <a:endParaRPr/>
          </a:p>
          <a:p>
            <a:pPr marL="0" lvl="0" indent="0" algn="l" rtl="0">
              <a:spcBef>
                <a:spcPts val="1600"/>
              </a:spcBef>
              <a:spcAft>
                <a:spcPts val="0"/>
              </a:spcAft>
              <a:buNone/>
            </a:pPr>
            <a:r>
              <a:rPr lang="en" b="1" dirty="0"/>
              <a:t>Hacking </a:t>
            </a:r>
            <a:r>
              <a:rPr lang="en" dirty="0"/>
              <a:t>: Its an activity by a Hacker by which it gains the access of CAR by many ways.If the Hacking is done Just to show that the CAR is not secure - </a:t>
            </a:r>
            <a:r>
              <a:rPr lang="en" b="1" dirty="0"/>
              <a:t>Ethical</a:t>
            </a:r>
            <a:endParaRPr b="1"/>
          </a:p>
          <a:p>
            <a:pPr marL="0" lvl="0" indent="0" algn="l" rtl="0">
              <a:spcBef>
                <a:spcPts val="1600"/>
              </a:spcBef>
              <a:spcAft>
                <a:spcPts val="0"/>
              </a:spcAft>
              <a:buNone/>
            </a:pPr>
            <a:r>
              <a:rPr lang="en" dirty="0"/>
              <a:t>Eg:</a:t>
            </a:r>
            <a:r>
              <a:rPr lang="en" b="1" dirty="0"/>
              <a:t>Network</a:t>
            </a:r>
            <a:r>
              <a:rPr lang="en" dirty="0"/>
              <a:t> - Cellular Network/Internet Network by WIFI,Ethernet.Bluetooth,NFC,</a:t>
            </a:r>
            <a:endParaRPr/>
          </a:p>
          <a:p>
            <a:pPr marL="0" lvl="0" indent="0" algn="l" rtl="0">
              <a:spcBef>
                <a:spcPts val="1600"/>
              </a:spcBef>
              <a:spcAft>
                <a:spcPts val="1600"/>
              </a:spcAft>
              <a:buNone/>
            </a:pPr>
            <a:r>
              <a:rPr lang="en" b="1" dirty="0" smtClean="0"/>
              <a:t>Hardware Interface </a:t>
            </a:r>
            <a:r>
              <a:rPr lang="en" dirty="0" smtClean="0"/>
              <a:t>: </a:t>
            </a:r>
            <a:r>
              <a:rPr lang="en" dirty="0"/>
              <a:t>CAN,LIN,UART,JTAG,GPIO,PCIe,USB ..etc</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8" y="357800"/>
            <a:ext cx="2808000" cy="661703"/>
          </a:xfrm>
        </p:spPr>
        <p:txBody>
          <a:bodyPr/>
          <a:lstStyle/>
          <a:p>
            <a:r>
              <a:rPr lang="en-US" dirty="0" smtClean="0"/>
              <a:t>Recovery</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510455" y="136634"/>
            <a:ext cx="5171089" cy="2031325"/>
          </a:xfrm>
          <a:prstGeom prst="rect">
            <a:avLst/>
          </a:prstGeom>
          <a:noFill/>
        </p:spPr>
        <p:txBody>
          <a:bodyPr wrap="square" rtlCol="0">
            <a:spAutoFit/>
          </a:bodyPr>
          <a:lstStyle/>
          <a:p>
            <a:r>
              <a:rPr lang="en-US" b="1" dirty="0" smtClean="0"/>
              <a:t>File Residue</a:t>
            </a:r>
          </a:p>
          <a:p>
            <a:pPr>
              <a:buFont typeface="Wingdings" pitchFamily="2" charset="2"/>
              <a:buChar char="Ø"/>
            </a:pPr>
            <a:r>
              <a:rPr lang="en-US" dirty="0" smtClean="0"/>
              <a:t>Even if a file is completely deleted from the disk, it might still have left a trace:</a:t>
            </a:r>
          </a:p>
          <a:p>
            <a:pPr lvl="1">
              <a:buFont typeface="Wingdings" pitchFamily="2" charset="2"/>
              <a:buChar char="Ø"/>
            </a:pPr>
            <a:r>
              <a:rPr lang="en-US" dirty="0" smtClean="0"/>
              <a:t>Web cache</a:t>
            </a:r>
          </a:p>
          <a:p>
            <a:pPr lvl="1">
              <a:buFont typeface="Wingdings" pitchFamily="2" charset="2"/>
              <a:buChar char="Ø"/>
            </a:pPr>
            <a:r>
              <a:rPr lang="en-US" dirty="0" smtClean="0"/>
              <a:t>Temporary directories</a:t>
            </a:r>
          </a:p>
          <a:p>
            <a:pPr lvl="1">
              <a:buFont typeface="Wingdings" pitchFamily="2" charset="2"/>
              <a:buChar char="Ø"/>
            </a:pPr>
            <a:r>
              <a:rPr lang="en-US" dirty="0" smtClean="0"/>
              <a:t>Data blocks resulting from a move</a:t>
            </a:r>
          </a:p>
          <a:p>
            <a:pPr lvl="1">
              <a:buFont typeface="Wingdings" pitchFamily="2" charset="2"/>
              <a:buChar char="Ø"/>
            </a:pPr>
            <a:r>
              <a:rPr lang="en-US" dirty="0" smtClean="0"/>
              <a:t>Memory</a:t>
            </a:r>
          </a:p>
          <a:p>
            <a:endParaRPr lang="en-US" b="1" dirty="0" smtClean="0"/>
          </a:p>
          <a:p>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8" y="357800"/>
            <a:ext cx="2808000" cy="661703"/>
          </a:xfrm>
        </p:spPr>
        <p:txBody>
          <a:bodyPr/>
          <a:lstStyle/>
          <a:p>
            <a:r>
              <a:rPr lang="en-US" dirty="0" smtClean="0"/>
              <a:t>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447393" y="0"/>
            <a:ext cx="5171089" cy="5733877"/>
          </a:xfrm>
          <a:prstGeom prst="rect">
            <a:avLst/>
          </a:prstGeom>
          <a:noFill/>
        </p:spPr>
        <p:txBody>
          <a:bodyPr wrap="square" rtlCol="0">
            <a:spAutoFit/>
          </a:bodyPr>
          <a:lstStyle/>
          <a:p>
            <a:pPr>
              <a:buFont typeface="Wingdings" pitchFamily="2" charset="2"/>
              <a:buChar char="Ø"/>
            </a:pPr>
            <a:r>
              <a:rPr lang="en-US" sz="1300" dirty="0" smtClean="0"/>
              <a:t>Methodology differs depending on the objectives of the investigation:</a:t>
            </a:r>
          </a:p>
          <a:p>
            <a:pPr lvl="1">
              <a:buFont typeface="Wingdings" pitchFamily="2" charset="2"/>
              <a:buChar char="Ø"/>
            </a:pPr>
            <a:r>
              <a:rPr lang="en-US" sz="1300" dirty="0" smtClean="0"/>
              <a:t>Locate contraband material</a:t>
            </a:r>
          </a:p>
          <a:p>
            <a:pPr lvl="1">
              <a:buFont typeface="Wingdings" pitchFamily="2" charset="2"/>
              <a:buChar char="Ø"/>
            </a:pPr>
            <a:r>
              <a:rPr lang="en-US" sz="1300" dirty="0" smtClean="0"/>
              <a:t>Reconstruct events that took place</a:t>
            </a:r>
          </a:p>
          <a:p>
            <a:pPr lvl="1">
              <a:buFont typeface="Wingdings" pitchFamily="2" charset="2"/>
              <a:buChar char="Ø"/>
            </a:pPr>
            <a:r>
              <a:rPr lang="en-US" sz="1300" dirty="0" smtClean="0"/>
              <a:t>Determine if a system was compromised</a:t>
            </a:r>
          </a:p>
          <a:p>
            <a:pPr lvl="1">
              <a:buFont typeface="Wingdings" pitchFamily="2" charset="2"/>
              <a:buChar char="Ø"/>
            </a:pPr>
            <a:r>
              <a:rPr lang="en-US" sz="1300" dirty="0" smtClean="0"/>
              <a:t>Authorship analysis</a:t>
            </a:r>
          </a:p>
          <a:p>
            <a:pPr lvl="1"/>
            <a:r>
              <a:rPr lang="en-US" sz="1300" b="1" dirty="0" smtClean="0"/>
              <a:t>Contraband material</a:t>
            </a:r>
          </a:p>
          <a:p>
            <a:pPr>
              <a:buFont typeface="Wingdings" pitchFamily="2" charset="2"/>
              <a:buChar char="Ø"/>
            </a:pPr>
            <a:r>
              <a:rPr lang="en-US" sz="1300" dirty="0" smtClean="0"/>
              <a:t>Locate specific files</a:t>
            </a:r>
          </a:p>
          <a:p>
            <a:pPr lvl="1">
              <a:buFont typeface="Wingdings" pitchFamily="2" charset="2"/>
              <a:buChar char="Ø"/>
            </a:pPr>
            <a:r>
              <a:rPr lang="en-US" sz="1300" dirty="0" smtClean="0"/>
              <a:t>Databases of illegal pictures</a:t>
            </a:r>
          </a:p>
          <a:p>
            <a:pPr lvl="1">
              <a:buFont typeface="Wingdings" pitchFamily="2" charset="2"/>
              <a:buChar char="Ø"/>
            </a:pPr>
            <a:r>
              <a:rPr lang="en-US" sz="1300" dirty="0" smtClean="0"/>
              <a:t>Stolen property</a:t>
            </a:r>
          </a:p>
          <a:p>
            <a:pPr>
              <a:buFont typeface="Wingdings" pitchFamily="2" charset="2"/>
              <a:buChar char="Ø"/>
            </a:pPr>
            <a:r>
              <a:rPr lang="en-US" sz="1300" dirty="0" smtClean="0"/>
              <a:t>Determine if existing files are illegal</a:t>
            </a:r>
          </a:p>
          <a:p>
            <a:pPr lvl="1">
              <a:buFont typeface="Wingdings" pitchFamily="2" charset="2"/>
              <a:buChar char="Ø"/>
            </a:pPr>
            <a:r>
              <a:rPr lang="en-US" sz="1300" dirty="0" smtClean="0"/>
              <a:t>Picture collections</a:t>
            </a:r>
          </a:p>
          <a:p>
            <a:pPr lvl="1">
              <a:buFont typeface="Wingdings" pitchFamily="2" charset="2"/>
              <a:buChar char="Ø"/>
            </a:pPr>
            <a:r>
              <a:rPr lang="en-US" sz="1300" dirty="0" smtClean="0"/>
              <a:t>Music or movie downloads</a:t>
            </a:r>
          </a:p>
          <a:p>
            <a:pPr lvl="1"/>
            <a:r>
              <a:rPr lang="en-US" sz="1300" b="1" dirty="0" smtClean="0"/>
              <a:t>Locating material</a:t>
            </a:r>
          </a:p>
          <a:p>
            <a:pPr>
              <a:lnSpc>
                <a:spcPct val="90000"/>
              </a:lnSpc>
              <a:buFont typeface="Wingdings" pitchFamily="2" charset="2"/>
              <a:buChar char="Ø"/>
            </a:pPr>
            <a:r>
              <a:rPr lang="en-US" sz="1300" dirty="0" smtClean="0"/>
              <a:t>Requires specific knowledge of file system and OS.</a:t>
            </a:r>
          </a:p>
          <a:p>
            <a:pPr>
              <a:lnSpc>
                <a:spcPct val="90000"/>
              </a:lnSpc>
              <a:buFont typeface="Wingdings" pitchFamily="2" charset="2"/>
              <a:buChar char="Ø"/>
            </a:pPr>
            <a:r>
              <a:rPr lang="en-US" sz="1300" dirty="0" smtClean="0"/>
              <a:t>Data may be encrypted, hidden, obfuscated</a:t>
            </a:r>
          </a:p>
          <a:p>
            <a:pPr>
              <a:lnSpc>
                <a:spcPct val="90000"/>
              </a:lnSpc>
              <a:buFont typeface="Wingdings" pitchFamily="2" charset="2"/>
              <a:buChar char="Ø"/>
            </a:pPr>
            <a:r>
              <a:rPr lang="en-US" sz="1300" dirty="0" smtClean="0"/>
              <a:t>Obfuscation:</a:t>
            </a:r>
          </a:p>
          <a:p>
            <a:pPr lvl="1">
              <a:lnSpc>
                <a:spcPct val="90000"/>
              </a:lnSpc>
              <a:buFont typeface="Wingdings" pitchFamily="2" charset="2"/>
              <a:buChar char="Ø"/>
            </a:pPr>
            <a:r>
              <a:rPr lang="en-US" sz="1300" dirty="0" smtClean="0"/>
              <a:t>Misleading file suffix</a:t>
            </a:r>
          </a:p>
          <a:p>
            <a:pPr lvl="1">
              <a:lnSpc>
                <a:spcPct val="90000"/>
              </a:lnSpc>
              <a:buFont typeface="Wingdings" pitchFamily="2" charset="2"/>
              <a:buChar char="Ø"/>
            </a:pPr>
            <a:r>
              <a:rPr lang="en-US" sz="1300" dirty="0" smtClean="0"/>
              <a:t>Misleading file name</a:t>
            </a:r>
          </a:p>
          <a:p>
            <a:pPr lvl="1">
              <a:lnSpc>
                <a:spcPct val="90000"/>
              </a:lnSpc>
              <a:buFont typeface="Wingdings" pitchFamily="2" charset="2"/>
              <a:buChar char="Ø"/>
            </a:pPr>
            <a:r>
              <a:rPr lang="en-US" sz="1300" dirty="0" smtClean="0"/>
              <a:t>Unusual location</a:t>
            </a:r>
          </a:p>
          <a:p>
            <a:pPr lvl="1">
              <a:lnSpc>
                <a:spcPct val="90000"/>
              </a:lnSpc>
            </a:pPr>
            <a:r>
              <a:rPr lang="en-US" sz="1300" b="1" dirty="0" smtClean="0"/>
              <a:t>Event Reconstruction</a:t>
            </a:r>
          </a:p>
          <a:p>
            <a:pPr>
              <a:buFont typeface="Wingdings" pitchFamily="2" charset="2"/>
              <a:buChar char="Ø"/>
            </a:pPr>
            <a:r>
              <a:rPr lang="en-US" sz="1300" dirty="0" smtClean="0"/>
              <a:t>Utilize system and external information</a:t>
            </a:r>
          </a:p>
          <a:p>
            <a:pPr lvl="1">
              <a:buFont typeface="Wingdings" pitchFamily="2" charset="2"/>
              <a:buChar char="Ø"/>
            </a:pPr>
            <a:r>
              <a:rPr lang="en-US" sz="1300" dirty="0" smtClean="0"/>
              <a:t>Log files</a:t>
            </a:r>
          </a:p>
          <a:p>
            <a:pPr lvl="1">
              <a:buFont typeface="Wingdings" pitchFamily="2" charset="2"/>
              <a:buChar char="Ø"/>
            </a:pPr>
            <a:r>
              <a:rPr lang="en-US" sz="1300" dirty="0" smtClean="0"/>
              <a:t>File timestamps</a:t>
            </a:r>
          </a:p>
          <a:p>
            <a:pPr lvl="1">
              <a:buFont typeface="Wingdings" pitchFamily="2" charset="2"/>
              <a:buChar char="Ø"/>
            </a:pPr>
            <a:r>
              <a:rPr lang="en-US" sz="1300" dirty="0" smtClean="0"/>
              <a:t>Firewall/IDS information</a:t>
            </a:r>
          </a:p>
          <a:p>
            <a:pPr>
              <a:buFont typeface="Wingdings" pitchFamily="2" charset="2"/>
              <a:buChar char="Ø"/>
            </a:pPr>
            <a:r>
              <a:rPr lang="en-US" sz="1300" dirty="0" smtClean="0"/>
              <a:t>Establish time line of events</a:t>
            </a:r>
          </a:p>
          <a:p>
            <a:pPr>
              <a:lnSpc>
                <a:spcPct val="90000"/>
              </a:lnSpc>
            </a:pPr>
            <a:endParaRPr lang="en-US" sz="1300" dirty="0" smtClean="0"/>
          </a:p>
          <a:p>
            <a:pPr lvl="1"/>
            <a:endParaRPr lang="en-US" sz="1300" b="1" dirty="0" smtClean="0"/>
          </a:p>
          <a:p>
            <a:pPr lvl="1"/>
            <a:endParaRPr lang="en-US" sz="13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8" y="357800"/>
            <a:ext cx="2808000" cy="661703"/>
          </a:xfrm>
        </p:spPr>
        <p:txBody>
          <a:bodyPr/>
          <a:lstStyle/>
          <a:p>
            <a:r>
              <a:rPr lang="en-US" dirty="0" smtClean="0"/>
              <a:t>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447393" y="0"/>
            <a:ext cx="5171089" cy="4715137"/>
          </a:xfrm>
          <a:prstGeom prst="rect">
            <a:avLst/>
          </a:prstGeom>
          <a:noFill/>
        </p:spPr>
        <p:txBody>
          <a:bodyPr wrap="square" rtlCol="0">
            <a:spAutoFit/>
          </a:bodyPr>
          <a:lstStyle/>
          <a:p>
            <a:pPr lvl="1"/>
            <a:r>
              <a:rPr lang="en-US" sz="1200" b="1" dirty="0" smtClean="0"/>
              <a:t>Time issues</a:t>
            </a:r>
          </a:p>
          <a:p>
            <a:pPr>
              <a:buFont typeface="Wingdings" pitchFamily="2" charset="2"/>
              <a:buChar char="Ø"/>
            </a:pPr>
            <a:r>
              <a:rPr lang="en-US" dirty="0" smtClean="0"/>
              <a:t>Granularity of time keeping</a:t>
            </a:r>
          </a:p>
          <a:p>
            <a:pPr lvl="1">
              <a:buFont typeface="Wingdings" pitchFamily="2" charset="2"/>
              <a:buChar char="Ø"/>
            </a:pPr>
            <a:r>
              <a:rPr lang="en-US" dirty="0" smtClean="0"/>
              <a:t>Can’t order events that occur in the same time interval</a:t>
            </a:r>
          </a:p>
          <a:p>
            <a:pPr>
              <a:buFont typeface="Wingdings" pitchFamily="2" charset="2"/>
              <a:buChar char="Ø"/>
            </a:pPr>
            <a:r>
              <a:rPr lang="en-US" dirty="0" smtClean="0"/>
              <a:t>Multiple systems:</a:t>
            </a:r>
          </a:p>
          <a:p>
            <a:pPr lvl="1">
              <a:buFont typeface="Wingdings" pitchFamily="2" charset="2"/>
              <a:buChar char="Ø"/>
            </a:pPr>
            <a:r>
              <a:rPr lang="en-US" dirty="0" smtClean="0"/>
              <a:t>Different clocks</a:t>
            </a:r>
          </a:p>
          <a:p>
            <a:pPr lvl="1">
              <a:buFont typeface="Wingdings" pitchFamily="2" charset="2"/>
              <a:buChar char="Ø"/>
            </a:pPr>
            <a:r>
              <a:rPr lang="en-US" dirty="0" smtClean="0"/>
              <a:t>Clock drift</a:t>
            </a:r>
          </a:p>
          <a:p>
            <a:pPr>
              <a:buFont typeface="Wingdings" pitchFamily="2" charset="2"/>
              <a:buChar char="Ø"/>
            </a:pPr>
            <a:r>
              <a:rPr lang="en-US" dirty="0" smtClean="0"/>
              <a:t>E-mail headers and time zones</a:t>
            </a:r>
          </a:p>
          <a:p>
            <a:r>
              <a:rPr lang="en-US" b="1" dirty="0" smtClean="0"/>
              <a:t>Compromised Car system</a:t>
            </a:r>
          </a:p>
          <a:p>
            <a:pPr>
              <a:lnSpc>
                <a:spcPct val="90000"/>
              </a:lnSpc>
              <a:buFont typeface="Wingdings" pitchFamily="2" charset="2"/>
              <a:buChar char="Ø"/>
            </a:pPr>
            <a:r>
              <a:rPr lang="en-US" dirty="0" smtClean="0"/>
              <a:t>If possible, compare against known good state</a:t>
            </a:r>
          </a:p>
          <a:p>
            <a:pPr lvl="1">
              <a:lnSpc>
                <a:spcPct val="90000"/>
              </a:lnSpc>
              <a:buFont typeface="Wingdings" pitchFamily="2" charset="2"/>
              <a:buChar char="Ø"/>
            </a:pPr>
            <a:r>
              <a:rPr lang="en-US" dirty="0" smtClean="0"/>
              <a:t>Tripwire</a:t>
            </a:r>
          </a:p>
          <a:p>
            <a:pPr lvl="1">
              <a:lnSpc>
                <a:spcPct val="90000"/>
              </a:lnSpc>
              <a:buFont typeface="Wingdings" pitchFamily="2" charset="2"/>
              <a:buChar char="Ø"/>
            </a:pPr>
            <a:r>
              <a:rPr lang="en-US" dirty="0" smtClean="0"/>
              <a:t>Databases of “good” files</a:t>
            </a:r>
          </a:p>
          <a:p>
            <a:pPr>
              <a:lnSpc>
                <a:spcPct val="90000"/>
              </a:lnSpc>
              <a:buFont typeface="Wingdings" pitchFamily="2" charset="2"/>
              <a:buChar char="Ø"/>
            </a:pPr>
            <a:r>
              <a:rPr lang="en-US" dirty="0" smtClean="0"/>
              <a:t>Look for unusual file MACs</a:t>
            </a:r>
          </a:p>
          <a:p>
            <a:pPr>
              <a:lnSpc>
                <a:spcPct val="90000"/>
              </a:lnSpc>
              <a:buFont typeface="Wingdings" pitchFamily="2" charset="2"/>
              <a:buChar char="Ø"/>
            </a:pPr>
            <a:r>
              <a:rPr lang="en-US" dirty="0" smtClean="0"/>
              <a:t>Look for open or listening network connections (</a:t>
            </a:r>
            <a:r>
              <a:rPr lang="en-US" dirty="0" err="1" smtClean="0"/>
              <a:t>trojans</a:t>
            </a:r>
            <a:r>
              <a:rPr lang="en-US" dirty="0" smtClean="0"/>
              <a:t>)</a:t>
            </a:r>
          </a:p>
          <a:p>
            <a:pPr>
              <a:lnSpc>
                <a:spcPct val="90000"/>
              </a:lnSpc>
              <a:buFont typeface="Wingdings" pitchFamily="2" charset="2"/>
              <a:buChar char="Ø"/>
            </a:pPr>
            <a:r>
              <a:rPr lang="en-US" dirty="0" smtClean="0"/>
              <a:t>Look for files in unusual locations</a:t>
            </a:r>
          </a:p>
          <a:p>
            <a:pPr>
              <a:lnSpc>
                <a:spcPct val="90000"/>
              </a:lnSpc>
            </a:pPr>
            <a:r>
              <a:rPr lang="en-US" b="1" dirty="0" smtClean="0"/>
              <a:t>Unknown Executable</a:t>
            </a:r>
          </a:p>
          <a:p>
            <a:pPr>
              <a:lnSpc>
                <a:spcPct val="90000"/>
              </a:lnSpc>
              <a:buFont typeface="Wingdings" pitchFamily="2" charset="2"/>
              <a:buChar char="Ø"/>
            </a:pPr>
            <a:r>
              <a:rPr lang="en-US" dirty="0" smtClean="0"/>
              <a:t>Run them in a constrained environment</a:t>
            </a:r>
          </a:p>
          <a:p>
            <a:pPr lvl="1">
              <a:lnSpc>
                <a:spcPct val="90000"/>
              </a:lnSpc>
              <a:buFont typeface="Wingdings" pitchFamily="2" charset="2"/>
              <a:buChar char="Ø"/>
            </a:pPr>
            <a:r>
              <a:rPr lang="en-US" dirty="0" smtClean="0"/>
              <a:t>Dedicated system</a:t>
            </a:r>
          </a:p>
          <a:p>
            <a:pPr lvl="1">
              <a:lnSpc>
                <a:spcPct val="90000"/>
              </a:lnSpc>
              <a:buFont typeface="Wingdings" pitchFamily="2" charset="2"/>
              <a:buChar char="Ø"/>
            </a:pPr>
            <a:r>
              <a:rPr lang="en-US" dirty="0" smtClean="0"/>
              <a:t>Sandbox</a:t>
            </a:r>
          </a:p>
          <a:p>
            <a:pPr lvl="1">
              <a:lnSpc>
                <a:spcPct val="90000"/>
              </a:lnSpc>
              <a:buFont typeface="Wingdings" pitchFamily="2" charset="2"/>
              <a:buChar char="Ø"/>
            </a:pPr>
            <a:r>
              <a:rPr lang="en-US" dirty="0" smtClean="0"/>
              <a:t>Virtual machine</a:t>
            </a:r>
          </a:p>
          <a:p>
            <a:pPr>
              <a:lnSpc>
                <a:spcPct val="90000"/>
              </a:lnSpc>
              <a:buFont typeface="Wingdings" pitchFamily="2" charset="2"/>
              <a:buChar char="Ø"/>
            </a:pPr>
            <a:r>
              <a:rPr lang="en-US" dirty="0" smtClean="0"/>
              <a:t>Might be necessary to disassemble and decompile</a:t>
            </a:r>
          </a:p>
          <a:p>
            <a:pPr lvl="1">
              <a:lnSpc>
                <a:spcPct val="90000"/>
              </a:lnSpc>
              <a:buFont typeface="Wingdings" pitchFamily="2" charset="2"/>
              <a:buChar char="Ø"/>
            </a:pPr>
            <a:r>
              <a:rPr lang="en-US" dirty="0" smtClean="0"/>
              <a:t>May take weeks or months</a:t>
            </a:r>
          </a:p>
          <a:p>
            <a:pPr lvl="1">
              <a:lnSpc>
                <a:spcPct val="90000"/>
              </a:lnSpc>
            </a:pPr>
            <a:r>
              <a:rPr lang="en-US" b="1" dirty="0" smtClean="0"/>
              <a:t>Authorship analysis</a:t>
            </a:r>
          </a:p>
          <a:p>
            <a:pPr>
              <a:buFont typeface="Wingdings" pitchFamily="2" charset="2"/>
              <a:buChar char="Ø"/>
            </a:pPr>
            <a:r>
              <a:rPr lang="en-US" dirty="0" smtClean="0"/>
              <a:t>Determine who or what kind of person created file.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8" y="357800"/>
            <a:ext cx="2808000" cy="661703"/>
          </a:xfrm>
        </p:spPr>
        <p:txBody>
          <a:bodyPr/>
          <a:lstStyle/>
          <a:p>
            <a:r>
              <a:rPr lang="en-US" dirty="0" smtClean="0"/>
              <a:t>Presentation</a:t>
            </a:r>
            <a:endParaRPr lang="en-US" dirty="0"/>
          </a:p>
        </p:txBody>
      </p:sp>
      <p:sp>
        <p:nvSpPr>
          <p:cNvPr id="3" name="Text Placeholder 2"/>
          <p:cNvSpPr>
            <a:spLocks noGrp="1"/>
          </p:cNvSpPr>
          <p:nvPr>
            <p:ph type="body" idx="1"/>
          </p:nvPr>
        </p:nvSpPr>
        <p:spPr/>
        <p:txBody>
          <a:bodyPr/>
          <a:lstStyle/>
          <a:p>
            <a:r>
              <a:rPr lang="en-US" dirty="0" smtClean="0"/>
              <a:t>Original Evidence should be kept after hashing so that in Court it can be proved that Evidence is admissible</a:t>
            </a:r>
            <a:endParaRPr lang="en-US" dirty="0"/>
          </a:p>
        </p:txBody>
      </p:sp>
      <p:sp>
        <p:nvSpPr>
          <p:cNvPr id="4" name="TextBox 3"/>
          <p:cNvSpPr txBox="1"/>
          <p:nvPr/>
        </p:nvSpPr>
        <p:spPr>
          <a:xfrm>
            <a:off x="3342289" y="798786"/>
            <a:ext cx="5171089" cy="1471172"/>
          </a:xfrm>
          <a:prstGeom prst="rect">
            <a:avLst/>
          </a:prstGeom>
          <a:noFill/>
        </p:spPr>
        <p:txBody>
          <a:bodyPr wrap="square" rtlCol="0">
            <a:spAutoFit/>
          </a:bodyPr>
          <a:lstStyle/>
          <a:p>
            <a:pPr>
              <a:lnSpc>
                <a:spcPct val="90000"/>
              </a:lnSpc>
              <a:buFont typeface="Wingdings" pitchFamily="2" charset="2"/>
              <a:buChar char="Ø"/>
            </a:pPr>
            <a:r>
              <a:rPr lang="en-US" dirty="0" smtClean="0"/>
              <a:t>An investigator that performed the analysis may have to appear in court as an expert witness.</a:t>
            </a:r>
          </a:p>
          <a:p>
            <a:pPr>
              <a:lnSpc>
                <a:spcPct val="90000"/>
              </a:lnSpc>
              <a:buFont typeface="Wingdings" pitchFamily="2" charset="2"/>
              <a:buChar char="Ø"/>
            </a:pPr>
            <a:r>
              <a:rPr lang="en-US" dirty="0" smtClean="0"/>
              <a:t>For internal investigations, a report or presentation may be required.</a:t>
            </a:r>
          </a:p>
          <a:p>
            <a:pPr>
              <a:lnSpc>
                <a:spcPct val="90000"/>
              </a:lnSpc>
              <a:buFont typeface="Wingdings" pitchFamily="2" charset="2"/>
              <a:buChar char="Ø"/>
            </a:pPr>
            <a:r>
              <a:rPr lang="en-US" dirty="0" smtClean="0"/>
              <a:t>Challenge: present the material in simple terms so that a jury or CEO can understand it.</a:t>
            </a:r>
          </a:p>
          <a:p>
            <a:pPr lvl="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8" y="357800"/>
            <a:ext cx="2808000" cy="661703"/>
          </a:xfrm>
        </p:spPr>
        <p:txBody>
          <a:bodyPr/>
          <a:lstStyle/>
          <a:p>
            <a:r>
              <a:rPr lang="en-US" dirty="0" smtClean="0"/>
              <a:t>Attack Scenario</a:t>
            </a:r>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3373820" y="2427889"/>
            <a:ext cx="5171089" cy="286232"/>
          </a:xfrm>
          <a:prstGeom prst="rect">
            <a:avLst/>
          </a:prstGeom>
          <a:noFill/>
        </p:spPr>
        <p:txBody>
          <a:bodyPr wrap="square" rtlCol="0">
            <a:spAutoFit/>
          </a:bodyPr>
          <a:lstStyle/>
          <a:p>
            <a:pPr>
              <a:lnSpc>
                <a:spcPct val="90000"/>
              </a:lnSpc>
            </a:pPr>
            <a:endParaRPr lang="en-US" dirty="0" smtClean="0"/>
          </a:p>
        </p:txBody>
      </p:sp>
      <p:pic>
        <p:nvPicPr>
          <p:cNvPr id="1026" name="Picture 2" descr="E:\company\TarangOm\Company_Technical_Docs\Professional Training\Embedded\14-Security-Basics\Degital_Forensic\GpsAttack.png"/>
          <p:cNvPicPr>
            <a:picLocks noChangeAspect="1" noChangeArrowheads="1"/>
          </p:cNvPicPr>
          <p:nvPr/>
        </p:nvPicPr>
        <p:blipFill>
          <a:blip r:embed="rId2"/>
          <a:srcRect/>
          <a:stretch>
            <a:fillRect/>
          </a:stretch>
        </p:blipFill>
        <p:spPr bwMode="auto">
          <a:xfrm>
            <a:off x="3326524" y="635713"/>
            <a:ext cx="5442243" cy="372608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2"/>
                </a:solidFill>
              </a:rPr>
              <a:t>Mass Production creates opprtunity for mass distrustion so Build a Secure Car.</a:t>
            </a:r>
            <a:endParaRPr>
              <a:solidFill>
                <a:schemeClr val="lt2"/>
              </a:solidFill>
            </a:endParaRPr>
          </a:p>
        </p:txBody>
      </p:sp>
      <p:cxnSp>
        <p:nvCxnSpPr>
          <p:cNvPr id="125" name="Google Shape;125;p22"/>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26" name="Google Shape;126;p22"/>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 From </a:t>
            </a:r>
            <a:r>
              <a:rPr lang="en" dirty="0" smtClean="0"/>
              <a:t>Vikas Pandey</a:t>
            </a:r>
            <a:endParaRPr/>
          </a:p>
        </p:txBody>
      </p:sp>
      <p:sp>
        <p:nvSpPr>
          <p:cNvPr id="5" name="Google Shape;124;p22"/>
          <p:cNvSpPr txBox="1">
            <a:spLocks/>
          </p:cNvSpPr>
          <p:nvPr/>
        </p:nvSpPr>
        <p:spPr>
          <a:xfrm>
            <a:off x="736914" y="3833837"/>
            <a:ext cx="7596600" cy="7617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200"/>
              <a:buFont typeface="Roboto"/>
              <a:buNone/>
              <a:tabLst/>
              <a:defRPr/>
            </a:pPr>
            <a:r>
              <a:rPr kumimoji="0" lang="en-US" sz="3200" b="0" i="0" u="none" strike="noStrike" kern="0" cap="none" spc="0" normalizeH="0" baseline="0" noProof="0" dirty="0" smtClean="0">
                <a:ln>
                  <a:noFill/>
                </a:ln>
                <a:solidFill>
                  <a:srgbClr val="00B050"/>
                </a:solidFill>
                <a:effectLst/>
                <a:uLnTx/>
                <a:uFillTx/>
                <a:latin typeface="Roboto"/>
                <a:ea typeface="Roboto"/>
                <a:cs typeface="Roboto"/>
                <a:sym typeface="Roboto"/>
              </a:rPr>
              <a:t>Thanks for Supporting </a:t>
            </a:r>
            <a:r>
              <a:rPr kumimoji="0" lang="en-US" sz="3200" b="0" i="0" u="none" strike="noStrike" kern="0" cap="none" spc="0" normalizeH="0" noProof="0" dirty="0" smtClean="0">
                <a:ln>
                  <a:noFill/>
                </a:ln>
                <a:solidFill>
                  <a:srgbClr val="00B050"/>
                </a:solidFill>
                <a:effectLst/>
                <a:uLnTx/>
                <a:uFillTx/>
                <a:latin typeface="Roboto"/>
                <a:ea typeface="Roboto"/>
                <a:cs typeface="Roboto"/>
                <a:sym typeface="Roboto"/>
              </a:rPr>
              <a:t>me !!</a:t>
            </a:r>
            <a:endParaRPr kumimoji="0" lang="en-US" sz="3200" b="0" i="0" u="none" strike="noStrike" kern="0" cap="none" spc="0" normalizeH="0" baseline="0" noProof="0" dirty="0">
              <a:ln>
                <a:noFill/>
              </a:ln>
              <a:solidFill>
                <a:srgbClr val="00B050"/>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67125" y="738725"/>
            <a:ext cx="54390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Cracking(UnEthical Hacking)</a:t>
            </a:r>
            <a:endParaRPr/>
          </a:p>
        </p:txBody>
      </p:sp>
      <p:sp>
        <p:nvSpPr>
          <p:cNvPr id="86" name="Google Shape;86;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Cracking is the activity which is done by the hacker which is intentionally doe to destroy the car Engine,Malfunctioning the feature of CAR,Destroying  the Navigation system of CAR by GPS Attack ,blinding Lidar and ADAS system,Confusing the image processing system </a:t>
            </a:r>
            <a:endParaRPr/>
          </a:p>
        </p:txBody>
      </p:sp>
      <p:sp>
        <p:nvSpPr>
          <p:cNvPr id="87" name="Google Shape;87;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per or CIVIL Law, aNY HUMAN MURDER IS CONSIDERED AS CRIME.,</a:t>
            </a:r>
            <a:endParaRPr/>
          </a:p>
          <a:p>
            <a:pPr marL="0" lvl="0" indent="0" algn="l" rtl="0">
              <a:spcBef>
                <a:spcPts val="1600"/>
              </a:spcBef>
              <a:spcAft>
                <a:spcPts val="1600"/>
              </a:spcAft>
              <a:buNone/>
            </a:pPr>
            <a:r>
              <a:rPr lang="en"/>
              <a:t>Similarly,If a person died because of cyber crime occurred on CAR is also require judiciary Attention and Digital Evidence collection for proving the hacker as culprit or murderer.</a:t>
            </a:r>
            <a:endParaRPr/>
          </a:p>
        </p:txBody>
      </p:sp>
      <p:sp>
        <p:nvSpPr>
          <p:cNvPr id="88" name="Google Shape;88;p16"/>
          <p:cNvSpPr txBox="1">
            <a:spLocks noGrp="1"/>
          </p:cNvSpPr>
          <p:nvPr>
            <p:ph type="title"/>
          </p:nvPr>
        </p:nvSpPr>
        <p:spPr>
          <a:xfrm>
            <a:off x="5875250" y="738725"/>
            <a:ext cx="2657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Cyber Crime</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Some Generic US Laws </a:t>
            </a:r>
            <a:r>
              <a:rPr lang="en" dirty="0"/>
              <a:t>in Digital Forensic</a:t>
            </a:r>
            <a:endParaRPr/>
          </a:p>
        </p:txBody>
      </p:sp>
      <p:sp>
        <p:nvSpPr>
          <p:cNvPr id="94" name="Google Shape;94;p17"/>
          <p:cNvSpPr txBox="1">
            <a:spLocks noGrp="1"/>
          </p:cNvSpPr>
          <p:nvPr>
            <p:ph type="body" idx="1"/>
          </p:nvPr>
        </p:nvSpPr>
        <p:spPr>
          <a:xfrm>
            <a:off x="166650" y="1705400"/>
            <a:ext cx="8222100" cy="3143700"/>
          </a:xfrm>
          <a:prstGeom prst="rect">
            <a:avLst/>
          </a:prstGeom>
        </p:spPr>
        <p:txBody>
          <a:bodyPr spcFirstLastPara="1" wrap="square" lIns="91425" tIns="91425" rIns="91425" bIns="91425" anchor="t" anchorCtr="0">
            <a:noAutofit/>
          </a:bodyPr>
          <a:lstStyle/>
          <a:p>
            <a:pPr marL="342900">
              <a:lnSpc>
                <a:spcPct val="100000"/>
              </a:lnSpc>
              <a:buClr>
                <a:srgbClr val="000000"/>
              </a:buClr>
            </a:pPr>
            <a:r>
              <a:rPr lang="en" sz="1400" dirty="0">
                <a:solidFill>
                  <a:srgbClr val="000000"/>
                </a:solidFill>
                <a:latin typeface="Arial"/>
                <a:ea typeface="Arial"/>
                <a:cs typeface="Arial"/>
                <a:sym typeface="Arial"/>
              </a:rPr>
              <a:t>The Interception of Communications 18 U.S.C. § 2511 </a:t>
            </a:r>
            <a:endParaRPr lang="en-US" sz="1400" dirty="0" smtClean="0">
              <a:solidFill>
                <a:srgbClr val="000000"/>
              </a:solidFill>
              <a:latin typeface="Arial"/>
              <a:ea typeface="Arial"/>
              <a:cs typeface="Arial"/>
              <a:sym typeface="Arial"/>
            </a:endParaRPr>
          </a:p>
          <a:p>
            <a:pPr marL="342900">
              <a:lnSpc>
                <a:spcPct val="100000"/>
              </a:lnSpc>
              <a:buClr>
                <a:srgbClr val="000000"/>
              </a:buClr>
            </a:pPr>
            <a:r>
              <a:rPr lang="en" sz="1400" dirty="0" smtClean="0">
                <a:solidFill>
                  <a:srgbClr val="000000"/>
                </a:solidFill>
                <a:latin typeface="Arial"/>
                <a:ea typeface="Arial"/>
                <a:cs typeface="Arial"/>
                <a:sym typeface="Arial"/>
              </a:rPr>
              <a:t>Aggravated </a:t>
            </a:r>
            <a:r>
              <a:rPr lang="en" sz="1400" dirty="0">
                <a:solidFill>
                  <a:srgbClr val="000000"/>
                </a:solidFill>
                <a:latin typeface="Arial"/>
                <a:ea typeface="Arial"/>
                <a:cs typeface="Arial"/>
                <a:sym typeface="Arial"/>
              </a:rPr>
              <a:t>Identity Theft: 18 U.S.C. § </a:t>
            </a:r>
            <a:r>
              <a:rPr lang="en" sz="1400" dirty="0" smtClean="0">
                <a:solidFill>
                  <a:srgbClr val="000000"/>
                </a:solidFill>
                <a:latin typeface="Arial"/>
                <a:ea typeface="Arial"/>
                <a:cs typeface="Arial"/>
                <a:sym typeface="Arial"/>
              </a:rPr>
              <a:t>1028A</a:t>
            </a:r>
            <a:endParaRPr lang="en-US" sz="1400" dirty="0" smtClean="0">
              <a:solidFill>
                <a:srgbClr val="000000"/>
              </a:solidFill>
              <a:latin typeface="Arial"/>
              <a:ea typeface="Arial"/>
              <a:cs typeface="Arial"/>
              <a:sym typeface="Arial"/>
            </a:endParaRPr>
          </a:p>
          <a:p>
            <a:pPr marL="342900" lvl="0">
              <a:lnSpc>
                <a:spcPct val="100000"/>
              </a:lnSpc>
              <a:buClr>
                <a:srgbClr val="000000"/>
              </a:buClr>
              <a:buNone/>
            </a:pPr>
            <a:r>
              <a:rPr lang="en" sz="1400" dirty="0" smtClean="0">
                <a:solidFill>
                  <a:srgbClr val="000000"/>
                </a:solidFill>
                <a:latin typeface="Arial"/>
                <a:ea typeface="Arial"/>
                <a:cs typeface="Arial"/>
                <a:sym typeface="Arial"/>
              </a:rPr>
              <a:t>	 </a:t>
            </a:r>
            <a:r>
              <a:rPr lang="en" sz="1400" b="1" dirty="0" smtClean="0">
                <a:solidFill>
                  <a:srgbClr val="000000"/>
                </a:solidFill>
                <a:latin typeface="Arial"/>
                <a:ea typeface="Arial"/>
                <a:cs typeface="Arial"/>
                <a:sym typeface="Arial"/>
              </a:rPr>
              <a:t>When </a:t>
            </a:r>
            <a:r>
              <a:rPr lang="en" sz="1400" b="1" dirty="0">
                <a:solidFill>
                  <a:srgbClr val="000000"/>
                </a:solidFill>
                <a:latin typeface="Arial"/>
                <a:ea typeface="Arial"/>
                <a:cs typeface="Arial"/>
                <a:sym typeface="Arial"/>
              </a:rPr>
              <a:t>a defendant “knowingly transfers, possesses, or uses, without lawful authority, a means of identification of another person</a:t>
            </a:r>
            <a:r>
              <a:rPr lang="en" sz="1400" dirty="0" smtClean="0">
                <a:solidFill>
                  <a:srgbClr val="000000"/>
                </a:solidFill>
                <a:latin typeface="Arial"/>
                <a:ea typeface="Arial"/>
                <a:cs typeface="Arial"/>
                <a:sym typeface="Arial"/>
              </a:rPr>
              <a:t>.”</a:t>
            </a:r>
            <a:endParaRPr lang="en-US" sz="1400" dirty="0" smtClean="0">
              <a:solidFill>
                <a:srgbClr val="000000"/>
              </a:solidFill>
              <a:latin typeface="Arial"/>
              <a:ea typeface="Arial"/>
              <a:cs typeface="Arial"/>
              <a:sym typeface="Arial"/>
            </a:endParaRPr>
          </a:p>
          <a:p>
            <a:pPr marL="342900">
              <a:lnSpc>
                <a:spcPct val="100000"/>
              </a:lnSpc>
              <a:buClr>
                <a:srgbClr val="000000"/>
              </a:buClr>
            </a:pPr>
            <a:r>
              <a:rPr lang="en" sz="1400" dirty="0" smtClean="0">
                <a:solidFill>
                  <a:srgbClr val="000000"/>
                </a:solidFill>
                <a:latin typeface="Arial"/>
                <a:ea typeface="Arial"/>
                <a:cs typeface="Arial"/>
                <a:sym typeface="Arial"/>
              </a:rPr>
              <a:t>Access </a:t>
            </a:r>
            <a:r>
              <a:rPr lang="en" sz="1400" dirty="0">
                <a:solidFill>
                  <a:srgbClr val="000000"/>
                </a:solidFill>
                <a:latin typeface="Arial"/>
                <a:ea typeface="Arial"/>
                <a:cs typeface="Arial"/>
                <a:sym typeface="Arial"/>
              </a:rPr>
              <a:t>Device Fraud: 18 U.S.C. § </a:t>
            </a:r>
            <a:r>
              <a:rPr lang="en" sz="1400" dirty="0" smtClean="0">
                <a:solidFill>
                  <a:srgbClr val="000000"/>
                </a:solidFill>
                <a:latin typeface="Arial"/>
                <a:ea typeface="Arial"/>
                <a:cs typeface="Arial"/>
                <a:sym typeface="Arial"/>
              </a:rPr>
              <a:t>1029</a:t>
            </a:r>
            <a:endParaRPr lang="en-US" sz="1400" dirty="0" smtClean="0">
              <a:solidFill>
                <a:srgbClr val="000000"/>
              </a:solidFill>
              <a:latin typeface="Arial"/>
              <a:ea typeface="Arial"/>
              <a:cs typeface="Arial"/>
              <a:sym typeface="Arial"/>
            </a:endParaRPr>
          </a:p>
          <a:p>
            <a:pPr marL="342900" lvl="0">
              <a:lnSpc>
                <a:spcPct val="100000"/>
              </a:lnSpc>
              <a:buClr>
                <a:srgbClr val="000000"/>
              </a:buClr>
              <a:buNone/>
            </a:pPr>
            <a:r>
              <a:rPr lang="en" sz="1400" dirty="0" smtClean="0">
                <a:solidFill>
                  <a:srgbClr val="000000"/>
                </a:solidFill>
                <a:latin typeface="Arial"/>
                <a:ea typeface="Arial"/>
                <a:cs typeface="Arial"/>
                <a:sym typeface="Arial"/>
              </a:rPr>
              <a:t>	</a:t>
            </a:r>
            <a:r>
              <a:rPr lang="en" sz="1400" b="1" dirty="0" smtClean="0">
                <a:solidFill>
                  <a:srgbClr val="000000"/>
                </a:solidFill>
                <a:latin typeface="Arial"/>
                <a:ea typeface="Arial"/>
                <a:cs typeface="Arial"/>
                <a:sym typeface="Arial"/>
              </a:rPr>
              <a:t>The </a:t>
            </a:r>
            <a:r>
              <a:rPr lang="en" sz="1400" b="1" dirty="0">
                <a:solidFill>
                  <a:srgbClr val="000000"/>
                </a:solidFill>
                <a:latin typeface="Arial"/>
                <a:ea typeface="Arial"/>
                <a:cs typeface="Arial"/>
                <a:sym typeface="Arial"/>
              </a:rPr>
              <a:t>term “access device” is defined as any card, plate, code, account number, electronic serial number, mobile identification number, personal identification number, or other telecommunications service, equipment, or instrument identifier, or other means of account access that can be used, alone or in conjunction with another access device, to  obtain money, goods, services, or any other thing of value, or that can be used to initiate a transfer of funds (</a:t>
            </a:r>
            <a:r>
              <a:rPr lang="en" sz="1400" b="1" dirty="0" smtClean="0">
                <a:solidFill>
                  <a:srgbClr val="000000"/>
                </a:solidFill>
                <a:latin typeface="Arial"/>
                <a:ea typeface="Arial"/>
                <a:cs typeface="Arial"/>
                <a:sym typeface="Arial"/>
              </a:rPr>
              <a:t>other than </a:t>
            </a:r>
            <a:r>
              <a:rPr lang="en" sz="1400" b="1" dirty="0">
                <a:solidFill>
                  <a:srgbClr val="000000"/>
                </a:solidFill>
                <a:latin typeface="Arial"/>
                <a:ea typeface="Arial"/>
                <a:cs typeface="Arial"/>
                <a:sym typeface="Arial"/>
              </a:rPr>
              <a:t>a transfer originated solely by paper instrument). </a:t>
            </a:r>
            <a:endParaRPr lang="en-US" sz="1400" b="1" dirty="0" smtClean="0">
              <a:solidFill>
                <a:srgbClr val="000000"/>
              </a:solidFill>
              <a:latin typeface="Arial"/>
              <a:ea typeface="Arial"/>
              <a:cs typeface="Arial"/>
              <a:sym typeface="Arial"/>
            </a:endParaRPr>
          </a:p>
          <a:p>
            <a:pPr marL="0" lvl="0" indent="0" algn="l" rtl="0">
              <a:spcBef>
                <a:spcPts val="1600"/>
              </a:spcBef>
              <a:spcAft>
                <a:spcPts val="1600"/>
              </a:spcAft>
              <a:buNone/>
            </a:pPr>
            <a:endParaRPr sz="12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Cyber Security FrameWork in Automotive</a:t>
            </a:r>
            <a:endParaRPr/>
          </a:p>
        </p:txBody>
      </p:sp>
      <p:sp>
        <p:nvSpPr>
          <p:cNvPr id="106" name="Google Shape;10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of now, Nowhere the AUTOMOIVE Cyber security Frame Work is defined except </a:t>
            </a:r>
            <a:r>
              <a:rPr lang="en-US" b="1" dirty="0" smtClean="0"/>
              <a:t>AutomotiveISAC</a:t>
            </a:r>
            <a:r>
              <a:rPr lang="en-US" dirty="0" smtClean="0"/>
              <a:t> but still work is in progress,</a:t>
            </a:r>
          </a:p>
          <a:p>
            <a:pPr marL="0" lvl="0" indent="0" algn="l" rtl="0">
              <a:spcBef>
                <a:spcPts val="0"/>
              </a:spcBef>
              <a:spcAft>
                <a:spcPts val="0"/>
              </a:spcAft>
              <a:buNone/>
            </a:pPr>
            <a:endParaRPr lang="en-US" dirty="0" smtClean="0"/>
          </a:p>
          <a:p>
            <a:pPr marL="0" lvl="0" indent="0" algn="l" rtl="0">
              <a:spcBef>
                <a:spcPts val="0"/>
              </a:spcBef>
              <a:spcAft>
                <a:spcPts val="0"/>
              </a:spcAft>
              <a:buFont typeface="Wingdings" pitchFamily="2" charset="2"/>
              <a:buChar char="§"/>
            </a:pPr>
            <a:r>
              <a:rPr lang="en-US" dirty="0" smtClean="0"/>
              <a:t>Every Company is develop security solution based on Clients need and block level cyber and functional Level  Security is implemented.</a:t>
            </a:r>
          </a:p>
          <a:p>
            <a:pPr marL="0" lvl="0" indent="0" algn="l" rtl="0">
              <a:spcBef>
                <a:spcPts val="0"/>
              </a:spcBef>
              <a:spcAft>
                <a:spcPts val="0"/>
              </a:spcAft>
              <a:buNone/>
            </a:pPr>
            <a:r>
              <a:rPr lang="en-US" dirty="0" smtClean="0"/>
              <a:t>E.g.: secure Hardware or SOC go with </a:t>
            </a:r>
            <a:r>
              <a:rPr lang="en-US" dirty="0" err="1" smtClean="0"/>
              <a:t>ArmTrust</a:t>
            </a:r>
            <a:r>
              <a:rPr lang="en-US" dirty="0" smtClean="0"/>
              <a:t> Zone Architecture. Or FIPS compliances.</a:t>
            </a:r>
          </a:p>
        </p:txBody>
      </p:sp>
      <p:sp>
        <p:nvSpPr>
          <p:cNvPr id="4" name="TextBox 3"/>
          <p:cNvSpPr txBox="1"/>
          <p:nvPr/>
        </p:nvSpPr>
        <p:spPr>
          <a:xfrm>
            <a:off x="3563007" y="178676"/>
            <a:ext cx="5360276" cy="2031325"/>
          </a:xfrm>
          <a:prstGeom prst="rect">
            <a:avLst/>
          </a:prstGeom>
          <a:noFill/>
        </p:spPr>
        <p:txBody>
          <a:bodyPr wrap="square" rtlCol="0">
            <a:spAutoFit/>
          </a:bodyPr>
          <a:lstStyle/>
          <a:p>
            <a:pPr marL="342900" indent="-342900">
              <a:buFont typeface="Wingdings" pitchFamily="2" charset="2"/>
              <a:buChar char="Ø"/>
            </a:pPr>
            <a:r>
              <a:rPr lang="en-US" dirty="0" smtClean="0"/>
              <a:t>Vehicle security by design</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Risk assessment and management.</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Threat detection and protection</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Incident response and recovery</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Collaboration and engagement with appropriate third parties</a:t>
            </a:r>
            <a:endParaRPr lang="en-US" dirty="0"/>
          </a:p>
        </p:txBody>
      </p:sp>
      <p:sp>
        <p:nvSpPr>
          <p:cNvPr id="5" name="TextBox 4"/>
          <p:cNvSpPr txBox="1"/>
          <p:nvPr/>
        </p:nvSpPr>
        <p:spPr>
          <a:xfrm>
            <a:off x="3888828" y="2953407"/>
            <a:ext cx="4708634" cy="954107"/>
          </a:xfrm>
          <a:prstGeom prst="rect">
            <a:avLst/>
          </a:prstGeom>
          <a:noFill/>
        </p:spPr>
        <p:txBody>
          <a:bodyPr wrap="square" rtlCol="0">
            <a:spAutoFit/>
          </a:bodyPr>
          <a:lstStyle/>
          <a:p>
            <a:r>
              <a:rPr lang="en-US" dirty="0" smtClean="0"/>
              <a:t>We need to address Cyber Crime on Car and Digital forensic solution to implement to  Detect </a:t>
            </a:r>
            <a:r>
              <a:rPr lang="en-US" b="1" dirty="0" smtClean="0"/>
              <a:t>the traces of hacking</a:t>
            </a:r>
            <a:r>
              <a:rPr lang="en-US" dirty="0" smtClean="0"/>
              <a:t> or in case of crime it should provide</a:t>
            </a:r>
            <a:r>
              <a:rPr lang="en-US" b="1" dirty="0" smtClean="0"/>
              <a:t> enough Data to reach till culprit.</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Achiving Security in Automotive and Digital forensic</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342900" indent="-342900"/>
            <a:r>
              <a:rPr lang="en-US" dirty="0" smtClean="0"/>
              <a:t>Vehicle security by design</a:t>
            </a:r>
          </a:p>
        </p:txBody>
      </p:sp>
      <p:sp>
        <p:nvSpPr>
          <p:cNvPr id="100" name="Google Shape;100;p18"/>
          <p:cNvSpPr txBox="1">
            <a:spLocks noGrp="1"/>
          </p:cNvSpPr>
          <p:nvPr>
            <p:ph type="body" idx="1"/>
          </p:nvPr>
        </p:nvSpPr>
        <p:spPr>
          <a:xfrm>
            <a:off x="166650" y="1705400"/>
            <a:ext cx="82221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bg2"/>
                </a:solidFill>
              </a:rPr>
              <a:t>Vehicle is designed by many Electrical/Mechanical Components.</a:t>
            </a:r>
            <a:r>
              <a:rPr lang="en-US" dirty="0">
                <a:solidFill>
                  <a:schemeClr val="bg2"/>
                </a:solidFill>
              </a:rPr>
              <a:t> </a:t>
            </a:r>
            <a:r>
              <a:rPr lang="en-US" dirty="0" smtClean="0">
                <a:solidFill>
                  <a:schemeClr val="bg2"/>
                </a:solidFill>
              </a:rPr>
              <a:t>Lets focus on Electrical and SW components.</a:t>
            </a:r>
          </a:p>
          <a:p>
            <a:pPr marL="0" lvl="0" indent="0" algn="l" rtl="0">
              <a:spcBef>
                <a:spcPts val="0"/>
              </a:spcBef>
              <a:spcAft>
                <a:spcPts val="0"/>
              </a:spcAft>
              <a:buNone/>
            </a:pPr>
            <a:r>
              <a:rPr lang="en-US" dirty="0" smtClean="0">
                <a:solidFill>
                  <a:schemeClr val="bg2"/>
                </a:solidFill>
              </a:rPr>
              <a:t>As per my  Last Presentation</a:t>
            </a:r>
          </a:p>
          <a:p>
            <a:pPr marL="0" lvl="0" indent="0" algn="l" rtl="0">
              <a:spcBef>
                <a:spcPts val="0"/>
              </a:spcBef>
              <a:spcAft>
                <a:spcPts val="0"/>
              </a:spcAft>
              <a:buNone/>
            </a:pPr>
            <a:r>
              <a:rPr lang="en-US" dirty="0" smtClean="0">
                <a:solidFill>
                  <a:schemeClr val="bg2"/>
                </a:solidFill>
              </a:rPr>
              <a:t>Secure Car be designed by achieving Security in </a:t>
            </a:r>
          </a:p>
          <a:p>
            <a:pPr marL="0" lvl="0" indent="0" algn="l" rtl="0">
              <a:spcBef>
                <a:spcPts val="0"/>
              </a:spcBef>
              <a:spcAft>
                <a:spcPts val="0"/>
              </a:spcAft>
              <a:buFont typeface="Wingdings" pitchFamily="2" charset="2"/>
              <a:buChar char="Ø"/>
            </a:pPr>
            <a:r>
              <a:rPr lang="en-US" dirty="0" smtClean="0">
                <a:solidFill>
                  <a:schemeClr val="bg2"/>
                </a:solidFill>
              </a:rPr>
              <a:t>Hardware </a:t>
            </a:r>
          </a:p>
          <a:p>
            <a:pPr marL="0" lvl="0" indent="0" algn="l" rtl="0">
              <a:spcBef>
                <a:spcPts val="0"/>
              </a:spcBef>
              <a:spcAft>
                <a:spcPts val="0"/>
              </a:spcAft>
              <a:buFont typeface="Wingdings" pitchFamily="2" charset="2"/>
              <a:buChar char="Ø"/>
            </a:pPr>
            <a:r>
              <a:rPr lang="en-US" dirty="0" smtClean="0">
                <a:solidFill>
                  <a:schemeClr val="bg2"/>
                </a:solidFill>
              </a:rPr>
              <a:t>Software</a:t>
            </a:r>
          </a:p>
          <a:p>
            <a:pPr marL="0" lvl="0" indent="0" algn="l" rtl="0">
              <a:spcBef>
                <a:spcPts val="0"/>
              </a:spcBef>
              <a:spcAft>
                <a:spcPts val="0"/>
              </a:spcAft>
              <a:buFont typeface="Wingdings" pitchFamily="2" charset="2"/>
              <a:buChar char="Ø"/>
            </a:pPr>
            <a:r>
              <a:rPr lang="en-US" dirty="0" smtClean="0">
                <a:solidFill>
                  <a:schemeClr val="bg2"/>
                </a:solidFill>
              </a:rPr>
              <a:t>Networking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124922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smtClean="0">
                <a:solidFill>
                  <a:schemeClr val="accent5">
                    <a:lumMod val="75000"/>
                  </a:schemeClr>
                </a:solidFill>
              </a:rPr>
              <a:t>Now Let’s Investigate about the crime and get the culprit</a:t>
            </a:r>
            <a:endParaRPr sz="4400" b="1">
              <a:solidFill>
                <a:schemeClr val="accent5">
                  <a:lumMod val="75000"/>
                </a:schemeClr>
              </a:solidFill>
            </a:endParaRPr>
          </a:p>
        </p:txBody>
      </p:sp>
      <p:sp>
        <p:nvSpPr>
          <p:cNvPr id="112" name="Google Shape;112;p20"/>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We have to think as Cyber Crime Examinar or Digital Investigator</a:t>
            </a:r>
          </a:p>
          <a:p>
            <a:pPr marL="0" lvl="0" indent="0" algn="ctr" rtl="0">
              <a:spcBef>
                <a:spcPts val="0"/>
              </a:spcBef>
              <a:spcAft>
                <a:spcPts val="1600"/>
              </a:spcAft>
              <a:buNone/>
            </a:pPr>
            <a:r>
              <a:rPr lang="en" dirty="0" smtClean="0"/>
              <a:t>In That case what information you may require a present an acceptable  digital evidenc as proof to prove a suspect as culprit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2050</Words>
  <PresentationFormat>On-screen Show (16:9)</PresentationFormat>
  <Paragraphs>351</Paragraphs>
  <Slides>35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Roboto</vt:lpstr>
      <vt:lpstr>Wingdings</vt:lpstr>
      <vt:lpstr>Material</vt:lpstr>
      <vt:lpstr>The Digital Forensic for Automotive(OAFF)</vt:lpstr>
      <vt:lpstr>Hacking,Cracking and cyber Crime</vt:lpstr>
      <vt:lpstr>Hacking</vt:lpstr>
      <vt:lpstr>Cracking(UnEthical Hacking)</vt:lpstr>
      <vt:lpstr>Some Generic US Laws in Digital Forensic</vt:lpstr>
      <vt:lpstr>Cyber Security FrameWork in Automotive</vt:lpstr>
      <vt:lpstr>Achiving Security in Automotive and Digital forensic</vt:lpstr>
      <vt:lpstr>Vehicle security by design</vt:lpstr>
      <vt:lpstr>Now Let’s Investigate about the crime and get the culprit</vt:lpstr>
      <vt:lpstr>Forensic Data collection from Car</vt:lpstr>
      <vt:lpstr>Forensic Data collection from Car</vt:lpstr>
      <vt:lpstr>Slide 12</vt:lpstr>
      <vt:lpstr>Forensic Data collection from Car</vt:lpstr>
      <vt:lpstr>Car Stolen Time Forensics Data </vt:lpstr>
      <vt:lpstr>Crash Time Forensics Data </vt:lpstr>
      <vt:lpstr>ECU Based Forensic Data</vt:lpstr>
      <vt:lpstr>Keys Based Forensic Data</vt:lpstr>
      <vt:lpstr>Connected Car Forensics  Data</vt:lpstr>
      <vt:lpstr>Other Forensics  Data</vt:lpstr>
      <vt:lpstr>Other Forensics  Data</vt:lpstr>
      <vt:lpstr>Implementation of Cyber Security Digital Evidence </vt:lpstr>
      <vt:lpstr>Digital Evidences  availability</vt:lpstr>
      <vt:lpstr>Lets Follow CyberSecurity Forensic Investigation Procedure</vt:lpstr>
      <vt:lpstr>The Investigation based on Car’s Digital Evidences can support in Criminal Investigation and helping the insurance companies for claiming the payble amount and etc.............</vt:lpstr>
      <vt:lpstr>Investigation Type</vt:lpstr>
      <vt:lpstr>Investigation Steps</vt:lpstr>
      <vt:lpstr>Acquisition</vt:lpstr>
      <vt:lpstr>Recovery</vt:lpstr>
      <vt:lpstr>Recovery</vt:lpstr>
      <vt:lpstr>Recovery</vt:lpstr>
      <vt:lpstr>Analysis</vt:lpstr>
      <vt:lpstr>Analysis</vt:lpstr>
      <vt:lpstr>Presentation</vt:lpstr>
      <vt:lpstr>Attack Scenario</vt:lpstr>
      <vt:lpstr>Mass Production creates opprtunity for mass distrustion so Build a Secure Car.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Forensic for Automotive</dc:title>
  <cp:lastModifiedBy>vikas pandey</cp:lastModifiedBy>
  <cp:revision>35</cp:revision>
  <dcterms:modified xsi:type="dcterms:W3CDTF">2019-12-21T09:48:34Z</dcterms:modified>
</cp:coreProperties>
</file>