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9" r:id="rId3"/>
    <p:sldId id="260" r:id="rId4"/>
    <p:sldId id="261" r:id="rId5"/>
    <p:sldId id="267" r:id="rId6"/>
    <p:sldId id="266" r:id="rId7"/>
    <p:sldId id="262" r:id="rId8"/>
    <p:sldId id="263" r:id="rId9"/>
    <p:sldId id="265" r:id="rId10"/>
    <p:sldId id="268" r:id="rId11"/>
    <p:sldId id="269" r:id="rId12"/>
    <p:sldId id="270" r:id="rId13"/>
    <p:sldId id="271" r:id="rId14"/>
    <p:sldId id="272" r:id="rId15"/>
    <p:sldId id="273" r:id="rId16"/>
    <p:sldId id="274" r:id="rId17"/>
    <p:sldId id="275" r:id="rId18"/>
    <p:sldId id="276" r:id="rId19"/>
    <p:sldId id="264" r:id="rId20"/>
    <p:sldId id="258"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2" autoAdjust="0"/>
    <p:restoredTop sz="94606" autoAdjust="0"/>
  </p:normalViewPr>
  <p:slideViewPr>
    <p:cSldViewPr snapToGrid="0" snapToObjects="1">
      <p:cViewPr varScale="1">
        <p:scale>
          <a:sx n="62" d="100"/>
          <a:sy n="62" d="100"/>
        </p:scale>
        <p:origin x="372"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8672867-4B84-3044-819A-BDD5809F0F3B}" type="datetimeFigureOut">
              <a:rPr lang="en-US" smtClean="0"/>
              <a:pPr/>
              <a:t>3/15/2016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6A5241-12CB-C64D-AE38-6540AC6C648E}" type="slidenum">
              <a:rPr lang="en-US" smtClean="0"/>
              <a:pPr/>
              <a:t>‹#›</a:t>
            </a:fld>
            <a:endParaRPr lang="en-US"/>
          </a:p>
        </p:txBody>
      </p:sp>
    </p:spTree>
    <p:extLst>
      <p:ext uri="{BB962C8B-B14F-4D97-AF65-F5344CB8AC3E}">
        <p14:creationId xmlns:p14="http://schemas.microsoft.com/office/powerpoint/2010/main" val="3106127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B8672867-4B84-3044-819A-BDD5809F0F3B}" type="datetimeFigureOut">
              <a:rPr lang="en-US" smtClean="0"/>
              <a:pPr/>
              <a:t>3/15/2016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6A5241-12CB-C64D-AE38-6540AC6C648E}" type="slidenum">
              <a:rPr lang="en-US" smtClean="0"/>
              <a:pPr/>
              <a:t>‹#›</a:t>
            </a:fld>
            <a:endParaRPr lang="en-US"/>
          </a:p>
        </p:txBody>
      </p:sp>
    </p:spTree>
    <p:extLst>
      <p:ext uri="{BB962C8B-B14F-4D97-AF65-F5344CB8AC3E}">
        <p14:creationId xmlns:p14="http://schemas.microsoft.com/office/powerpoint/2010/main" val="296635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4000" b="0"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672867-4B84-3044-819A-BDD5809F0F3B}" type="datetimeFigureOut">
              <a:rPr lang="en-US" smtClean="0"/>
              <a:pPr/>
              <a:t>3/15/2016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6A5241-12CB-C64D-AE38-6540AC6C648E}" type="slidenum">
              <a:rPr lang="en-US" smtClean="0"/>
              <a:pPr/>
              <a:t>‹#›</a:t>
            </a:fld>
            <a:endParaRPr lang="en-US"/>
          </a:p>
        </p:txBody>
      </p:sp>
    </p:spTree>
    <p:extLst>
      <p:ext uri="{BB962C8B-B14F-4D97-AF65-F5344CB8AC3E}">
        <p14:creationId xmlns:p14="http://schemas.microsoft.com/office/powerpoint/2010/main" val="2460367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4"/>
            <a:ext cx="4038600" cy="430902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4"/>
            <a:ext cx="4038600" cy="430902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8672867-4B84-3044-819A-BDD5809F0F3B}" type="datetimeFigureOut">
              <a:rPr lang="en-US" smtClean="0"/>
              <a:pPr/>
              <a:t>3/15/2016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6A5241-12CB-C64D-AE38-6540AC6C648E}" type="slidenum">
              <a:rPr lang="en-US" smtClean="0"/>
              <a:pPr/>
              <a:t>‹#›</a:t>
            </a:fld>
            <a:endParaRPr lang="en-US"/>
          </a:p>
        </p:txBody>
      </p:sp>
    </p:spTree>
    <p:extLst>
      <p:ext uri="{BB962C8B-B14F-4D97-AF65-F5344CB8AC3E}">
        <p14:creationId xmlns:p14="http://schemas.microsoft.com/office/powerpoint/2010/main" val="4087718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normAutofit/>
          </a:bodyPr>
          <a:lstStyle>
            <a:lvl1pPr marL="0" indent="0">
              <a:buNone/>
              <a:defRPr sz="20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72700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2"/>
          </a:xfrm>
        </p:spPr>
        <p:txBody>
          <a:bodyPr anchor="b">
            <a:normAutofit/>
          </a:bodyPr>
          <a:lstStyle>
            <a:lvl1pPr marL="0" indent="0">
              <a:buNone/>
              <a:defRPr sz="20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7" y="2174875"/>
            <a:ext cx="4041775" cy="372700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8672867-4B84-3044-819A-BDD5809F0F3B}" type="datetimeFigureOut">
              <a:rPr lang="en-US" smtClean="0"/>
              <a:pPr/>
              <a:t>3/15/2016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6A5241-12CB-C64D-AE38-6540AC6C648E}" type="slidenum">
              <a:rPr lang="en-US" smtClean="0"/>
              <a:pPr/>
              <a:t>‹#›</a:t>
            </a:fld>
            <a:endParaRPr lang="en-US"/>
          </a:p>
        </p:txBody>
      </p:sp>
    </p:spTree>
    <p:extLst>
      <p:ext uri="{BB962C8B-B14F-4D97-AF65-F5344CB8AC3E}">
        <p14:creationId xmlns:p14="http://schemas.microsoft.com/office/powerpoint/2010/main" val="2016378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672867-4B84-3044-819A-BDD5809F0F3B}" type="datetimeFigureOut">
              <a:rPr lang="en-US" smtClean="0"/>
              <a:pPr/>
              <a:t>3/15/2016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6A5241-12CB-C64D-AE38-6540AC6C648E}" type="slidenum">
              <a:rPr lang="en-US" smtClean="0"/>
              <a:pPr/>
              <a:t>‹#›</a:t>
            </a:fld>
            <a:endParaRPr lang="en-US"/>
          </a:p>
        </p:txBody>
      </p:sp>
    </p:spTree>
    <p:extLst>
      <p:ext uri="{BB962C8B-B14F-4D97-AF65-F5344CB8AC3E}">
        <p14:creationId xmlns:p14="http://schemas.microsoft.com/office/powerpoint/2010/main" val="1790573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672867-4B84-3044-819A-BDD5809F0F3B}" type="datetimeFigureOut">
              <a:rPr lang="en-US" smtClean="0"/>
              <a:pPr/>
              <a:t>3/15/2016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6A5241-12CB-C64D-AE38-6540AC6C648E}" type="slidenum">
              <a:rPr lang="en-US" smtClean="0"/>
              <a:pPr/>
              <a:t>‹#›</a:t>
            </a:fld>
            <a:endParaRPr lang="en-US"/>
          </a:p>
        </p:txBody>
      </p:sp>
    </p:spTree>
    <p:extLst>
      <p:ext uri="{BB962C8B-B14F-4D97-AF65-F5344CB8AC3E}">
        <p14:creationId xmlns:p14="http://schemas.microsoft.com/office/powerpoint/2010/main" val="2264064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4"/>
            <a:ext cx="5111750" cy="562883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4"/>
            <a:ext cx="3008313" cy="4466781"/>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672867-4B84-3044-819A-BDD5809F0F3B}" type="datetimeFigureOut">
              <a:rPr lang="en-US" smtClean="0"/>
              <a:pPr/>
              <a:t>3/15/2016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6A5241-12CB-C64D-AE38-6540AC6C648E}" type="slidenum">
              <a:rPr lang="en-US" smtClean="0"/>
              <a:pPr/>
              <a:t>‹#›</a:t>
            </a:fld>
            <a:endParaRPr lang="en-US"/>
          </a:p>
        </p:txBody>
      </p:sp>
    </p:spTree>
    <p:extLst>
      <p:ext uri="{BB962C8B-B14F-4D97-AF65-F5344CB8AC3E}">
        <p14:creationId xmlns:p14="http://schemas.microsoft.com/office/powerpoint/2010/main" val="1232141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672867-4B84-3044-819A-BDD5809F0F3B}" type="datetimeFigureOut">
              <a:rPr lang="en-US" smtClean="0"/>
              <a:pPr/>
              <a:t>3/15/2016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6A5241-12CB-C64D-AE38-6540AC6C648E}" type="slidenum">
              <a:rPr lang="en-US" smtClean="0"/>
              <a:pPr/>
              <a:t>‹#›</a:t>
            </a:fld>
            <a:endParaRPr lang="en-US"/>
          </a:p>
        </p:txBody>
      </p:sp>
    </p:spTree>
    <p:extLst>
      <p:ext uri="{BB962C8B-B14F-4D97-AF65-F5344CB8AC3E}">
        <p14:creationId xmlns:p14="http://schemas.microsoft.com/office/powerpoint/2010/main" val="2073025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PPT_Leather.jpg"/>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4"/>
            <a:ext cx="8229600" cy="4301681"/>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569880"/>
            <a:ext cx="2133600" cy="225002"/>
          </a:xfrm>
          <a:prstGeom prst="rect">
            <a:avLst/>
          </a:prstGeom>
        </p:spPr>
        <p:txBody>
          <a:bodyPr vert="horz" lIns="91440" tIns="45720" rIns="91440" bIns="45720" rtlCol="0" anchor="ctr"/>
          <a:lstStyle>
            <a:lvl1pPr algn="l">
              <a:defRPr sz="1200">
                <a:solidFill>
                  <a:schemeClr val="tx1">
                    <a:tint val="75000"/>
                  </a:schemeClr>
                </a:solidFill>
              </a:defRPr>
            </a:lvl1pPr>
          </a:lstStyle>
          <a:p>
            <a:fld id="{B8672867-4B84-3044-819A-BDD5809F0F3B}" type="datetimeFigureOut">
              <a:rPr lang="en-US" smtClean="0"/>
              <a:pPr/>
              <a:t>3/15/2016</a:t>
            </a:fld>
            <a:endParaRPr lang="en-US"/>
          </a:p>
        </p:txBody>
      </p:sp>
      <p:sp>
        <p:nvSpPr>
          <p:cNvPr id="5" name="Footer Placeholder 4"/>
          <p:cNvSpPr>
            <a:spLocks noGrp="1"/>
          </p:cNvSpPr>
          <p:nvPr>
            <p:ph type="ftr" sz="quarter" idx="3"/>
          </p:nvPr>
        </p:nvSpPr>
        <p:spPr>
          <a:xfrm>
            <a:off x="3124200" y="6569880"/>
            <a:ext cx="2895600" cy="22500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569880"/>
            <a:ext cx="2133600" cy="225002"/>
          </a:xfrm>
          <a:prstGeom prst="rect">
            <a:avLst/>
          </a:prstGeom>
        </p:spPr>
        <p:txBody>
          <a:bodyPr vert="horz" lIns="91440" tIns="45720" rIns="91440" bIns="45720" rtlCol="0" anchor="ctr"/>
          <a:lstStyle>
            <a:lvl1pPr algn="r">
              <a:defRPr sz="1200">
                <a:solidFill>
                  <a:schemeClr val="tx1">
                    <a:tint val="75000"/>
                  </a:schemeClr>
                </a:solidFill>
              </a:defRPr>
            </a:lvl1pPr>
          </a:lstStyle>
          <a:p>
            <a:fld id="{F06A5241-12CB-C64D-AE38-6540AC6C648E}" type="slidenum">
              <a:rPr lang="en-US" smtClean="0"/>
              <a:pPr/>
              <a:t>‹#›</a:t>
            </a:fld>
            <a:endParaRPr lang="en-US"/>
          </a:p>
        </p:txBody>
      </p:sp>
    </p:spTree>
    <p:extLst>
      <p:ext uri="{BB962C8B-B14F-4D97-AF65-F5344CB8AC3E}">
        <p14:creationId xmlns:p14="http://schemas.microsoft.com/office/powerpoint/2010/main" val="8559575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defTabSz="457189"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457189" rtl="0" eaLnBrk="1" latinLnBrk="0" hangingPunct="1">
        <a:spcBef>
          <a:spcPct val="20000"/>
        </a:spcBef>
        <a:buFont typeface="Arial"/>
        <a:buChar char="•"/>
        <a:defRPr sz="3200" kern="1200">
          <a:solidFill>
            <a:schemeClr val="tx1"/>
          </a:solidFill>
          <a:latin typeface="+mn-lt"/>
          <a:ea typeface="+mn-ea"/>
          <a:cs typeface="+mn-cs"/>
        </a:defRPr>
      </a:lvl1pPr>
      <a:lvl2pPr marL="742932" indent="-285744" algn="l" defTabSz="457189" rtl="0" eaLnBrk="1" latinLnBrk="0" hangingPunct="1">
        <a:spcBef>
          <a:spcPct val="20000"/>
        </a:spcBef>
        <a:buFont typeface="Arial"/>
        <a:buChar char="–"/>
        <a:defRPr sz="2800" kern="1200">
          <a:solidFill>
            <a:schemeClr val="tx1"/>
          </a:solidFill>
          <a:latin typeface="+mn-lt"/>
          <a:ea typeface="+mn-ea"/>
          <a:cs typeface="+mn-cs"/>
        </a:defRPr>
      </a:lvl2pPr>
      <a:lvl3pPr marL="1142971" indent="-228594" algn="l" defTabSz="457189" rtl="0" eaLnBrk="1" latinLnBrk="0" hangingPunct="1">
        <a:spcBef>
          <a:spcPct val="20000"/>
        </a:spcBef>
        <a:buFont typeface="Arial"/>
        <a:buChar char="•"/>
        <a:defRPr sz="2400" kern="1200">
          <a:solidFill>
            <a:schemeClr val="tx1"/>
          </a:solidFill>
          <a:latin typeface="+mn-lt"/>
          <a:ea typeface="+mn-ea"/>
          <a:cs typeface="+mn-cs"/>
        </a:defRPr>
      </a:lvl3pPr>
      <a:lvl4pPr marL="1600160" indent="-228594" algn="l" defTabSz="457189" rtl="0" eaLnBrk="1" latinLnBrk="0" hangingPunct="1">
        <a:spcBef>
          <a:spcPct val="20000"/>
        </a:spcBef>
        <a:buFont typeface="Arial"/>
        <a:buChar char="–"/>
        <a:defRPr sz="2000" kern="1200">
          <a:solidFill>
            <a:schemeClr val="tx1"/>
          </a:solidFill>
          <a:latin typeface="+mn-lt"/>
          <a:ea typeface="+mn-ea"/>
          <a:cs typeface="+mn-cs"/>
        </a:defRPr>
      </a:lvl4pPr>
      <a:lvl5pPr marL="2057349" indent="-228594" algn="l" defTabSz="457189" rtl="0" eaLnBrk="1" latinLnBrk="0" hangingPunct="1">
        <a:spcBef>
          <a:spcPct val="20000"/>
        </a:spcBef>
        <a:buFont typeface="Arial"/>
        <a:buChar char="»"/>
        <a:defRPr sz="2000" kern="1200">
          <a:solidFill>
            <a:schemeClr val="tx1"/>
          </a:solidFill>
          <a:latin typeface="+mn-lt"/>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mailto:pcr@tamu.edu" TargetMode="External"/><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Leather_Cover.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685800" y="1392829"/>
            <a:ext cx="7772400" cy="2207625"/>
          </a:xfrm>
        </p:spPr>
        <p:txBody>
          <a:bodyPr>
            <a:noAutofit/>
          </a:bodyPr>
          <a:lstStyle/>
          <a:p>
            <a:pPr algn="ctr"/>
            <a:r>
              <a:rPr lang="en-US" sz="5400" b="1" dirty="0">
                <a:solidFill>
                  <a:schemeClr val="bg1"/>
                </a:solidFill>
                <a:cs typeface="Frutiger LT Std 55 Roman"/>
              </a:rPr>
              <a:t>How To</a:t>
            </a:r>
            <a:r>
              <a:rPr lang="en-US" sz="5400" dirty="0">
                <a:solidFill>
                  <a:schemeClr val="bg1"/>
                </a:solidFill>
                <a:cs typeface="Frutiger LT Std 55 Roman"/>
              </a:rPr>
              <a:t>:</a:t>
            </a:r>
            <a:br>
              <a:rPr lang="en-US" sz="5400" dirty="0">
                <a:solidFill>
                  <a:schemeClr val="bg1"/>
                </a:solidFill>
                <a:cs typeface="Frutiger LT Std 55 Roman"/>
              </a:rPr>
            </a:br>
            <a:r>
              <a:rPr lang="en-US" sz="5400" dirty="0">
                <a:solidFill>
                  <a:schemeClr val="bg1"/>
                </a:solidFill>
                <a:cs typeface="Frutiger LT Std 55 Roman"/>
              </a:rPr>
              <a:t>make a simple text menu</a:t>
            </a:r>
            <a:br>
              <a:rPr lang="en-US" sz="5400" dirty="0">
                <a:solidFill>
                  <a:schemeClr val="bg1"/>
                </a:solidFill>
                <a:cs typeface="Frutiger LT Std 55 Roman"/>
              </a:rPr>
            </a:br>
            <a:r>
              <a:rPr lang="en-US" sz="5400" dirty="0">
                <a:solidFill>
                  <a:schemeClr val="bg1"/>
                </a:solidFill>
                <a:cs typeface="Frutiger LT Std 55 Roman"/>
              </a:rPr>
              <a:t>in MATLAB</a:t>
            </a:r>
            <a:endParaRPr lang="en-US" sz="5400" dirty="0">
              <a:solidFill>
                <a:schemeClr val="bg1"/>
              </a:solidFill>
              <a:cs typeface="Frutiger LT Std 55 Roman"/>
            </a:endParaRPr>
          </a:p>
        </p:txBody>
      </p:sp>
      <p:sp>
        <p:nvSpPr>
          <p:cNvPr id="5" name="Title 1"/>
          <p:cNvSpPr txBox="1">
            <a:spLocks/>
          </p:cNvSpPr>
          <p:nvPr/>
        </p:nvSpPr>
        <p:spPr>
          <a:xfrm>
            <a:off x="685800" y="3857151"/>
            <a:ext cx="7772400" cy="1136127"/>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400" dirty="0">
                <a:solidFill>
                  <a:schemeClr val="bg1"/>
                </a:solidFill>
                <a:latin typeface="+mn-lt"/>
                <a:cs typeface="Frutiger LT Std 55 Roman"/>
              </a:rPr>
              <a:t>ENGR 112</a:t>
            </a:r>
          </a:p>
          <a:p>
            <a:r>
              <a:rPr lang="en-US" sz="2400" dirty="0">
                <a:solidFill>
                  <a:schemeClr val="bg1"/>
                </a:solidFill>
                <a:latin typeface="+mn-lt"/>
                <a:cs typeface="Frutiger LT Std 55 Roman"/>
              </a:rPr>
              <a:t>Spring 2016</a:t>
            </a:r>
          </a:p>
        </p:txBody>
      </p:sp>
    </p:spTree>
    <p:extLst>
      <p:ext uri="{BB962C8B-B14F-4D97-AF65-F5344CB8AC3E}">
        <p14:creationId xmlns:p14="http://schemas.microsoft.com/office/powerpoint/2010/main" val="42206205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Content Placeholder 2"/>
          <p:cNvSpPr>
            <a:spLocks noGrp="1"/>
          </p:cNvSpPr>
          <p:nvPr>
            <p:ph idx="1"/>
          </p:nvPr>
        </p:nvSpPr>
        <p:spPr>
          <a:xfrm>
            <a:off x="457200" y="1600204"/>
            <a:ext cx="8229600" cy="4986576"/>
          </a:xfrm>
        </p:spPr>
        <p:txBody>
          <a:bodyPr>
            <a:normAutofit fontScale="92500" lnSpcReduction="20000"/>
          </a:bodyPr>
          <a:lstStyle/>
          <a:p>
            <a:pPr marL="0" indent="0">
              <a:buNone/>
            </a:pPr>
            <a:r>
              <a:rPr lang="en-US" dirty="0" smtClean="0"/>
              <a:t>The structure of the program looks like this:</a:t>
            </a:r>
          </a:p>
          <a:p>
            <a:pPr marL="0" indent="0">
              <a:buNone/>
            </a:pPr>
            <a:endParaRPr lang="en-US" dirty="0" smtClean="0"/>
          </a:p>
          <a:p>
            <a:pPr marL="0" indent="0">
              <a:buNone/>
            </a:pPr>
            <a:r>
              <a:rPr lang="en-US" b="1" dirty="0">
                <a:latin typeface="Courier New" panose="02070309020205020404" pitchFamily="49" charset="0"/>
                <a:cs typeface="Courier New" panose="02070309020205020404" pitchFamily="49" charset="0"/>
              </a:rPr>
              <a:t>s</a:t>
            </a:r>
            <a:r>
              <a:rPr lang="en-US" b="1" dirty="0" smtClean="0">
                <a:latin typeface="Courier New" panose="02070309020205020404" pitchFamily="49" charset="0"/>
                <a:cs typeface="Courier New" panose="02070309020205020404" pitchFamily="49" charset="0"/>
              </a:rPr>
              <a:t>et</a:t>
            </a:r>
            <a:r>
              <a:rPr lang="en-US" dirty="0" smtClean="0">
                <a:latin typeface="Courier New" panose="02070309020205020404" pitchFamily="49" charset="0"/>
                <a:cs typeface="Courier New" panose="02070309020205020404" pitchFamily="49" charset="0"/>
              </a:rPr>
              <a:t> done = false</a:t>
            </a:r>
          </a:p>
          <a:p>
            <a:pPr marL="0" indent="0">
              <a:buNone/>
            </a:pPr>
            <a:r>
              <a:rPr lang="en-US" b="1" dirty="0">
                <a:latin typeface="Courier New" panose="02070309020205020404" pitchFamily="49" charset="0"/>
                <a:cs typeface="Courier New" panose="02070309020205020404" pitchFamily="49" charset="0"/>
              </a:rPr>
              <a:t>w</a:t>
            </a:r>
            <a:r>
              <a:rPr lang="en-US" b="1" dirty="0" smtClean="0">
                <a:latin typeface="Courier New" panose="02070309020205020404" pitchFamily="49" charset="0"/>
                <a:cs typeface="Courier New" panose="02070309020205020404" pitchFamily="49" charset="0"/>
              </a:rPr>
              <a:t>hile</a:t>
            </a:r>
            <a:r>
              <a:rPr lang="en-US" dirty="0" smtClean="0">
                <a:latin typeface="Courier New" panose="02070309020205020404" pitchFamily="49" charset="0"/>
                <a:cs typeface="Courier New" panose="02070309020205020404" pitchFamily="49" charset="0"/>
              </a:rPr>
              <a:t> not done</a:t>
            </a:r>
          </a:p>
          <a:p>
            <a:pPr marL="0" indent="0">
              <a:buNone/>
            </a:pPr>
            <a:r>
              <a:rPr lang="en-US" dirty="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print</a:t>
            </a:r>
            <a:r>
              <a:rPr lang="en-US" dirty="0" smtClean="0">
                <a:latin typeface="Courier New" panose="02070309020205020404" pitchFamily="49" charset="0"/>
                <a:cs typeface="Courier New" panose="02070309020205020404" pitchFamily="49" charset="0"/>
              </a:rPr>
              <a:t> the menu options</a:t>
            </a:r>
          </a:p>
          <a:p>
            <a:pPr marL="0" indent="0">
              <a:buNone/>
            </a:pPr>
            <a:r>
              <a:rPr lang="en-US" dirty="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prompt</a:t>
            </a:r>
            <a:r>
              <a:rPr lang="en-US" dirty="0" smtClean="0">
                <a:latin typeface="Courier New" panose="02070309020205020404" pitchFamily="49" charset="0"/>
                <a:cs typeface="Courier New" panose="02070309020205020404" pitchFamily="49" charset="0"/>
              </a:rPr>
              <a:t> for user input</a:t>
            </a:r>
          </a:p>
          <a:p>
            <a:pPr marL="0" indent="0">
              <a:buNone/>
            </a:pPr>
            <a:r>
              <a:rPr lang="en-US" dirty="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if</a:t>
            </a:r>
            <a:r>
              <a:rPr lang="en-US" dirty="0" smtClean="0">
                <a:latin typeface="Courier New" panose="02070309020205020404" pitchFamily="49" charset="0"/>
                <a:cs typeface="Courier New" panose="02070309020205020404" pitchFamily="49" charset="0"/>
              </a:rPr>
              <a:t> input is valid </a:t>
            </a:r>
            <a:r>
              <a:rPr lang="en-US" b="1" dirty="0" smtClean="0">
                <a:latin typeface="Courier New" panose="02070309020205020404" pitchFamily="49" charset="0"/>
                <a:cs typeface="Courier New" panose="02070309020205020404" pitchFamily="49" charset="0"/>
              </a:rPr>
              <a:t>then</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carry out chosen action</a:t>
            </a:r>
          </a:p>
          <a:p>
            <a:pPr marL="0" indent="0">
              <a:buNone/>
            </a:pPr>
            <a:r>
              <a:rPr lang="en-US" dirty="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else</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print error message</a:t>
            </a:r>
          </a:p>
          <a:p>
            <a:pPr marL="0" indent="0">
              <a:buNone/>
            </a:pPr>
            <a:endParaRPr lang="en-US"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0559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Print menu options</a:t>
            </a:r>
            <a:endParaRPr lang="en-US" dirty="0"/>
          </a:p>
        </p:txBody>
      </p:sp>
      <p:sp>
        <p:nvSpPr>
          <p:cNvPr id="3" name="Content Placeholder 2"/>
          <p:cNvSpPr>
            <a:spLocks noGrp="1"/>
          </p:cNvSpPr>
          <p:nvPr>
            <p:ph idx="1"/>
          </p:nvPr>
        </p:nvSpPr>
        <p:spPr>
          <a:xfrm>
            <a:off x="457200" y="1600204"/>
            <a:ext cx="8229600" cy="4971077"/>
          </a:xfrm>
        </p:spPr>
        <p:txBody>
          <a:bodyPr>
            <a:normAutofit fontScale="92500" lnSpcReduction="10000"/>
          </a:bodyPr>
          <a:lstStyle/>
          <a:p>
            <a:pPr marL="0" indent="0">
              <a:buNone/>
            </a:pPr>
            <a:r>
              <a:rPr lang="en-US" dirty="0" smtClean="0"/>
              <a:t>Printing menu options is just a sequence of print statements:</a:t>
            </a:r>
          </a:p>
          <a:p>
            <a:pPr marL="0" indent="0">
              <a:buNone/>
            </a:pPr>
            <a:r>
              <a:rPr lang="en-US" dirty="0" smtClean="0"/>
              <a:t>	</a:t>
            </a:r>
            <a:r>
              <a:rPr lang="en-US" sz="2400" dirty="0" err="1" smtClean="0">
                <a:latin typeface="Courier New" panose="02070309020205020404" pitchFamily="49" charset="0"/>
                <a:cs typeface="Courier New" panose="02070309020205020404" pitchFamily="49" charset="0"/>
              </a:rPr>
              <a:t>fprintf</a:t>
            </a:r>
            <a:r>
              <a:rPr lang="en-US" sz="2400" dirty="0" smtClean="0">
                <a:latin typeface="Courier New" panose="02070309020205020404" pitchFamily="49" charset="0"/>
                <a:cs typeface="Courier New" panose="02070309020205020404" pitchFamily="49" charset="0"/>
              </a:rPr>
              <a:t>(</a:t>
            </a:r>
            <a:r>
              <a:rPr lang="en-US" sz="2400" dirty="0" smtClean="0">
                <a:solidFill>
                  <a:srgbClr val="7030A0"/>
                </a:solidFill>
                <a:latin typeface="Courier New" panose="02070309020205020404" pitchFamily="49" charset="0"/>
                <a:cs typeface="Courier New" panose="02070309020205020404" pitchFamily="49" charset="0"/>
              </a:rPr>
              <a:t>‘What do you want to do?\n’</a:t>
            </a:r>
            <a:r>
              <a:rPr lang="en-US" sz="2400" dirty="0" smtClean="0">
                <a:latin typeface="Courier New" panose="02070309020205020404" pitchFamily="49" charset="0"/>
                <a:cs typeface="Courier New" panose="02070309020205020404" pitchFamily="49" charset="0"/>
              </a:rPr>
              <a:t>);</a:t>
            </a:r>
            <a:endParaRPr lang="en-US" sz="2400" dirty="0" smtClean="0"/>
          </a:p>
          <a:p>
            <a:pPr marL="0" indent="0">
              <a:buNone/>
            </a:pPr>
            <a:r>
              <a:rPr lang="en-US" sz="2400" dirty="0"/>
              <a:t>	</a:t>
            </a:r>
            <a:r>
              <a:rPr lang="en-US" sz="2400" dirty="0" err="1" smtClean="0">
                <a:latin typeface="Courier New" panose="02070309020205020404" pitchFamily="49" charset="0"/>
                <a:cs typeface="Courier New" panose="02070309020205020404" pitchFamily="49" charset="0"/>
              </a:rPr>
              <a:t>fprintf</a:t>
            </a:r>
            <a:r>
              <a:rPr lang="en-US" sz="2400" dirty="0" smtClean="0">
                <a:latin typeface="Courier New" panose="02070309020205020404" pitchFamily="49" charset="0"/>
                <a:cs typeface="Courier New" panose="02070309020205020404" pitchFamily="49" charset="0"/>
              </a:rPr>
              <a:t>(</a:t>
            </a:r>
            <a:r>
              <a:rPr lang="en-US" sz="2400" dirty="0" smtClean="0">
                <a:solidFill>
                  <a:srgbClr val="7030A0"/>
                </a:solidFill>
                <a:latin typeface="Courier New" panose="02070309020205020404" pitchFamily="49" charset="0"/>
                <a:cs typeface="Courier New" panose="02070309020205020404" pitchFamily="49" charset="0"/>
              </a:rPr>
              <a:t>‘1) Do fun stuff\n’</a:t>
            </a:r>
            <a:r>
              <a:rPr lang="en-US" sz="2400" dirty="0" smtClean="0">
                <a:latin typeface="Courier New" panose="02070309020205020404" pitchFamily="49" charset="0"/>
                <a:cs typeface="Courier New" panose="02070309020205020404" pitchFamily="49" charset="0"/>
              </a:rPr>
              <a:t>);</a:t>
            </a:r>
          </a:p>
          <a:p>
            <a:pPr marL="0" indent="0">
              <a:buNone/>
            </a:pPr>
            <a:r>
              <a:rPr lang="en-US" sz="2400" dirty="0" smtClean="0">
                <a:latin typeface="Courier New" panose="02070309020205020404" pitchFamily="49" charset="0"/>
                <a:cs typeface="Courier New" panose="02070309020205020404" pitchFamily="49" charset="0"/>
              </a:rPr>
              <a:t>	</a:t>
            </a:r>
            <a:r>
              <a:rPr lang="en-US" sz="2400" dirty="0" err="1" smtClean="0">
                <a:latin typeface="Courier New" panose="02070309020205020404" pitchFamily="49" charset="0"/>
                <a:cs typeface="Courier New" panose="02070309020205020404" pitchFamily="49" charset="0"/>
              </a:rPr>
              <a:t>fprintf</a:t>
            </a:r>
            <a:r>
              <a:rPr lang="en-US" sz="2400" dirty="0" smtClean="0">
                <a:latin typeface="Courier New" panose="02070309020205020404" pitchFamily="49" charset="0"/>
                <a:cs typeface="Courier New" panose="02070309020205020404" pitchFamily="49" charset="0"/>
              </a:rPr>
              <a:t>(</a:t>
            </a:r>
            <a:r>
              <a:rPr lang="en-US" sz="2400" dirty="0" smtClean="0">
                <a:solidFill>
                  <a:srgbClr val="7030A0"/>
                </a:solidFill>
                <a:latin typeface="Courier New" panose="02070309020205020404" pitchFamily="49" charset="0"/>
                <a:cs typeface="Courier New" panose="02070309020205020404" pitchFamily="49" charset="0"/>
              </a:rPr>
              <a:t>‘2) </a:t>
            </a:r>
            <a:r>
              <a:rPr lang="en-US" sz="2400" dirty="0">
                <a:solidFill>
                  <a:srgbClr val="7030A0"/>
                </a:solidFill>
                <a:latin typeface="Courier New" panose="02070309020205020404" pitchFamily="49" charset="0"/>
                <a:cs typeface="Courier New" panose="02070309020205020404" pitchFamily="49" charset="0"/>
              </a:rPr>
              <a:t>Do </a:t>
            </a:r>
            <a:r>
              <a:rPr lang="en-US" sz="2400" dirty="0" smtClean="0">
                <a:solidFill>
                  <a:srgbClr val="7030A0"/>
                </a:solidFill>
                <a:latin typeface="Courier New" panose="02070309020205020404" pitchFamily="49" charset="0"/>
                <a:cs typeface="Courier New" panose="02070309020205020404" pitchFamily="49" charset="0"/>
              </a:rPr>
              <a:t>boring </a:t>
            </a:r>
            <a:r>
              <a:rPr lang="en-US" sz="2400" dirty="0">
                <a:solidFill>
                  <a:srgbClr val="7030A0"/>
                </a:solidFill>
                <a:latin typeface="Courier New" panose="02070309020205020404" pitchFamily="49" charset="0"/>
                <a:cs typeface="Courier New" panose="02070309020205020404" pitchFamily="49" charset="0"/>
              </a:rPr>
              <a:t>stuff\n</a:t>
            </a:r>
            <a:r>
              <a:rPr lang="en-US" sz="2400" dirty="0" smtClean="0">
                <a:solidFill>
                  <a:srgbClr val="7030A0"/>
                </a:solidFill>
                <a:latin typeface="Courier New" panose="02070309020205020404" pitchFamily="49" charset="0"/>
                <a:cs typeface="Courier New" panose="02070309020205020404" pitchFamily="49" charset="0"/>
              </a:rPr>
              <a:t>’</a:t>
            </a:r>
            <a:r>
              <a:rPr lang="en-US" sz="2400" dirty="0" smtClean="0">
                <a:latin typeface="Courier New" panose="02070309020205020404" pitchFamily="49" charset="0"/>
                <a:cs typeface="Courier New" panose="02070309020205020404" pitchFamily="49" charset="0"/>
              </a:rPr>
              <a:t>);</a:t>
            </a:r>
          </a:p>
          <a:p>
            <a:pPr marL="0" indent="0">
              <a:buNone/>
            </a:pPr>
            <a:r>
              <a:rPr lang="en-US" sz="2400" dirty="0" smtClean="0">
                <a:latin typeface="Courier New" panose="02070309020205020404" pitchFamily="49" charset="0"/>
                <a:cs typeface="Courier New" panose="02070309020205020404" pitchFamily="49" charset="0"/>
              </a:rPr>
              <a:t>	</a:t>
            </a:r>
            <a:r>
              <a:rPr lang="en-US" sz="2400" dirty="0" err="1" smtClean="0">
                <a:latin typeface="Courier New" panose="02070309020205020404" pitchFamily="49" charset="0"/>
                <a:cs typeface="Courier New" panose="02070309020205020404" pitchFamily="49" charset="0"/>
              </a:rPr>
              <a:t>fprintf</a:t>
            </a:r>
            <a:r>
              <a:rPr lang="en-US" sz="2400" dirty="0" smtClean="0">
                <a:latin typeface="Courier New" panose="02070309020205020404" pitchFamily="49" charset="0"/>
                <a:cs typeface="Courier New" panose="02070309020205020404" pitchFamily="49" charset="0"/>
              </a:rPr>
              <a:t>(</a:t>
            </a:r>
            <a:r>
              <a:rPr lang="en-US" sz="2400" dirty="0" smtClean="0">
                <a:solidFill>
                  <a:srgbClr val="7030A0"/>
                </a:solidFill>
                <a:latin typeface="Courier New" panose="02070309020205020404" pitchFamily="49" charset="0"/>
                <a:cs typeface="Courier New" panose="02070309020205020404" pitchFamily="49" charset="0"/>
              </a:rPr>
              <a:t>‘3) </a:t>
            </a:r>
            <a:r>
              <a:rPr lang="en-US" sz="2400" dirty="0">
                <a:solidFill>
                  <a:srgbClr val="7030A0"/>
                </a:solidFill>
                <a:latin typeface="Courier New" panose="02070309020205020404" pitchFamily="49" charset="0"/>
                <a:cs typeface="Courier New" panose="02070309020205020404" pitchFamily="49" charset="0"/>
              </a:rPr>
              <a:t>Do </a:t>
            </a:r>
            <a:r>
              <a:rPr lang="en-US" sz="2400" dirty="0" smtClean="0">
                <a:solidFill>
                  <a:srgbClr val="7030A0"/>
                </a:solidFill>
                <a:latin typeface="Courier New" panose="02070309020205020404" pitchFamily="49" charset="0"/>
                <a:cs typeface="Courier New" panose="02070309020205020404" pitchFamily="49" charset="0"/>
              </a:rPr>
              <a:t>useful stuff\n’</a:t>
            </a:r>
            <a:r>
              <a:rPr lang="en-US" sz="2400" dirty="0" smtClean="0">
                <a:latin typeface="Courier New" panose="02070309020205020404" pitchFamily="49" charset="0"/>
                <a:cs typeface="Courier New" panose="02070309020205020404" pitchFamily="49" charset="0"/>
              </a:rPr>
              <a:t>);</a:t>
            </a:r>
          </a:p>
          <a:p>
            <a:pPr marL="0" indent="0">
              <a:buNone/>
            </a:pPr>
            <a:r>
              <a:rPr lang="en-US" sz="2400" dirty="0" smtClean="0">
                <a:latin typeface="Courier New" panose="02070309020205020404" pitchFamily="49" charset="0"/>
                <a:cs typeface="Courier New" panose="02070309020205020404" pitchFamily="49" charset="0"/>
              </a:rPr>
              <a:t>	</a:t>
            </a:r>
            <a:r>
              <a:rPr lang="en-US" sz="2400" dirty="0" err="1" smtClean="0">
                <a:latin typeface="Courier New" panose="02070309020205020404" pitchFamily="49" charset="0"/>
                <a:cs typeface="Courier New" panose="02070309020205020404" pitchFamily="49" charset="0"/>
              </a:rPr>
              <a:t>fprintf</a:t>
            </a:r>
            <a:r>
              <a:rPr lang="en-US" sz="2400" dirty="0" smtClean="0">
                <a:latin typeface="Courier New" panose="02070309020205020404" pitchFamily="49" charset="0"/>
                <a:cs typeface="Courier New" panose="02070309020205020404" pitchFamily="49" charset="0"/>
              </a:rPr>
              <a:t>(</a:t>
            </a:r>
            <a:r>
              <a:rPr lang="en-US" sz="2400" dirty="0" smtClean="0">
                <a:solidFill>
                  <a:srgbClr val="7030A0"/>
                </a:solidFill>
                <a:latin typeface="Courier New" panose="02070309020205020404" pitchFamily="49" charset="0"/>
                <a:cs typeface="Courier New" panose="02070309020205020404" pitchFamily="49" charset="0"/>
              </a:rPr>
              <a:t>‘4) Exit\n’</a:t>
            </a:r>
            <a:r>
              <a:rPr lang="en-US" sz="2400" dirty="0" smtClean="0">
                <a:latin typeface="Courier New" panose="02070309020205020404" pitchFamily="49" charset="0"/>
                <a:cs typeface="Courier New" panose="02070309020205020404" pitchFamily="49" charset="0"/>
              </a:rPr>
              <a:t>);</a:t>
            </a:r>
          </a:p>
          <a:p>
            <a:pPr marL="0" indent="0">
              <a:buNone/>
            </a:pPr>
            <a:endParaRPr lang="en-US" dirty="0">
              <a:cs typeface="Courier New" panose="02070309020205020404" pitchFamily="49" charset="0"/>
            </a:endParaRPr>
          </a:p>
          <a:p>
            <a:pPr marL="0" indent="0">
              <a:buNone/>
            </a:pPr>
            <a:r>
              <a:rPr lang="en-US" dirty="0" smtClean="0">
                <a:cs typeface="Courier New" panose="02070309020205020404" pitchFamily="49" charset="0"/>
              </a:rPr>
              <a:t>You could write a function to make this more general, so that the same code can be used to print any list of options.</a:t>
            </a:r>
          </a:p>
        </p:txBody>
      </p:sp>
    </p:spTree>
    <p:extLst>
      <p:ext uri="{BB962C8B-B14F-4D97-AF65-F5344CB8AC3E}">
        <p14:creationId xmlns:p14="http://schemas.microsoft.com/office/powerpoint/2010/main" val="17367074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Prompt for user input</a:t>
            </a:r>
            <a:endParaRPr lang="en-US" dirty="0"/>
          </a:p>
        </p:txBody>
      </p:sp>
      <p:sp>
        <p:nvSpPr>
          <p:cNvPr id="3" name="Content Placeholder 2"/>
          <p:cNvSpPr>
            <a:spLocks noGrp="1"/>
          </p:cNvSpPr>
          <p:nvPr>
            <p:ph idx="1"/>
          </p:nvPr>
        </p:nvSpPr>
        <p:spPr>
          <a:xfrm>
            <a:off x="457200" y="1476220"/>
            <a:ext cx="8229600" cy="4971077"/>
          </a:xfrm>
        </p:spPr>
        <p:txBody>
          <a:bodyPr/>
          <a:lstStyle/>
          <a:p>
            <a:pPr marL="0" indent="0">
              <a:buNone/>
            </a:pPr>
            <a:r>
              <a:rPr lang="en-US" dirty="0" smtClean="0"/>
              <a:t>Getting input from the user requires the </a:t>
            </a:r>
            <a:r>
              <a:rPr lang="en-US" dirty="0" smtClean="0">
                <a:latin typeface="Courier New" panose="02070309020205020404" pitchFamily="49" charset="0"/>
                <a:cs typeface="Courier New" panose="02070309020205020404" pitchFamily="49" charset="0"/>
              </a:rPr>
              <a:t>input</a:t>
            </a:r>
            <a:r>
              <a:rPr lang="en-US" dirty="0" smtClean="0"/>
              <a:t> function.  By default, MATLAB will try to evaluate the input expression.  </a:t>
            </a:r>
            <a:r>
              <a:rPr lang="en-US" b="1" dirty="0" smtClean="0"/>
              <a:t>That is unsafe. We do not want that</a:t>
            </a:r>
            <a:r>
              <a:rPr lang="en-US" dirty="0" smtClean="0"/>
              <a:t>.  We will force MATLAB to interpret the input as a string (preventing evaluation).  To do this, we give </a:t>
            </a:r>
            <a:r>
              <a:rPr lang="en-US" dirty="0" smtClean="0">
                <a:latin typeface="Courier New" panose="02070309020205020404" pitchFamily="49" charset="0"/>
                <a:cs typeface="Courier New" panose="02070309020205020404" pitchFamily="49" charset="0"/>
              </a:rPr>
              <a:t>input</a:t>
            </a:r>
            <a:r>
              <a:rPr lang="en-US" dirty="0" smtClean="0"/>
              <a:t> a second argument with the value </a:t>
            </a:r>
            <a:r>
              <a:rPr lang="en-US" dirty="0" smtClean="0">
                <a:solidFill>
                  <a:srgbClr val="7030A0"/>
                </a:solidFill>
                <a:latin typeface="Courier New" panose="02070309020205020404" pitchFamily="49" charset="0"/>
                <a:cs typeface="Courier New" panose="02070309020205020404" pitchFamily="49" charset="0"/>
              </a:rPr>
              <a:t>‘s’</a:t>
            </a:r>
            <a:r>
              <a:rPr lang="en-US" dirty="0" smtClean="0"/>
              <a:t>, which means “read the input as a string”.</a:t>
            </a:r>
          </a:p>
          <a:p>
            <a:pPr marL="0" indent="0">
              <a:buNone/>
            </a:pPr>
            <a:r>
              <a:rPr lang="en-US" dirty="0" smtClean="0"/>
              <a:t>	</a:t>
            </a:r>
            <a:r>
              <a:rPr lang="en-US" sz="2400" dirty="0" smtClean="0">
                <a:latin typeface="Courier New" panose="02070309020205020404" pitchFamily="49" charset="0"/>
                <a:cs typeface="Courier New" panose="02070309020205020404" pitchFamily="49" charset="0"/>
              </a:rPr>
              <a:t>choice = input(</a:t>
            </a:r>
            <a:r>
              <a:rPr lang="en-US" sz="2400" dirty="0" smtClean="0">
                <a:solidFill>
                  <a:srgbClr val="7030A0"/>
                </a:solidFill>
                <a:latin typeface="Courier New" panose="02070309020205020404" pitchFamily="49" charset="0"/>
                <a:cs typeface="Courier New" panose="02070309020205020404" pitchFamily="49" charset="0"/>
              </a:rPr>
              <a:t>‘Enter your choice: ’</a:t>
            </a:r>
            <a:r>
              <a:rPr lang="en-US" sz="2400" dirty="0" smtClean="0">
                <a:latin typeface="Courier New" panose="02070309020205020404" pitchFamily="49" charset="0"/>
                <a:cs typeface="Courier New" panose="02070309020205020404" pitchFamily="49" charset="0"/>
              </a:rPr>
              <a:t>,</a:t>
            </a:r>
            <a:r>
              <a:rPr lang="en-US" sz="2400" dirty="0" smtClean="0">
                <a:solidFill>
                  <a:srgbClr val="7030A0"/>
                </a:solidFill>
                <a:latin typeface="Courier New" panose="02070309020205020404" pitchFamily="49" charset="0"/>
                <a:cs typeface="Courier New" panose="02070309020205020404" pitchFamily="49" charset="0"/>
              </a:rPr>
              <a:t>’s’</a:t>
            </a:r>
            <a:r>
              <a:rPr lang="en-US" sz="2400" dirty="0" smtClean="0">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pPr marL="0" indent="0">
              <a:buNone/>
            </a:pPr>
            <a:endParaRPr lang="en-US" dirty="0"/>
          </a:p>
        </p:txBody>
      </p:sp>
    </p:spTree>
    <p:extLst>
      <p:ext uri="{BB962C8B-B14F-4D97-AF65-F5344CB8AC3E}">
        <p14:creationId xmlns:p14="http://schemas.microsoft.com/office/powerpoint/2010/main" val="185880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validation</a:t>
            </a:r>
            <a:endParaRPr lang="en-US" dirty="0"/>
          </a:p>
        </p:txBody>
      </p:sp>
      <p:sp>
        <p:nvSpPr>
          <p:cNvPr id="3" name="Content Placeholder 2"/>
          <p:cNvSpPr>
            <a:spLocks noGrp="1"/>
          </p:cNvSpPr>
          <p:nvPr>
            <p:ph idx="1"/>
          </p:nvPr>
        </p:nvSpPr>
        <p:spPr>
          <a:xfrm>
            <a:off x="457200" y="1600204"/>
            <a:ext cx="8229600" cy="4940081"/>
          </a:xfrm>
        </p:spPr>
        <p:txBody>
          <a:bodyPr>
            <a:normAutofit lnSpcReduction="10000"/>
          </a:bodyPr>
          <a:lstStyle/>
          <a:p>
            <a:pPr marL="0" indent="0">
              <a:buNone/>
            </a:pPr>
            <a:r>
              <a:rPr lang="en-US" dirty="0" smtClean="0"/>
              <a:t>The menu has 4 options.  </a:t>
            </a:r>
          </a:p>
          <a:p>
            <a:pPr marL="0" indent="0">
              <a:buNone/>
            </a:pPr>
            <a:r>
              <a:rPr lang="en-US" dirty="0" smtClean="0"/>
              <a:t>Each option is identified by a number.  </a:t>
            </a:r>
          </a:p>
          <a:p>
            <a:pPr marL="0" indent="0">
              <a:buNone/>
            </a:pPr>
            <a:r>
              <a:rPr lang="en-US" dirty="0"/>
              <a:t>I</a:t>
            </a:r>
            <a:r>
              <a:rPr lang="en-US" dirty="0" smtClean="0"/>
              <a:t>nput from the user is obtained as a string.  </a:t>
            </a:r>
          </a:p>
          <a:p>
            <a:pPr marL="0" indent="0">
              <a:buNone/>
            </a:pPr>
            <a:r>
              <a:rPr lang="en-US" dirty="0" smtClean="0"/>
              <a:t>The only valid inputs are: </a:t>
            </a:r>
            <a:r>
              <a:rPr lang="en-US" dirty="0" smtClean="0">
                <a:solidFill>
                  <a:srgbClr val="7030A0"/>
                </a:solidFill>
                <a:latin typeface="Courier New" panose="02070309020205020404" pitchFamily="49" charset="0"/>
                <a:cs typeface="Courier New" panose="02070309020205020404" pitchFamily="49" charset="0"/>
              </a:rPr>
              <a:t>‘1’</a:t>
            </a:r>
            <a:r>
              <a:rPr lang="en-US" dirty="0" smtClean="0"/>
              <a:t>, </a:t>
            </a:r>
            <a:r>
              <a:rPr lang="en-US" dirty="0" smtClean="0">
                <a:solidFill>
                  <a:srgbClr val="7030A0"/>
                </a:solidFill>
                <a:latin typeface="Courier New" panose="02070309020205020404" pitchFamily="49" charset="0"/>
                <a:cs typeface="Courier New" panose="02070309020205020404" pitchFamily="49" charset="0"/>
              </a:rPr>
              <a:t>‘2’</a:t>
            </a:r>
            <a:r>
              <a:rPr lang="en-US" dirty="0" smtClean="0"/>
              <a:t>, </a:t>
            </a:r>
            <a:r>
              <a:rPr lang="en-US" dirty="0" smtClean="0">
                <a:solidFill>
                  <a:srgbClr val="7030A0"/>
                </a:solidFill>
                <a:latin typeface="Courier New" panose="02070309020205020404" pitchFamily="49" charset="0"/>
                <a:cs typeface="Courier New" panose="02070309020205020404" pitchFamily="49" charset="0"/>
              </a:rPr>
              <a:t>‘3’</a:t>
            </a:r>
            <a:r>
              <a:rPr lang="en-US" dirty="0" smtClean="0"/>
              <a:t>, and </a:t>
            </a:r>
            <a:r>
              <a:rPr lang="en-US" dirty="0" smtClean="0">
                <a:solidFill>
                  <a:srgbClr val="7030A0"/>
                </a:solidFill>
                <a:latin typeface="Courier New" panose="02070309020205020404" pitchFamily="49" charset="0"/>
                <a:cs typeface="Courier New" panose="02070309020205020404" pitchFamily="49" charset="0"/>
              </a:rPr>
              <a:t>‘4’</a:t>
            </a:r>
            <a:r>
              <a:rPr lang="en-US" dirty="0" smtClean="0"/>
              <a:t>.  NB: these are </a:t>
            </a:r>
            <a:r>
              <a:rPr lang="en-US" b="1" dirty="0" smtClean="0"/>
              <a:t>strings</a:t>
            </a:r>
            <a:r>
              <a:rPr lang="en-US" dirty="0" smtClean="0"/>
              <a:t>.</a:t>
            </a:r>
            <a:endParaRPr lang="en-US" dirty="0"/>
          </a:p>
          <a:p>
            <a:pPr marL="0" indent="0">
              <a:buNone/>
            </a:pPr>
            <a:r>
              <a:rPr lang="en-US" dirty="0"/>
              <a:t>	</a:t>
            </a:r>
            <a:r>
              <a:rPr lang="en-US" sz="2400" dirty="0" smtClean="0">
                <a:solidFill>
                  <a:srgbClr val="0070C0"/>
                </a:solidFill>
                <a:latin typeface="Courier New" panose="02070309020205020404" pitchFamily="49" charset="0"/>
                <a:cs typeface="Courier New" panose="02070309020205020404" pitchFamily="49" charset="0"/>
              </a:rPr>
              <a:t>if</a:t>
            </a:r>
            <a:r>
              <a:rPr lang="en-US" sz="2400" dirty="0" smtClean="0">
                <a:latin typeface="Courier New" panose="02070309020205020404" pitchFamily="49" charset="0"/>
                <a:cs typeface="Courier New" panose="02070309020205020404" pitchFamily="49" charset="0"/>
              </a:rPr>
              <a:t> </a:t>
            </a:r>
            <a:r>
              <a:rPr lang="en-US" sz="2400" dirty="0" err="1" smtClean="0">
                <a:latin typeface="Courier New" panose="02070309020205020404" pitchFamily="49" charset="0"/>
                <a:cs typeface="Courier New" panose="02070309020205020404" pitchFamily="49" charset="0"/>
              </a:rPr>
              <a:t>ismember</a:t>
            </a:r>
            <a:r>
              <a:rPr lang="en-US" sz="2400" dirty="0" smtClean="0">
                <a:latin typeface="Courier New" panose="02070309020205020404" pitchFamily="49" charset="0"/>
                <a:cs typeface="Courier New" panose="02070309020205020404" pitchFamily="49" charset="0"/>
              </a:rPr>
              <a:t>(choice,{</a:t>
            </a:r>
            <a:r>
              <a:rPr lang="en-US" sz="2400" dirty="0" smtClean="0">
                <a:solidFill>
                  <a:srgbClr val="7030A0"/>
                </a:solidFill>
                <a:latin typeface="Courier New" panose="02070309020205020404" pitchFamily="49" charset="0"/>
                <a:cs typeface="Courier New" panose="02070309020205020404" pitchFamily="49" charset="0"/>
              </a:rPr>
              <a:t>‘1’</a:t>
            </a:r>
            <a:r>
              <a:rPr lang="en-US" sz="2400" dirty="0" smtClean="0">
                <a:latin typeface="Courier New" panose="02070309020205020404" pitchFamily="49" charset="0"/>
                <a:cs typeface="Courier New" panose="02070309020205020404" pitchFamily="49" charset="0"/>
              </a:rPr>
              <a:t>,</a:t>
            </a:r>
            <a:r>
              <a:rPr lang="en-US" sz="2400" dirty="0" smtClean="0">
                <a:solidFill>
                  <a:srgbClr val="7030A0"/>
                </a:solidFill>
                <a:latin typeface="Courier New" panose="02070309020205020404" pitchFamily="49" charset="0"/>
                <a:cs typeface="Courier New" panose="02070309020205020404" pitchFamily="49" charset="0"/>
              </a:rPr>
              <a:t>‘2’</a:t>
            </a:r>
            <a:r>
              <a:rPr lang="en-US" sz="2400" dirty="0" smtClean="0">
                <a:latin typeface="Courier New" panose="02070309020205020404" pitchFamily="49" charset="0"/>
                <a:cs typeface="Courier New" panose="02070309020205020404" pitchFamily="49" charset="0"/>
              </a:rPr>
              <a:t>,</a:t>
            </a:r>
            <a:r>
              <a:rPr lang="en-US" sz="2400" dirty="0" smtClean="0">
                <a:solidFill>
                  <a:srgbClr val="7030A0"/>
                </a:solidFill>
                <a:latin typeface="Courier New" panose="02070309020205020404" pitchFamily="49" charset="0"/>
                <a:cs typeface="Courier New" panose="02070309020205020404" pitchFamily="49" charset="0"/>
              </a:rPr>
              <a:t>‘3’</a:t>
            </a:r>
            <a:r>
              <a:rPr lang="en-US" sz="2400" dirty="0" smtClean="0">
                <a:latin typeface="Courier New" panose="02070309020205020404" pitchFamily="49" charset="0"/>
                <a:cs typeface="Courier New" panose="02070309020205020404" pitchFamily="49" charset="0"/>
              </a:rPr>
              <a:t>,</a:t>
            </a:r>
            <a:r>
              <a:rPr lang="en-US" sz="2400" dirty="0" smtClean="0">
                <a:solidFill>
                  <a:srgbClr val="7030A0"/>
                </a:solidFill>
                <a:latin typeface="Courier New" panose="02070309020205020404" pitchFamily="49" charset="0"/>
                <a:cs typeface="Courier New" panose="02070309020205020404" pitchFamily="49" charset="0"/>
              </a:rPr>
              <a:t>‘4’</a:t>
            </a:r>
            <a:r>
              <a:rPr lang="en-US" sz="2400" dirty="0" smtClean="0">
                <a:latin typeface="Courier New" panose="02070309020205020404" pitchFamily="49" charset="0"/>
                <a:cs typeface="Courier New" panose="02070309020205020404" pitchFamily="49" charset="0"/>
              </a:rPr>
              <a:t>})</a:t>
            </a:r>
          </a:p>
          <a:p>
            <a:pPr marL="0" indent="0">
              <a:buNone/>
            </a:pPr>
            <a:r>
              <a:rPr lang="en-US" sz="2400" dirty="0">
                <a:latin typeface="Courier New" panose="02070309020205020404" pitchFamily="49" charset="0"/>
                <a:cs typeface="Courier New" panose="02070309020205020404" pitchFamily="49" charset="0"/>
              </a:rPr>
              <a:t>	</a:t>
            </a:r>
            <a:r>
              <a:rPr lang="en-US" sz="2400" dirty="0" smtClean="0">
                <a:latin typeface="Courier New" panose="02070309020205020404" pitchFamily="49" charset="0"/>
                <a:cs typeface="Courier New" panose="02070309020205020404" pitchFamily="49" charset="0"/>
              </a:rPr>
              <a:t>	</a:t>
            </a:r>
            <a:r>
              <a:rPr lang="en-US" sz="2400" dirty="0" smtClean="0">
                <a:solidFill>
                  <a:srgbClr val="00B050"/>
                </a:solidFill>
                <a:latin typeface="Courier New" panose="02070309020205020404" pitchFamily="49" charset="0"/>
                <a:cs typeface="Courier New" panose="02070309020205020404" pitchFamily="49" charset="0"/>
              </a:rPr>
              <a:t>% carry out correct action</a:t>
            </a:r>
          </a:p>
          <a:p>
            <a:pPr marL="0" indent="0">
              <a:buNone/>
            </a:pPr>
            <a:r>
              <a:rPr lang="en-US" sz="2400" dirty="0">
                <a:latin typeface="Courier New" panose="02070309020205020404" pitchFamily="49" charset="0"/>
                <a:cs typeface="Courier New" panose="02070309020205020404" pitchFamily="49" charset="0"/>
              </a:rPr>
              <a:t>	</a:t>
            </a:r>
            <a:r>
              <a:rPr lang="en-US" sz="2400" dirty="0" smtClean="0">
                <a:solidFill>
                  <a:srgbClr val="0070C0"/>
                </a:solidFill>
                <a:latin typeface="Courier New" panose="02070309020205020404" pitchFamily="49" charset="0"/>
                <a:cs typeface="Courier New" panose="02070309020205020404" pitchFamily="49" charset="0"/>
              </a:rPr>
              <a:t>else</a:t>
            </a:r>
          </a:p>
          <a:p>
            <a:pPr marL="0" indent="0">
              <a:buNone/>
            </a:pPr>
            <a:r>
              <a:rPr lang="en-US" sz="2400" dirty="0">
                <a:latin typeface="Courier New" panose="02070309020205020404" pitchFamily="49" charset="0"/>
                <a:cs typeface="Courier New" panose="02070309020205020404" pitchFamily="49" charset="0"/>
              </a:rPr>
              <a:t>	</a:t>
            </a:r>
            <a:r>
              <a:rPr lang="en-US" sz="2400" dirty="0" smtClean="0">
                <a:latin typeface="Courier New" panose="02070309020205020404" pitchFamily="49" charset="0"/>
                <a:cs typeface="Courier New" panose="02070309020205020404" pitchFamily="49" charset="0"/>
              </a:rPr>
              <a:t>	</a:t>
            </a:r>
            <a:r>
              <a:rPr lang="en-US" sz="2400" dirty="0" smtClean="0">
                <a:solidFill>
                  <a:srgbClr val="00B050"/>
                </a:solidFill>
                <a:latin typeface="Courier New" panose="02070309020205020404" pitchFamily="49" charset="0"/>
                <a:cs typeface="Courier New" panose="02070309020205020404" pitchFamily="49" charset="0"/>
              </a:rPr>
              <a:t>% display error message</a:t>
            </a:r>
          </a:p>
          <a:p>
            <a:pPr marL="0" indent="0">
              <a:buNone/>
            </a:pPr>
            <a:r>
              <a:rPr lang="en-US" sz="2400" dirty="0">
                <a:latin typeface="Courier New" panose="02070309020205020404" pitchFamily="49" charset="0"/>
                <a:cs typeface="Courier New" panose="02070309020205020404" pitchFamily="49" charset="0"/>
              </a:rPr>
              <a:t>	</a:t>
            </a:r>
            <a:r>
              <a:rPr lang="en-US" sz="2400" dirty="0" smtClean="0">
                <a:solidFill>
                  <a:srgbClr val="0070C0"/>
                </a:solidFill>
                <a:latin typeface="Courier New" panose="02070309020205020404" pitchFamily="49" charset="0"/>
                <a:cs typeface="Courier New" panose="02070309020205020404" pitchFamily="49" charset="0"/>
              </a:rPr>
              <a:t>end</a:t>
            </a:r>
            <a:endParaRPr lang="en-US" sz="2400" dirty="0" smtClean="0">
              <a:solidFill>
                <a:srgbClr val="0070C0"/>
              </a:solidFill>
            </a:endParaRPr>
          </a:p>
        </p:txBody>
      </p:sp>
    </p:spTree>
    <p:extLst>
      <p:ext uri="{BB962C8B-B14F-4D97-AF65-F5344CB8AC3E}">
        <p14:creationId xmlns:p14="http://schemas.microsoft.com/office/powerpoint/2010/main" val="1889767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Determine correct action</a:t>
            </a:r>
            <a:endParaRPr lang="en-US" dirty="0"/>
          </a:p>
        </p:txBody>
      </p:sp>
      <p:sp>
        <p:nvSpPr>
          <p:cNvPr id="3" name="Content Placeholder 2"/>
          <p:cNvSpPr>
            <a:spLocks noGrp="1"/>
          </p:cNvSpPr>
          <p:nvPr>
            <p:ph idx="1"/>
          </p:nvPr>
        </p:nvSpPr>
        <p:spPr>
          <a:xfrm>
            <a:off x="457200" y="1600204"/>
            <a:ext cx="8229600" cy="4971077"/>
          </a:xfrm>
        </p:spPr>
        <p:txBody>
          <a:bodyPr>
            <a:normAutofit lnSpcReduction="10000"/>
          </a:bodyPr>
          <a:lstStyle/>
          <a:p>
            <a:pPr marL="0" indent="0">
              <a:buNone/>
            </a:pPr>
            <a:r>
              <a:rPr lang="en-US" dirty="0"/>
              <a:t>We </a:t>
            </a:r>
            <a:r>
              <a:rPr lang="en-US" dirty="0" smtClean="0"/>
              <a:t>use </a:t>
            </a:r>
            <a:r>
              <a:rPr lang="en-US" dirty="0"/>
              <a:t>a </a:t>
            </a:r>
            <a:r>
              <a:rPr lang="en-US" dirty="0">
                <a:solidFill>
                  <a:srgbClr val="0070C0"/>
                </a:solidFill>
                <a:latin typeface="Courier New" panose="02070309020205020404" pitchFamily="49" charset="0"/>
                <a:cs typeface="Courier New" panose="02070309020205020404" pitchFamily="49" charset="0"/>
              </a:rPr>
              <a:t>case</a:t>
            </a:r>
            <a:r>
              <a:rPr lang="en-US" dirty="0"/>
              <a:t> structure to </a:t>
            </a:r>
            <a:r>
              <a:rPr lang="en-US" dirty="0" smtClean="0"/>
              <a:t>determine which action to take based on the input provided by the user.  Each case corresponds to a single action.</a:t>
            </a:r>
          </a:p>
          <a:p>
            <a:pPr marL="0" indent="0">
              <a:buNone/>
            </a:pPr>
            <a:r>
              <a:rPr lang="en-US" dirty="0"/>
              <a:t>	</a:t>
            </a:r>
            <a:r>
              <a:rPr lang="en-US" sz="2400" dirty="0" smtClean="0">
                <a:solidFill>
                  <a:srgbClr val="0070C0"/>
                </a:solidFill>
                <a:latin typeface="Courier New" panose="02070309020205020404" pitchFamily="49" charset="0"/>
                <a:cs typeface="Courier New" panose="02070309020205020404" pitchFamily="49" charset="0"/>
              </a:rPr>
              <a:t>switch</a:t>
            </a:r>
            <a:r>
              <a:rPr lang="en-US" sz="2400" dirty="0" smtClean="0">
                <a:latin typeface="Courier New" panose="02070309020205020404" pitchFamily="49" charset="0"/>
                <a:cs typeface="Courier New" panose="02070309020205020404" pitchFamily="49" charset="0"/>
              </a:rPr>
              <a:t> choice</a:t>
            </a:r>
          </a:p>
          <a:p>
            <a:pPr marL="0" indent="0">
              <a:buNone/>
            </a:pPr>
            <a:r>
              <a:rPr lang="en-US" sz="2400" dirty="0">
                <a:latin typeface="Courier New" panose="02070309020205020404" pitchFamily="49" charset="0"/>
                <a:cs typeface="Courier New" panose="02070309020205020404" pitchFamily="49" charset="0"/>
              </a:rPr>
              <a:t>	</a:t>
            </a:r>
            <a:r>
              <a:rPr lang="en-US" sz="2400" dirty="0" smtClean="0">
                <a:latin typeface="Courier New" panose="02070309020205020404" pitchFamily="49" charset="0"/>
                <a:cs typeface="Courier New" panose="02070309020205020404" pitchFamily="49" charset="0"/>
              </a:rPr>
              <a:t>	</a:t>
            </a:r>
            <a:r>
              <a:rPr lang="en-US" sz="2400" dirty="0" smtClean="0">
                <a:solidFill>
                  <a:srgbClr val="0070C0"/>
                </a:solidFill>
                <a:latin typeface="Courier New" panose="02070309020205020404" pitchFamily="49" charset="0"/>
                <a:cs typeface="Courier New" panose="02070309020205020404" pitchFamily="49" charset="0"/>
              </a:rPr>
              <a:t>case </a:t>
            </a:r>
            <a:r>
              <a:rPr lang="en-US" sz="2400" dirty="0" smtClean="0">
                <a:solidFill>
                  <a:srgbClr val="7030A0"/>
                </a:solidFill>
                <a:latin typeface="Courier New" panose="02070309020205020404" pitchFamily="49" charset="0"/>
                <a:cs typeface="Courier New" panose="02070309020205020404" pitchFamily="49" charset="0"/>
              </a:rPr>
              <a:t>‘1’</a:t>
            </a:r>
          </a:p>
          <a:p>
            <a:pPr marL="0" indent="0">
              <a:buNone/>
            </a:pPr>
            <a:r>
              <a:rPr lang="en-US" sz="2400" dirty="0">
                <a:solidFill>
                  <a:srgbClr val="7030A0"/>
                </a:solidFill>
                <a:latin typeface="Courier New" panose="02070309020205020404" pitchFamily="49" charset="0"/>
                <a:cs typeface="Courier New" panose="02070309020205020404" pitchFamily="49" charset="0"/>
              </a:rPr>
              <a:t>	</a:t>
            </a:r>
            <a:r>
              <a:rPr lang="en-US" sz="2400" dirty="0" smtClean="0">
                <a:solidFill>
                  <a:srgbClr val="7030A0"/>
                </a:solidFill>
                <a:latin typeface="Courier New" panose="02070309020205020404" pitchFamily="49" charset="0"/>
                <a:cs typeface="Courier New" panose="02070309020205020404" pitchFamily="49" charset="0"/>
              </a:rPr>
              <a:t>		</a:t>
            </a:r>
            <a:r>
              <a:rPr lang="en-US" sz="2400" dirty="0" smtClean="0">
                <a:solidFill>
                  <a:srgbClr val="00B050"/>
                </a:solidFill>
                <a:latin typeface="Courier New" panose="02070309020205020404" pitchFamily="49" charset="0"/>
                <a:cs typeface="Courier New" panose="02070309020205020404" pitchFamily="49" charset="0"/>
              </a:rPr>
              <a:t>% do action for option 1</a:t>
            </a:r>
          </a:p>
          <a:p>
            <a:pPr marL="0" indent="0">
              <a:buNone/>
            </a:pPr>
            <a:r>
              <a:rPr lang="en-US" sz="2400" dirty="0">
                <a:solidFill>
                  <a:srgbClr val="00B050"/>
                </a:solidFill>
                <a:latin typeface="Courier New" panose="02070309020205020404" pitchFamily="49" charset="0"/>
                <a:cs typeface="Courier New" panose="02070309020205020404" pitchFamily="49" charset="0"/>
              </a:rPr>
              <a:t>	</a:t>
            </a:r>
            <a:r>
              <a:rPr lang="en-US" sz="2400" dirty="0" smtClean="0">
                <a:solidFill>
                  <a:srgbClr val="00B050"/>
                </a:solidFill>
                <a:latin typeface="Courier New" panose="02070309020205020404" pitchFamily="49" charset="0"/>
                <a:cs typeface="Courier New" panose="02070309020205020404" pitchFamily="49" charset="0"/>
              </a:rPr>
              <a:t>	</a:t>
            </a:r>
            <a:r>
              <a:rPr lang="en-US" sz="2400" dirty="0">
                <a:solidFill>
                  <a:srgbClr val="0070C0"/>
                </a:solidFill>
                <a:latin typeface="Courier New" panose="02070309020205020404" pitchFamily="49" charset="0"/>
                <a:cs typeface="Courier New" panose="02070309020205020404" pitchFamily="49" charset="0"/>
              </a:rPr>
              <a:t>case </a:t>
            </a:r>
            <a:r>
              <a:rPr lang="en-US" sz="2400" dirty="0" smtClean="0">
                <a:solidFill>
                  <a:srgbClr val="7030A0"/>
                </a:solidFill>
                <a:latin typeface="Courier New" panose="02070309020205020404" pitchFamily="49" charset="0"/>
                <a:cs typeface="Courier New" panose="02070309020205020404" pitchFamily="49" charset="0"/>
              </a:rPr>
              <a:t>‘2’</a:t>
            </a:r>
            <a:endParaRPr lang="en-US" sz="2400" dirty="0">
              <a:solidFill>
                <a:srgbClr val="7030A0"/>
              </a:solidFill>
              <a:latin typeface="Courier New" panose="02070309020205020404" pitchFamily="49" charset="0"/>
              <a:cs typeface="Courier New" panose="02070309020205020404" pitchFamily="49" charset="0"/>
            </a:endParaRPr>
          </a:p>
          <a:p>
            <a:pPr marL="0" indent="0">
              <a:buNone/>
            </a:pPr>
            <a:r>
              <a:rPr lang="en-US" sz="2400" dirty="0">
                <a:solidFill>
                  <a:srgbClr val="7030A0"/>
                </a:solidFill>
                <a:latin typeface="Courier New" panose="02070309020205020404" pitchFamily="49" charset="0"/>
                <a:cs typeface="Courier New" panose="02070309020205020404" pitchFamily="49" charset="0"/>
              </a:rPr>
              <a:t>			</a:t>
            </a:r>
            <a:r>
              <a:rPr lang="en-US" sz="2400" dirty="0">
                <a:solidFill>
                  <a:srgbClr val="00B050"/>
                </a:solidFill>
                <a:latin typeface="Courier New" panose="02070309020205020404" pitchFamily="49" charset="0"/>
                <a:cs typeface="Courier New" panose="02070309020205020404" pitchFamily="49" charset="0"/>
              </a:rPr>
              <a:t>% do action for option 2</a:t>
            </a:r>
          </a:p>
          <a:p>
            <a:pPr marL="0" indent="0">
              <a:buNone/>
            </a:pPr>
            <a:r>
              <a:rPr lang="en-US" sz="2400" dirty="0" smtClean="0">
                <a:solidFill>
                  <a:srgbClr val="0070C0"/>
                </a:solidFill>
                <a:latin typeface="Courier New" panose="02070309020205020404" pitchFamily="49" charset="0"/>
                <a:cs typeface="Courier New" panose="02070309020205020404" pitchFamily="49" charset="0"/>
              </a:rPr>
              <a:t>		</a:t>
            </a:r>
            <a:r>
              <a:rPr lang="en-US" sz="2400" dirty="0" smtClean="0">
                <a:solidFill>
                  <a:schemeClr val="accent6"/>
                </a:solidFill>
                <a:latin typeface="Courier New" panose="02070309020205020404" pitchFamily="49" charset="0"/>
                <a:cs typeface="Courier New" panose="02070309020205020404" pitchFamily="49" charset="0"/>
              </a:rPr>
              <a:t>[and so on]</a:t>
            </a:r>
          </a:p>
          <a:p>
            <a:pPr marL="0" indent="0">
              <a:buNone/>
            </a:pPr>
            <a:r>
              <a:rPr lang="en-US" sz="2400" dirty="0" smtClean="0">
                <a:solidFill>
                  <a:srgbClr val="0070C0"/>
                </a:solidFill>
                <a:latin typeface="Courier New" panose="02070309020205020404" pitchFamily="49" charset="0"/>
                <a:cs typeface="Courier New" panose="02070309020205020404" pitchFamily="49" charset="0"/>
              </a:rPr>
              <a:t>	end</a:t>
            </a:r>
            <a:endParaRPr lang="en-US" dirty="0"/>
          </a:p>
        </p:txBody>
      </p:sp>
    </p:spTree>
    <p:extLst>
      <p:ext uri="{BB962C8B-B14F-4D97-AF65-F5344CB8AC3E}">
        <p14:creationId xmlns:p14="http://schemas.microsoft.com/office/powerpoint/2010/main" val="1775022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Simplify input validation</a:t>
            </a:r>
            <a:endParaRPr lang="en-US" dirty="0"/>
          </a:p>
        </p:txBody>
      </p:sp>
      <p:sp>
        <p:nvSpPr>
          <p:cNvPr id="3" name="Content Placeholder 2"/>
          <p:cNvSpPr>
            <a:spLocks noGrp="1"/>
          </p:cNvSpPr>
          <p:nvPr>
            <p:ph idx="1"/>
          </p:nvPr>
        </p:nvSpPr>
        <p:spPr>
          <a:xfrm>
            <a:off x="457200" y="1600204"/>
            <a:ext cx="8229600" cy="5002074"/>
          </a:xfrm>
        </p:spPr>
        <p:txBody>
          <a:bodyPr>
            <a:normAutofit fontScale="92500" lnSpcReduction="10000"/>
          </a:bodyPr>
          <a:lstStyle/>
          <a:p>
            <a:pPr marL="0" indent="0">
              <a:buNone/>
            </a:pPr>
            <a:r>
              <a:rPr lang="en-US" dirty="0" smtClean="0"/>
              <a:t>Since the </a:t>
            </a:r>
            <a:r>
              <a:rPr lang="en-US" dirty="0">
                <a:solidFill>
                  <a:srgbClr val="0070C0"/>
                </a:solidFill>
                <a:latin typeface="Courier New" panose="02070309020205020404" pitchFamily="49" charset="0"/>
                <a:cs typeface="Courier New" panose="02070309020205020404" pitchFamily="49" charset="0"/>
              </a:rPr>
              <a:t>case</a:t>
            </a:r>
            <a:r>
              <a:rPr lang="en-US" dirty="0"/>
              <a:t> </a:t>
            </a:r>
            <a:r>
              <a:rPr lang="en-US" dirty="0" smtClean="0"/>
              <a:t>structure enumerates valid input, an </a:t>
            </a:r>
            <a:r>
              <a:rPr lang="en-US" dirty="0" smtClean="0">
                <a:solidFill>
                  <a:srgbClr val="0070C0"/>
                </a:solidFill>
                <a:latin typeface="Courier New" panose="02070309020205020404" pitchFamily="49" charset="0"/>
                <a:cs typeface="Courier New" panose="02070309020205020404" pitchFamily="49" charset="0"/>
              </a:rPr>
              <a:t>otherwise </a:t>
            </a:r>
            <a:r>
              <a:rPr lang="en-US" dirty="0" smtClean="0"/>
              <a:t>clause can be used to handle the invalid inputs in a natural way.</a:t>
            </a:r>
          </a:p>
          <a:p>
            <a:pPr marL="0" indent="0">
              <a:buNone/>
            </a:pPr>
            <a:r>
              <a:rPr lang="en-US" dirty="0"/>
              <a:t>	</a:t>
            </a:r>
            <a:r>
              <a:rPr lang="en-US" sz="2800" dirty="0">
                <a:solidFill>
                  <a:srgbClr val="0070C0"/>
                </a:solidFill>
                <a:latin typeface="Courier New" panose="02070309020205020404" pitchFamily="49" charset="0"/>
                <a:cs typeface="Courier New" panose="02070309020205020404" pitchFamily="49" charset="0"/>
              </a:rPr>
              <a:t>switch</a:t>
            </a:r>
            <a:r>
              <a:rPr lang="en-US" sz="2800" dirty="0">
                <a:latin typeface="Courier New" panose="02070309020205020404" pitchFamily="49" charset="0"/>
                <a:cs typeface="Courier New" panose="02070309020205020404" pitchFamily="49" charset="0"/>
              </a:rPr>
              <a:t> choice</a:t>
            </a:r>
          </a:p>
          <a:p>
            <a:pPr marL="0" indent="0">
              <a:buNone/>
            </a:pPr>
            <a:r>
              <a:rPr lang="en-US" sz="2800" dirty="0">
                <a:latin typeface="Courier New" panose="02070309020205020404" pitchFamily="49" charset="0"/>
                <a:cs typeface="Courier New" panose="02070309020205020404" pitchFamily="49" charset="0"/>
              </a:rPr>
              <a:t>		</a:t>
            </a:r>
            <a:r>
              <a:rPr lang="en-US" sz="2800" dirty="0">
                <a:solidFill>
                  <a:srgbClr val="0070C0"/>
                </a:solidFill>
                <a:latin typeface="Courier New" panose="02070309020205020404" pitchFamily="49" charset="0"/>
                <a:cs typeface="Courier New" panose="02070309020205020404" pitchFamily="49" charset="0"/>
              </a:rPr>
              <a:t>case </a:t>
            </a:r>
            <a:r>
              <a:rPr lang="en-US" sz="2800" dirty="0">
                <a:solidFill>
                  <a:srgbClr val="7030A0"/>
                </a:solidFill>
                <a:latin typeface="Courier New" panose="02070309020205020404" pitchFamily="49" charset="0"/>
                <a:cs typeface="Courier New" panose="02070309020205020404" pitchFamily="49" charset="0"/>
              </a:rPr>
              <a:t>‘1’</a:t>
            </a:r>
          </a:p>
          <a:p>
            <a:pPr marL="0" indent="0">
              <a:buNone/>
            </a:pPr>
            <a:r>
              <a:rPr lang="en-US" sz="2800" dirty="0">
                <a:solidFill>
                  <a:srgbClr val="7030A0"/>
                </a:solidFill>
                <a:latin typeface="Courier New" panose="02070309020205020404" pitchFamily="49" charset="0"/>
                <a:cs typeface="Courier New" panose="02070309020205020404" pitchFamily="49" charset="0"/>
              </a:rPr>
              <a:t>			</a:t>
            </a:r>
            <a:r>
              <a:rPr lang="en-US" sz="2800" dirty="0">
                <a:solidFill>
                  <a:srgbClr val="00B050"/>
                </a:solidFill>
                <a:latin typeface="Courier New" panose="02070309020205020404" pitchFamily="49" charset="0"/>
                <a:cs typeface="Courier New" panose="02070309020205020404" pitchFamily="49" charset="0"/>
              </a:rPr>
              <a:t>% do action for option 1</a:t>
            </a:r>
          </a:p>
          <a:p>
            <a:pPr marL="0" indent="0">
              <a:buNone/>
            </a:pPr>
            <a:r>
              <a:rPr lang="en-US" sz="2800" dirty="0">
                <a:solidFill>
                  <a:srgbClr val="0070C0"/>
                </a:solidFill>
                <a:latin typeface="Courier New" panose="02070309020205020404" pitchFamily="49" charset="0"/>
                <a:cs typeface="Courier New" panose="02070309020205020404" pitchFamily="49" charset="0"/>
              </a:rPr>
              <a:t>		</a:t>
            </a:r>
            <a:r>
              <a:rPr lang="en-US" sz="2800" dirty="0">
                <a:solidFill>
                  <a:schemeClr val="accent6"/>
                </a:solidFill>
                <a:latin typeface="Courier New" panose="02070309020205020404" pitchFamily="49" charset="0"/>
                <a:cs typeface="Courier New" panose="02070309020205020404" pitchFamily="49" charset="0"/>
              </a:rPr>
              <a:t>[other </a:t>
            </a:r>
            <a:r>
              <a:rPr lang="en-US" sz="2800" dirty="0" smtClean="0">
                <a:solidFill>
                  <a:schemeClr val="accent6"/>
                </a:solidFill>
                <a:latin typeface="Courier New" panose="02070309020205020404" pitchFamily="49" charset="0"/>
                <a:cs typeface="Courier New" panose="02070309020205020404" pitchFamily="49" charset="0"/>
              </a:rPr>
              <a:t>cases]</a:t>
            </a:r>
          </a:p>
          <a:p>
            <a:pPr marL="0" indent="0">
              <a:buNone/>
            </a:pPr>
            <a:r>
              <a:rPr lang="en-US" sz="2800" dirty="0">
                <a:solidFill>
                  <a:schemeClr val="accent6"/>
                </a:solidFill>
                <a:latin typeface="Courier New" panose="02070309020205020404" pitchFamily="49" charset="0"/>
                <a:cs typeface="Courier New" panose="02070309020205020404" pitchFamily="49" charset="0"/>
              </a:rPr>
              <a:t>	</a:t>
            </a:r>
            <a:r>
              <a:rPr lang="en-US" sz="2800" dirty="0" smtClean="0">
                <a:solidFill>
                  <a:schemeClr val="accent6"/>
                </a:solidFill>
                <a:latin typeface="Courier New" panose="02070309020205020404" pitchFamily="49" charset="0"/>
                <a:cs typeface="Courier New" panose="02070309020205020404" pitchFamily="49" charset="0"/>
              </a:rPr>
              <a:t>	</a:t>
            </a:r>
            <a:r>
              <a:rPr lang="en-US" sz="2800" dirty="0">
                <a:solidFill>
                  <a:srgbClr val="0070C0"/>
                </a:solidFill>
                <a:latin typeface="Courier New" panose="02070309020205020404" pitchFamily="49" charset="0"/>
                <a:cs typeface="Courier New" panose="02070309020205020404" pitchFamily="49" charset="0"/>
              </a:rPr>
              <a:t>otherwise</a:t>
            </a:r>
          </a:p>
          <a:p>
            <a:pPr marL="0" indent="0">
              <a:buNone/>
            </a:pPr>
            <a:r>
              <a:rPr lang="en-US" sz="2800" dirty="0">
                <a:solidFill>
                  <a:srgbClr val="0070C0"/>
                </a:solidFill>
                <a:latin typeface="Courier New" panose="02070309020205020404" pitchFamily="49" charset="0"/>
                <a:cs typeface="Courier New" panose="02070309020205020404" pitchFamily="49" charset="0"/>
              </a:rPr>
              <a:t>			</a:t>
            </a:r>
            <a:r>
              <a:rPr lang="en-US" sz="2800" dirty="0">
                <a:solidFill>
                  <a:srgbClr val="00B050"/>
                </a:solidFill>
                <a:latin typeface="Courier New" panose="02070309020205020404" pitchFamily="49" charset="0"/>
                <a:cs typeface="Courier New" panose="02070309020205020404" pitchFamily="49" charset="0"/>
              </a:rPr>
              <a:t> % handle invalid </a:t>
            </a:r>
            <a:r>
              <a:rPr lang="en-US" sz="2800" dirty="0" smtClean="0">
                <a:solidFill>
                  <a:srgbClr val="00B050"/>
                </a:solidFill>
                <a:latin typeface="Courier New" panose="02070309020205020404" pitchFamily="49" charset="0"/>
                <a:cs typeface="Courier New" panose="02070309020205020404" pitchFamily="49" charset="0"/>
              </a:rPr>
              <a:t>input</a:t>
            </a:r>
            <a:endParaRPr lang="en-US" sz="2800" dirty="0">
              <a:solidFill>
                <a:schemeClr val="accent6"/>
              </a:solidFill>
              <a:latin typeface="Courier New" panose="02070309020205020404" pitchFamily="49" charset="0"/>
              <a:cs typeface="Courier New" panose="02070309020205020404" pitchFamily="49" charset="0"/>
            </a:endParaRPr>
          </a:p>
          <a:p>
            <a:pPr marL="0" indent="0">
              <a:buNone/>
            </a:pPr>
            <a:r>
              <a:rPr lang="en-US" sz="2800" dirty="0">
                <a:solidFill>
                  <a:srgbClr val="0070C0"/>
                </a:solidFill>
                <a:latin typeface="Courier New" panose="02070309020205020404" pitchFamily="49" charset="0"/>
                <a:cs typeface="Courier New" panose="02070309020205020404" pitchFamily="49" charset="0"/>
              </a:rPr>
              <a:t>	</a:t>
            </a:r>
            <a:r>
              <a:rPr lang="en-US" sz="2800" dirty="0" smtClean="0">
                <a:solidFill>
                  <a:srgbClr val="0070C0"/>
                </a:solidFill>
                <a:latin typeface="Courier New" panose="02070309020205020404" pitchFamily="49" charset="0"/>
                <a:cs typeface="Courier New" panose="02070309020205020404" pitchFamily="49" charset="0"/>
              </a:rPr>
              <a:t>end</a:t>
            </a:r>
          </a:p>
          <a:p>
            <a:pPr marL="0" indent="0">
              <a:buNone/>
            </a:pPr>
            <a:r>
              <a:rPr lang="en-US" b="1" dirty="0" smtClean="0">
                <a:cs typeface="Courier New" panose="02070309020205020404" pitchFamily="49" charset="0"/>
              </a:rPr>
              <a:t>The previous validation code is unnecessary.</a:t>
            </a:r>
            <a:endParaRPr lang="en-US" b="1" dirty="0"/>
          </a:p>
          <a:p>
            <a:pPr marL="0" indent="0">
              <a:buNone/>
            </a:pPr>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201510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Carry out the actions</a:t>
            </a:r>
            <a:endParaRPr lang="en-US" dirty="0"/>
          </a:p>
        </p:txBody>
      </p:sp>
      <p:sp>
        <p:nvSpPr>
          <p:cNvPr id="3" name="Content Placeholder 2"/>
          <p:cNvSpPr>
            <a:spLocks noGrp="1"/>
          </p:cNvSpPr>
          <p:nvPr>
            <p:ph idx="1"/>
          </p:nvPr>
        </p:nvSpPr>
        <p:spPr>
          <a:xfrm>
            <a:off x="457200" y="1600204"/>
            <a:ext cx="8485322" cy="4986576"/>
          </a:xfrm>
        </p:spPr>
        <p:txBody>
          <a:bodyPr>
            <a:normAutofit/>
          </a:bodyPr>
          <a:lstStyle/>
          <a:p>
            <a:pPr marL="0" indent="0">
              <a:buNone/>
            </a:pPr>
            <a:r>
              <a:rPr lang="en-US" dirty="0" smtClean="0"/>
              <a:t>In </a:t>
            </a:r>
            <a:r>
              <a:rPr lang="en-US" dirty="0" smtClean="0">
                <a:solidFill>
                  <a:srgbClr val="0070C0"/>
                </a:solidFill>
                <a:latin typeface="Courier New" panose="02070309020205020404" pitchFamily="49" charset="0"/>
                <a:cs typeface="Courier New" panose="02070309020205020404" pitchFamily="49" charset="0"/>
              </a:rPr>
              <a:t>case</a:t>
            </a:r>
            <a:r>
              <a:rPr lang="en-US" dirty="0" smtClean="0"/>
              <a:t> 1, we call </a:t>
            </a:r>
            <a:r>
              <a:rPr lang="en-US" dirty="0" err="1" smtClean="0">
                <a:latin typeface="Courier New" panose="02070309020205020404" pitchFamily="49" charset="0"/>
                <a:cs typeface="Courier New" panose="02070309020205020404" pitchFamily="49" charset="0"/>
              </a:rPr>
              <a:t>do_fun_stuff</a:t>
            </a:r>
            <a:r>
              <a:rPr lang="en-US" dirty="0" smtClean="0">
                <a:latin typeface="Courier New" panose="02070309020205020404" pitchFamily="49" charset="0"/>
                <a:cs typeface="Courier New" panose="02070309020205020404" pitchFamily="49" charset="0"/>
              </a:rPr>
              <a:t>()</a:t>
            </a:r>
          </a:p>
          <a:p>
            <a:pPr marL="0" indent="0">
              <a:buNone/>
            </a:pPr>
            <a:r>
              <a:rPr lang="en-US" dirty="0" smtClean="0"/>
              <a:t>In </a:t>
            </a:r>
            <a:r>
              <a:rPr lang="en-US" dirty="0" smtClean="0">
                <a:solidFill>
                  <a:srgbClr val="0070C0"/>
                </a:solidFill>
                <a:latin typeface="Courier New" panose="02070309020205020404" pitchFamily="49" charset="0"/>
                <a:cs typeface="Courier New" panose="02070309020205020404" pitchFamily="49" charset="0"/>
              </a:rPr>
              <a:t>case</a:t>
            </a:r>
            <a:r>
              <a:rPr lang="en-US" dirty="0" smtClean="0"/>
              <a:t> 2, we call </a:t>
            </a:r>
            <a:r>
              <a:rPr lang="en-US" dirty="0" err="1" smtClean="0">
                <a:latin typeface="Courier New" panose="02070309020205020404" pitchFamily="49" charset="0"/>
                <a:cs typeface="Courier New" panose="02070309020205020404" pitchFamily="49" charset="0"/>
              </a:rPr>
              <a:t>do_boring_stuff</a:t>
            </a:r>
            <a:r>
              <a:rPr lang="en-US" dirty="0" smtClean="0">
                <a:latin typeface="Courier New" panose="02070309020205020404" pitchFamily="49" charset="0"/>
                <a:cs typeface="Courier New" panose="02070309020205020404" pitchFamily="49" charset="0"/>
              </a:rPr>
              <a:t>()</a:t>
            </a:r>
          </a:p>
          <a:p>
            <a:pPr marL="0" indent="0">
              <a:buNone/>
            </a:pPr>
            <a:r>
              <a:rPr lang="en-US" dirty="0" smtClean="0"/>
              <a:t>In </a:t>
            </a:r>
            <a:r>
              <a:rPr lang="en-US" dirty="0" smtClean="0">
                <a:solidFill>
                  <a:srgbClr val="0070C0"/>
                </a:solidFill>
                <a:latin typeface="Courier New" panose="02070309020205020404" pitchFamily="49" charset="0"/>
                <a:cs typeface="Courier New" panose="02070309020205020404" pitchFamily="49" charset="0"/>
              </a:rPr>
              <a:t>case</a:t>
            </a:r>
            <a:r>
              <a:rPr lang="en-US" dirty="0" smtClean="0"/>
              <a:t> 3, we call </a:t>
            </a:r>
            <a:r>
              <a:rPr lang="en-US" dirty="0" err="1" smtClean="0">
                <a:latin typeface="Courier New" panose="02070309020205020404" pitchFamily="49" charset="0"/>
                <a:cs typeface="Courier New" panose="02070309020205020404" pitchFamily="49" charset="0"/>
              </a:rPr>
              <a:t>do_useful_stuff</a:t>
            </a:r>
            <a:r>
              <a:rPr lang="en-US" dirty="0" smtClean="0">
                <a:latin typeface="Courier New" panose="02070309020205020404" pitchFamily="49" charset="0"/>
                <a:cs typeface="Courier New" panose="02070309020205020404" pitchFamily="49" charset="0"/>
              </a:rPr>
              <a:t>()</a:t>
            </a:r>
          </a:p>
          <a:p>
            <a:pPr marL="0" indent="0">
              <a:buNone/>
            </a:pPr>
            <a:r>
              <a:rPr lang="en-US" dirty="0" smtClean="0"/>
              <a:t>In </a:t>
            </a:r>
            <a:r>
              <a:rPr lang="en-US" dirty="0">
                <a:solidFill>
                  <a:srgbClr val="0070C0"/>
                </a:solidFill>
                <a:latin typeface="Courier New" panose="02070309020205020404" pitchFamily="49" charset="0"/>
                <a:cs typeface="Courier New" panose="02070309020205020404" pitchFamily="49" charset="0"/>
              </a:rPr>
              <a:t>case</a:t>
            </a:r>
            <a:r>
              <a:rPr lang="en-US" dirty="0"/>
              <a:t> </a:t>
            </a:r>
            <a:r>
              <a:rPr lang="en-US" dirty="0" smtClean="0"/>
              <a:t>4, we set </a:t>
            </a:r>
            <a:r>
              <a:rPr lang="en-US" dirty="0" smtClean="0">
                <a:latin typeface="Courier New" panose="02070309020205020404" pitchFamily="49" charset="0"/>
                <a:cs typeface="Courier New" panose="02070309020205020404" pitchFamily="49" charset="0"/>
              </a:rPr>
              <a:t>done = true</a:t>
            </a:r>
          </a:p>
          <a:p>
            <a:pPr marL="0" indent="0">
              <a:buNone/>
            </a:pPr>
            <a:r>
              <a:rPr lang="en-US" dirty="0" smtClean="0">
                <a:solidFill>
                  <a:srgbClr val="0070C0"/>
                </a:solidFill>
                <a:latin typeface="Courier New" panose="02070309020205020404" pitchFamily="49" charset="0"/>
                <a:cs typeface="Courier New" panose="02070309020205020404" pitchFamily="49" charset="0"/>
              </a:rPr>
              <a:t>otherwise</a:t>
            </a:r>
            <a:r>
              <a:rPr lang="en-US" dirty="0" smtClean="0"/>
              <a:t>, we print an error message</a:t>
            </a:r>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pPr marL="0" indent="0">
              <a:buNone/>
            </a:pPr>
            <a:endParaRPr lang="en-US"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573268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are files</a:t>
            </a:r>
            <a:endParaRPr lang="en-US" dirty="0"/>
          </a:p>
        </p:txBody>
      </p:sp>
      <p:sp>
        <p:nvSpPr>
          <p:cNvPr id="3" name="Content Placeholder 2"/>
          <p:cNvSpPr>
            <a:spLocks noGrp="1"/>
          </p:cNvSpPr>
          <p:nvPr>
            <p:ph idx="1"/>
          </p:nvPr>
        </p:nvSpPr>
        <p:spPr>
          <a:xfrm>
            <a:off x="457199" y="1600204"/>
            <a:ext cx="8407831" cy="4971077"/>
          </a:xfrm>
        </p:spPr>
        <p:txBody>
          <a:bodyPr>
            <a:normAutofit/>
          </a:bodyPr>
          <a:lstStyle/>
          <a:p>
            <a:pPr marL="0" indent="0">
              <a:buNone/>
            </a:pPr>
            <a:r>
              <a:rPr lang="en-US" dirty="0" smtClean="0"/>
              <a:t>Remember: in MATLAB, each top-level function is stored in a file of the same name.</a:t>
            </a:r>
          </a:p>
          <a:p>
            <a:pPr marL="0" indent="0">
              <a:buNone/>
            </a:pPr>
            <a:r>
              <a:rPr lang="en-US" dirty="0"/>
              <a:t>	</a:t>
            </a:r>
            <a:r>
              <a:rPr lang="en-US" sz="2400" dirty="0" err="1" smtClean="0">
                <a:latin typeface="Courier New" panose="02070309020205020404" pitchFamily="49" charset="0"/>
                <a:cs typeface="Courier New" panose="02070309020205020404" pitchFamily="49" charset="0"/>
              </a:rPr>
              <a:t>do_fun_stuff</a:t>
            </a:r>
            <a:r>
              <a:rPr lang="en-US" sz="2400" dirty="0" smtClean="0">
                <a:latin typeface="Courier New" panose="02070309020205020404" pitchFamily="49" charset="0"/>
                <a:cs typeface="Courier New" panose="02070309020205020404" pitchFamily="49" charset="0"/>
              </a:rPr>
              <a:t>()</a:t>
            </a:r>
            <a:r>
              <a:rPr lang="en-US" sz="2400" dirty="0" smtClean="0"/>
              <a:t>is stored in </a:t>
            </a:r>
            <a:r>
              <a:rPr lang="en-US" sz="2400" dirty="0" err="1" smtClean="0">
                <a:latin typeface="Courier New" panose="02070309020205020404" pitchFamily="49" charset="0"/>
                <a:cs typeface="Courier New" panose="02070309020205020404" pitchFamily="49" charset="0"/>
              </a:rPr>
              <a:t>do_fun_stuff.m</a:t>
            </a:r>
            <a:endParaRPr lang="en-US" sz="2400" dirty="0" smtClean="0">
              <a:latin typeface="Courier New" panose="02070309020205020404" pitchFamily="49" charset="0"/>
              <a:cs typeface="Courier New" panose="02070309020205020404" pitchFamily="49" charset="0"/>
            </a:endParaRPr>
          </a:p>
          <a:p>
            <a:pPr marL="0" indent="0">
              <a:buNone/>
            </a:pPr>
            <a:r>
              <a:rPr lang="en-US" sz="2400" dirty="0" smtClean="0">
                <a:latin typeface="Courier New" panose="02070309020205020404" pitchFamily="49" charset="0"/>
                <a:cs typeface="Courier New" panose="02070309020205020404" pitchFamily="49" charset="0"/>
              </a:rPr>
              <a:t>	</a:t>
            </a:r>
            <a:r>
              <a:rPr lang="en-US" sz="2400" dirty="0" err="1" smtClean="0">
                <a:latin typeface="Courier New" panose="02070309020205020404" pitchFamily="49" charset="0"/>
                <a:cs typeface="Courier New" panose="02070309020205020404" pitchFamily="49" charset="0"/>
              </a:rPr>
              <a:t>do_boring_stuff</a:t>
            </a:r>
            <a:r>
              <a:rPr lang="en-US" sz="2400" dirty="0">
                <a:latin typeface="Courier New" panose="02070309020205020404" pitchFamily="49" charset="0"/>
                <a:cs typeface="Courier New" panose="02070309020205020404" pitchFamily="49" charset="0"/>
              </a:rPr>
              <a:t>()</a:t>
            </a:r>
            <a:r>
              <a:rPr lang="en-US" sz="2400" dirty="0"/>
              <a:t>is stored in </a:t>
            </a:r>
            <a:r>
              <a:rPr lang="en-US" sz="2400" dirty="0" err="1" smtClean="0">
                <a:latin typeface="Courier New" panose="02070309020205020404" pitchFamily="49" charset="0"/>
                <a:cs typeface="Courier New" panose="02070309020205020404" pitchFamily="49" charset="0"/>
              </a:rPr>
              <a:t>do_boring_stuff.m</a:t>
            </a:r>
            <a:endParaRPr lang="en-US" sz="2400" dirty="0">
              <a:latin typeface="Courier New" panose="02070309020205020404" pitchFamily="49" charset="0"/>
              <a:cs typeface="Courier New" panose="02070309020205020404" pitchFamily="49" charset="0"/>
            </a:endParaRPr>
          </a:p>
          <a:p>
            <a:pPr marL="0" indent="0">
              <a:buNone/>
            </a:pPr>
            <a:r>
              <a:rPr lang="en-US" sz="2400" dirty="0" smtClean="0">
                <a:latin typeface="Courier New" panose="02070309020205020404" pitchFamily="49" charset="0"/>
                <a:cs typeface="Courier New" panose="02070309020205020404" pitchFamily="49" charset="0"/>
              </a:rPr>
              <a:t>	</a:t>
            </a:r>
            <a:r>
              <a:rPr lang="en-US" sz="2400" dirty="0" err="1" smtClean="0">
                <a:latin typeface="Courier New" panose="02070309020205020404" pitchFamily="49" charset="0"/>
                <a:cs typeface="Courier New" panose="02070309020205020404" pitchFamily="49" charset="0"/>
              </a:rPr>
              <a:t>do_useful_stuff</a:t>
            </a:r>
            <a:r>
              <a:rPr lang="en-US" sz="2400" dirty="0">
                <a:latin typeface="Courier New" panose="02070309020205020404" pitchFamily="49" charset="0"/>
                <a:cs typeface="Courier New" panose="02070309020205020404" pitchFamily="49" charset="0"/>
              </a:rPr>
              <a:t>()</a:t>
            </a:r>
            <a:r>
              <a:rPr lang="en-US" sz="2400" dirty="0"/>
              <a:t>is stored in </a:t>
            </a:r>
            <a:r>
              <a:rPr lang="en-US" sz="2400" dirty="0" err="1" smtClean="0">
                <a:latin typeface="Courier New" panose="02070309020205020404" pitchFamily="49" charset="0"/>
                <a:cs typeface="Courier New" panose="02070309020205020404" pitchFamily="49" charset="0"/>
              </a:rPr>
              <a:t>do_useful_stuff.m</a:t>
            </a:r>
            <a:endParaRPr lang="en-US" sz="2400" dirty="0">
              <a:latin typeface="Courier New" panose="02070309020205020404" pitchFamily="49" charset="0"/>
              <a:cs typeface="Courier New" panose="02070309020205020404" pitchFamily="49" charset="0"/>
            </a:endParaRPr>
          </a:p>
          <a:p>
            <a:pPr marL="0" indent="0">
              <a:buNone/>
            </a:pPr>
            <a:endParaRPr lang="en-US" sz="2400" dirty="0" smtClean="0">
              <a:latin typeface="Courier New" panose="02070309020205020404" pitchFamily="49" charset="0"/>
              <a:cs typeface="Courier New" panose="02070309020205020404" pitchFamily="49" charset="0"/>
            </a:endParaRPr>
          </a:p>
          <a:p>
            <a:pPr marL="0" indent="0">
              <a:buNone/>
            </a:pPr>
            <a:r>
              <a:rPr lang="en-US" dirty="0" smtClean="0">
                <a:cs typeface="Courier New" panose="02070309020205020404" pitchFamily="49" charset="0"/>
              </a:rPr>
              <a:t>If an action is carried out by a script, that script is stored in another file and should have a useful and informative name.</a:t>
            </a:r>
            <a:endParaRPr lang="en-US" dirty="0">
              <a:cs typeface="Courier New" panose="02070309020205020404" pitchFamily="49" charset="0"/>
            </a:endParaRPr>
          </a:p>
        </p:txBody>
      </p:sp>
    </p:spTree>
    <p:extLst>
      <p:ext uri="{BB962C8B-B14F-4D97-AF65-F5344CB8AC3E}">
        <p14:creationId xmlns:p14="http://schemas.microsoft.com/office/powerpoint/2010/main" val="36295395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Put it all together</a:t>
            </a:r>
            <a:endParaRPr lang="en-US" dirty="0"/>
          </a:p>
        </p:txBody>
      </p:sp>
      <p:sp>
        <p:nvSpPr>
          <p:cNvPr id="3" name="Content Placeholder 2"/>
          <p:cNvSpPr>
            <a:spLocks noGrp="1"/>
          </p:cNvSpPr>
          <p:nvPr>
            <p:ph idx="1"/>
          </p:nvPr>
        </p:nvSpPr>
        <p:spPr>
          <a:xfrm>
            <a:off x="457200" y="1600204"/>
            <a:ext cx="8361336" cy="4986576"/>
          </a:xfrm>
        </p:spPr>
        <p:txBody>
          <a:bodyPr>
            <a:normAutofit fontScale="92500" lnSpcReduction="10000"/>
          </a:bodyPr>
          <a:lstStyle/>
          <a:p>
            <a:pPr marL="0" indent="0">
              <a:buNone/>
            </a:pPr>
            <a:r>
              <a:rPr lang="en-US" sz="1800" dirty="0" err="1" smtClean="0">
                <a:latin typeface="Courier New" panose="02070309020205020404" pitchFamily="49" charset="0"/>
                <a:cs typeface="Courier New" panose="02070309020205020404" pitchFamily="49" charset="0"/>
              </a:rPr>
              <a:t>continueProgram</a:t>
            </a:r>
            <a:r>
              <a:rPr lang="en-US" sz="1800" dirty="0" smtClean="0">
                <a:latin typeface="Courier New" panose="02070309020205020404" pitchFamily="49" charset="0"/>
                <a:cs typeface="Courier New" panose="02070309020205020404" pitchFamily="49" charset="0"/>
              </a:rPr>
              <a:t> = true; </a:t>
            </a:r>
            <a:r>
              <a:rPr lang="en-US" sz="1800" dirty="0" smtClean="0">
                <a:solidFill>
                  <a:srgbClr val="00B050"/>
                </a:solidFill>
                <a:latin typeface="Courier New" panose="02070309020205020404" pitchFamily="49" charset="0"/>
                <a:cs typeface="Courier New" panose="02070309020205020404" pitchFamily="49" charset="0"/>
              </a:rPr>
              <a:t>% equivalent to done = false</a:t>
            </a:r>
          </a:p>
          <a:p>
            <a:pPr marL="0" indent="0">
              <a:buNone/>
            </a:pPr>
            <a:r>
              <a:rPr lang="en-US" sz="1800" dirty="0" smtClean="0">
                <a:solidFill>
                  <a:srgbClr val="0070C0"/>
                </a:solidFill>
                <a:latin typeface="Courier New" panose="02070309020205020404" pitchFamily="49" charset="0"/>
                <a:cs typeface="Courier New" panose="02070309020205020404" pitchFamily="49" charset="0"/>
              </a:rPr>
              <a:t>while</a:t>
            </a: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continueProgram</a:t>
            </a:r>
            <a:endParaRPr lang="en-US" sz="1800" dirty="0" smtClean="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print_menu_options</a:t>
            </a:r>
            <a:r>
              <a:rPr lang="en-US" sz="1800" dirty="0" smtClean="0">
                <a:latin typeface="Courier New" panose="02070309020205020404" pitchFamily="49" charset="0"/>
                <a:cs typeface="Courier New" panose="02070309020205020404" pitchFamily="49" charset="0"/>
              </a:rPr>
              <a:t>; </a:t>
            </a:r>
            <a:r>
              <a:rPr lang="en-US" sz="1800" dirty="0" smtClean="0">
                <a:solidFill>
                  <a:srgbClr val="00B050"/>
                </a:solidFill>
                <a:latin typeface="Courier New" panose="02070309020205020404" pitchFamily="49" charset="0"/>
                <a:cs typeface="Courier New" panose="02070309020205020404" pitchFamily="49" charset="0"/>
              </a:rPr>
              <a:t>% this is a script that prints options</a:t>
            </a:r>
          </a:p>
          <a:p>
            <a:pPr marL="0" indent="0">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choice = input(</a:t>
            </a:r>
            <a:r>
              <a:rPr lang="en-US" sz="1800" dirty="0" smtClean="0">
                <a:solidFill>
                  <a:srgbClr val="7030A0"/>
                </a:solidFill>
                <a:latin typeface="Courier New" panose="02070309020205020404" pitchFamily="49" charset="0"/>
                <a:cs typeface="Courier New" panose="02070309020205020404" pitchFamily="49" charset="0"/>
              </a:rPr>
              <a:t>‘Enter your choice: ’</a:t>
            </a:r>
            <a:r>
              <a:rPr lang="en-US" sz="1800" dirty="0" smtClean="0">
                <a:latin typeface="Courier New" panose="02070309020205020404" pitchFamily="49" charset="0"/>
                <a:cs typeface="Courier New" panose="02070309020205020404" pitchFamily="49" charset="0"/>
              </a:rPr>
              <a:t>,</a:t>
            </a:r>
            <a:r>
              <a:rPr lang="en-US" sz="1800" dirty="0" smtClean="0">
                <a:solidFill>
                  <a:srgbClr val="7030A0"/>
                </a:solidFill>
                <a:latin typeface="Courier New" panose="02070309020205020404" pitchFamily="49" charset="0"/>
                <a:cs typeface="Courier New" panose="02070309020205020404" pitchFamily="49" charset="0"/>
              </a:rPr>
              <a:t>‘s’</a:t>
            </a:r>
            <a:r>
              <a:rPr lang="en-US" sz="1800" dirty="0" smtClean="0">
                <a:latin typeface="Courier New" panose="02070309020205020404" pitchFamily="49" charset="0"/>
                <a:cs typeface="Courier New" panose="02070309020205020404" pitchFamily="49" charset="0"/>
              </a:rPr>
              <a:t>);</a:t>
            </a:r>
          </a:p>
          <a:p>
            <a:pPr marL="0" indent="0">
              <a:buNone/>
            </a:pPr>
            <a:r>
              <a:rPr lang="en-US" sz="1800" dirty="0">
                <a:latin typeface="Courier New" panose="02070309020205020404" pitchFamily="49" charset="0"/>
                <a:cs typeface="Courier New" panose="02070309020205020404" pitchFamily="49" charset="0"/>
              </a:rPr>
              <a:t>	</a:t>
            </a:r>
            <a:r>
              <a:rPr lang="en-US" sz="1800" dirty="0" smtClean="0">
                <a:solidFill>
                  <a:srgbClr val="0070C0"/>
                </a:solidFill>
                <a:latin typeface="Courier New" panose="02070309020205020404" pitchFamily="49" charset="0"/>
                <a:cs typeface="Courier New" panose="02070309020205020404" pitchFamily="49" charset="0"/>
              </a:rPr>
              <a:t>switch</a:t>
            </a:r>
            <a:r>
              <a:rPr lang="en-US" sz="1800" dirty="0" smtClean="0">
                <a:latin typeface="Courier New" panose="02070309020205020404" pitchFamily="49" charset="0"/>
                <a:cs typeface="Courier New" panose="02070309020205020404" pitchFamily="49" charset="0"/>
              </a:rPr>
              <a:t> choice</a:t>
            </a:r>
          </a:p>
          <a:p>
            <a:pPr marL="0" indent="0">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r>
              <a:rPr lang="en-US" sz="1800" dirty="0" smtClean="0">
                <a:solidFill>
                  <a:srgbClr val="0070C0"/>
                </a:solidFill>
                <a:latin typeface="Courier New" panose="02070309020205020404" pitchFamily="49" charset="0"/>
                <a:cs typeface="Courier New" panose="02070309020205020404" pitchFamily="49" charset="0"/>
              </a:rPr>
              <a:t>case</a:t>
            </a:r>
            <a:r>
              <a:rPr lang="en-US" sz="1800" dirty="0" smtClean="0">
                <a:latin typeface="Courier New" panose="02070309020205020404" pitchFamily="49" charset="0"/>
                <a:cs typeface="Courier New" panose="02070309020205020404" pitchFamily="49" charset="0"/>
              </a:rPr>
              <a:t> </a:t>
            </a:r>
            <a:r>
              <a:rPr lang="en-US" sz="1800" dirty="0" smtClean="0">
                <a:solidFill>
                  <a:srgbClr val="7030A0"/>
                </a:solidFill>
                <a:latin typeface="Courier New" panose="02070309020205020404" pitchFamily="49" charset="0"/>
                <a:cs typeface="Courier New" panose="02070309020205020404" pitchFamily="49" charset="0"/>
              </a:rPr>
              <a:t>‘1’</a:t>
            </a:r>
          </a:p>
          <a:p>
            <a:pPr marL="0" indent="0">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do_fun_stuff</a:t>
            </a:r>
            <a:r>
              <a:rPr lang="en-US" sz="1800" dirty="0" smtClean="0">
                <a:latin typeface="Courier New" panose="02070309020205020404" pitchFamily="49" charset="0"/>
                <a:cs typeface="Courier New" panose="02070309020205020404" pitchFamily="49" charset="0"/>
              </a:rPr>
              <a:t>();</a:t>
            </a:r>
          </a:p>
          <a:p>
            <a:pPr marL="0" indent="0">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r>
              <a:rPr lang="en-US" sz="1800" dirty="0" smtClean="0">
                <a:solidFill>
                  <a:srgbClr val="0070C0"/>
                </a:solidFill>
                <a:latin typeface="Courier New" panose="02070309020205020404" pitchFamily="49" charset="0"/>
                <a:cs typeface="Courier New" panose="02070309020205020404" pitchFamily="49" charset="0"/>
              </a:rPr>
              <a:t>case</a:t>
            </a:r>
            <a:r>
              <a:rPr lang="en-US" sz="1800" dirty="0" smtClean="0">
                <a:latin typeface="Courier New" panose="02070309020205020404" pitchFamily="49" charset="0"/>
                <a:cs typeface="Courier New" panose="02070309020205020404" pitchFamily="49" charset="0"/>
              </a:rPr>
              <a:t> </a:t>
            </a:r>
            <a:r>
              <a:rPr lang="en-US" sz="1800" dirty="0" smtClean="0">
                <a:solidFill>
                  <a:srgbClr val="7030A0"/>
                </a:solidFill>
                <a:latin typeface="Courier New" panose="02070309020205020404" pitchFamily="49" charset="0"/>
                <a:cs typeface="Courier New" panose="02070309020205020404" pitchFamily="49" charset="0"/>
              </a:rPr>
              <a:t>‘2’</a:t>
            </a:r>
          </a:p>
          <a:p>
            <a:pPr marL="0" indent="0">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do_boring_stuff</a:t>
            </a:r>
            <a:r>
              <a:rPr lang="en-US" sz="1800" dirty="0" smtClean="0">
                <a:latin typeface="Courier New" panose="02070309020205020404" pitchFamily="49" charset="0"/>
                <a:cs typeface="Courier New" panose="02070309020205020404" pitchFamily="49" charset="0"/>
              </a:rPr>
              <a:t>();</a:t>
            </a:r>
          </a:p>
          <a:p>
            <a:pPr marL="0" indent="0">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r>
              <a:rPr lang="en-US" sz="1800" dirty="0" smtClean="0">
                <a:solidFill>
                  <a:srgbClr val="0070C0"/>
                </a:solidFill>
                <a:latin typeface="Courier New" panose="02070309020205020404" pitchFamily="49" charset="0"/>
                <a:cs typeface="Courier New" panose="02070309020205020404" pitchFamily="49" charset="0"/>
              </a:rPr>
              <a:t>case</a:t>
            </a:r>
            <a:r>
              <a:rPr lang="en-US" sz="1800" dirty="0" smtClean="0">
                <a:latin typeface="Courier New" panose="02070309020205020404" pitchFamily="49" charset="0"/>
                <a:cs typeface="Courier New" panose="02070309020205020404" pitchFamily="49" charset="0"/>
              </a:rPr>
              <a:t> </a:t>
            </a:r>
            <a:r>
              <a:rPr lang="en-US" sz="1800" dirty="0" smtClean="0">
                <a:solidFill>
                  <a:srgbClr val="7030A0"/>
                </a:solidFill>
                <a:latin typeface="Courier New" panose="02070309020205020404" pitchFamily="49" charset="0"/>
                <a:cs typeface="Courier New" panose="02070309020205020404" pitchFamily="49" charset="0"/>
              </a:rPr>
              <a:t>‘3’</a:t>
            </a:r>
          </a:p>
          <a:p>
            <a:pPr marL="0" indent="0">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do_useful_stuff</a:t>
            </a:r>
            <a:r>
              <a:rPr lang="en-US" sz="1800" dirty="0" smtClean="0">
                <a:latin typeface="Courier New" panose="02070309020205020404" pitchFamily="49" charset="0"/>
                <a:cs typeface="Courier New" panose="02070309020205020404" pitchFamily="49" charset="0"/>
              </a:rPr>
              <a:t>();</a:t>
            </a:r>
          </a:p>
          <a:p>
            <a:pPr marL="0" indent="0">
              <a:buNone/>
            </a:pPr>
            <a:r>
              <a:rPr lang="en-US" sz="1800" dirty="0">
                <a:latin typeface="Courier New" panose="02070309020205020404" pitchFamily="49" charset="0"/>
                <a:cs typeface="Courier New" panose="02070309020205020404" pitchFamily="49" charset="0"/>
              </a:rPr>
              <a:t>		</a:t>
            </a:r>
            <a:r>
              <a:rPr lang="en-US" sz="1800" dirty="0" smtClean="0">
                <a:solidFill>
                  <a:srgbClr val="0070C0"/>
                </a:solidFill>
                <a:latin typeface="Courier New" panose="02070309020205020404" pitchFamily="49" charset="0"/>
                <a:cs typeface="Courier New" panose="02070309020205020404" pitchFamily="49" charset="0"/>
              </a:rPr>
              <a:t>case</a:t>
            </a:r>
            <a:r>
              <a:rPr lang="en-US" sz="1800" dirty="0" smtClean="0">
                <a:latin typeface="Courier New" panose="02070309020205020404" pitchFamily="49" charset="0"/>
                <a:cs typeface="Courier New" panose="02070309020205020404" pitchFamily="49" charset="0"/>
              </a:rPr>
              <a:t> </a:t>
            </a:r>
            <a:r>
              <a:rPr lang="en-US" sz="1800" dirty="0" smtClean="0">
                <a:solidFill>
                  <a:srgbClr val="7030A0"/>
                </a:solidFill>
                <a:latin typeface="Courier New" panose="02070309020205020404" pitchFamily="49" charset="0"/>
                <a:cs typeface="Courier New" panose="02070309020205020404" pitchFamily="49" charset="0"/>
              </a:rPr>
              <a:t>‘4’</a:t>
            </a:r>
          </a:p>
          <a:p>
            <a:pPr marL="0" indent="0">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continueProgram</a:t>
            </a:r>
            <a:r>
              <a:rPr lang="en-US" sz="1800" dirty="0" smtClean="0">
                <a:latin typeface="Courier New" panose="02070309020205020404" pitchFamily="49" charset="0"/>
                <a:cs typeface="Courier New" panose="02070309020205020404" pitchFamily="49" charset="0"/>
              </a:rPr>
              <a:t> = false;</a:t>
            </a:r>
          </a:p>
          <a:p>
            <a:pPr marL="0" indent="0">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r>
              <a:rPr lang="en-US" sz="1800" dirty="0" smtClean="0">
                <a:solidFill>
                  <a:srgbClr val="0070C0"/>
                </a:solidFill>
                <a:latin typeface="Courier New" panose="02070309020205020404" pitchFamily="49" charset="0"/>
                <a:cs typeface="Courier New" panose="02070309020205020404" pitchFamily="49" charset="0"/>
              </a:rPr>
              <a:t>otherwise</a:t>
            </a:r>
          </a:p>
          <a:p>
            <a:pPr marL="0" indent="0">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fprintf</a:t>
            </a:r>
            <a:r>
              <a:rPr lang="en-US" sz="1800" dirty="0" smtClean="0">
                <a:latin typeface="Courier New" panose="02070309020205020404" pitchFamily="49" charset="0"/>
                <a:cs typeface="Courier New" panose="02070309020205020404" pitchFamily="49" charset="0"/>
              </a:rPr>
              <a:t>(</a:t>
            </a:r>
            <a:r>
              <a:rPr lang="en-US" sz="1800" dirty="0" smtClean="0">
                <a:solidFill>
                  <a:srgbClr val="7030A0"/>
                </a:solidFill>
                <a:latin typeface="Courier New" panose="02070309020205020404" pitchFamily="49" charset="0"/>
                <a:cs typeface="Courier New" panose="02070309020205020404" pitchFamily="49" charset="0"/>
              </a:rPr>
              <a:t>‘Please choose a option between 1 and 4\n’</a:t>
            </a:r>
            <a:r>
              <a:rPr lang="en-US" sz="1800" dirty="0" smtClean="0">
                <a:latin typeface="Courier New" panose="02070309020205020404" pitchFamily="49" charset="0"/>
                <a:cs typeface="Courier New" panose="02070309020205020404" pitchFamily="49" charset="0"/>
              </a:rPr>
              <a:t>);</a:t>
            </a:r>
          </a:p>
          <a:p>
            <a:pPr marL="0" indent="0">
              <a:buNone/>
            </a:pPr>
            <a:r>
              <a:rPr lang="en-US" sz="1800" dirty="0">
                <a:latin typeface="Courier New" panose="02070309020205020404" pitchFamily="49" charset="0"/>
                <a:cs typeface="Courier New" panose="02070309020205020404" pitchFamily="49" charset="0"/>
              </a:rPr>
              <a:t>	</a:t>
            </a:r>
            <a:r>
              <a:rPr lang="en-US" sz="1800" dirty="0" smtClean="0">
                <a:solidFill>
                  <a:srgbClr val="0070C0"/>
                </a:solidFill>
                <a:latin typeface="Courier New" panose="02070309020205020404" pitchFamily="49" charset="0"/>
                <a:cs typeface="Courier New" panose="02070309020205020404" pitchFamily="49" charset="0"/>
              </a:rPr>
              <a:t>end</a:t>
            </a:r>
          </a:p>
          <a:p>
            <a:pPr marL="0" indent="0">
              <a:buNone/>
            </a:pPr>
            <a:r>
              <a:rPr lang="en-US" sz="1800" dirty="0">
                <a:solidFill>
                  <a:srgbClr val="0070C0"/>
                </a:solidFill>
                <a:latin typeface="Courier New" panose="02070309020205020404" pitchFamily="49" charset="0"/>
                <a:cs typeface="Courier New" panose="02070309020205020404" pitchFamily="49" charset="0"/>
              </a:rPr>
              <a:t>end</a:t>
            </a:r>
            <a:endParaRPr lang="en-US" sz="1800" dirty="0" smtClean="0">
              <a:solidFill>
                <a:srgbClr val="0070C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987490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Menus</a:t>
            </a:r>
            <a:endParaRPr lang="en-US" dirty="0"/>
          </a:p>
        </p:txBody>
      </p:sp>
      <p:sp>
        <p:nvSpPr>
          <p:cNvPr id="3" name="Content Placeholder 2"/>
          <p:cNvSpPr>
            <a:spLocks noGrp="1"/>
          </p:cNvSpPr>
          <p:nvPr>
            <p:ph idx="1"/>
          </p:nvPr>
        </p:nvSpPr>
        <p:spPr>
          <a:xfrm>
            <a:off x="457200" y="1600204"/>
            <a:ext cx="8229600" cy="4986576"/>
          </a:xfrm>
        </p:spPr>
        <p:txBody>
          <a:bodyPr>
            <a:normAutofit/>
          </a:bodyPr>
          <a:lstStyle/>
          <a:p>
            <a:r>
              <a:rPr lang="en-US" dirty="0"/>
              <a:t>Fancy </a:t>
            </a:r>
            <a:r>
              <a:rPr lang="en-US" dirty="0" smtClean="0"/>
              <a:t>formatting</a:t>
            </a:r>
          </a:p>
          <a:p>
            <a:r>
              <a:rPr lang="en-US" dirty="0"/>
              <a:t>Menus with hidden </a:t>
            </a:r>
            <a:r>
              <a:rPr lang="en-US" dirty="0" smtClean="0"/>
              <a:t>options</a:t>
            </a:r>
          </a:p>
          <a:p>
            <a:r>
              <a:rPr lang="en-US" dirty="0"/>
              <a:t>M</a:t>
            </a:r>
            <a:r>
              <a:rPr lang="en-US" dirty="0" smtClean="0"/>
              <a:t>enus that invoke other menus</a:t>
            </a:r>
          </a:p>
          <a:p>
            <a:r>
              <a:rPr lang="en-US" dirty="0"/>
              <a:t>M</a:t>
            </a:r>
            <a:r>
              <a:rPr lang="en-US" dirty="0" smtClean="0"/>
              <a:t>enus that have different options based on the current state of program</a:t>
            </a:r>
          </a:p>
          <a:p>
            <a:pPr marL="0" indent="0">
              <a:buNone/>
            </a:pPr>
            <a:endParaRPr lang="en-US" dirty="0"/>
          </a:p>
          <a:p>
            <a:pPr marL="0" indent="0">
              <a:buNone/>
            </a:pPr>
            <a:r>
              <a:rPr lang="en-US" dirty="0" smtClean="0"/>
              <a:t>If you long for old school cool, text-based adventure games are just lots of menus.</a:t>
            </a:r>
          </a:p>
        </p:txBody>
      </p:sp>
    </p:spTree>
    <p:extLst>
      <p:ext uri="{BB962C8B-B14F-4D97-AF65-F5344CB8AC3E}">
        <p14:creationId xmlns:p14="http://schemas.microsoft.com/office/powerpoint/2010/main" val="1751125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The Basic Menu Algorithm</a:t>
            </a:r>
            <a:endParaRPr lang="en-US" dirty="0"/>
          </a:p>
        </p:txBody>
      </p:sp>
      <p:sp>
        <p:nvSpPr>
          <p:cNvPr id="3" name="Content Placeholder 2"/>
          <p:cNvSpPr>
            <a:spLocks noGrp="1"/>
          </p:cNvSpPr>
          <p:nvPr>
            <p:ph idx="1"/>
          </p:nvPr>
        </p:nvSpPr>
        <p:spPr>
          <a:xfrm>
            <a:off x="263471" y="1600202"/>
            <a:ext cx="8601559" cy="4246281"/>
          </a:xfrm>
        </p:spPr>
        <p:txBody>
          <a:bodyPr>
            <a:normAutofit/>
          </a:bodyPr>
          <a:lstStyle/>
          <a:p>
            <a:pPr marL="0" indent="0">
              <a:buNone/>
            </a:pPr>
            <a:r>
              <a:rPr lang="en-US" dirty="0"/>
              <a:t>Every menu follows the same basic recipe:</a:t>
            </a:r>
          </a:p>
          <a:p>
            <a:pPr marL="0" indent="0">
              <a:buNone/>
            </a:pPr>
            <a:endParaRPr lang="en-US" dirty="0"/>
          </a:p>
          <a:p>
            <a:pPr marL="514350" indent="-514350">
              <a:buFont typeface="+mj-lt"/>
              <a:buAutoNum type="arabicPeriod"/>
            </a:pPr>
            <a:r>
              <a:rPr lang="en-US" sz="2800" dirty="0">
                <a:latin typeface="Courier New" panose="02070309020205020404" pitchFamily="49" charset="0"/>
                <a:cs typeface="Courier New" panose="02070309020205020404" pitchFamily="49" charset="0"/>
              </a:rPr>
              <a:t>Display menu options</a:t>
            </a:r>
          </a:p>
          <a:p>
            <a:pPr marL="514350" indent="-514350">
              <a:buFont typeface="+mj-lt"/>
              <a:buAutoNum type="arabicPeriod"/>
            </a:pPr>
            <a:r>
              <a:rPr lang="en-US" sz="2800" dirty="0">
                <a:latin typeface="Courier New" panose="02070309020205020404" pitchFamily="49" charset="0"/>
                <a:cs typeface="Courier New" panose="02070309020205020404" pitchFamily="49" charset="0"/>
              </a:rPr>
              <a:t>Prompt user to select an option</a:t>
            </a:r>
          </a:p>
          <a:p>
            <a:pPr marL="514350" indent="-514350">
              <a:buFont typeface="+mj-lt"/>
              <a:buAutoNum type="arabicPeriod"/>
            </a:pPr>
            <a:r>
              <a:rPr lang="en-US" sz="2800" dirty="0">
                <a:latin typeface="Courier New" panose="02070309020205020404" pitchFamily="49" charset="0"/>
                <a:cs typeface="Courier New" panose="02070309020205020404" pitchFamily="49" charset="0"/>
              </a:rPr>
              <a:t>Validate user input</a:t>
            </a:r>
          </a:p>
          <a:p>
            <a:pPr marL="514350" indent="-514350">
              <a:buFont typeface="+mj-lt"/>
              <a:buAutoNum type="arabicPeriod"/>
            </a:pPr>
            <a:r>
              <a:rPr lang="en-US" sz="2800" dirty="0">
                <a:latin typeface="Courier New" panose="02070309020205020404" pitchFamily="49" charset="0"/>
                <a:cs typeface="Courier New" panose="02070309020205020404" pitchFamily="49" charset="0"/>
              </a:rPr>
              <a:t>Perform an action based on user input</a:t>
            </a:r>
          </a:p>
          <a:p>
            <a:pPr marL="514350" indent="-514350">
              <a:buFont typeface="+mj-lt"/>
              <a:buAutoNum type="arabicPeriod"/>
            </a:pPr>
            <a:r>
              <a:rPr lang="en-US" sz="2800" dirty="0">
                <a:latin typeface="Courier New" panose="02070309020205020404" pitchFamily="49" charset="0"/>
                <a:cs typeface="Courier New" panose="02070309020205020404" pitchFamily="49" charset="0"/>
              </a:rPr>
              <a:t>GOTO 1</a:t>
            </a:r>
          </a:p>
          <a:p>
            <a:pPr marL="0" indent="0">
              <a:buNone/>
            </a:pPr>
            <a:endParaRPr lang="en-US" dirty="0"/>
          </a:p>
        </p:txBody>
      </p:sp>
    </p:spTree>
    <p:extLst>
      <p:ext uri="{BB962C8B-B14F-4D97-AF65-F5344CB8AC3E}">
        <p14:creationId xmlns:p14="http://schemas.microsoft.com/office/powerpoint/2010/main" val="24983893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1987834" y="585306"/>
            <a:ext cx="5157305" cy="2996460"/>
          </a:xfrm>
        </p:spPr>
        <p:txBody>
          <a:bodyPr>
            <a:normAutofit/>
          </a:bodyPr>
          <a:lstStyle/>
          <a:p>
            <a:r>
              <a:rPr lang="en-US" sz="2800" dirty="0" smtClean="0">
                <a:cs typeface="Frutiger LT Std 55 Roman"/>
              </a:rPr>
              <a:t>Please send all complaints to /dev/null</a:t>
            </a:r>
            <a:br>
              <a:rPr lang="en-US" sz="2800" dirty="0" smtClean="0">
                <a:cs typeface="Frutiger LT Std 55 Roman"/>
              </a:rPr>
            </a:br>
            <a:r>
              <a:rPr lang="en-US" sz="2800" dirty="0">
                <a:cs typeface="Frutiger LT Std 55 Roman"/>
              </a:rPr>
              <a:t/>
            </a:r>
            <a:br>
              <a:rPr lang="en-US" sz="2800" dirty="0">
                <a:cs typeface="Frutiger LT Std 55 Roman"/>
              </a:rPr>
            </a:br>
            <a:r>
              <a:rPr lang="en-US" sz="2800" dirty="0" smtClean="0">
                <a:cs typeface="Frutiger LT Std 55 Roman"/>
              </a:rPr>
              <a:t>Everything else can be sent to </a:t>
            </a:r>
            <a:r>
              <a:rPr lang="en-US" sz="2800" dirty="0" smtClean="0">
                <a:cs typeface="Frutiger LT Std 55 Roman"/>
                <a:hlinkClick r:id="rId3"/>
              </a:rPr>
              <a:t>pcr@tamu.edu</a:t>
            </a:r>
            <a:r>
              <a:rPr lang="en-US" sz="2800" dirty="0" smtClean="0">
                <a:cs typeface="Frutiger LT Std 55 Roman"/>
              </a:rPr>
              <a:t> </a:t>
            </a:r>
            <a:endParaRPr lang="en-US" sz="2800" dirty="0">
              <a:cs typeface="Frutiger LT Std 55 Roman"/>
            </a:endParaRPr>
          </a:p>
        </p:txBody>
      </p:sp>
    </p:spTree>
    <p:extLst>
      <p:ext uri="{BB962C8B-B14F-4D97-AF65-F5344CB8AC3E}">
        <p14:creationId xmlns:p14="http://schemas.microsoft.com/office/powerpoint/2010/main" val="1514266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Menu</a:t>
            </a:r>
            <a:endParaRPr lang="en-US" dirty="0"/>
          </a:p>
        </p:txBody>
      </p:sp>
      <p:sp>
        <p:nvSpPr>
          <p:cNvPr id="3" name="Content Placeholder 2"/>
          <p:cNvSpPr>
            <a:spLocks noGrp="1"/>
          </p:cNvSpPr>
          <p:nvPr>
            <p:ph idx="1"/>
          </p:nvPr>
        </p:nvSpPr>
        <p:spPr/>
        <p:txBody>
          <a:bodyPr/>
          <a:lstStyle/>
          <a:p>
            <a:pPr marL="0" indent="0">
              <a:buNone/>
            </a:pPr>
            <a:r>
              <a:rPr lang="en-US" dirty="0">
                <a:latin typeface="Courier New" panose="02070309020205020404" pitchFamily="49" charset="0"/>
                <a:cs typeface="Courier New" panose="02070309020205020404" pitchFamily="49" charset="0"/>
              </a:rPr>
              <a:t>What do you want to do?</a:t>
            </a:r>
          </a:p>
          <a:p>
            <a:pPr marL="514350" indent="-514350">
              <a:buAutoNum type="arabicParenR"/>
            </a:pPr>
            <a:r>
              <a:rPr lang="en-US" dirty="0" smtClean="0">
                <a:latin typeface="Courier New" panose="02070309020205020404" pitchFamily="49" charset="0"/>
                <a:cs typeface="Courier New" panose="02070309020205020404" pitchFamily="49" charset="0"/>
              </a:rPr>
              <a:t>Do </a:t>
            </a:r>
            <a:r>
              <a:rPr lang="en-US" dirty="0">
                <a:latin typeface="Courier New" panose="02070309020205020404" pitchFamily="49" charset="0"/>
                <a:cs typeface="Courier New" panose="02070309020205020404" pitchFamily="49" charset="0"/>
              </a:rPr>
              <a:t>fun </a:t>
            </a:r>
            <a:r>
              <a:rPr lang="en-US" dirty="0" smtClean="0">
                <a:latin typeface="Courier New" panose="02070309020205020404" pitchFamily="49" charset="0"/>
                <a:cs typeface="Courier New" panose="02070309020205020404" pitchFamily="49" charset="0"/>
              </a:rPr>
              <a:t>stuff</a:t>
            </a:r>
          </a:p>
          <a:p>
            <a:pPr marL="514350" indent="-514350">
              <a:buAutoNum type="arabicParenR"/>
            </a:pPr>
            <a:r>
              <a:rPr lang="en-US" dirty="0" smtClean="0">
                <a:latin typeface="Courier New" panose="02070309020205020404" pitchFamily="49" charset="0"/>
                <a:cs typeface="Courier New" panose="02070309020205020404" pitchFamily="49" charset="0"/>
              </a:rPr>
              <a:t>Do </a:t>
            </a:r>
            <a:r>
              <a:rPr lang="en-US" dirty="0">
                <a:latin typeface="Courier New" panose="02070309020205020404" pitchFamily="49" charset="0"/>
                <a:cs typeface="Courier New" panose="02070309020205020404" pitchFamily="49" charset="0"/>
              </a:rPr>
              <a:t>boring </a:t>
            </a:r>
            <a:r>
              <a:rPr lang="en-US" dirty="0" smtClean="0">
                <a:latin typeface="Courier New" panose="02070309020205020404" pitchFamily="49" charset="0"/>
                <a:cs typeface="Courier New" panose="02070309020205020404" pitchFamily="49" charset="0"/>
              </a:rPr>
              <a:t>stuff</a:t>
            </a:r>
          </a:p>
          <a:p>
            <a:pPr marL="514350" indent="-514350">
              <a:buAutoNum type="arabicParenR"/>
            </a:pPr>
            <a:r>
              <a:rPr lang="en-US" dirty="0" smtClean="0">
                <a:latin typeface="Courier New" panose="02070309020205020404" pitchFamily="49" charset="0"/>
                <a:cs typeface="Courier New" panose="02070309020205020404" pitchFamily="49" charset="0"/>
              </a:rPr>
              <a:t>Do </a:t>
            </a:r>
            <a:r>
              <a:rPr lang="en-US" dirty="0">
                <a:latin typeface="Courier New" panose="02070309020205020404" pitchFamily="49" charset="0"/>
                <a:cs typeface="Courier New" panose="02070309020205020404" pitchFamily="49" charset="0"/>
              </a:rPr>
              <a:t>useful </a:t>
            </a:r>
            <a:r>
              <a:rPr lang="en-US" dirty="0" smtClean="0">
                <a:latin typeface="Courier New" panose="02070309020205020404" pitchFamily="49" charset="0"/>
                <a:cs typeface="Courier New" panose="02070309020205020404" pitchFamily="49" charset="0"/>
              </a:rPr>
              <a:t>stuff</a:t>
            </a:r>
          </a:p>
          <a:p>
            <a:pPr marL="514350" indent="-514350">
              <a:buAutoNum type="arabicParenR"/>
            </a:pPr>
            <a:r>
              <a:rPr lang="en-US" dirty="0" smtClean="0">
                <a:latin typeface="Courier New" panose="02070309020205020404" pitchFamily="49" charset="0"/>
                <a:cs typeface="Courier New" panose="02070309020205020404" pitchFamily="49" charset="0"/>
              </a:rPr>
              <a:t>Exit</a:t>
            </a:r>
          </a:p>
          <a:p>
            <a:pPr marL="0" indent="0">
              <a:buNone/>
            </a:pPr>
            <a:r>
              <a:rPr lang="en-US" dirty="0">
                <a:latin typeface="Courier New" panose="02070309020205020404" pitchFamily="49" charset="0"/>
                <a:cs typeface="Courier New" panose="02070309020205020404" pitchFamily="49" charset="0"/>
              </a:rPr>
              <a:t>Enter your </a:t>
            </a:r>
            <a:r>
              <a:rPr lang="en-US" dirty="0" smtClean="0">
                <a:latin typeface="Courier New" panose="02070309020205020404" pitchFamily="49" charset="0"/>
                <a:cs typeface="Courier New" panose="02070309020205020404" pitchFamily="49" charset="0"/>
              </a:rPr>
              <a:t>choice: </a:t>
            </a:r>
          </a:p>
        </p:txBody>
      </p:sp>
    </p:spTree>
    <p:extLst>
      <p:ext uri="{BB962C8B-B14F-4D97-AF65-F5344CB8AC3E}">
        <p14:creationId xmlns:p14="http://schemas.microsoft.com/office/powerpoint/2010/main" val="4037198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Flow</a:t>
            </a:r>
            <a:endParaRPr lang="en-US" dirty="0"/>
          </a:p>
        </p:txBody>
      </p:sp>
      <p:sp>
        <p:nvSpPr>
          <p:cNvPr id="3" name="Flowchart: Terminator 2"/>
          <p:cNvSpPr/>
          <p:nvPr/>
        </p:nvSpPr>
        <p:spPr>
          <a:xfrm>
            <a:off x="1549823" y="1607727"/>
            <a:ext cx="898901" cy="320040"/>
          </a:xfrm>
          <a:prstGeom prst="flowChartTerminato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START</a:t>
            </a:r>
            <a:endParaRPr lang="en-US" dirty="0"/>
          </a:p>
        </p:txBody>
      </p:sp>
      <p:sp>
        <p:nvSpPr>
          <p:cNvPr id="4" name="Flowchart: Process 3"/>
          <p:cNvSpPr/>
          <p:nvPr/>
        </p:nvSpPr>
        <p:spPr>
          <a:xfrm>
            <a:off x="712918" y="2262759"/>
            <a:ext cx="2560320" cy="320040"/>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Display menu options</a:t>
            </a:r>
            <a:endParaRPr lang="en-US" dirty="0"/>
          </a:p>
        </p:txBody>
      </p:sp>
      <p:sp>
        <p:nvSpPr>
          <p:cNvPr id="5" name="Flowchart: Data 4"/>
          <p:cNvSpPr/>
          <p:nvPr/>
        </p:nvSpPr>
        <p:spPr>
          <a:xfrm>
            <a:off x="712916" y="3072775"/>
            <a:ext cx="2560320" cy="320040"/>
          </a:xfrm>
          <a:prstGeom prst="flowChartInputOutp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User’s choice</a:t>
            </a:r>
            <a:endParaRPr lang="en-US" dirty="0"/>
          </a:p>
        </p:txBody>
      </p:sp>
      <p:sp>
        <p:nvSpPr>
          <p:cNvPr id="6" name="Flowchart: Decision 5"/>
          <p:cNvSpPr/>
          <p:nvPr/>
        </p:nvSpPr>
        <p:spPr>
          <a:xfrm>
            <a:off x="1154617" y="3864107"/>
            <a:ext cx="1689316" cy="852407"/>
          </a:xfrm>
          <a:prstGeom prst="flowChartDecisi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Valid?</a:t>
            </a:r>
            <a:endParaRPr lang="en-US" dirty="0"/>
          </a:p>
        </p:txBody>
      </p:sp>
      <p:sp>
        <p:nvSpPr>
          <p:cNvPr id="7" name="Flowchart: Process 6"/>
          <p:cNvSpPr/>
          <p:nvPr/>
        </p:nvSpPr>
        <p:spPr>
          <a:xfrm>
            <a:off x="712919" y="5228878"/>
            <a:ext cx="2560320" cy="320040"/>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Display error message</a:t>
            </a:r>
            <a:endParaRPr lang="en-US" dirty="0"/>
          </a:p>
        </p:txBody>
      </p:sp>
      <p:cxnSp>
        <p:nvCxnSpPr>
          <p:cNvPr id="9" name="Elbow Connector 8"/>
          <p:cNvCxnSpPr>
            <a:stCxn id="7" idx="1"/>
            <a:endCxn id="4" idx="1"/>
          </p:cNvCxnSpPr>
          <p:nvPr/>
        </p:nvCxnSpPr>
        <p:spPr>
          <a:xfrm rot="10800000">
            <a:off x="712919" y="2422780"/>
            <a:ext cx="1" cy="2966119"/>
          </a:xfrm>
          <a:prstGeom prst="bentConnector3">
            <a:avLst>
              <a:gd name="adj1" fmla="val 2286010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6" idx="2"/>
            <a:endCxn id="7" idx="0"/>
          </p:cNvCxnSpPr>
          <p:nvPr/>
        </p:nvCxnSpPr>
        <p:spPr>
          <a:xfrm flipH="1">
            <a:off x="1993079" y="4716514"/>
            <a:ext cx="6196" cy="51236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1976027" y="4772532"/>
            <a:ext cx="455574" cy="369332"/>
          </a:xfrm>
          <a:prstGeom prst="rect">
            <a:avLst/>
          </a:prstGeom>
          <a:noFill/>
        </p:spPr>
        <p:txBody>
          <a:bodyPr wrap="none" rtlCol="0">
            <a:spAutoFit/>
          </a:bodyPr>
          <a:lstStyle/>
          <a:p>
            <a:r>
              <a:rPr lang="en-US" dirty="0" smtClean="0"/>
              <a:t>No</a:t>
            </a:r>
            <a:endParaRPr lang="en-US" dirty="0"/>
          </a:p>
        </p:txBody>
      </p:sp>
      <p:cxnSp>
        <p:nvCxnSpPr>
          <p:cNvPr id="14" name="Straight Arrow Connector 13"/>
          <p:cNvCxnSpPr>
            <a:stCxn id="5" idx="4"/>
            <a:endCxn id="6" idx="0"/>
          </p:cNvCxnSpPr>
          <p:nvPr/>
        </p:nvCxnSpPr>
        <p:spPr>
          <a:xfrm>
            <a:off x="1993076" y="3392815"/>
            <a:ext cx="6199" cy="47129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4" idx="2"/>
            <a:endCxn id="5" idx="1"/>
          </p:cNvCxnSpPr>
          <p:nvPr/>
        </p:nvCxnSpPr>
        <p:spPr>
          <a:xfrm flipH="1">
            <a:off x="1993076" y="2582799"/>
            <a:ext cx="2" cy="4899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3" idx="2"/>
            <a:endCxn id="4" idx="0"/>
          </p:cNvCxnSpPr>
          <p:nvPr/>
        </p:nvCxnSpPr>
        <p:spPr>
          <a:xfrm flipH="1">
            <a:off x="1993078" y="1927767"/>
            <a:ext cx="6196" cy="33499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Flowchart: Decision 19"/>
          <p:cNvSpPr/>
          <p:nvPr/>
        </p:nvSpPr>
        <p:spPr>
          <a:xfrm>
            <a:off x="4223287" y="1364291"/>
            <a:ext cx="1766806" cy="852407"/>
          </a:xfrm>
          <a:prstGeom prst="flowChartDecisi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Which action?</a:t>
            </a:r>
            <a:endParaRPr lang="en-US" dirty="0"/>
          </a:p>
        </p:txBody>
      </p:sp>
      <p:cxnSp>
        <p:nvCxnSpPr>
          <p:cNvPr id="22" name="Elbow Connector 21"/>
          <p:cNvCxnSpPr>
            <a:stCxn id="6" idx="3"/>
            <a:endCxn id="20" idx="1"/>
          </p:cNvCxnSpPr>
          <p:nvPr/>
        </p:nvCxnSpPr>
        <p:spPr>
          <a:xfrm flipV="1">
            <a:off x="2843933" y="1790495"/>
            <a:ext cx="1379354" cy="2499816"/>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2921569" y="3986338"/>
            <a:ext cx="485518" cy="369332"/>
          </a:xfrm>
          <a:prstGeom prst="rect">
            <a:avLst/>
          </a:prstGeom>
          <a:noFill/>
        </p:spPr>
        <p:txBody>
          <a:bodyPr wrap="none" rtlCol="0">
            <a:spAutoFit/>
          </a:bodyPr>
          <a:lstStyle/>
          <a:p>
            <a:r>
              <a:rPr lang="en-US" dirty="0" smtClean="0"/>
              <a:t>Yes</a:t>
            </a:r>
            <a:endParaRPr lang="en-US" dirty="0"/>
          </a:p>
        </p:txBody>
      </p:sp>
      <p:sp>
        <p:nvSpPr>
          <p:cNvPr id="24" name="Flowchart: Predefined Process 23"/>
          <p:cNvSpPr/>
          <p:nvPr/>
        </p:nvSpPr>
        <p:spPr>
          <a:xfrm>
            <a:off x="5571639" y="2543509"/>
            <a:ext cx="2560320" cy="320040"/>
          </a:xfrm>
          <a:prstGeom prst="flowChartPredefined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do_fun_stuff</a:t>
            </a:r>
            <a:endParaRPr lang="en-US" dirty="0"/>
          </a:p>
        </p:txBody>
      </p:sp>
      <p:sp>
        <p:nvSpPr>
          <p:cNvPr id="25" name="Flowchart: Predefined Process 24"/>
          <p:cNvSpPr/>
          <p:nvPr/>
        </p:nvSpPr>
        <p:spPr>
          <a:xfrm>
            <a:off x="5571639" y="3086210"/>
            <a:ext cx="2560320" cy="320040"/>
          </a:xfrm>
          <a:prstGeom prst="flowChartPredefined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do_boring_stuff</a:t>
            </a:r>
            <a:endParaRPr lang="en-US" dirty="0"/>
          </a:p>
        </p:txBody>
      </p:sp>
      <p:sp>
        <p:nvSpPr>
          <p:cNvPr id="26" name="Flowchart: Predefined Process 25"/>
          <p:cNvSpPr/>
          <p:nvPr/>
        </p:nvSpPr>
        <p:spPr>
          <a:xfrm>
            <a:off x="5571639" y="3625006"/>
            <a:ext cx="2560320" cy="320040"/>
          </a:xfrm>
          <a:prstGeom prst="flowChartPredefined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do_useful_stuff</a:t>
            </a:r>
            <a:endParaRPr lang="en-US" dirty="0"/>
          </a:p>
        </p:txBody>
      </p:sp>
      <p:cxnSp>
        <p:nvCxnSpPr>
          <p:cNvPr id="44" name="Elbow Connector 43"/>
          <p:cNvCxnSpPr>
            <a:stCxn id="20" idx="2"/>
            <a:endCxn id="24" idx="1"/>
          </p:cNvCxnSpPr>
          <p:nvPr/>
        </p:nvCxnSpPr>
        <p:spPr>
          <a:xfrm rot="16200000" flipH="1">
            <a:off x="5095749" y="2227638"/>
            <a:ext cx="486831" cy="464949"/>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6" name="Elbow Connector 45"/>
          <p:cNvCxnSpPr>
            <a:stCxn id="20" idx="2"/>
            <a:endCxn id="25" idx="1"/>
          </p:cNvCxnSpPr>
          <p:nvPr/>
        </p:nvCxnSpPr>
        <p:spPr>
          <a:xfrm rot="16200000" flipH="1">
            <a:off x="4824398" y="2498989"/>
            <a:ext cx="1029532" cy="464949"/>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8" name="Elbow Connector 47"/>
          <p:cNvCxnSpPr>
            <a:stCxn id="20" idx="2"/>
            <a:endCxn id="26" idx="1"/>
          </p:cNvCxnSpPr>
          <p:nvPr/>
        </p:nvCxnSpPr>
        <p:spPr>
          <a:xfrm rot="16200000" flipH="1">
            <a:off x="4555000" y="2768387"/>
            <a:ext cx="1568328" cy="464949"/>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51" name="TextBox 50"/>
          <p:cNvSpPr txBox="1"/>
          <p:nvPr/>
        </p:nvSpPr>
        <p:spPr>
          <a:xfrm>
            <a:off x="5163014" y="2362131"/>
            <a:ext cx="301686" cy="369332"/>
          </a:xfrm>
          <a:prstGeom prst="rect">
            <a:avLst/>
          </a:prstGeom>
          <a:noFill/>
        </p:spPr>
        <p:txBody>
          <a:bodyPr wrap="none" rtlCol="0">
            <a:spAutoFit/>
          </a:bodyPr>
          <a:lstStyle/>
          <a:p>
            <a:r>
              <a:rPr lang="en-US" dirty="0" smtClean="0"/>
              <a:t>1</a:t>
            </a:r>
            <a:endParaRPr lang="en-US" dirty="0"/>
          </a:p>
        </p:txBody>
      </p:sp>
      <p:sp>
        <p:nvSpPr>
          <p:cNvPr id="52" name="TextBox 51"/>
          <p:cNvSpPr txBox="1"/>
          <p:nvPr/>
        </p:nvSpPr>
        <p:spPr>
          <a:xfrm>
            <a:off x="5160432" y="2901988"/>
            <a:ext cx="301686" cy="369332"/>
          </a:xfrm>
          <a:prstGeom prst="rect">
            <a:avLst/>
          </a:prstGeom>
          <a:noFill/>
        </p:spPr>
        <p:txBody>
          <a:bodyPr wrap="none" rtlCol="0">
            <a:spAutoFit/>
          </a:bodyPr>
          <a:lstStyle/>
          <a:p>
            <a:r>
              <a:rPr lang="en-US" dirty="0"/>
              <a:t>2</a:t>
            </a:r>
            <a:endParaRPr lang="en-US" dirty="0"/>
          </a:p>
        </p:txBody>
      </p:sp>
      <p:sp>
        <p:nvSpPr>
          <p:cNvPr id="53" name="TextBox 52"/>
          <p:cNvSpPr txBox="1"/>
          <p:nvPr/>
        </p:nvSpPr>
        <p:spPr>
          <a:xfrm>
            <a:off x="5160432" y="3444436"/>
            <a:ext cx="301686" cy="369332"/>
          </a:xfrm>
          <a:prstGeom prst="rect">
            <a:avLst/>
          </a:prstGeom>
          <a:noFill/>
        </p:spPr>
        <p:txBody>
          <a:bodyPr wrap="none" rtlCol="0">
            <a:spAutoFit/>
          </a:bodyPr>
          <a:lstStyle/>
          <a:p>
            <a:r>
              <a:rPr lang="en-US" dirty="0"/>
              <a:t>3</a:t>
            </a:r>
            <a:endParaRPr lang="en-US" dirty="0"/>
          </a:p>
        </p:txBody>
      </p:sp>
      <p:sp>
        <p:nvSpPr>
          <p:cNvPr id="54" name="TextBox 53"/>
          <p:cNvSpPr txBox="1"/>
          <p:nvPr/>
        </p:nvSpPr>
        <p:spPr>
          <a:xfrm>
            <a:off x="5113937" y="3893883"/>
            <a:ext cx="301686" cy="369332"/>
          </a:xfrm>
          <a:prstGeom prst="rect">
            <a:avLst/>
          </a:prstGeom>
          <a:noFill/>
        </p:spPr>
        <p:txBody>
          <a:bodyPr wrap="none" rtlCol="0">
            <a:spAutoFit/>
          </a:bodyPr>
          <a:lstStyle/>
          <a:p>
            <a:r>
              <a:rPr lang="en-US" dirty="0"/>
              <a:t>4</a:t>
            </a:r>
            <a:endParaRPr lang="en-US" dirty="0"/>
          </a:p>
        </p:txBody>
      </p:sp>
      <p:cxnSp>
        <p:nvCxnSpPr>
          <p:cNvPr id="56" name="Elbow Connector 55"/>
          <p:cNvCxnSpPr>
            <a:stCxn id="24" idx="3"/>
            <a:endCxn id="4" idx="1"/>
          </p:cNvCxnSpPr>
          <p:nvPr/>
        </p:nvCxnSpPr>
        <p:spPr>
          <a:xfrm flipH="1" flipV="1">
            <a:off x="712918" y="2422779"/>
            <a:ext cx="7419041" cy="280750"/>
          </a:xfrm>
          <a:prstGeom prst="bentConnector5">
            <a:avLst>
              <a:gd name="adj1" fmla="val -3081"/>
              <a:gd name="adj2" fmla="val -1130618"/>
              <a:gd name="adj3" fmla="val 10308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9" name="Elbow Connector 58"/>
          <p:cNvCxnSpPr>
            <a:stCxn id="25" idx="3"/>
            <a:endCxn id="4" idx="1"/>
          </p:cNvCxnSpPr>
          <p:nvPr/>
        </p:nvCxnSpPr>
        <p:spPr>
          <a:xfrm flipH="1" flipV="1">
            <a:off x="712918" y="2422779"/>
            <a:ext cx="7419041" cy="823451"/>
          </a:xfrm>
          <a:prstGeom prst="bentConnector5">
            <a:avLst>
              <a:gd name="adj1" fmla="val -3081"/>
              <a:gd name="adj2" fmla="val -320777"/>
              <a:gd name="adj3" fmla="val 10308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2" name="Elbow Connector 61"/>
          <p:cNvCxnSpPr>
            <a:stCxn id="26" idx="3"/>
            <a:endCxn id="4" idx="1"/>
          </p:cNvCxnSpPr>
          <p:nvPr/>
        </p:nvCxnSpPr>
        <p:spPr>
          <a:xfrm flipH="1" flipV="1">
            <a:off x="712918" y="2422779"/>
            <a:ext cx="7419041" cy="1362247"/>
          </a:xfrm>
          <a:prstGeom prst="bentConnector5">
            <a:avLst>
              <a:gd name="adj1" fmla="val -3081"/>
              <a:gd name="adj2" fmla="val -154786"/>
              <a:gd name="adj3" fmla="val 103081"/>
            </a:avLst>
          </a:prstGeom>
          <a:ln>
            <a:tailEnd type="triangle"/>
          </a:ln>
        </p:spPr>
        <p:style>
          <a:lnRef idx="2">
            <a:schemeClr val="accent1"/>
          </a:lnRef>
          <a:fillRef idx="0">
            <a:schemeClr val="accent1"/>
          </a:fillRef>
          <a:effectRef idx="1">
            <a:schemeClr val="accent1"/>
          </a:effectRef>
          <a:fontRef idx="minor">
            <a:schemeClr val="tx1"/>
          </a:fontRef>
        </p:style>
      </p:cxnSp>
      <p:sp>
        <p:nvSpPr>
          <p:cNvPr id="69" name="Flowchart: Terminator 68"/>
          <p:cNvSpPr/>
          <p:nvPr/>
        </p:nvSpPr>
        <p:spPr>
          <a:xfrm>
            <a:off x="4648988" y="4340660"/>
            <a:ext cx="898901" cy="320040"/>
          </a:xfrm>
          <a:prstGeom prst="flowChartTerminato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END</a:t>
            </a:r>
            <a:endParaRPr lang="en-US" dirty="0"/>
          </a:p>
        </p:txBody>
      </p:sp>
      <p:cxnSp>
        <p:nvCxnSpPr>
          <p:cNvPr id="72" name="Straight Arrow Connector 71"/>
          <p:cNvCxnSpPr>
            <a:stCxn id="20" idx="2"/>
            <a:endCxn id="69" idx="0"/>
          </p:cNvCxnSpPr>
          <p:nvPr/>
        </p:nvCxnSpPr>
        <p:spPr>
          <a:xfrm flipH="1">
            <a:off x="5098439" y="2216698"/>
            <a:ext cx="8251" cy="212396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68000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Abstraction</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The value of a text menu is that it simplifies complex operations by presenting the user with a natural language interface.  All of the complexity is hidden behind the interface.</a:t>
            </a:r>
          </a:p>
          <a:p>
            <a:pPr marL="0" indent="0">
              <a:buNone/>
            </a:pPr>
            <a:endParaRPr lang="en-US" dirty="0" smtClean="0"/>
          </a:p>
          <a:p>
            <a:pPr marL="0" indent="0">
              <a:buNone/>
            </a:pPr>
            <a:r>
              <a:rPr lang="en-US" dirty="0" smtClean="0"/>
              <a:t>The menu should be formatted so that it is easy to read.  The options should be clear and concise. </a:t>
            </a:r>
            <a:endParaRPr lang="en-US" dirty="0"/>
          </a:p>
          <a:p>
            <a:pPr marL="0" indent="0">
              <a:buNone/>
            </a:pPr>
            <a:endParaRPr lang="en-US" dirty="0" smtClean="0"/>
          </a:p>
        </p:txBody>
      </p:sp>
    </p:spTree>
    <p:extLst>
      <p:ext uri="{BB962C8B-B14F-4D97-AF65-F5344CB8AC3E}">
        <p14:creationId xmlns:p14="http://schemas.microsoft.com/office/powerpoint/2010/main" val="1597319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validation</a:t>
            </a:r>
            <a:endParaRPr lang="en-US" dirty="0"/>
          </a:p>
        </p:txBody>
      </p:sp>
      <p:sp>
        <p:nvSpPr>
          <p:cNvPr id="3" name="Content Placeholder 2"/>
          <p:cNvSpPr>
            <a:spLocks noGrp="1"/>
          </p:cNvSpPr>
          <p:nvPr>
            <p:ph idx="1"/>
          </p:nvPr>
        </p:nvSpPr>
        <p:spPr>
          <a:xfrm>
            <a:off x="457200" y="1600204"/>
            <a:ext cx="8229600" cy="4924582"/>
          </a:xfrm>
        </p:spPr>
        <p:txBody>
          <a:bodyPr>
            <a:normAutofit fontScale="92500" lnSpcReduction="10000"/>
          </a:bodyPr>
          <a:lstStyle/>
          <a:p>
            <a:pPr marL="0" indent="0">
              <a:buNone/>
            </a:pPr>
            <a:r>
              <a:rPr lang="en-US" dirty="0"/>
              <a:t>T</a:t>
            </a:r>
            <a:r>
              <a:rPr lang="en-US" dirty="0" smtClean="0"/>
              <a:t>he user should be regarded as if they are malicious.  The user will try to make the program crash, have errors, or behave strangely.  The code must be written in such a way that the user has a very hard time doing this.  </a:t>
            </a:r>
          </a:p>
          <a:p>
            <a:pPr marL="0" indent="0">
              <a:buNone/>
            </a:pPr>
            <a:r>
              <a:rPr lang="en-US" dirty="0" smtClean="0"/>
              <a:t>Valid input is input which will not cause the program to crash, have errors, or behave strangely.</a:t>
            </a:r>
          </a:p>
          <a:p>
            <a:pPr marL="0" indent="0">
              <a:buNone/>
            </a:pPr>
            <a:endParaRPr lang="en-US" dirty="0"/>
          </a:p>
          <a:p>
            <a:pPr marL="0" indent="0">
              <a:buNone/>
            </a:pPr>
            <a:r>
              <a:rPr lang="en-US" dirty="0" smtClean="0"/>
              <a:t>Only valid input should be accepted.  Invalid input should be detected and handled gracefully.</a:t>
            </a:r>
            <a:endParaRPr lang="en-US" dirty="0"/>
          </a:p>
        </p:txBody>
      </p:sp>
    </p:spTree>
    <p:extLst>
      <p:ext uri="{BB962C8B-B14F-4D97-AF65-F5344CB8AC3E}">
        <p14:creationId xmlns:p14="http://schemas.microsoft.com/office/powerpoint/2010/main" val="306833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menu drives the program</a:t>
            </a:r>
            <a:endParaRPr lang="en-US" dirty="0"/>
          </a:p>
        </p:txBody>
      </p:sp>
      <p:sp>
        <p:nvSpPr>
          <p:cNvPr id="3" name="Content Placeholder 2"/>
          <p:cNvSpPr>
            <a:spLocks noGrp="1"/>
          </p:cNvSpPr>
          <p:nvPr>
            <p:ph idx="1"/>
          </p:nvPr>
        </p:nvSpPr>
        <p:spPr>
          <a:xfrm>
            <a:off x="457200" y="1600204"/>
            <a:ext cx="8229600" cy="4955579"/>
          </a:xfrm>
        </p:spPr>
        <p:txBody>
          <a:bodyPr>
            <a:normAutofit/>
          </a:bodyPr>
          <a:lstStyle/>
          <a:p>
            <a:pPr marL="0" indent="0">
              <a:buNone/>
            </a:pPr>
            <a:r>
              <a:rPr lang="en-US" dirty="0" smtClean="0"/>
              <a:t>When the user makes a valid choice, the program should carry out the action corresponding to that choice.</a:t>
            </a:r>
          </a:p>
          <a:p>
            <a:pPr marL="0" indent="0">
              <a:buNone/>
            </a:pPr>
            <a:r>
              <a:rPr lang="en-US" dirty="0"/>
              <a:t>	</a:t>
            </a:r>
            <a:r>
              <a:rPr lang="en-US" sz="2800" dirty="0" smtClean="0"/>
              <a:t>If user picks option 3, then “do useful stuff”.</a:t>
            </a:r>
            <a:endParaRPr lang="en-US" dirty="0" smtClean="0"/>
          </a:p>
          <a:p>
            <a:pPr marL="0" indent="0">
              <a:buNone/>
            </a:pPr>
            <a:r>
              <a:rPr lang="en-US" dirty="0" smtClean="0"/>
              <a:t>After the action is complete, the user is returned to the menu to make another choice.</a:t>
            </a:r>
          </a:p>
          <a:p>
            <a:pPr marL="0" indent="0">
              <a:buNone/>
            </a:pPr>
            <a:r>
              <a:rPr lang="en-US" dirty="0" smtClean="0"/>
              <a:t>This continues until the user chooses to exit, at which point the program will stop running.</a:t>
            </a:r>
          </a:p>
        </p:txBody>
      </p:sp>
    </p:spTree>
    <p:extLst>
      <p:ext uri="{BB962C8B-B14F-4D97-AF65-F5344CB8AC3E}">
        <p14:creationId xmlns:p14="http://schemas.microsoft.com/office/powerpoint/2010/main" val="2373846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Menu options </a:t>
            </a:r>
            <a:r>
              <a:rPr lang="en-US" dirty="0" smtClean="0">
                <a:sym typeface="Wingdings" panose="05000000000000000000" pitchFamily="2" charset="2"/>
              </a:rPr>
              <a:t> </a:t>
            </a:r>
            <a:r>
              <a:rPr lang="en-US" dirty="0" smtClean="0"/>
              <a:t>actions</a:t>
            </a:r>
            <a:endParaRPr lang="en-US" dirty="0"/>
          </a:p>
        </p:txBody>
      </p:sp>
      <p:sp>
        <p:nvSpPr>
          <p:cNvPr id="3" name="Content Placeholder 2"/>
          <p:cNvSpPr>
            <a:spLocks noGrp="1"/>
          </p:cNvSpPr>
          <p:nvPr>
            <p:ph idx="1"/>
          </p:nvPr>
        </p:nvSpPr>
        <p:spPr>
          <a:xfrm>
            <a:off x="457200" y="1600204"/>
            <a:ext cx="8229600" cy="4940081"/>
          </a:xfrm>
        </p:spPr>
        <p:txBody>
          <a:bodyPr>
            <a:normAutofit/>
          </a:bodyPr>
          <a:lstStyle/>
          <a:p>
            <a:pPr marL="0" indent="0">
              <a:buNone/>
            </a:pPr>
            <a:r>
              <a:rPr lang="en-US" dirty="0" smtClean="0"/>
              <a:t>Each option in the menu corresponds to an action defined by the program’s authors.</a:t>
            </a:r>
          </a:p>
          <a:p>
            <a:pPr marL="0" indent="0">
              <a:buNone/>
            </a:pPr>
            <a:r>
              <a:rPr lang="en-US" dirty="0"/>
              <a:t>	</a:t>
            </a:r>
            <a:r>
              <a:rPr lang="en-US" sz="2800" dirty="0" smtClean="0"/>
              <a:t>Execute a script</a:t>
            </a:r>
          </a:p>
          <a:p>
            <a:pPr marL="0" indent="0">
              <a:buNone/>
            </a:pPr>
            <a:r>
              <a:rPr lang="en-US" sz="2800" dirty="0"/>
              <a:t>	</a:t>
            </a:r>
            <a:r>
              <a:rPr lang="en-US" sz="2800" dirty="0" smtClean="0"/>
              <a:t>Invoke a function</a:t>
            </a:r>
          </a:p>
          <a:p>
            <a:pPr marL="0" indent="0">
              <a:buNone/>
            </a:pPr>
            <a:r>
              <a:rPr lang="en-US" sz="2800" dirty="0"/>
              <a:t>	</a:t>
            </a:r>
            <a:r>
              <a:rPr lang="en-US" sz="2800" dirty="0" smtClean="0"/>
              <a:t>Set the value of a variable</a:t>
            </a:r>
          </a:p>
          <a:p>
            <a:pPr marL="0" indent="0">
              <a:buNone/>
            </a:pPr>
            <a:r>
              <a:rPr lang="en-US" sz="2800" dirty="0"/>
              <a:t>	</a:t>
            </a:r>
            <a:r>
              <a:rPr lang="en-US" sz="2800" dirty="0" smtClean="0"/>
              <a:t>End the program</a:t>
            </a:r>
            <a:endParaRPr lang="en-US" sz="3000" dirty="0" smtClean="0"/>
          </a:p>
          <a:p>
            <a:pPr marL="0" indent="0">
              <a:buNone/>
            </a:pPr>
            <a:endParaRPr lang="en-US" dirty="0" smtClean="0"/>
          </a:p>
          <a:p>
            <a:pPr marL="0" indent="0">
              <a:buNone/>
            </a:pPr>
            <a:r>
              <a:rPr lang="en-US" dirty="0" smtClean="0"/>
              <a:t>The example has 4 actions: do fun stuff, do boring stuff, do useful stuff, exit</a:t>
            </a:r>
          </a:p>
        </p:txBody>
      </p:sp>
    </p:spTree>
    <p:extLst>
      <p:ext uri="{BB962C8B-B14F-4D97-AF65-F5344CB8AC3E}">
        <p14:creationId xmlns:p14="http://schemas.microsoft.com/office/powerpoint/2010/main" val="3359318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Modularity</a:t>
            </a:r>
            <a:endParaRPr lang="en-US" dirty="0"/>
          </a:p>
        </p:txBody>
      </p:sp>
      <p:sp>
        <p:nvSpPr>
          <p:cNvPr id="3" name="Content Placeholder 2"/>
          <p:cNvSpPr>
            <a:spLocks noGrp="1"/>
          </p:cNvSpPr>
          <p:nvPr>
            <p:ph idx="1"/>
          </p:nvPr>
        </p:nvSpPr>
        <p:spPr>
          <a:xfrm>
            <a:off x="457200" y="1600204"/>
            <a:ext cx="8229600" cy="4924582"/>
          </a:xfrm>
        </p:spPr>
        <p:txBody>
          <a:bodyPr>
            <a:normAutofit lnSpcReduction="10000"/>
          </a:bodyPr>
          <a:lstStyle/>
          <a:p>
            <a:pPr marL="0" indent="0">
              <a:buNone/>
            </a:pPr>
            <a:r>
              <a:rPr lang="en-US" dirty="0" smtClean="0"/>
              <a:t>Unless an action is very simple (i.e. only 2 or 3 lines of code), it is best to put the code which defines that action into another script or function which can be invoked by the menu code.  This helps to organize the code and make it more readable and manageable.</a:t>
            </a:r>
          </a:p>
          <a:p>
            <a:pPr marL="0" indent="0">
              <a:buNone/>
            </a:pPr>
            <a:endParaRPr lang="en-US" dirty="0"/>
          </a:p>
          <a:p>
            <a:pPr marL="0" indent="0">
              <a:buNone/>
            </a:pPr>
            <a:r>
              <a:rPr lang="en-US" dirty="0" smtClean="0"/>
              <a:t>This example will use 3 functions which carry out the operations required to do fun, boring, and useful things.</a:t>
            </a:r>
            <a:endParaRPr lang="en-US" dirty="0"/>
          </a:p>
        </p:txBody>
      </p:sp>
    </p:spTree>
    <p:extLst>
      <p:ext uri="{BB962C8B-B14F-4D97-AF65-F5344CB8AC3E}">
        <p14:creationId xmlns:p14="http://schemas.microsoft.com/office/powerpoint/2010/main" val="3556499264"/>
      </p:ext>
    </p:extLst>
  </p:cSld>
  <p:clrMapOvr>
    <a:masterClrMapping/>
  </p:clrMapOvr>
</p:sld>
</file>

<file path=ppt/theme/theme1.xml><?xml version="1.0" encoding="utf-8"?>
<a:theme xmlns:a="http://schemas.openxmlformats.org/drawingml/2006/main" name="Office Theme">
  <a:themeElements>
    <a:clrScheme name="TAMU Palette">
      <a:dk1>
        <a:srgbClr val="332C2C"/>
      </a:dk1>
      <a:lt1>
        <a:sysClr val="window" lastClr="FFFFFF"/>
      </a:lt1>
      <a:dk2>
        <a:srgbClr val="565252"/>
      </a:dk2>
      <a:lt2>
        <a:srgbClr val="D9D9D9"/>
      </a:lt2>
      <a:accent1>
        <a:srgbClr val="500000"/>
      </a:accent1>
      <a:accent2>
        <a:srgbClr val="1D3362"/>
      </a:accent2>
      <a:accent3>
        <a:srgbClr val="FFFFFF"/>
      </a:accent3>
      <a:accent4>
        <a:srgbClr val="D0D0D0"/>
      </a:accent4>
      <a:accent5>
        <a:srgbClr val="444040"/>
      </a:accent5>
      <a:accent6>
        <a:srgbClr val="000000"/>
      </a:accent6>
      <a:hlink>
        <a:srgbClr val="500000"/>
      </a:hlink>
      <a:folHlink>
        <a:srgbClr val="B0AFAF"/>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1000</TotalTime>
  <Words>699</Words>
  <Application>Microsoft Office PowerPoint</Application>
  <PresentationFormat>On-screen Show (4:3)</PresentationFormat>
  <Paragraphs>153</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Frutiger LT Std 55 Roman</vt:lpstr>
      <vt:lpstr>Arial</vt:lpstr>
      <vt:lpstr>Calibri</vt:lpstr>
      <vt:lpstr>Cambria</vt:lpstr>
      <vt:lpstr>Courier New</vt:lpstr>
      <vt:lpstr>Wingdings</vt:lpstr>
      <vt:lpstr>Office Theme</vt:lpstr>
      <vt:lpstr>How To: make a simple text menu in MATLAB</vt:lpstr>
      <vt:lpstr>The Basic Menu Algorithm</vt:lpstr>
      <vt:lpstr>Example Menu</vt:lpstr>
      <vt:lpstr>Program Flow</vt:lpstr>
      <vt:lpstr>Abstraction</vt:lpstr>
      <vt:lpstr>Input validation</vt:lpstr>
      <vt:lpstr>The menu drives the program</vt:lpstr>
      <vt:lpstr>Menu options  actions</vt:lpstr>
      <vt:lpstr>Modularity</vt:lpstr>
      <vt:lpstr>Implementation</vt:lpstr>
      <vt:lpstr>Print menu options</vt:lpstr>
      <vt:lpstr>Prompt for user input</vt:lpstr>
      <vt:lpstr>Input validation</vt:lpstr>
      <vt:lpstr>Determine correct action</vt:lpstr>
      <vt:lpstr>Simplify input validation</vt:lpstr>
      <vt:lpstr>Carry out the actions</vt:lpstr>
      <vt:lpstr>Functions are files</vt:lpstr>
      <vt:lpstr>Put it all together</vt:lpstr>
      <vt:lpstr>Advanced Menus</vt:lpstr>
      <vt:lpstr>Please send all complaints to /dev/null  Everything else can be sent to pcr@tamu.edu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dc:creator>
  <cp:lastModifiedBy>philip</cp:lastModifiedBy>
  <cp:revision>77</cp:revision>
  <dcterms:created xsi:type="dcterms:W3CDTF">2013-01-30T18:40:09Z</dcterms:created>
  <dcterms:modified xsi:type="dcterms:W3CDTF">2016-03-16T03:11:18Z</dcterms:modified>
</cp:coreProperties>
</file>