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3.png" ContentType="image/png"/>
  <Override PartName="/ppt/media/image12.jpeg" ContentType="image/jpeg"/>
  <Override PartName="/ppt/media/image9.png" ContentType="image/png"/>
  <Override PartName="/ppt/media/image11.png" ContentType="image/png"/>
  <Override PartName="/ppt/media/image7.jpeg" ContentType="image/jpeg"/>
  <Override PartName="/ppt/media/image18.png" ContentType="image/png"/>
  <Override PartName="/ppt/media/image20.png" ContentType="image/png"/>
  <Override PartName="/ppt/media/image6.png" ContentType="image/png"/>
  <Override PartName="/ppt/media/image10.png" ContentType="image/png"/>
  <Override PartName="/ppt/media/image22.png" ContentType="image/png"/>
  <Override PartName="/ppt/media/image21.jpeg" ContentType="image/jpeg"/>
  <Override PartName="/ppt/media/image16.png" ContentType="image/png"/>
  <Override PartName="/ppt/media/image19.png" ContentType="image/png"/>
  <Override PartName="/ppt/media/image1.png" ContentType="image/png"/>
  <Override PartName="/ppt/media/image17.png" ContentType="image/png"/>
  <Override PartName="/ppt/media/image14.png" ContentType="image/png"/>
  <Override PartName="/ppt/media/image3.jpeg" ContentType="image/jpeg"/>
  <Override PartName="/ppt/media/image15.png" ContentType="image/png"/>
  <Override PartName="/ppt/media/image2.png" ContentType="image/png"/>
  <Override PartName="/ppt/media/image4.png" ContentType="image/png"/>
  <Override PartName="/ppt/media/image5.png" ContentType="image/png"/>
  <Override PartName="/ppt/media/image8.jpeg" ContentType="image/jpeg"/>
  <Override PartName="/ppt/charts/chart1.xml" ContentType="application/vnd.openxmlformats-officedocument.drawingml.chart+xml"/>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0</c:f>
              <c:strCache>
                <c:ptCount val="1"/>
                <c:pt idx="0">
                  <c:v>Column 1</c:v>
                </c:pt>
              </c:strCache>
            </c:strRef>
          </c:tx>
          <c:spPr>
            <a:solidFill>
              <a:srgbClr val="004586"/>
            </a:solidFill>
            <a:ln w="0">
              <a:noFill/>
            </a:ln>
          </c:spPr>
          <c:invertIfNegative val="0"/>
          <c:dLbls>
            <c:txPr>
              <a:bodyPr wrap="none"/>
              <a:lstStyle/>
              <a:p>
                <a:pPr>
                  <a:defRPr b="0" sz="1000" spc="-1" strike="noStrike">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0</c:f>
              <c:numCache>
                <c:formatCode>General</c:formatCode>
                <c:ptCount val="4"/>
                <c:pt idx="0">
                  <c:v>9.1</c:v>
                </c:pt>
                <c:pt idx="1">
                  <c:v>2.4</c:v>
                </c:pt>
                <c:pt idx="2">
                  <c:v>3.1</c:v>
                </c:pt>
                <c:pt idx="3">
                  <c:v>4.3</c:v>
                </c:pt>
              </c:numCache>
            </c:numRef>
          </c:val>
        </c:ser>
        <c:ser>
          <c:idx val="1"/>
          <c:order val="1"/>
          <c:tx>
            <c:strRef>
              <c:f>label 1</c:f>
              <c:strCache>
                <c:ptCount val="1"/>
                <c:pt idx="0">
                  <c:v>Column 2</c:v>
                </c:pt>
              </c:strCache>
            </c:strRef>
          </c:tx>
          <c:spPr>
            <a:solidFill>
              <a:srgbClr val="ff420e"/>
            </a:solidFill>
            <a:ln w="0">
              <a:noFill/>
            </a:ln>
          </c:spPr>
          <c:invertIfNegative val="0"/>
          <c:dLbls>
            <c:txPr>
              <a:bodyPr wrap="none"/>
              <a:lstStyle/>
              <a:p>
                <a:pPr>
                  <a:defRPr b="0" sz="1000" spc="-1" strike="noStrike">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1</c:f>
              <c:numCache>
                <c:formatCode>General</c:formatCode>
                <c:ptCount val="4"/>
                <c:pt idx="0">
                  <c:v>3.2</c:v>
                </c:pt>
                <c:pt idx="1">
                  <c:v>8.8</c:v>
                </c:pt>
                <c:pt idx="2">
                  <c:v>1.5</c:v>
                </c:pt>
                <c:pt idx="3">
                  <c:v>9.02</c:v>
                </c:pt>
              </c:numCache>
            </c:numRef>
          </c:val>
        </c:ser>
        <c:ser>
          <c:idx val="2"/>
          <c:order val="2"/>
          <c:tx>
            <c:strRef>
              <c:f>label 2</c:f>
              <c:strCache>
                <c:ptCount val="1"/>
                <c:pt idx="0">
                  <c:v>Column 3</c:v>
                </c:pt>
              </c:strCache>
            </c:strRef>
          </c:tx>
          <c:spPr>
            <a:solidFill>
              <a:srgbClr val="ffd320"/>
            </a:solidFill>
            <a:ln w="0">
              <a:noFill/>
            </a:ln>
          </c:spPr>
          <c:invertIfNegative val="0"/>
          <c:dLbls>
            <c:txPr>
              <a:bodyPr wrap="none"/>
              <a:lstStyle/>
              <a:p>
                <a:pPr>
                  <a:defRPr b="0" sz="1000" spc="-1" strike="noStrike">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2</c:f>
              <c:numCache>
                <c:formatCode>General</c:formatCode>
                <c:ptCount val="4"/>
                <c:pt idx="0">
                  <c:v>4.54</c:v>
                </c:pt>
                <c:pt idx="1">
                  <c:v>9.65</c:v>
                </c:pt>
                <c:pt idx="2">
                  <c:v>3.7</c:v>
                </c:pt>
                <c:pt idx="3">
                  <c:v>6.2</c:v>
                </c:pt>
              </c:numCache>
            </c:numRef>
          </c:val>
        </c:ser>
        <c:gapWidth val="100"/>
        <c:overlap val="0"/>
        <c:axId val="81500342"/>
        <c:axId val="58261439"/>
      </c:barChart>
      <c:catAx>
        <c:axId val="81500342"/>
        <c:scaling>
          <c:orientation val="minMax"/>
        </c:scaling>
        <c:delete val="0"/>
        <c:axPos val="b"/>
        <c:numFmt formatCode="[$-4009]dd/mm/yyyy" sourceLinked="1"/>
        <c:majorTickMark val="out"/>
        <c:minorTickMark val="none"/>
        <c:tickLblPos val="nextTo"/>
        <c:spPr>
          <a:ln w="0">
            <a:solidFill>
              <a:srgbClr val="b3b3b3"/>
            </a:solidFill>
          </a:ln>
        </c:spPr>
        <c:txPr>
          <a:bodyPr/>
          <a:lstStyle/>
          <a:p>
            <a:pPr>
              <a:defRPr b="0" sz="1000" spc="-1" strike="noStrike">
                <a:latin typeface="Arial"/>
              </a:defRPr>
            </a:pPr>
          </a:p>
        </c:txPr>
        <c:crossAx val="58261439"/>
        <c:crosses val="autoZero"/>
        <c:auto val="1"/>
        <c:lblAlgn val="ctr"/>
        <c:lblOffset val="100"/>
        <c:noMultiLvlLbl val="0"/>
      </c:catAx>
      <c:valAx>
        <c:axId val="58261439"/>
        <c:scaling>
          <c:orientation val="minMax"/>
        </c:scaling>
        <c:delete val="0"/>
        <c:axPos val="l"/>
        <c:majorGridlines>
          <c:spPr>
            <a:ln w="0">
              <a:solidFill>
                <a:srgbClr val="b3b3b3"/>
              </a:solidFill>
            </a:ln>
          </c:spPr>
        </c:majorGridlines>
        <c:numFmt formatCode="General" sourceLinked="1"/>
        <c:majorTickMark val="out"/>
        <c:minorTickMark val="none"/>
        <c:tickLblPos val="nextTo"/>
        <c:spPr>
          <a:ln w="0">
            <a:solidFill>
              <a:srgbClr val="b3b3b3"/>
            </a:solidFill>
          </a:ln>
        </c:spPr>
        <c:txPr>
          <a:bodyPr/>
          <a:lstStyle/>
          <a:p>
            <a:pPr>
              <a:defRPr b="0" sz="1000" spc="-1" strike="noStrike">
                <a:latin typeface="Arial"/>
              </a:defRPr>
            </a:pPr>
          </a:p>
        </c:txPr>
        <c:crossAx val="81500342"/>
        <c:crosses val="autoZero"/>
        <c:crossBetween val="between"/>
      </c:valAx>
      <c:spPr>
        <a:noFill/>
        <a:ln w="0">
          <a:solidFill>
            <a:srgbClr val="b3b3b3"/>
          </a:solidFill>
        </a:ln>
      </c:spPr>
    </c:plotArea>
    <c:legend>
      <c:legendPos val="r"/>
      <c:overlay val="0"/>
      <c:spPr>
        <a:noFill/>
        <a:ln w="0">
          <a:noFill/>
        </a:ln>
      </c:spPr>
      <c:txPr>
        <a:bodyPr/>
        <a:lstStyle/>
        <a:p>
          <a:pPr>
            <a:defRPr b="0" sz="1000" spc="-1" strike="noStrike">
              <a:latin typeface="Arial"/>
            </a:defRPr>
          </a:pPr>
        </a:p>
      </c:txPr>
    </c:legend>
    <c:plotVisOnly val="1"/>
    <c:dispBlanksAs val="gap"/>
  </c:chart>
  <c:spPr>
    <a:no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93"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98"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99"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0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03"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06"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07"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10"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13"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14"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15"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18"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19"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20"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21"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22"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0"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2"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4"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35"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9"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40"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41"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3"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4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45"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7"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48"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49"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1"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52"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5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56"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57"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9"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60"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61"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62"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63"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64"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a:t>
            </a:r>
            <a:r>
              <a:rPr b="0" lang="en-US" sz="6000" spc="-1" strike="noStrike">
                <a:solidFill>
                  <a:srgbClr val="000000"/>
                </a:solidFill>
                <a:latin typeface="Calibri Light"/>
              </a:rPr>
              <a:t>l</a:t>
            </a:r>
            <a:r>
              <a:rPr b="0" lang="en-US" sz="6000" spc="-1" strike="noStrike">
                <a:solidFill>
                  <a:srgbClr val="000000"/>
                </a:solidFill>
                <a:latin typeface="Calibri Light"/>
              </a:rPr>
              <a:t>i</a:t>
            </a:r>
            <a:r>
              <a:rPr b="0" lang="en-US" sz="6000" spc="-1" strike="noStrike">
                <a:solidFill>
                  <a:srgbClr val="000000"/>
                </a:solidFill>
                <a:latin typeface="Calibri Light"/>
              </a:rPr>
              <a:t>c</a:t>
            </a:r>
            <a:r>
              <a:rPr b="0" lang="en-US" sz="6000" spc="-1" strike="noStrike">
                <a:solidFill>
                  <a:srgbClr val="000000"/>
                </a:solidFill>
                <a:latin typeface="Calibri Light"/>
              </a:rPr>
              <a:t>k</a:t>
            </a:r>
            <a:r>
              <a:rPr b="0" lang="en-US" sz="6000" spc="-1" strike="noStrike">
                <a:solidFill>
                  <a:srgbClr val="000000"/>
                </a:solidFill>
                <a:latin typeface="Calibri Light"/>
              </a:rPr>
              <a:t> </a:t>
            </a:r>
            <a:r>
              <a:rPr b="0" lang="en-US" sz="6000" spc="-1" strike="noStrike">
                <a:solidFill>
                  <a:srgbClr val="000000"/>
                </a:solidFill>
                <a:latin typeface="Calibri Light"/>
              </a:rPr>
              <a:t>t</a:t>
            </a:r>
            <a:r>
              <a:rPr b="0" lang="en-US" sz="6000" spc="-1" strike="noStrike">
                <a:solidFill>
                  <a:srgbClr val="000000"/>
                </a:solidFill>
                <a:latin typeface="Calibri Light"/>
              </a:rPr>
              <a:t>o</a:t>
            </a:r>
            <a:r>
              <a:rPr b="0" lang="en-US" sz="6000" spc="-1" strike="noStrike">
                <a:solidFill>
                  <a:srgbClr val="000000"/>
                </a:solidFill>
                <a:latin typeface="Calibri Light"/>
              </a:rPr>
              <a:t> </a:t>
            </a:r>
            <a:r>
              <a:rPr b="0" lang="en-US" sz="6000" spc="-1" strike="noStrike">
                <a:solidFill>
                  <a:srgbClr val="000000"/>
                </a:solidFill>
                <a:latin typeface="Calibri Light"/>
              </a:rPr>
              <a:t>e</a:t>
            </a:r>
            <a:r>
              <a:rPr b="0" lang="en-US" sz="6000" spc="-1" strike="noStrike">
                <a:solidFill>
                  <a:srgbClr val="000000"/>
                </a:solidFill>
                <a:latin typeface="Calibri Light"/>
              </a:rPr>
              <a:t>d</a:t>
            </a:r>
            <a:r>
              <a:rPr b="0" lang="en-US" sz="6000" spc="-1" strike="noStrike">
                <a:solidFill>
                  <a:srgbClr val="000000"/>
                </a:solidFill>
                <a:latin typeface="Calibri Light"/>
              </a:rPr>
              <a:t>i</a:t>
            </a:r>
            <a:r>
              <a:rPr b="0" lang="en-US" sz="6000" spc="-1" strike="noStrike">
                <a:solidFill>
                  <a:srgbClr val="000000"/>
                </a:solidFill>
                <a:latin typeface="Calibri Light"/>
              </a:rPr>
              <a:t>t</a:t>
            </a:r>
            <a:r>
              <a:rPr b="0" lang="en-US" sz="6000" spc="-1" strike="noStrike">
                <a:solidFill>
                  <a:srgbClr val="000000"/>
                </a:solidFill>
                <a:latin typeface="Calibri Light"/>
              </a:rPr>
              <a:t> </a:t>
            </a:r>
            <a:r>
              <a:rPr b="0" lang="en-US" sz="6000" spc="-1" strike="noStrike">
                <a:solidFill>
                  <a:srgbClr val="000000"/>
                </a:solidFill>
                <a:latin typeface="Calibri Light"/>
              </a:rPr>
              <a:t>M</a:t>
            </a:r>
            <a:r>
              <a:rPr b="0" lang="en-US" sz="6000" spc="-1" strike="noStrike">
                <a:solidFill>
                  <a:srgbClr val="000000"/>
                </a:solidFill>
                <a:latin typeface="Calibri Light"/>
              </a:rPr>
              <a:t>a</a:t>
            </a:r>
            <a:r>
              <a:rPr b="0" lang="en-US" sz="6000" spc="-1" strike="noStrike">
                <a:solidFill>
                  <a:srgbClr val="000000"/>
                </a:solidFill>
                <a:latin typeface="Calibri Light"/>
              </a:rPr>
              <a:t>s</a:t>
            </a:r>
            <a:r>
              <a:rPr b="0" lang="en-US" sz="6000" spc="-1" strike="noStrike">
                <a:solidFill>
                  <a:srgbClr val="000000"/>
                </a:solidFill>
                <a:latin typeface="Calibri Light"/>
              </a:rPr>
              <a:t>t</a:t>
            </a:r>
            <a:r>
              <a:rPr b="0" lang="en-US" sz="6000" spc="-1" strike="noStrike">
                <a:solidFill>
                  <a:srgbClr val="000000"/>
                </a:solidFill>
                <a:latin typeface="Calibri Light"/>
              </a:rPr>
              <a:t>e</a:t>
            </a:r>
            <a:r>
              <a:rPr b="0" lang="en-US" sz="6000" spc="-1" strike="noStrike">
                <a:solidFill>
                  <a:srgbClr val="000000"/>
                </a:solidFill>
                <a:latin typeface="Calibri Light"/>
              </a:rPr>
              <a:t>r</a:t>
            </a:r>
            <a:r>
              <a:rPr b="0" lang="en-US" sz="6000" spc="-1" strike="noStrike">
                <a:solidFill>
                  <a:srgbClr val="000000"/>
                </a:solidFill>
                <a:latin typeface="Calibri Light"/>
              </a:rPr>
              <a:t> </a:t>
            </a:r>
            <a:r>
              <a:rPr b="0" lang="en-US" sz="6000" spc="-1" strike="noStrike">
                <a:solidFill>
                  <a:srgbClr val="000000"/>
                </a:solidFill>
                <a:latin typeface="Calibri Light"/>
              </a:rPr>
              <a:t>t</a:t>
            </a:r>
            <a:r>
              <a:rPr b="0" lang="en-US" sz="6000" spc="-1" strike="noStrike">
                <a:solidFill>
                  <a:srgbClr val="000000"/>
                </a:solidFill>
                <a:latin typeface="Calibri Light"/>
              </a:rPr>
              <a:t>i</a:t>
            </a:r>
            <a:r>
              <a:rPr b="0" lang="en-US" sz="6000" spc="-1" strike="noStrike">
                <a:solidFill>
                  <a:srgbClr val="000000"/>
                </a:solidFill>
                <a:latin typeface="Calibri Light"/>
              </a:rPr>
              <a:t>t</a:t>
            </a:r>
            <a:r>
              <a:rPr b="0" lang="en-US" sz="6000" spc="-1" strike="noStrike">
                <a:solidFill>
                  <a:srgbClr val="000000"/>
                </a:solidFill>
                <a:latin typeface="Calibri Light"/>
              </a:rPr>
              <a:t>l</a:t>
            </a:r>
            <a:r>
              <a:rPr b="0" lang="en-US" sz="6000" spc="-1" strike="noStrike">
                <a:solidFill>
                  <a:srgbClr val="000000"/>
                </a:solidFill>
                <a:latin typeface="Calibri Light"/>
              </a:rPr>
              <a:t>e</a:t>
            </a:r>
            <a:r>
              <a:rPr b="0" lang="en-US" sz="6000" spc="-1" strike="noStrike">
                <a:solidFill>
                  <a:srgbClr val="000000"/>
                </a:solidFill>
                <a:latin typeface="Calibri Light"/>
              </a:rPr>
              <a:t> </a:t>
            </a:r>
            <a:r>
              <a:rPr b="0" lang="en-US" sz="6000" spc="-1" strike="noStrike">
                <a:solidFill>
                  <a:srgbClr val="000000"/>
                </a:solidFill>
                <a:latin typeface="Calibri Light"/>
              </a:rPr>
              <a:t>s</a:t>
            </a:r>
            <a:r>
              <a:rPr b="0" lang="en-US" sz="6000" spc="-1" strike="noStrike">
                <a:solidFill>
                  <a:srgbClr val="000000"/>
                </a:solidFill>
                <a:latin typeface="Calibri Light"/>
              </a:rPr>
              <a:t>t</a:t>
            </a:r>
            <a:r>
              <a:rPr b="0" lang="en-US" sz="6000" spc="-1" strike="noStrike">
                <a:solidFill>
                  <a:srgbClr val="000000"/>
                </a:solidFill>
                <a:latin typeface="Calibri Light"/>
              </a:rPr>
              <a:t>y</a:t>
            </a:r>
            <a:r>
              <a:rPr b="0" lang="en-US" sz="6000" spc="-1" strike="noStrike">
                <a:solidFill>
                  <a:srgbClr val="000000"/>
                </a:solidFill>
                <a:latin typeface="Calibri Light"/>
              </a:rPr>
              <a:t>l</a:t>
            </a:r>
            <a:r>
              <a:rPr b="0" lang="en-US" sz="6000" spc="-1" strike="noStrike">
                <a:solidFill>
                  <a:srgbClr val="000000"/>
                </a:solidFill>
                <a:latin typeface="Calibri Light"/>
              </a:rPr>
              <a:t>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a:noFill/>
          <a:ln w="0">
            <a:noFill/>
          </a:ln>
        </p:spPr>
        <p:txBody>
          <a:bodyPr anchor="ctr">
            <a:noAutofit/>
          </a:bodyPr>
          <a:p>
            <a:pPr>
              <a:lnSpc>
                <a:spcPct val="100000"/>
              </a:lnSpc>
              <a:buNone/>
            </a:pPr>
            <a:fld id="{C910BE34-312B-4949-9A25-259B329CFCB7}" type="datetime">
              <a:rPr b="0" lang="en-IN" sz="1200" spc="-1" strike="noStrike">
                <a:solidFill>
                  <a:srgbClr val="8b8b8b"/>
                </a:solidFill>
                <a:latin typeface="Calibri"/>
              </a:rPr>
              <a:t>26/11/22</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a:noFill/>
          <a:ln w="0">
            <a:noFill/>
          </a:ln>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a:noFill/>
          <a:ln w="0">
            <a:noFill/>
          </a:ln>
        </p:spPr>
        <p:txBody>
          <a:bodyPr anchor="ctr">
            <a:noAutofit/>
          </a:bodyPr>
          <a:p>
            <a:pPr algn="r">
              <a:lnSpc>
                <a:spcPct val="100000"/>
              </a:lnSpc>
              <a:buNone/>
            </a:pPr>
            <a:fld id="{8A90130E-2A74-47FD-9FAA-AE4726118827}" type="slidenum">
              <a:rPr b="0" lang="en-IN" sz="1200" spc="-1" strike="noStrike">
                <a:solidFill>
                  <a:srgbClr val="8b8b8b"/>
                </a:solidFill>
                <a:latin typeface="Calibri"/>
              </a:rPr>
              <a:t>46</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a:t>
            </a:r>
            <a:r>
              <a:rPr b="0" lang="en-US" sz="2800" spc="-1" strike="noStrike">
                <a:solidFill>
                  <a:srgbClr val="000000"/>
                </a:solidFill>
                <a:latin typeface="Calibri"/>
              </a:rPr>
              <a:t>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a:t>
            </a:r>
            <a:r>
              <a:rPr b="0" lang="en-US" sz="2000" spc="-1" strike="noStrike">
                <a:solidFill>
                  <a:srgbClr val="000000"/>
                </a:solidFill>
                <a:latin typeface="Calibri"/>
              </a:rPr>
              <a:t>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a:t>
            </a:r>
            <a:r>
              <a:rPr b="0" lang="en-US" sz="2000" spc="-1" strike="noStrike">
                <a:solidFill>
                  <a:srgbClr val="000000"/>
                </a:solidFill>
                <a:latin typeface="Calibri"/>
              </a:rPr>
              <a:t>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1960" y="1709640"/>
            <a:ext cx="10515240" cy="2852280"/>
          </a:xfrm>
          <a:prstGeom prst="rect">
            <a:avLst/>
          </a:prstGeom>
          <a:noFill/>
          <a:ln w="0">
            <a:noFill/>
          </a:ln>
        </p:spPr>
        <p:txBody>
          <a:bodyPr anchor="b">
            <a:noAutofit/>
          </a:bodyPr>
          <a:p>
            <a:pP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42" name="PlaceHolder 2"/>
          <p:cNvSpPr>
            <a:spLocks noGrp="1"/>
          </p:cNvSpPr>
          <p:nvPr>
            <p:ph type="body"/>
          </p:nvPr>
        </p:nvSpPr>
        <p:spPr>
          <a:xfrm>
            <a:off x="831960" y="4589640"/>
            <a:ext cx="10515240" cy="1499760"/>
          </a:xfrm>
          <a:prstGeom prst="rect">
            <a:avLst/>
          </a:prstGeom>
          <a:noFill/>
          <a:ln w="0">
            <a:noFill/>
          </a:ln>
        </p:spPr>
        <p:txBody>
          <a:bodyPr anchor="t">
            <a:noAutofit/>
          </a:bodyPr>
          <a:p>
            <a:pPr>
              <a:lnSpc>
                <a:spcPct val="90000"/>
              </a:lnSpc>
              <a:spcBef>
                <a:spcPts val="1001"/>
              </a:spcBef>
              <a:buNone/>
              <a:tabLst>
                <a:tab algn="l" pos="0"/>
              </a:tabLst>
            </a:pPr>
            <a:r>
              <a:rPr b="0" lang="en-US" sz="2400" spc="-1" strike="noStrike">
                <a:solidFill>
                  <a:srgbClr val="8b8b8b"/>
                </a:solidFill>
                <a:latin typeface="Calibri"/>
              </a:rPr>
              <a:t>Click to edit Master </a:t>
            </a:r>
            <a:r>
              <a:rPr b="0" lang="en-US" sz="2400" spc="-1" strike="noStrike">
                <a:solidFill>
                  <a:srgbClr val="8b8b8b"/>
                </a:solidFill>
                <a:latin typeface="Calibri"/>
              </a:rPr>
              <a:t>text styles</a:t>
            </a:r>
            <a:endParaRPr b="0" lang="en-US" sz="24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a:noFill/>
          <a:ln w="0">
            <a:noFill/>
          </a:ln>
        </p:spPr>
        <p:txBody>
          <a:bodyPr anchor="ctr">
            <a:noAutofit/>
          </a:bodyPr>
          <a:p>
            <a:pPr>
              <a:lnSpc>
                <a:spcPct val="100000"/>
              </a:lnSpc>
              <a:buNone/>
            </a:pPr>
            <a:fld id="{6A2139E3-15CA-4EA2-B16A-5D4DE3C99EB9}" type="datetime">
              <a:rPr b="0" lang="en-IN" sz="1200" spc="-1" strike="noStrike">
                <a:solidFill>
                  <a:srgbClr val="8b8b8b"/>
                </a:solidFill>
                <a:latin typeface="Calibri"/>
              </a:rPr>
              <a:t>26/11/22</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a:noFill/>
          <a:ln w="0">
            <a:noFill/>
          </a:ln>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a:noFill/>
          <a:ln w="0">
            <a:noFill/>
          </a:ln>
        </p:spPr>
        <p:txBody>
          <a:bodyPr anchor="ctr">
            <a:noAutofit/>
          </a:bodyPr>
          <a:p>
            <a:pPr algn="r">
              <a:lnSpc>
                <a:spcPct val="100000"/>
              </a:lnSpc>
              <a:buNone/>
            </a:pPr>
            <a:fld id="{6AAABC94-B5F4-4A5A-9425-5CBB0AFB971B}"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a:t>
            </a:r>
            <a:r>
              <a:rPr b="0" lang="en-US" sz="2800" spc="-1" strike="noStrike">
                <a:solidFill>
                  <a:srgbClr val="000000"/>
                </a:solidFill>
                <a:latin typeface="Calibri"/>
              </a:rPr>
              <a:t>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4" name="PlaceHolder 3"/>
          <p:cNvSpPr>
            <a:spLocks noGrp="1"/>
          </p:cNvSpPr>
          <p:nvPr>
            <p:ph type="dt"/>
          </p:nvPr>
        </p:nvSpPr>
        <p:spPr>
          <a:xfrm>
            <a:off x="838080" y="6356520"/>
            <a:ext cx="2742840" cy="364680"/>
          </a:xfrm>
          <a:prstGeom prst="rect">
            <a:avLst/>
          </a:prstGeom>
          <a:noFill/>
          <a:ln w="0">
            <a:noFill/>
          </a:ln>
        </p:spPr>
        <p:txBody>
          <a:bodyPr anchor="ctr">
            <a:noAutofit/>
          </a:bodyPr>
          <a:p>
            <a:pPr>
              <a:lnSpc>
                <a:spcPct val="100000"/>
              </a:lnSpc>
              <a:buNone/>
            </a:pPr>
            <a:fld id="{3EA98490-E0AC-49D0-B479-7DBA4BE6EDC5}" type="datetime">
              <a:rPr b="0" lang="en-IN" sz="1200" spc="-1" strike="noStrike">
                <a:solidFill>
                  <a:srgbClr val="8b8b8b"/>
                </a:solidFill>
                <a:latin typeface="Calibri"/>
              </a:rPr>
              <a:t>26/11/22</a:t>
            </a:fld>
            <a:endParaRPr b="0" lang="en-IN" sz="1200" spc="-1" strike="noStrike">
              <a:latin typeface="Times New Roman"/>
            </a:endParaRPr>
          </a:p>
        </p:txBody>
      </p:sp>
      <p:sp>
        <p:nvSpPr>
          <p:cNvPr id="85" name="PlaceHolder 4"/>
          <p:cNvSpPr>
            <a:spLocks noGrp="1"/>
          </p:cNvSpPr>
          <p:nvPr>
            <p:ph type="ftr"/>
          </p:nvPr>
        </p:nvSpPr>
        <p:spPr>
          <a:xfrm>
            <a:off x="4038480" y="6356520"/>
            <a:ext cx="4114440" cy="364680"/>
          </a:xfrm>
          <a:prstGeom prst="rect">
            <a:avLst/>
          </a:prstGeom>
          <a:noFill/>
          <a:ln w="0">
            <a:noFill/>
          </a:ln>
        </p:spPr>
        <p:txBody>
          <a:bodyPr anchor="ctr">
            <a:noAutofit/>
          </a:bodyPr>
          <a:p>
            <a:endParaRPr b="0" lang="en-IN" sz="2400" spc="-1" strike="noStrike">
              <a:latin typeface="Times New Roman"/>
            </a:endParaRPr>
          </a:p>
        </p:txBody>
      </p:sp>
      <p:sp>
        <p:nvSpPr>
          <p:cNvPr id="86" name="PlaceHolder 5"/>
          <p:cNvSpPr>
            <a:spLocks noGrp="1"/>
          </p:cNvSpPr>
          <p:nvPr>
            <p:ph type="sldNum"/>
          </p:nvPr>
        </p:nvSpPr>
        <p:spPr>
          <a:xfrm>
            <a:off x="8610480" y="6356520"/>
            <a:ext cx="2742840" cy="364680"/>
          </a:xfrm>
          <a:prstGeom prst="rect">
            <a:avLst/>
          </a:prstGeom>
          <a:noFill/>
          <a:ln w="0">
            <a:noFill/>
          </a:ln>
        </p:spPr>
        <p:txBody>
          <a:bodyPr anchor="ctr">
            <a:noAutofit/>
          </a:bodyPr>
          <a:p>
            <a:pPr algn="r">
              <a:lnSpc>
                <a:spcPct val="100000"/>
              </a:lnSpc>
              <a:buNone/>
            </a:pPr>
            <a:fld id="{D25D99B4-B03D-49BD-9BA1-EC7A524C99CA}"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24" name="PlaceHolder 2"/>
          <p:cNvSpPr>
            <a:spLocks noGrp="1"/>
          </p:cNvSpPr>
          <p:nvPr>
            <p:ph type="body"/>
          </p:nvPr>
        </p:nvSpPr>
        <p:spPr>
          <a:xfrm>
            <a:off x="838080" y="1825560"/>
            <a:ext cx="51811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a:t>
            </a:r>
            <a:r>
              <a:rPr b="0" lang="en-US" sz="2800" spc="-1" strike="noStrike">
                <a:solidFill>
                  <a:srgbClr val="000000"/>
                </a:solidFill>
                <a:latin typeface="Calibri"/>
              </a:rPr>
              <a:t>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25" name="PlaceHolder 3"/>
          <p:cNvSpPr>
            <a:spLocks noGrp="1"/>
          </p:cNvSpPr>
          <p:nvPr>
            <p:ph type="body"/>
          </p:nvPr>
        </p:nvSpPr>
        <p:spPr>
          <a:xfrm>
            <a:off x="6172200" y="1825560"/>
            <a:ext cx="51811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26" name="PlaceHolder 4"/>
          <p:cNvSpPr>
            <a:spLocks noGrp="1"/>
          </p:cNvSpPr>
          <p:nvPr>
            <p:ph type="dt"/>
          </p:nvPr>
        </p:nvSpPr>
        <p:spPr>
          <a:xfrm>
            <a:off x="838080" y="6356520"/>
            <a:ext cx="2742840" cy="364680"/>
          </a:xfrm>
          <a:prstGeom prst="rect">
            <a:avLst/>
          </a:prstGeom>
          <a:noFill/>
          <a:ln w="0">
            <a:noFill/>
          </a:ln>
        </p:spPr>
        <p:txBody>
          <a:bodyPr anchor="ctr">
            <a:noAutofit/>
          </a:bodyPr>
          <a:p>
            <a:pPr>
              <a:lnSpc>
                <a:spcPct val="100000"/>
              </a:lnSpc>
              <a:buNone/>
            </a:pPr>
            <a:fld id="{5D0C748C-6924-44FC-A1AF-F548B56DC43F}" type="datetime">
              <a:rPr b="0" lang="en-IN" sz="1200" spc="-1" strike="noStrike">
                <a:solidFill>
                  <a:srgbClr val="8b8b8b"/>
                </a:solidFill>
                <a:latin typeface="Calibri"/>
              </a:rPr>
              <a:t>26/11/22</a:t>
            </a:fld>
            <a:endParaRPr b="0" lang="en-IN" sz="1200" spc="-1" strike="noStrike">
              <a:latin typeface="Times New Roman"/>
            </a:endParaRPr>
          </a:p>
        </p:txBody>
      </p:sp>
      <p:sp>
        <p:nvSpPr>
          <p:cNvPr id="127" name="PlaceHolder 5"/>
          <p:cNvSpPr>
            <a:spLocks noGrp="1"/>
          </p:cNvSpPr>
          <p:nvPr>
            <p:ph type="ftr"/>
          </p:nvPr>
        </p:nvSpPr>
        <p:spPr>
          <a:xfrm>
            <a:off x="4038480" y="6356520"/>
            <a:ext cx="4114440" cy="364680"/>
          </a:xfrm>
          <a:prstGeom prst="rect">
            <a:avLst/>
          </a:prstGeom>
          <a:noFill/>
          <a:ln w="0">
            <a:noFill/>
          </a:ln>
        </p:spPr>
        <p:txBody>
          <a:bodyPr anchor="ctr">
            <a:noAutofit/>
          </a:bodyPr>
          <a:p>
            <a:endParaRPr b="0" lang="en-IN" sz="2400" spc="-1" strike="noStrike">
              <a:latin typeface="Times New Roman"/>
            </a:endParaRPr>
          </a:p>
        </p:txBody>
      </p:sp>
      <p:sp>
        <p:nvSpPr>
          <p:cNvPr id="128" name="PlaceHolder 6"/>
          <p:cNvSpPr>
            <a:spLocks noGrp="1"/>
          </p:cNvSpPr>
          <p:nvPr>
            <p:ph type="sldNum"/>
          </p:nvPr>
        </p:nvSpPr>
        <p:spPr>
          <a:xfrm>
            <a:off x="8610480" y="6356520"/>
            <a:ext cx="2742840" cy="364680"/>
          </a:xfrm>
          <a:prstGeom prst="rect">
            <a:avLst/>
          </a:prstGeom>
          <a:noFill/>
          <a:ln w="0">
            <a:noFill/>
          </a:ln>
        </p:spPr>
        <p:txBody>
          <a:bodyPr anchor="ctr">
            <a:noAutofit/>
          </a:bodyPr>
          <a:p>
            <a:pPr algn="r">
              <a:lnSpc>
                <a:spcPct val="100000"/>
              </a:lnSpc>
              <a:buNone/>
            </a:pPr>
            <a:fld id="{743A4041-E136-4D75-B43C-582157AA3210}"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hyperlink" Target="https://www.ibm.com/cloud/learn/virtualization-a-complete-guide" TargetMode="External"/><Relationship Id="rId2" Type="http://schemas.openxmlformats.org/officeDocument/2006/relationships/hyperlink" Target="https://www.stl.tech/blog/introduction-to-virtualization/" TargetMode="External"/><Relationship Id="rId3"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0.xml"/>
</Relationships>
</file>

<file path=ppt/slides/_rels/slide3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0.xml"/>
</Relationships>
</file>

<file path=ppt/slides/_rels/slide37.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0.xml"/>
</Relationships>
</file>

<file path=ppt/slides/_rels/slide3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0.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hyperlink" Target="https://docs.microsoft.com/en-us/azure/architecture/guide/multitenant/considerations/tenancy-models" TargetMode="External"/><Relationship Id="rId2" Type="http://schemas.openxmlformats.org/officeDocument/2006/relationships/hyperlink" Target="https://cloud.google.com/kubernetes-engine/docs/best-practices/enterprise-multitenancy" TargetMode="External"/><Relationship Id="rId3" Type="http://schemas.openxmlformats.org/officeDocument/2006/relationships/hyperlink" Target="https://cloud.google.com/kubernetes-engine/docs/best-practices/enterprise-multitenancy" TargetMode="External"/><Relationship Id="rId4"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523880" y="2511360"/>
            <a:ext cx="9143640" cy="2387160"/>
          </a:xfrm>
          <a:prstGeom prst="rect">
            <a:avLst/>
          </a:prstGeom>
          <a:noFill/>
          <a:ln w="0">
            <a:noFill/>
          </a:ln>
        </p:spPr>
        <p:txBody>
          <a:bodyPr anchor="b">
            <a:noAutofit/>
          </a:bodyPr>
          <a:p>
            <a:pPr algn="ctr">
              <a:lnSpc>
                <a:spcPct val="90000"/>
              </a:lnSpc>
              <a:buNone/>
            </a:pPr>
            <a:r>
              <a:rPr b="0" lang="en-IN" sz="6000" spc="-1" strike="noStrike">
                <a:solidFill>
                  <a:srgbClr val="000000"/>
                </a:solidFill>
                <a:latin typeface="Calibri Light"/>
              </a:rPr>
              <a:t>An Introduction to Cloud Computing</a:t>
            </a:r>
            <a:endParaRPr b="0" lang="en-US" sz="6000" spc="-1" strike="noStrike">
              <a:solidFill>
                <a:srgbClr val="000000"/>
              </a:solidFill>
              <a:latin typeface="Calibri"/>
            </a:endParaRPr>
          </a:p>
        </p:txBody>
      </p:sp>
      <p:sp>
        <p:nvSpPr>
          <p:cNvPr id="166" name="PlaceHolder 2"/>
          <p:cNvSpPr>
            <a:spLocks noGrp="1"/>
          </p:cNvSpPr>
          <p:nvPr>
            <p:ph type="subTitle"/>
          </p:nvPr>
        </p:nvSpPr>
        <p:spPr>
          <a:xfrm>
            <a:off x="1523880" y="4991040"/>
            <a:ext cx="9143640" cy="1655280"/>
          </a:xfrm>
          <a:prstGeom prst="rect">
            <a:avLst/>
          </a:prstGeom>
          <a:noFill/>
          <a:ln w="0">
            <a:noFill/>
          </a:ln>
        </p:spPr>
        <p:txBody>
          <a:bodyPr anchor="t">
            <a:noAutofit/>
          </a:bodyPr>
          <a:p>
            <a:pPr algn="ctr">
              <a:lnSpc>
                <a:spcPct val="90000"/>
              </a:lnSpc>
              <a:spcBef>
                <a:spcPts val="1001"/>
              </a:spcBef>
              <a:buNone/>
              <a:tabLst>
                <a:tab algn="l" pos="0"/>
              </a:tabLst>
            </a:pPr>
            <a:r>
              <a:rPr b="0" lang="en-IN" sz="2400" spc="-1" strike="noStrike">
                <a:solidFill>
                  <a:srgbClr val="000000"/>
                </a:solidFill>
                <a:latin typeface="Calibri"/>
              </a:rPr>
              <a:t>Atul Kahate</a:t>
            </a:r>
            <a:endParaRPr b="0" lang="en-IN" sz="2400" spc="-1" strike="noStrike">
              <a:latin typeface="Arial"/>
            </a:endParaRPr>
          </a:p>
        </p:txBody>
      </p:sp>
      <p:pic>
        <p:nvPicPr>
          <p:cNvPr id="167" name="Picture 2" descr="A Primer on Cloud Computing. Cloud computing is defined as: | by Colin  Baird | Medium"/>
          <p:cNvPicPr/>
          <p:nvPr/>
        </p:nvPicPr>
        <p:blipFill>
          <a:blip r:embed="rId1"/>
          <a:stretch/>
        </p:blipFill>
        <p:spPr>
          <a:xfrm>
            <a:off x="4027320" y="210960"/>
            <a:ext cx="3790800" cy="27777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824760" y="8388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Grid Computing vs Cloud Computing</a:t>
            </a:r>
            <a:endParaRPr b="0" lang="en-US" sz="4400" spc="-1" strike="noStrike">
              <a:solidFill>
                <a:srgbClr val="000000"/>
              </a:solidFill>
              <a:latin typeface="Calibri"/>
            </a:endParaRPr>
          </a:p>
        </p:txBody>
      </p:sp>
      <p:sp>
        <p:nvSpPr>
          <p:cNvPr id="187" name="PlaceHolder 2"/>
          <p:cNvSpPr>
            <a:spLocks noGrp="1"/>
          </p:cNvSpPr>
          <p:nvPr>
            <p:ph/>
          </p:nvPr>
        </p:nvSpPr>
        <p:spPr>
          <a:xfrm>
            <a:off x="720000" y="126000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Grid computing</a:t>
            </a:r>
            <a:r>
              <a:rPr b="0" lang="en-US" sz="2800" spc="-1" strike="noStrike">
                <a:solidFill>
                  <a:srgbClr val="000000"/>
                </a:solidFill>
                <a:latin typeface="Calibri"/>
              </a:rPr>
              <a:t> consists of a large number of computers which are connected in parallel and forms a computer cluster. This combination of connected computers is used to solve a complex problem.</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Example: Hadoop</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pic>
        <p:nvPicPr>
          <p:cNvPr id="188" name="Picture 2" descr="Apache Hadoop Architecture - HDFS, YARN &amp; MapReduce - TechVidvan"/>
          <p:cNvPicPr/>
          <p:nvPr/>
        </p:nvPicPr>
        <p:blipFill>
          <a:blip r:embed="rId1"/>
          <a:stretch/>
        </p:blipFill>
        <p:spPr>
          <a:xfrm>
            <a:off x="701280" y="3449160"/>
            <a:ext cx="10818720" cy="30308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Grid Computing vs Cloud Computing</a:t>
            </a:r>
            <a:endParaRPr b="0" lang="en-US" sz="4400" spc="-1" strike="noStrike">
              <a:solidFill>
                <a:srgbClr val="000000"/>
              </a:solidFill>
              <a:latin typeface="Calibri"/>
            </a:endParaRPr>
          </a:p>
        </p:txBody>
      </p:sp>
      <p:pic>
        <p:nvPicPr>
          <p:cNvPr id="190" name="Picture 2" descr="Grid Computing vs Cloud Computing"/>
          <p:cNvPicPr/>
          <p:nvPr/>
        </p:nvPicPr>
        <p:blipFill>
          <a:blip r:embed="rId1"/>
          <a:stretch/>
        </p:blipFill>
        <p:spPr>
          <a:xfrm>
            <a:off x="1254240" y="1587240"/>
            <a:ext cx="9005760" cy="47127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Cloud Deployment Models</a:t>
            </a:r>
            <a:endParaRPr b="0" lang="en-US" sz="4400" spc="-1" strike="noStrike">
              <a:solidFill>
                <a:srgbClr val="000000"/>
              </a:solidFill>
              <a:latin typeface="Calibri"/>
            </a:endParaRPr>
          </a:p>
        </p:txBody>
      </p:sp>
      <p:pic>
        <p:nvPicPr>
          <p:cNvPr id="192" name="Picture 4" descr=""/>
          <p:cNvPicPr/>
          <p:nvPr/>
        </p:nvPicPr>
        <p:blipFill>
          <a:blip r:embed="rId1"/>
          <a:stretch/>
        </p:blipFill>
        <p:spPr>
          <a:xfrm>
            <a:off x="1321920" y="1552680"/>
            <a:ext cx="9547920" cy="43671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900000" y="1467720"/>
            <a:ext cx="10515240" cy="2852280"/>
          </a:xfrm>
          <a:prstGeom prst="rect">
            <a:avLst/>
          </a:prstGeom>
          <a:noFill/>
          <a:ln w="0">
            <a:noFill/>
          </a:ln>
        </p:spPr>
        <p:txBody>
          <a:bodyPr anchor="b">
            <a:noAutofit/>
          </a:bodyPr>
          <a:p>
            <a:pPr>
              <a:lnSpc>
                <a:spcPct val="90000"/>
              </a:lnSpc>
              <a:buNone/>
            </a:pPr>
            <a:r>
              <a:rPr b="0" lang="en-IN" sz="6000" spc="-1" strike="noStrike">
                <a:solidFill>
                  <a:srgbClr val="000000"/>
                </a:solidFill>
                <a:latin typeface="Calibri Light"/>
              </a:rPr>
              <a:t>Section 2: Managed Services/ Cloud Computing Types (SaaS, PaaS, IaaS, …)</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Managed Services / Cloud Computing Types</a:t>
            </a:r>
            <a:endParaRPr b="0" lang="en-US" sz="4400" spc="-1" strike="noStrike">
              <a:solidFill>
                <a:srgbClr val="000000"/>
              </a:solidFill>
              <a:latin typeface="Calibri"/>
            </a:endParaRPr>
          </a:p>
        </p:txBody>
      </p:sp>
      <p:sp>
        <p:nvSpPr>
          <p:cNvPr id="195" name="PlaceHolder 2"/>
          <p:cNvSpPr>
            <a:spLocks noGrp="1"/>
          </p:cNvSpPr>
          <p:nvPr>
            <p:ph/>
          </p:nvPr>
        </p:nvSpPr>
        <p:spPr>
          <a:xfrm>
            <a:off x="838080" y="1825560"/>
            <a:ext cx="10515240" cy="4350960"/>
          </a:xfrm>
          <a:prstGeom prst="rect">
            <a:avLst/>
          </a:prstGeom>
          <a:noFill/>
          <a:ln w="0">
            <a:noFill/>
          </a:ln>
        </p:spPr>
        <p:txBody>
          <a:bodyPr anchor="t">
            <a:normAutofit fontScale="96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Do you want to continue running applications in the cloud, </a:t>
            </a:r>
            <a:r>
              <a:rPr b="1" lang="en-US" sz="2800" spc="-1" strike="noStrike">
                <a:solidFill>
                  <a:srgbClr val="000000"/>
                </a:solidFill>
                <a:latin typeface="Calibri"/>
              </a:rPr>
              <a:t>the same way </a:t>
            </a:r>
            <a:r>
              <a:rPr b="0" lang="en-US" sz="2800" spc="-1" strike="noStrike">
                <a:solidFill>
                  <a:srgbClr val="000000"/>
                </a:solidFill>
                <a:latin typeface="Calibri"/>
              </a:rPr>
              <a:t>you run them in your data center?</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OR are there OTHER approaches?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We should understand some terminology used with cloud services: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2400" spc="-1" strike="noStrike">
                <a:solidFill>
                  <a:srgbClr val="000000"/>
                </a:solidFill>
                <a:latin typeface="Calibri"/>
              </a:rPr>
              <a:t>IaaS </a:t>
            </a:r>
            <a:r>
              <a:rPr b="0" lang="en-US" sz="2400" spc="-1" strike="noStrike">
                <a:solidFill>
                  <a:srgbClr val="000000"/>
                </a:solidFill>
                <a:latin typeface="Calibri"/>
              </a:rPr>
              <a:t>(Infrastructure as a Service)</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2400" spc="-1" strike="noStrike">
                <a:solidFill>
                  <a:srgbClr val="000000"/>
                </a:solidFill>
                <a:latin typeface="Calibri"/>
              </a:rPr>
              <a:t>PaaS</a:t>
            </a:r>
            <a:r>
              <a:rPr b="0" lang="en-US" sz="2400" spc="-1" strike="noStrike">
                <a:solidFill>
                  <a:srgbClr val="000000"/>
                </a:solidFill>
                <a:latin typeface="Calibri"/>
              </a:rPr>
              <a:t> (Platform as a Service)</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2400" spc="-1" strike="noStrike">
                <a:solidFill>
                  <a:srgbClr val="000000"/>
                </a:solidFill>
                <a:latin typeface="Calibri"/>
              </a:rPr>
              <a:t>SaaS </a:t>
            </a:r>
            <a:r>
              <a:rPr b="0" lang="en-US" sz="2400" spc="-1" strike="noStrike">
                <a:solidFill>
                  <a:srgbClr val="000000"/>
                </a:solidFill>
                <a:latin typeface="Calibri"/>
              </a:rPr>
              <a:t>(Software as a Service)</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Sometimes also called as the SPI model (Saas, Paas, Iaas)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Let's understand these!</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Iaas, Paas, SaaS</a:t>
            </a:r>
            <a:endParaRPr b="0" lang="en-US" sz="4400" spc="-1" strike="noStrike">
              <a:solidFill>
                <a:srgbClr val="000000"/>
              </a:solidFill>
              <a:latin typeface="Calibri"/>
            </a:endParaRPr>
          </a:p>
        </p:txBody>
      </p:sp>
      <p:pic>
        <p:nvPicPr>
          <p:cNvPr id="197" name="Picture 4" descr=""/>
          <p:cNvPicPr/>
          <p:nvPr/>
        </p:nvPicPr>
        <p:blipFill>
          <a:blip r:embed="rId1"/>
          <a:stretch/>
        </p:blipFill>
        <p:spPr>
          <a:xfrm>
            <a:off x="1107720" y="1690560"/>
            <a:ext cx="9976320" cy="40042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824760" y="1148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IaaS, PaaS, SaaS</a:t>
            </a:r>
            <a:endParaRPr b="0" lang="en-US" sz="4400" spc="-1" strike="noStrike">
              <a:solidFill>
                <a:srgbClr val="000000"/>
              </a:solidFill>
              <a:latin typeface="Calibri"/>
            </a:endParaRPr>
          </a:p>
        </p:txBody>
      </p:sp>
      <p:pic>
        <p:nvPicPr>
          <p:cNvPr id="199" name="Picture 2" descr="SaaS, PaaS and IaaS explained in one graphic | by David Ng | Oursky Team"/>
          <p:cNvPicPr/>
          <p:nvPr/>
        </p:nvPicPr>
        <p:blipFill>
          <a:blip r:embed="rId1"/>
          <a:stretch/>
        </p:blipFill>
        <p:spPr>
          <a:xfrm>
            <a:off x="1789200" y="1080000"/>
            <a:ext cx="7390800" cy="55800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720000" y="1148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IaaS, PaaS, SaaS</a:t>
            </a:r>
            <a:endParaRPr b="0" lang="en-US" sz="4400" spc="-1" strike="noStrike">
              <a:solidFill>
                <a:srgbClr val="000000"/>
              </a:solidFill>
              <a:latin typeface="Calibri"/>
            </a:endParaRPr>
          </a:p>
        </p:txBody>
      </p:sp>
      <p:pic>
        <p:nvPicPr>
          <p:cNvPr id="201" name="Picture 2" descr="IaaS vs. PaaS vs. SaaS - DEV Community"/>
          <p:cNvPicPr/>
          <p:nvPr/>
        </p:nvPicPr>
        <p:blipFill>
          <a:blip r:embed="rId1"/>
          <a:stretch/>
        </p:blipFill>
        <p:spPr>
          <a:xfrm>
            <a:off x="1698480" y="1260000"/>
            <a:ext cx="8381520" cy="46479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Example of Cloud Computing Types</a:t>
            </a:r>
            <a:endParaRPr b="0" lang="en-US" sz="4400" spc="-1" strike="noStrike">
              <a:solidFill>
                <a:srgbClr val="000000"/>
              </a:solidFill>
              <a:latin typeface="Calibri"/>
            </a:endParaRPr>
          </a:p>
        </p:txBody>
      </p:sp>
      <p:pic>
        <p:nvPicPr>
          <p:cNvPr id="203" name="Picture 4" descr=""/>
          <p:cNvPicPr/>
          <p:nvPr/>
        </p:nvPicPr>
        <p:blipFill>
          <a:blip r:embed="rId1"/>
          <a:stretch/>
        </p:blipFill>
        <p:spPr>
          <a:xfrm>
            <a:off x="984600" y="1620000"/>
            <a:ext cx="10535400" cy="43509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Serverless Computing</a:t>
            </a:r>
            <a:endParaRPr b="0" lang="en-US" sz="4400" spc="-1" strike="noStrike">
              <a:solidFill>
                <a:srgbClr val="000000"/>
              </a:solidFill>
              <a:latin typeface="Calibri"/>
            </a:endParaRPr>
          </a:p>
        </p:txBody>
      </p:sp>
      <p:sp>
        <p:nvSpPr>
          <p:cNvPr id="205" name="PlaceHolder 2"/>
          <p:cNvSpPr>
            <a:spLocks noGrp="1"/>
          </p:cNvSpPr>
          <p:nvPr>
            <p:ph/>
          </p:nvPr>
        </p:nvSpPr>
        <p:spPr>
          <a:xfrm>
            <a:off x="838080" y="1825560"/>
            <a:ext cx="10515240" cy="4350960"/>
          </a:xfrm>
          <a:prstGeom prst="rect">
            <a:avLst/>
          </a:prstGeom>
          <a:noFill/>
          <a:ln w="0">
            <a:noFill/>
          </a:ln>
        </p:spPr>
        <p:txBody>
          <a:bodyPr anchor="t">
            <a:normAutofit fontScale="70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What do we think about when we develop an application?</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Where to deploy? What kind of server? What OS?</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How do we take care of scaling and availability of the application?</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What if you don't need to worry about servers and focus on your code?</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Enter </a:t>
            </a:r>
            <a:r>
              <a:rPr b="1" lang="en-US" sz="2400" spc="-1" strike="noStrike">
                <a:solidFill>
                  <a:srgbClr val="000000"/>
                </a:solidFill>
                <a:latin typeface="Calibri"/>
              </a:rPr>
              <a:t>Serverless</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Remember: </a:t>
            </a:r>
            <a:r>
              <a:rPr b="1" lang="en-US" sz="2400" spc="-1" strike="noStrike">
                <a:solidFill>
                  <a:srgbClr val="000000"/>
                </a:solidFill>
                <a:latin typeface="Calibri"/>
              </a:rPr>
              <a:t>Serverless does NOT mean "No Servers"</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Serverless</a:t>
            </a:r>
            <a:r>
              <a:rPr b="0" lang="en-US" sz="2800" spc="-1" strike="noStrike">
                <a:solidFill>
                  <a:srgbClr val="000000"/>
                </a:solidFill>
                <a:latin typeface="Calibri"/>
              </a:rPr>
              <a:t>:</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You </a:t>
            </a:r>
            <a:r>
              <a:rPr b="1" lang="en-US" sz="2400" spc="-1" strike="noStrike">
                <a:solidFill>
                  <a:srgbClr val="000000"/>
                </a:solidFill>
                <a:latin typeface="Calibri"/>
              </a:rPr>
              <a:t>don't worry </a:t>
            </a:r>
            <a:r>
              <a:rPr b="0" lang="en-US" sz="2400" spc="-1" strike="noStrike">
                <a:solidFill>
                  <a:srgbClr val="000000"/>
                </a:solidFill>
                <a:latin typeface="Calibri"/>
              </a:rPr>
              <a:t>about infrastructure (ZERO visibility into infrastructure)</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Flexible scaling and automated high availability</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Most Important: </a:t>
            </a:r>
            <a:r>
              <a:rPr b="1" lang="en-US" sz="2400" spc="-1" strike="noStrike">
                <a:solidFill>
                  <a:srgbClr val="000000"/>
                </a:solidFill>
                <a:latin typeface="Calibri"/>
              </a:rPr>
              <a:t>Pay for use</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Ideally ZERO REQUESTS =&gt; ZERO COST</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You focus on code </a:t>
            </a:r>
            <a:r>
              <a:rPr b="0" lang="en-US" sz="2800" spc="-1" strike="noStrike">
                <a:solidFill>
                  <a:srgbClr val="000000"/>
                </a:solidFill>
                <a:latin typeface="Calibri"/>
              </a:rPr>
              <a:t>and the cloud managed service takes care of all that is needed to scale your code to serve millions of requests!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And you pay for requests and NOT servers!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831960" y="1709640"/>
            <a:ext cx="10515240" cy="2852280"/>
          </a:xfrm>
          <a:prstGeom prst="rect">
            <a:avLst/>
          </a:prstGeom>
          <a:noFill/>
          <a:ln w="0">
            <a:noFill/>
          </a:ln>
        </p:spPr>
        <p:txBody>
          <a:bodyPr anchor="b">
            <a:noAutofit/>
          </a:bodyPr>
          <a:p>
            <a:pPr>
              <a:lnSpc>
                <a:spcPct val="90000"/>
              </a:lnSpc>
              <a:buNone/>
            </a:pPr>
            <a:r>
              <a:rPr b="0" lang="en-IN" sz="6000" spc="-1" strike="noStrike">
                <a:solidFill>
                  <a:srgbClr val="000000"/>
                </a:solidFill>
                <a:latin typeface="Calibri Light"/>
              </a:rPr>
              <a:t>Section 1: Introduction to Cloud</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Deploying an Application on Cloud (AWS)</a:t>
            </a:r>
            <a:endParaRPr b="0" lang="en-US" sz="4400" spc="-1" strike="noStrike">
              <a:solidFill>
                <a:srgbClr val="000000"/>
              </a:solidFill>
              <a:latin typeface="Calibri"/>
            </a:endParaRPr>
          </a:p>
        </p:txBody>
      </p:sp>
      <p:sp>
        <p:nvSpPr>
          <p:cNvPr id="207"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https://docs.aws.amazon.com/codedeploy/latest/userguide/welcome.html</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831960" y="1709640"/>
            <a:ext cx="10515240" cy="2852280"/>
          </a:xfrm>
          <a:prstGeom prst="rect">
            <a:avLst/>
          </a:prstGeom>
          <a:noFill/>
          <a:ln w="0">
            <a:noFill/>
          </a:ln>
        </p:spPr>
        <p:txBody>
          <a:bodyPr anchor="b">
            <a:noAutofit/>
          </a:bodyPr>
          <a:p>
            <a:pPr>
              <a:lnSpc>
                <a:spcPct val="90000"/>
              </a:lnSpc>
              <a:buNone/>
            </a:pPr>
            <a:r>
              <a:rPr b="0" lang="en-IN" sz="6000" spc="-1" strike="noStrike">
                <a:solidFill>
                  <a:srgbClr val="000000"/>
                </a:solidFill>
                <a:latin typeface="Calibri Light"/>
              </a:rPr>
              <a:t>Virtualization</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What is Virtualization?</a:t>
            </a:r>
            <a:endParaRPr b="0" lang="en-US" sz="4400" spc="-1" strike="noStrike">
              <a:solidFill>
                <a:srgbClr val="000000"/>
              </a:solidFill>
              <a:latin typeface="Calibri"/>
            </a:endParaRPr>
          </a:p>
        </p:txBody>
      </p:sp>
      <p:sp>
        <p:nvSpPr>
          <p:cNvPr id="210"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Virtualization allows you to use a physical machine’s full capacity by distributing its capabilities among many users or environments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Example: Suppose we have three servers – 30% of capacity is used in each case</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What can be done?</a:t>
            </a:r>
            <a:endParaRPr b="0" lang="en-US" sz="2800" spc="-1" strike="noStrike">
              <a:solidFill>
                <a:srgbClr val="000000"/>
              </a:solidFill>
              <a:latin typeface="Calibri"/>
            </a:endParaRPr>
          </a:p>
        </p:txBody>
      </p:sp>
      <p:pic>
        <p:nvPicPr>
          <p:cNvPr id="211" name="Picture 4" descr=""/>
          <p:cNvPicPr/>
          <p:nvPr/>
        </p:nvPicPr>
        <p:blipFill>
          <a:blip r:embed="rId1"/>
          <a:stretch/>
        </p:blipFill>
        <p:spPr>
          <a:xfrm>
            <a:off x="3240000" y="3960000"/>
            <a:ext cx="5128920" cy="14612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Solution: Virtualization</a:t>
            </a:r>
            <a:endParaRPr b="0" lang="en-US" sz="4400" spc="-1" strike="noStrike">
              <a:solidFill>
                <a:srgbClr val="000000"/>
              </a:solidFill>
              <a:latin typeface="Calibri"/>
            </a:endParaRPr>
          </a:p>
        </p:txBody>
      </p:sp>
      <p:sp>
        <p:nvSpPr>
          <p:cNvPr id="213" name="PlaceHolder 2"/>
          <p:cNvSpPr>
            <a:spLocks noGrp="1"/>
          </p:cNvSpPr>
          <p:nvPr>
            <p:ph/>
          </p:nvPr>
        </p:nvSpPr>
        <p:spPr>
          <a:xfrm>
            <a:off x="838080" y="1825560"/>
            <a:ext cx="10515240" cy="4350960"/>
          </a:xfrm>
          <a:prstGeom prst="rect">
            <a:avLst/>
          </a:prstGeom>
          <a:noFill/>
          <a:ln w="0">
            <a:noFill/>
          </a:ln>
        </p:spPr>
        <p:txBody>
          <a:bodyPr anchor="t">
            <a:normAutofit fontScale="94000"/>
          </a:bodyPr>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It does not stop here!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Keeping security in mind, you could split the first server again so it could handle another task—increasing its use from 30%, to 60%, to 90%. Once you do that, the now empty servers could be reused for other tasks or retired altogether to reduce cooling and maintenance costs.</a:t>
            </a:r>
            <a:endParaRPr b="0" lang="en-US" sz="2800" spc="-1" strike="noStrike">
              <a:solidFill>
                <a:srgbClr val="000000"/>
              </a:solidFill>
              <a:latin typeface="Calibri"/>
            </a:endParaRPr>
          </a:p>
        </p:txBody>
      </p:sp>
      <p:pic>
        <p:nvPicPr>
          <p:cNvPr id="214" name="Picture 5" descr=""/>
          <p:cNvPicPr/>
          <p:nvPr/>
        </p:nvPicPr>
        <p:blipFill>
          <a:blip r:embed="rId1"/>
          <a:stretch/>
        </p:blipFill>
        <p:spPr>
          <a:xfrm>
            <a:off x="2387160" y="1826640"/>
            <a:ext cx="6301440" cy="18403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How does Virtualization Work?</a:t>
            </a:r>
            <a:endParaRPr b="0" lang="en-US" sz="4400" spc="-1" strike="noStrike">
              <a:solidFill>
                <a:srgbClr val="000000"/>
              </a:solidFill>
              <a:latin typeface="Calibri"/>
            </a:endParaRPr>
          </a:p>
        </p:txBody>
      </p:sp>
      <p:sp>
        <p:nvSpPr>
          <p:cNvPr id="216" name="PlaceHolder 2"/>
          <p:cNvSpPr>
            <a:spLocks noGrp="1"/>
          </p:cNvSpPr>
          <p:nvPr>
            <p:ph/>
          </p:nvPr>
        </p:nvSpPr>
        <p:spPr>
          <a:xfrm>
            <a:off x="838080" y="1825560"/>
            <a:ext cx="10515240" cy="4350960"/>
          </a:xfrm>
          <a:prstGeom prst="rect">
            <a:avLst/>
          </a:prstGeom>
          <a:noFill/>
          <a:ln w="0">
            <a:noFill/>
          </a:ln>
        </p:spPr>
        <p:txBody>
          <a:bodyPr anchor="t">
            <a:normAutofit fontScale="87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Virtualization is done using </a:t>
            </a:r>
            <a:r>
              <a:rPr b="1" lang="en-US" sz="2800" spc="-1" strike="noStrike">
                <a:solidFill>
                  <a:srgbClr val="000000"/>
                </a:solidFill>
                <a:latin typeface="Calibri"/>
              </a:rPr>
              <a:t>hypervisor</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Hypervisor: A program that sits between the real (physical) machine and the virtual machine, enabling interaction between the two</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Software called hypervisors separate the physical resources from the virtual environments—the things that need those resources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Hypervisors can sit on top of an operating system (like on a laptop) or be installed directly onto hardware (like a server), which is how most enterprises virtualize.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Hypervisors take your physical resources and divide them up so that virtual environments can use them</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720000" y="1148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Resource Partitioning</a:t>
            </a:r>
            <a:endParaRPr b="0" lang="en-US" sz="4400" spc="-1" strike="noStrike">
              <a:solidFill>
                <a:srgbClr val="000000"/>
              </a:solidFill>
              <a:latin typeface="Calibri"/>
            </a:endParaRPr>
          </a:p>
        </p:txBody>
      </p:sp>
      <p:sp>
        <p:nvSpPr>
          <p:cNvPr id="218" name="PlaceHolder 2"/>
          <p:cNvSpPr>
            <a:spLocks noGrp="1"/>
          </p:cNvSpPr>
          <p:nvPr>
            <p:ph/>
          </p:nvPr>
        </p:nvSpPr>
        <p:spPr>
          <a:xfrm>
            <a:off x="720000" y="2489040"/>
            <a:ext cx="10515240" cy="4350960"/>
          </a:xfrm>
          <a:prstGeom prst="rect">
            <a:avLst/>
          </a:prstGeom>
          <a:noFill/>
          <a:ln w="0">
            <a:noFill/>
          </a:ln>
        </p:spPr>
        <p:txBody>
          <a:bodyPr anchor="t">
            <a:normAutofit fontScale="86000"/>
          </a:bodyPr>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Resources are partitioned as needed from the physical environment to the many virtual environments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Users interact with and run computations within the virtual environment (typically called a guest machine or virtual machine)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virtual machine functions as a single data file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It can be moved from one computer to another, opened in either one, and be expected to work the same</a:t>
            </a:r>
            <a:endParaRPr b="0" lang="en-US" sz="2800" spc="-1" strike="noStrike">
              <a:solidFill>
                <a:srgbClr val="000000"/>
              </a:solidFill>
              <a:latin typeface="Calibri"/>
            </a:endParaRPr>
          </a:p>
        </p:txBody>
      </p:sp>
      <p:pic>
        <p:nvPicPr>
          <p:cNvPr id="219" name="Picture 2" descr="How virtualization works"/>
          <p:cNvPicPr/>
          <p:nvPr/>
        </p:nvPicPr>
        <p:blipFill>
          <a:blip r:embed="rId1"/>
          <a:stretch/>
        </p:blipFill>
        <p:spPr>
          <a:xfrm>
            <a:off x="3600000" y="1109520"/>
            <a:ext cx="4590720" cy="249048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Virtualization – Good References</a:t>
            </a:r>
            <a:endParaRPr b="0" lang="en-US" sz="4400" spc="-1" strike="noStrike">
              <a:solidFill>
                <a:srgbClr val="000000"/>
              </a:solidFill>
              <a:latin typeface="Calibri"/>
            </a:endParaRPr>
          </a:p>
        </p:txBody>
      </p:sp>
      <p:sp>
        <p:nvSpPr>
          <p:cNvPr id="221"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IN" sz="2800" spc="-1" strike="noStrike" u="sng">
                <a:solidFill>
                  <a:srgbClr val="0563c1"/>
                </a:solidFill>
                <a:uFillTx/>
                <a:latin typeface="Calibri"/>
                <a:hlinkClick r:id="rId1"/>
              </a:rPr>
              <a:t>https://www.ibm.com/cloud/learn/virtualization-a-complete-guide</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800" spc="-1" strike="noStrike" u="sng">
                <a:solidFill>
                  <a:srgbClr val="0563c1"/>
                </a:solidFill>
                <a:uFillTx/>
                <a:latin typeface="Calibri"/>
                <a:hlinkClick r:id="rId2"/>
              </a:rPr>
              <a:t>https://www.stl.tech/blog/introduction-to-virtualization/</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Virtualization Types</a:t>
            </a:r>
            <a:endParaRPr b="0" lang="en-US" sz="4400" spc="-1" strike="noStrike">
              <a:solidFill>
                <a:srgbClr val="000000"/>
              </a:solidFill>
              <a:latin typeface="Calibri"/>
            </a:endParaRPr>
          </a:p>
        </p:txBody>
      </p:sp>
      <p:pic>
        <p:nvPicPr>
          <p:cNvPr id="223" name="Picture 4" descr=""/>
          <p:cNvPicPr/>
          <p:nvPr/>
        </p:nvPicPr>
        <p:blipFill>
          <a:blip r:embed="rId1"/>
          <a:stretch/>
        </p:blipFill>
        <p:spPr>
          <a:xfrm>
            <a:off x="2430720" y="1617480"/>
            <a:ext cx="7391160" cy="437760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Type 1 and 2</a:t>
            </a:r>
            <a:endParaRPr b="0" lang="en-US" sz="4400" spc="-1" strike="noStrike">
              <a:solidFill>
                <a:srgbClr val="000000"/>
              </a:solidFill>
              <a:latin typeface="Calibri"/>
            </a:endParaRPr>
          </a:p>
        </p:txBody>
      </p:sp>
      <p:sp>
        <p:nvSpPr>
          <p:cNvPr id="225"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Type 1 Hypervisors (Full Virtualization </a:t>
            </a:r>
            <a:r>
              <a:rPr b="0" lang="en-US" sz="2800" spc="-1" strike="noStrike">
                <a:solidFill>
                  <a:srgbClr val="000000"/>
                </a:solidFill>
                <a:latin typeface="Calibri"/>
              </a:rPr>
              <a:t>or </a:t>
            </a:r>
            <a:r>
              <a:rPr b="1" lang="en-US" sz="2800" spc="-1" strike="noStrike">
                <a:solidFill>
                  <a:srgbClr val="000000"/>
                </a:solidFill>
                <a:latin typeface="Calibri"/>
              </a:rPr>
              <a:t>Hardware Virtualization</a:t>
            </a:r>
            <a:r>
              <a:rPr b="0" lang="en-US" sz="2800" spc="-1" strike="noStrike">
                <a:solidFill>
                  <a:srgbClr val="000000"/>
                </a:solidFill>
                <a:latin typeface="Calibri"/>
              </a:rPr>
              <a:t>) sit between the hardware and your virtual machines AND your Host OS.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In effect, your Host OS is turned into a virtual machine as well. Each Guest OS has direct access to the native hardware via interface built into the Hypervisor.</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Type 2 Hypervisors (Para Virtualization) </a:t>
            </a:r>
            <a:r>
              <a:rPr b="0" lang="en-US" sz="2800" spc="-1" strike="noStrike">
                <a:solidFill>
                  <a:srgbClr val="000000"/>
                </a:solidFill>
                <a:latin typeface="Calibri"/>
              </a:rPr>
              <a:t>sit between your virtual machines AND your Host OS.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The Guest OSs do not have direct access to Host hardware, and use emulated drivers.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Another important point</a:t>
            </a:r>
            <a:endParaRPr b="0" lang="en-US" sz="4400" spc="-1" strike="noStrike">
              <a:solidFill>
                <a:srgbClr val="000000"/>
              </a:solidFill>
              <a:latin typeface="Calibri"/>
            </a:endParaRPr>
          </a:p>
        </p:txBody>
      </p:sp>
      <p:sp>
        <p:nvSpPr>
          <p:cNvPr id="227"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Type 1 Hypervisor is called a native or Bare Metal Hypervisor while type 2 Hypervisor is called a Host OS Hypervisor</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824760" y="18000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Why Cloud?</a:t>
            </a:r>
            <a:endParaRPr b="0" lang="en-US" sz="4400" spc="-1" strike="noStrike">
              <a:solidFill>
                <a:srgbClr val="000000"/>
              </a:solidFill>
              <a:latin typeface="Calibri"/>
            </a:endParaRPr>
          </a:p>
        </p:txBody>
      </p:sp>
      <p:sp>
        <p:nvSpPr>
          <p:cNvPr id="170" name="PlaceHolder 2"/>
          <p:cNvSpPr>
            <a:spLocks noGrp="1"/>
          </p:cNvSpPr>
          <p:nvPr>
            <p:ph/>
          </p:nvPr>
        </p:nvSpPr>
        <p:spPr>
          <a:xfrm>
            <a:off x="838080" y="2309040"/>
            <a:ext cx="10515240" cy="4350960"/>
          </a:xfrm>
          <a:prstGeom prst="rect">
            <a:avLst/>
          </a:prstGeom>
          <a:noFill/>
          <a:ln w="0">
            <a:noFill/>
          </a:ln>
        </p:spPr>
        <p:txBody>
          <a:bodyPr anchor="t">
            <a:normAutofit fontScale="97000"/>
          </a:bodyPr>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Peak loads vary (high during weekends and holidays)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Solution before Cloud: Peak Load Provisioning – Buy infrastructure for peak load – Wasted during less load</a:t>
            </a:r>
            <a:endParaRPr b="0" lang="en-US" sz="2800" spc="-1" strike="noStrike">
              <a:solidFill>
                <a:srgbClr val="000000"/>
              </a:solidFill>
              <a:latin typeface="Calibri"/>
            </a:endParaRPr>
          </a:p>
        </p:txBody>
      </p:sp>
      <p:pic>
        <p:nvPicPr>
          <p:cNvPr id="171" name="Picture 6" descr=""/>
          <p:cNvPicPr/>
          <p:nvPr/>
        </p:nvPicPr>
        <p:blipFill>
          <a:blip r:embed="rId1"/>
          <a:stretch/>
        </p:blipFill>
        <p:spPr>
          <a:xfrm>
            <a:off x="1910880" y="1440000"/>
            <a:ext cx="7629120" cy="315576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8" name="Picture 2" descr="What's the Difference Between Type 1 and Type 2 Hypervisor?"/>
          <p:cNvPicPr/>
          <p:nvPr/>
        </p:nvPicPr>
        <p:blipFill>
          <a:blip r:embed="rId1"/>
          <a:stretch/>
        </p:blipFill>
        <p:spPr>
          <a:xfrm>
            <a:off x="0" y="0"/>
            <a:ext cx="12192120" cy="684000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Multi-tenancy in Cloud</a:t>
            </a:r>
            <a:endParaRPr b="0" lang="en-US" sz="4400" spc="-1" strike="noStrike">
              <a:solidFill>
                <a:srgbClr val="000000"/>
              </a:solidFill>
              <a:latin typeface="Calibri"/>
            </a:endParaRPr>
          </a:p>
        </p:txBody>
      </p:sp>
      <p:sp>
        <p:nvSpPr>
          <p:cNvPr id="230"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 cloud computing, multi-tenancy is all about sharing,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 e. multiple customers are served by a single instance of an application.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Sharing resources such as configurations, user management rules, and data – all of which can be customized and physically integrated but logically separated.</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Types of multi-tenant cloud architectures</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0" y="0"/>
            <a:ext cx="1219212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Types of Multi-tenant Cloud Architectures</a:t>
            </a:r>
            <a:endParaRPr b="0" lang="en-US" sz="4400" spc="-1" strike="noStrike">
              <a:solidFill>
                <a:srgbClr val="000000"/>
              </a:solidFill>
              <a:latin typeface="Calibri"/>
            </a:endParaRPr>
          </a:p>
        </p:txBody>
      </p:sp>
      <p:sp>
        <p:nvSpPr>
          <p:cNvPr id="232" name="PlaceHolder 2"/>
          <p:cNvSpPr>
            <a:spLocks noGrp="1"/>
          </p:cNvSpPr>
          <p:nvPr>
            <p:ph/>
          </p:nvPr>
        </p:nvSpPr>
        <p:spPr>
          <a:xfrm>
            <a:off x="824760" y="144000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One App Instance, One Database</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A single instance of the software will support single databases. </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This multi-tenancy architectural style offers scalability and increases capacity as and when the tenants increase. </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However, the biggest drawback of one app instance, one database is the </a:t>
            </a:r>
            <a:r>
              <a:rPr b="1" lang="en-US" sz="2400" spc="-1" strike="noStrike">
                <a:solidFill>
                  <a:srgbClr val="000000"/>
                </a:solidFill>
                <a:latin typeface="Calibri"/>
              </a:rPr>
              <a:t>noisy-neighbour</a:t>
            </a:r>
            <a:r>
              <a:rPr b="0" lang="en-US" sz="2400" spc="-1" strike="noStrike">
                <a:solidFill>
                  <a:srgbClr val="000000"/>
                </a:solidFill>
                <a:latin typeface="Calibri"/>
              </a:rPr>
              <a:t> effect. (</a:t>
            </a:r>
            <a:r>
              <a:rPr b="0" i="1" lang="en-US" sz="2400" spc="-1" strike="noStrike">
                <a:solidFill>
                  <a:srgbClr val="000000"/>
                </a:solidFill>
                <a:latin typeface="Calibri"/>
              </a:rPr>
              <a:t>When multiple tenants make requests to the same database server, performance issues can occur resulting in noisy neighbours.</a:t>
            </a:r>
            <a:r>
              <a:rPr b="0" lang="en-US" sz="2400" spc="-1" strike="noStrike">
                <a:solidFill>
                  <a:srgbClr val="000000"/>
                </a:solidFill>
                <a:latin typeface="Calibri"/>
              </a:rPr>
              <a:t>)</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One App Instance, Several Databases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A single instance of the software supports multiple databases. This can get expensive as you are asking for a separate space to store the tenant data.</a:t>
            </a:r>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pPr>
              <a:lnSpc>
                <a:spcPct val="90000"/>
              </a:lnSpc>
              <a:spcBef>
                <a:spcPts val="1001"/>
              </a:spcBef>
              <a:buNone/>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Degrees of Multi-Tenancy</a:t>
            </a:r>
            <a:endParaRPr b="0" lang="en-US" sz="4400" spc="-1" strike="noStrike">
              <a:solidFill>
                <a:srgbClr val="000000"/>
              </a:solidFill>
              <a:latin typeface="Calibri"/>
            </a:endParaRPr>
          </a:p>
        </p:txBody>
      </p:sp>
      <p:sp>
        <p:nvSpPr>
          <p:cNvPr id="234" name="PlaceHolder 2"/>
          <p:cNvSpPr>
            <a:spLocks noGrp="1"/>
          </p:cNvSpPr>
          <p:nvPr>
            <p:ph/>
          </p:nvPr>
        </p:nvSpPr>
        <p:spPr>
          <a:xfrm>
            <a:off x="838080" y="1825560"/>
            <a:ext cx="10515240" cy="4350960"/>
          </a:xfrm>
          <a:prstGeom prst="rect">
            <a:avLst/>
          </a:prstGeom>
          <a:noFill/>
          <a:ln w="0">
            <a:noFill/>
          </a:ln>
        </p:spPr>
        <p:txBody>
          <a:bodyPr anchor="t">
            <a:normAutofit fontScale="71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a:t>
            </a:r>
            <a:r>
              <a:rPr b="1" lang="en-US" sz="2800" spc="-1" strike="noStrike">
                <a:solidFill>
                  <a:srgbClr val="000000"/>
                </a:solidFill>
                <a:latin typeface="Calibri"/>
              </a:rPr>
              <a:t>degree of multi-tenancy</a:t>
            </a:r>
            <a:r>
              <a:rPr b="0" lang="en-US" sz="2800" spc="-1" strike="noStrike">
                <a:solidFill>
                  <a:srgbClr val="000000"/>
                </a:solidFill>
                <a:latin typeface="Calibri"/>
              </a:rPr>
              <a:t> is based on how much of the core application (SaaS) layer is designed to be shared across tenants.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highest degree of multi-tenancy allows the database schema to be shared and supports customization of the business logic, workflow and user-interface layers. </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In other words, all the sub-layers of SaaS offer multi-tenancy in this degree.</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 the lowest degree, multi-tenancy is limited to the IaaS and PaaS layers, with dedicated SaaS layers for each tenant.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Examples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Salesforce.com, at the relatively high end of the multi-tenancy spectrum, has 72,500 customers who are supported by 8 to 12 multi-tenant instances (meaning IaaS/PaaS instances) in a 1:5000 ratio. So, each multi-tenant instance supports 5,000 tenants who share the same database schema. </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Intacct, a financial systems SaaS provider has more than 2,500 customers who share 10 instances in a 1:250 ratio.</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Multi-Tenancy Data Architecture</a:t>
            </a:r>
            <a:endParaRPr b="0" lang="en-US" sz="4400" spc="-1" strike="noStrike">
              <a:solidFill>
                <a:srgbClr val="000000"/>
              </a:solidFill>
              <a:latin typeface="Calibri"/>
            </a:endParaRPr>
          </a:p>
        </p:txBody>
      </p:sp>
      <p:sp>
        <p:nvSpPr>
          <p:cNvPr id="236"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Four Approaches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IN" sz="2400" spc="-1" strike="noStrike">
                <a:solidFill>
                  <a:srgbClr val="000000"/>
                </a:solidFill>
                <a:latin typeface="Calibri"/>
              </a:rPr>
              <a:t>Single database, shared schema</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IN" sz="2400" spc="-1" strike="noStrike">
                <a:solidFill>
                  <a:srgbClr val="000000"/>
                </a:solidFill>
                <a:latin typeface="Calibri"/>
              </a:rPr>
              <a:t>Single database, separate schema</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IN" sz="2400" spc="-1" strike="noStrike">
                <a:solidFill>
                  <a:srgbClr val="000000"/>
                </a:solidFill>
                <a:latin typeface="Calibri"/>
              </a:rPr>
              <a:t>Database per tenant</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IN" sz="2400" spc="-1" strike="noStrike">
                <a:solidFill>
                  <a:srgbClr val="000000"/>
                </a:solidFill>
                <a:latin typeface="Calibri"/>
              </a:rPr>
              <a:t>Multiple databases, multiple tenants per database, shared schema</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Single Database, Shared Schema</a:t>
            </a:r>
            <a:endParaRPr b="0" lang="en-US" sz="4400" spc="-1" strike="noStrike">
              <a:solidFill>
                <a:srgbClr val="000000"/>
              </a:solidFill>
              <a:latin typeface="Calibri"/>
            </a:endParaRPr>
          </a:p>
        </p:txBody>
      </p:sp>
      <p:sp>
        <p:nvSpPr>
          <p:cNvPr id="238" name="PlaceHolder 2"/>
          <p:cNvSpPr>
            <a:spLocks noGrp="1"/>
          </p:cNvSpPr>
          <p:nvPr>
            <p:ph/>
          </p:nvPr>
        </p:nvSpPr>
        <p:spPr>
          <a:xfrm>
            <a:off x="838080" y="1825560"/>
            <a:ext cx="51811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One database to hold the data for all tenants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Every tenant's data is stored in the same set of tables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Tables that contain tenant-specific data include a column to identify which tenant each row belongs to</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pic>
        <p:nvPicPr>
          <p:cNvPr id="239" name="Picture 2" descr="SingleDatabase_SharedSchema"/>
          <p:cNvPicPr/>
          <p:nvPr/>
        </p:nvPicPr>
        <p:blipFill>
          <a:blip r:embed="rId1"/>
          <a:stretch/>
        </p:blipFill>
        <p:spPr>
          <a:xfrm>
            <a:off x="6172200" y="2370240"/>
            <a:ext cx="5009760" cy="273348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Single Database, Separate Schema</a:t>
            </a:r>
            <a:endParaRPr b="0" lang="en-US" sz="4400" spc="-1" strike="noStrike">
              <a:solidFill>
                <a:srgbClr val="000000"/>
              </a:solidFill>
              <a:latin typeface="Calibri"/>
            </a:endParaRPr>
          </a:p>
        </p:txBody>
      </p:sp>
      <p:sp>
        <p:nvSpPr>
          <p:cNvPr id="241" name="PlaceHolder 2"/>
          <p:cNvSpPr>
            <a:spLocks noGrp="1"/>
          </p:cNvSpPr>
          <p:nvPr>
            <p:ph/>
          </p:nvPr>
        </p:nvSpPr>
        <p:spPr>
          <a:xfrm>
            <a:off x="838080" y="1825560"/>
            <a:ext cx="51811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One database to hold the data for all tenants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Separate tables for each tenant, each set under a tenant-specific schema</a:t>
            </a:r>
            <a:endParaRPr b="0" lang="en-US" sz="2800" spc="-1" strike="noStrike">
              <a:solidFill>
                <a:srgbClr val="000000"/>
              </a:solidFill>
              <a:latin typeface="Calibri"/>
            </a:endParaRPr>
          </a:p>
        </p:txBody>
      </p:sp>
      <p:pic>
        <p:nvPicPr>
          <p:cNvPr id="242" name="Picture 2" descr="SingleDatabase_SeparateSchema-1"/>
          <p:cNvPicPr/>
          <p:nvPr/>
        </p:nvPicPr>
        <p:blipFill>
          <a:blip r:embed="rId1"/>
          <a:stretch/>
        </p:blipFill>
        <p:spPr>
          <a:xfrm>
            <a:off x="6019920" y="2655000"/>
            <a:ext cx="5714640" cy="199980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Database Per Tenant</a:t>
            </a:r>
            <a:endParaRPr b="0" lang="en-US" sz="4400" spc="-1" strike="noStrike">
              <a:solidFill>
                <a:srgbClr val="000000"/>
              </a:solidFill>
              <a:latin typeface="Calibri"/>
            </a:endParaRPr>
          </a:p>
        </p:txBody>
      </p:sp>
      <p:sp>
        <p:nvSpPr>
          <p:cNvPr id="244" name="PlaceHolder 2"/>
          <p:cNvSpPr>
            <a:spLocks noGrp="1"/>
          </p:cNvSpPr>
          <p:nvPr>
            <p:ph/>
          </p:nvPr>
        </p:nvSpPr>
        <p:spPr>
          <a:xfrm>
            <a:off x="838080" y="1825560"/>
            <a:ext cx="51811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Each tenant has its own database</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pic>
        <p:nvPicPr>
          <p:cNvPr id="245" name="Picture 2" descr="DatabasePerTenant-1"/>
          <p:cNvPicPr/>
          <p:nvPr/>
        </p:nvPicPr>
        <p:blipFill>
          <a:blip r:embed="rId1"/>
          <a:stretch/>
        </p:blipFill>
        <p:spPr>
          <a:xfrm>
            <a:off x="5931000" y="2432520"/>
            <a:ext cx="5343120" cy="221904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pPr>
            <a:r>
              <a:rPr b="0" lang="en-IN" sz="4400" spc="-1" strike="noStrike">
                <a:solidFill>
                  <a:srgbClr val="000000"/>
                </a:solidFill>
                <a:latin typeface="Calibri Light"/>
              </a:rPr>
              <a:t>Multiple Databases, Multiple Tenants Per Database, Shared Schema</a:t>
            </a:r>
            <a:endParaRPr b="0" lang="en-US" sz="4400" spc="-1" strike="noStrike">
              <a:solidFill>
                <a:srgbClr val="000000"/>
              </a:solidFill>
              <a:latin typeface="Calibri"/>
            </a:endParaRPr>
          </a:p>
        </p:txBody>
      </p:sp>
      <p:sp>
        <p:nvSpPr>
          <p:cNvPr id="247" name="PlaceHolder 2"/>
          <p:cNvSpPr>
            <a:spLocks noGrp="1"/>
          </p:cNvSpPr>
          <p:nvPr>
            <p:ph/>
          </p:nvPr>
        </p:nvSpPr>
        <p:spPr>
          <a:xfrm>
            <a:off x="838080" y="1825560"/>
            <a:ext cx="51811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Hybrid of approach #1 and approach #3</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 pool of databases exist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Tenants share a database and schema with other tenants, but are spread over multiple databases</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pic>
        <p:nvPicPr>
          <p:cNvPr id="248" name="Picture 2" descr="MultipleDatabases_SharedSchema"/>
          <p:cNvPicPr/>
          <p:nvPr/>
        </p:nvPicPr>
        <p:blipFill>
          <a:blip r:embed="rId1"/>
          <a:stretch/>
        </p:blipFill>
        <p:spPr>
          <a:xfrm>
            <a:off x="5807160" y="2435040"/>
            <a:ext cx="5714640" cy="241884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How to Choose Multi-Tenancy Degree?</a:t>
            </a:r>
            <a:endParaRPr b="0" lang="en-US" sz="4400" spc="-1" strike="noStrike">
              <a:solidFill>
                <a:srgbClr val="000000"/>
              </a:solidFill>
              <a:latin typeface="Calibri"/>
            </a:endParaRPr>
          </a:p>
        </p:txBody>
      </p:sp>
      <p:sp>
        <p:nvSpPr>
          <p:cNvPr id="250"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How much is the workload?</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What is the type of application?</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Example: Can a central vendor host an application for multiple clients that can share the same schema?</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Security, Authorization</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Challenges Before Cloud</a:t>
            </a:r>
            <a:endParaRPr b="0" lang="en-US" sz="4400" spc="-1" strike="noStrike">
              <a:solidFill>
                <a:srgbClr val="000000"/>
              </a:solidFill>
              <a:latin typeface="Calibri"/>
            </a:endParaRPr>
          </a:p>
        </p:txBody>
      </p:sp>
      <p:sp>
        <p:nvSpPr>
          <p:cNvPr id="173" name="PlaceHolder 2"/>
          <p:cNvSpPr>
            <a:spLocks noGrp="1"/>
          </p:cNvSpPr>
          <p:nvPr>
            <p:ph/>
          </p:nvPr>
        </p:nvSpPr>
        <p:spPr>
          <a:xfrm>
            <a:off x="720000" y="248904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High cost of infrastructure procurement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Need to plan ahead of time – Can we guess if a start up will be successful?</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Low utilization of infrastructure due to peak load provisioning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Dedicated infrastructure team for maintenance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How to decide Level of Multi-tenancy?</a:t>
            </a:r>
            <a:endParaRPr b="0" lang="en-US" sz="4400" spc="-1" strike="noStrike">
              <a:solidFill>
                <a:srgbClr val="000000"/>
              </a:solidFill>
              <a:latin typeface="Calibri"/>
            </a:endParaRPr>
          </a:p>
        </p:txBody>
      </p:sp>
      <p:sp>
        <p:nvSpPr>
          <p:cNvPr id="252"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u="sng">
                <a:solidFill>
                  <a:srgbClr val="0563c1"/>
                </a:solidFill>
                <a:uFillTx/>
                <a:latin typeface="Calibri"/>
                <a:hlinkClick r:id="rId1"/>
              </a:rPr>
              <a:t>https://docs.microsoft.com/en-us/azure/architecture/guide/multitenant/considerations/tenancy-models</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u="sng">
                <a:solidFill>
                  <a:srgbClr val="0563c1"/>
                </a:solidFill>
                <a:uFillTx/>
                <a:latin typeface="Calibri"/>
                <a:hlinkClick r:id="rId2"/>
              </a:rPr>
              <a:t>https://cloud.google.com/kubernetes-engine/docs/best-practices</a:t>
            </a:r>
            <a:r>
              <a:rPr b="0" lang="en-US" sz="2800" spc="-1" strike="noStrike" u="sng">
                <a:solidFill>
                  <a:srgbClr val="0563c1"/>
                </a:solidFill>
                <a:uFillTx/>
                <a:latin typeface="Calibri"/>
                <a:hlinkClick r:id="rId3"/>
              </a:rPr>
              <a:t>/enterprise-multitenancy</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Virtualization Provisioning</a:t>
            </a:r>
            <a:endParaRPr b="0" lang="en-US" sz="4400" spc="-1" strike="noStrike">
              <a:solidFill>
                <a:srgbClr val="000000"/>
              </a:solidFill>
              <a:latin typeface="Calibri"/>
            </a:endParaRPr>
          </a:p>
        </p:txBody>
      </p:sp>
      <p:sp>
        <p:nvSpPr>
          <p:cNvPr id="254" name="PlaceHolder 2"/>
          <p:cNvSpPr>
            <a:spLocks noGrp="1"/>
          </p:cNvSpPr>
          <p:nvPr>
            <p:ph/>
          </p:nvPr>
        </p:nvSpPr>
        <p:spPr>
          <a:xfrm>
            <a:off x="838080" y="1825560"/>
            <a:ext cx="10515240" cy="4350960"/>
          </a:xfrm>
          <a:prstGeom prst="rect">
            <a:avLst/>
          </a:prstGeom>
          <a:noFill/>
          <a:ln w="0">
            <a:noFill/>
          </a:ln>
        </p:spPr>
        <p:txBody>
          <a:bodyPr anchor="t">
            <a:normAutofit fontScale="74000"/>
          </a:bodyPr>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Virtual provisioning </a:t>
            </a:r>
            <a:r>
              <a:rPr b="0" lang="en-US" sz="2800" spc="-1" strike="noStrike">
                <a:solidFill>
                  <a:srgbClr val="000000"/>
                </a:solidFill>
                <a:latin typeface="Calibri"/>
              </a:rPr>
              <a:t>is a </a:t>
            </a:r>
            <a:r>
              <a:rPr b="1" lang="en-US" sz="2800" spc="-1" strike="noStrike">
                <a:solidFill>
                  <a:srgbClr val="000000"/>
                </a:solidFill>
                <a:latin typeface="Calibri"/>
              </a:rPr>
              <a:t>virtual storage network (VSAN)</a:t>
            </a:r>
            <a:r>
              <a:rPr b="0" lang="en-US" sz="2800" spc="-1" strike="noStrike">
                <a:solidFill>
                  <a:srgbClr val="000000"/>
                </a:solidFill>
                <a:latin typeface="Calibri"/>
              </a:rPr>
              <a:t>-based technology in which storage space is allocated on demand to devices.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This process allows virtualized environments to control the allocation and management of physical disk storage connected with virtual machines (VM).</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Administrators typically allot storage space based on the anticipated growth of storage. This is because they want to minimize the management overhead and application downtime needed to add new storage afterwards. This results in the over-provisioning of the storage capacity which leads to greater costs, more power, cooling and floor space requirements and lower capacity utilization.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Virtual Provisioning addresses these challenges by giving more efficient utilization of storage by minimizing the amount of allotted, but unused physical storage.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LUN</a:t>
            </a:r>
            <a:endParaRPr b="0" lang="en-US" sz="4400" spc="-1" strike="noStrike">
              <a:solidFill>
                <a:srgbClr val="000000"/>
              </a:solidFill>
              <a:latin typeface="Calibri"/>
            </a:endParaRPr>
          </a:p>
        </p:txBody>
      </p:sp>
      <p:sp>
        <p:nvSpPr>
          <p:cNvPr id="256"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 </a:t>
            </a:r>
            <a:r>
              <a:rPr b="1" lang="en-US" sz="2800" spc="-1" strike="noStrike">
                <a:solidFill>
                  <a:srgbClr val="000000"/>
                </a:solidFill>
                <a:latin typeface="Calibri"/>
              </a:rPr>
              <a:t>Logical Unit Number (LUN)</a:t>
            </a:r>
            <a:r>
              <a:rPr b="0" lang="en-US" sz="2800" spc="-1" strike="noStrike">
                <a:solidFill>
                  <a:srgbClr val="000000"/>
                </a:solidFill>
                <a:latin typeface="Calibri"/>
              </a:rPr>
              <a:t> is a unique identifier for designating an individual or collection of physical or virtual storage devices that execute input/output (I/O) commands with a host computer, as defined by the </a:t>
            </a:r>
            <a:r>
              <a:rPr b="1" lang="en-US" sz="2800" spc="-1" strike="noStrike">
                <a:solidFill>
                  <a:srgbClr val="000000"/>
                </a:solidFill>
                <a:latin typeface="Calibri"/>
              </a:rPr>
              <a:t>Small System Computer Interface (SCSI)</a:t>
            </a:r>
            <a:r>
              <a:rPr b="0" lang="en-US" sz="2800" spc="-1" strike="noStrike">
                <a:solidFill>
                  <a:srgbClr val="000000"/>
                </a:solidFill>
                <a:latin typeface="Calibri"/>
              </a:rPr>
              <a:t> standard.</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SCSI is a widely implemented I/O interconnect that can facilitate data exchange between servers and storage devices.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LUN is like a block number on a disk</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Thin Provisioning</a:t>
            </a:r>
            <a:endParaRPr b="0" lang="en-US" sz="4400" spc="-1" strike="noStrike">
              <a:solidFill>
                <a:srgbClr val="000000"/>
              </a:solidFill>
              <a:latin typeface="Calibri"/>
            </a:endParaRPr>
          </a:p>
        </p:txBody>
      </p:sp>
      <p:sp>
        <p:nvSpPr>
          <p:cNvPr id="258" name="PlaceHolder 2"/>
          <p:cNvSpPr>
            <a:spLocks noGrp="1"/>
          </p:cNvSpPr>
          <p:nvPr>
            <p:ph/>
          </p:nvPr>
        </p:nvSpPr>
        <p:spPr>
          <a:xfrm>
            <a:off x="838080" y="1825560"/>
            <a:ext cx="10515240" cy="4350960"/>
          </a:xfrm>
          <a:prstGeom prst="rect">
            <a:avLst/>
          </a:prstGeom>
          <a:noFill/>
          <a:ln w="0">
            <a:noFill/>
          </a:ln>
        </p:spPr>
        <p:txBody>
          <a:bodyPr anchor="t">
            <a:normAutofit fontScale="58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With </a:t>
            </a:r>
            <a:r>
              <a:rPr b="1" lang="en-US" sz="2800" spc="-1" strike="noStrike">
                <a:solidFill>
                  <a:srgbClr val="000000"/>
                </a:solidFill>
                <a:latin typeface="Calibri"/>
              </a:rPr>
              <a:t>Thin Provisioning</a:t>
            </a:r>
            <a:r>
              <a:rPr b="0" lang="en-US" sz="2800" spc="-1" strike="noStrike">
                <a:solidFill>
                  <a:srgbClr val="000000"/>
                </a:solidFill>
                <a:latin typeface="Calibri"/>
              </a:rPr>
              <a:t>, the total overall user capacity is only allocated as virtual storage. Then actual physical disk capacity is allocated as and when it is needed. All physical disks are managed as a single disk pool and allocated according to the amount of data written to the virtual volumes. This reduces the amount of unused physical disk capacity and creates a much more effective storage operation. In addition, pre-defined thresholds avoid storage capacity shortages by warning when additional physical disks need to be added.</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For example, a user requests 10TB of resource allocation from the server administrator.</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While 10TB of physical storage capacity may eventually needed, current usage suggests 2TB of storage is sufficient. The system administrator therefore prepares 2TB of physical storage but allocates a 10TB virtual volume to the server. This means that the server can start using the existing physical disk pool which is only around 1/5 of the virtual volume. This 'start small' approach enables much more effective use of storage capacity.</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As more physical capacity is required to support the virtual volume, existing physical volume capacity is consumed. In order to avoid a capacity shortage, the physical disk pool is monitored using a pre-defined usage threshold. For example, by defining 80% of the entire disk pool as the threshold, when that amount is reached, an alarm notifies the administrator to expand the number of physical disks. This means that the new drives can be added without stopping the system, ensuring continuous system operation.</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Cloning</a:t>
            </a:r>
            <a:endParaRPr b="0" lang="en-US" sz="4400" spc="-1" strike="noStrike">
              <a:solidFill>
                <a:srgbClr val="000000"/>
              </a:solidFill>
              <a:latin typeface="Calibri"/>
            </a:endParaRPr>
          </a:p>
        </p:txBody>
      </p:sp>
      <p:sp>
        <p:nvSpPr>
          <p:cNvPr id="260" name="PlaceHolder 2"/>
          <p:cNvSpPr>
            <a:spLocks noGrp="1"/>
          </p:cNvSpPr>
          <p:nvPr>
            <p:ph/>
          </p:nvPr>
        </p:nvSpPr>
        <p:spPr>
          <a:xfrm>
            <a:off x="838080" y="1825560"/>
            <a:ext cx="10515240" cy="4350960"/>
          </a:xfrm>
          <a:prstGeom prst="rect">
            <a:avLst/>
          </a:prstGeom>
          <a:noFill/>
          <a:ln w="0">
            <a:noFill/>
          </a:ln>
        </p:spPr>
        <p:txBody>
          <a:bodyPr anchor="t">
            <a:normAutofit fontScale="68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 </a:t>
            </a:r>
            <a:r>
              <a:rPr b="1" lang="en-US" sz="2800" spc="-1" strike="noStrike">
                <a:solidFill>
                  <a:srgbClr val="000000"/>
                </a:solidFill>
                <a:latin typeface="Calibri"/>
              </a:rPr>
              <a:t>VM clone </a:t>
            </a:r>
            <a:r>
              <a:rPr b="0" lang="en-US" sz="2800" spc="-1" strike="noStrike">
                <a:solidFill>
                  <a:srgbClr val="000000"/>
                </a:solidFill>
                <a:latin typeface="Calibri"/>
              </a:rPr>
              <a:t>is a copy of a virtual machine. The existing virtual machine is known as the parent, while the new VM is called the clone. After the cloning operation, the clone VM runs as a separate virtual machine.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Why would you need to clone a virtual machine? Cloning is a fast and simple way to create a new virtual machine that shares properties with an existing one. The process of installing a guest operating system and programs from scratch can take a great deal of time. Using cloning, you can perform installation and configuration once, and then use the clone as a basis for many future virtual machines.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VM cloning is most useful for deploying multiple identical virtual machines to a group of users. For example, a sysadmin can clone a virtual machine for each employee in a particular department—since the employees use the same applications, their setups should be the same. Similarly, a teacher may wish to clone a virtual machine for each student, with lesson materials and programs preinstalled. VM cloning is also helpful for software testing. Testers can clone a development environment and use it as a baseline for comparison while testing.</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Snapshot</a:t>
            </a:r>
            <a:endParaRPr b="0" lang="en-US" sz="4400" spc="-1" strike="noStrike">
              <a:solidFill>
                <a:srgbClr val="000000"/>
              </a:solidFill>
              <a:latin typeface="Calibri"/>
            </a:endParaRPr>
          </a:p>
        </p:txBody>
      </p:sp>
      <p:sp>
        <p:nvSpPr>
          <p:cNvPr id="262" name="PlaceHolder 2"/>
          <p:cNvSpPr>
            <a:spLocks noGrp="1"/>
          </p:cNvSpPr>
          <p:nvPr>
            <p:ph/>
          </p:nvPr>
        </p:nvSpPr>
        <p:spPr>
          <a:xfrm>
            <a:off x="838080" y="1825560"/>
            <a:ext cx="10515240" cy="4350960"/>
          </a:xfrm>
          <a:prstGeom prst="rect">
            <a:avLst/>
          </a:prstGeom>
          <a:noFill/>
          <a:ln w="0">
            <a:noFill/>
          </a:ln>
        </p:spPr>
        <p:txBody>
          <a:bodyPr anchor="t">
            <a:normAutofit fontScale="98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VMware </a:t>
            </a:r>
            <a:r>
              <a:rPr b="1" lang="en-US" sz="2800" spc="-1" strike="noStrike">
                <a:solidFill>
                  <a:srgbClr val="000000"/>
                </a:solidFill>
                <a:latin typeface="Calibri"/>
              </a:rPr>
              <a:t>snapshots </a:t>
            </a:r>
            <a:r>
              <a:rPr b="0" lang="en-US" sz="2800" spc="-1" strike="noStrike">
                <a:solidFill>
                  <a:srgbClr val="000000"/>
                </a:solidFill>
                <a:latin typeface="Calibri"/>
              </a:rPr>
              <a:t>are quick and easy way to save a state of a virtual machine (VM) before you test a patch, software update or other change. The VMware snapshot preserves the state and data of the VM at the current point in time, so when you are done testing, you can quickly revert the VM back to a desired state.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can create a snapshot file with or without memory. A memory snapshot also captures the memory state of the VM and its power settings. If you create a snapshot without memory and revert to that snapshot, you will have to start the VM manually.</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VM Template</a:t>
            </a:r>
            <a:endParaRPr b="0" lang="en-US" sz="4400" spc="-1" strike="noStrike">
              <a:solidFill>
                <a:srgbClr val="000000"/>
              </a:solidFill>
              <a:latin typeface="Calibri"/>
            </a:endParaRPr>
          </a:p>
        </p:txBody>
      </p:sp>
      <p:sp>
        <p:nvSpPr>
          <p:cNvPr id="264" name="PlaceHolder 2"/>
          <p:cNvSpPr>
            <a:spLocks noGrp="1"/>
          </p:cNvSpPr>
          <p:nvPr>
            <p:ph/>
          </p:nvPr>
        </p:nvSpPr>
        <p:spPr>
          <a:xfrm>
            <a:off x="838080" y="1825560"/>
            <a:ext cx="10515240" cy="4350960"/>
          </a:xfrm>
          <a:prstGeom prst="rect">
            <a:avLst/>
          </a:prstGeom>
          <a:noFill/>
          <a:ln w="0">
            <a:noFill/>
          </a:ln>
        </p:spPr>
        <p:txBody>
          <a:bodyPr anchor="t">
            <a:normAutofit fontScale="82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 VM template is a master copy image of a virtual machine that includes VM disks, virtual devices, and settings.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 VM template can be used many times over for the purposes of VM cloning. You cannot power on and edit the template once it has been created.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This is by design, so that nobody can accidentally edit the virtual machine that is used as a template.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This approach provides greater security (and a more “foolproof” method) for VM cloning. After cloning the VM from a template, VM clones are not linked to a VM template and are independent.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If you want to edit a template, you should convert a template to a VM, edit the VM, and then convert the edited VM to a new template.</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The Cloud Solution</a:t>
            </a:r>
            <a:endParaRPr b="0" lang="en-US" sz="4400" spc="-1" strike="noStrike">
              <a:solidFill>
                <a:srgbClr val="000000"/>
              </a:solidFill>
              <a:latin typeface="Calibri"/>
            </a:endParaRPr>
          </a:p>
        </p:txBody>
      </p:sp>
      <p:sp>
        <p:nvSpPr>
          <p:cNvPr id="175" name="PlaceHolder 2"/>
          <p:cNvSpPr>
            <a:spLocks noGrp="1"/>
          </p:cNvSpPr>
          <p:nvPr>
            <p:ph/>
          </p:nvPr>
        </p:nvSpPr>
        <p:spPr>
          <a:xfrm>
            <a:off x="838080" y="2160000"/>
            <a:ext cx="10515240" cy="4350960"/>
          </a:xfrm>
          <a:prstGeom prst="rect">
            <a:avLst/>
          </a:prstGeom>
          <a:noFill/>
          <a:ln w="0">
            <a:noFill/>
          </a:ln>
        </p:spPr>
        <p:txBody>
          <a:bodyPr anchor="t">
            <a:normAutofit fontScale="97000"/>
          </a:bodyPr>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Provision (i.e. rent) resources only when we need them, and release them when we do not need them</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en-IN" sz="2800" spc="-1" strike="noStrike">
                <a:solidFill>
                  <a:srgbClr val="000000"/>
                </a:solidFill>
                <a:latin typeface="Calibri"/>
              </a:rPr>
              <a:t>On demand resource provisioning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Hence called as </a:t>
            </a:r>
            <a:r>
              <a:rPr b="1" lang="en-IN" sz="2800" spc="-1" strike="noStrike">
                <a:solidFill>
                  <a:srgbClr val="000000"/>
                </a:solidFill>
                <a:latin typeface="Calibri"/>
              </a:rPr>
              <a:t>elastic</a:t>
            </a:r>
            <a:endParaRPr b="0" lang="en-US" sz="2800" spc="-1" strike="noStrike">
              <a:solidFill>
                <a:srgbClr val="000000"/>
              </a:solidFill>
              <a:latin typeface="Calibri"/>
            </a:endParaRPr>
          </a:p>
        </p:txBody>
      </p:sp>
      <p:pic>
        <p:nvPicPr>
          <p:cNvPr id="176" name="Picture 2" descr="Cloud computing concept"/>
          <p:cNvPicPr/>
          <p:nvPr/>
        </p:nvPicPr>
        <p:blipFill>
          <a:blip r:embed="rId1"/>
          <a:stretch/>
        </p:blipFill>
        <p:spPr>
          <a:xfrm>
            <a:off x="1080000" y="1620000"/>
            <a:ext cx="5760000" cy="28800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Five Characteristics of Cloud Computing</a:t>
            </a:r>
            <a:endParaRPr b="0" lang="en-US" sz="4400" spc="-1" strike="noStrike">
              <a:solidFill>
                <a:srgbClr val="000000"/>
              </a:solidFill>
              <a:latin typeface="Calibri"/>
            </a:endParaRPr>
          </a:p>
        </p:txBody>
      </p:sp>
      <p:pic>
        <p:nvPicPr>
          <p:cNvPr id="178" name="Picture 4" descr=""/>
          <p:cNvPicPr/>
          <p:nvPr/>
        </p:nvPicPr>
        <p:blipFill>
          <a:blip r:embed="rId1"/>
          <a:stretch/>
        </p:blipFill>
        <p:spPr>
          <a:xfrm>
            <a:off x="382680" y="1980000"/>
            <a:ext cx="11520000" cy="43509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Six Advantages of Cloud Computing</a:t>
            </a:r>
            <a:endParaRPr b="0" lang="en-US" sz="4400" spc="-1" strike="noStrike">
              <a:solidFill>
                <a:srgbClr val="000000"/>
              </a:solidFill>
              <a:latin typeface="Calibri"/>
            </a:endParaRPr>
          </a:p>
        </p:txBody>
      </p:sp>
      <p:pic>
        <p:nvPicPr>
          <p:cNvPr id="180" name="Picture 4" descr=""/>
          <p:cNvPicPr/>
          <p:nvPr/>
        </p:nvPicPr>
        <p:blipFill>
          <a:blip r:embed="rId1"/>
          <a:stretch/>
        </p:blipFill>
        <p:spPr>
          <a:xfrm>
            <a:off x="720000" y="1440000"/>
            <a:ext cx="11160000" cy="51310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Problems solved by the Cloud</a:t>
            </a:r>
            <a:endParaRPr b="0" lang="en-US" sz="4400" spc="-1" strike="noStrike">
              <a:solidFill>
                <a:srgbClr val="000000"/>
              </a:solidFill>
              <a:latin typeface="Calibri"/>
            </a:endParaRPr>
          </a:p>
        </p:txBody>
      </p:sp>
      <p:graphicFrame>
        <p:nvGraphicFramePr>
          <p:cNvPr id="182" name=""/>
          <p:cNvGraphicFramePr/>
          <p:nvPr/>
        </p:nvGraphicFramePr>
        <p:xfrm>
          <a:off x="838080" y="1825560"/>
          <a:ext cx="10515240" cy="4350960"/>
        </p:xfrm>
        <a:graphic>
          <a:graphicData uri="http://schemas.openxmlformats.org/drawingml/2006/chart">
            <c:chart xmlns:c="http://schemas.openxmlformats.org/drawingml/2006/chart" xmlns:r="http://schemas.openxmlformats.org/officeDocument/2006/relationships" r:id="rId1"/>
          </a:graphicData>
        </a:graphic>
      </p:graphicFrame>
      <p:pic>
        <p:nvPicPr>
          <p:cNvPr id="183" name="Picture 4" descr=""/>
          <p:cNvPicPr/>
          <p:nvPr/>
        </p:nvPicPr>
        <p:blipFill>
          <a:blip r:embed="rId2"/>
          <a:stretch/>
        </p:blipFill>
        <p:spPr>
          <a:xfrm>
            <a:off x="435600" y="1690200"/>
            <a:ext cx="11084400" cy="43970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000000"/>
                </a:solidFill>
                <a:latin typeface="Calibri Light"/>
              </a:rPr>
              <a:t>NIST Definition</a:t>
            </a:r>
            <a:endParaRPr b="0" lang="en-US" sz="4400" spc="-1" strike="noStrike">
              <a:solidFill>
                <a:srgbClr val="000000"/>
              </a:solidFill>
              <a:latin typeface="Calibri"/>
            </a:endParaRPr>
          </a:p>
        </p:txBody>
      </p:sp>
      <p:sp>
        <p:nvSpPr>
          <p:cNvPr id="185" name="PlaceHolder 2"/>
          <p:cNvSpPr>
            <a:spLocks noGrp="1"/>
          </p:cNvSpPr>
          <p:nvPr>
            <p:ph/>
          </p:nvPr>
        </p:nvSpPr>
        <p:spPr>
          <a:xfrm>
            <a:off x="900000" y="162000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Cloud Computing is a model for enabling convenient, on-demand network access to a shared pool of configurable computing resources (e. g., networks, servers, storage, applications, and services) that can be rapidly provisioned and released with minimal management effort or service provider interaction.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11106</TotalTime>
  <Application>LibreOffice/7.2.6.2$Linux_X86_64 LibreOffice_project/20$Build-2</Application>
  <AppVersion>15.0000</AppVersion>
  <Words>2479</Words>
  <Paragraphs>182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2022-05-10T12:41:04Z</dcterms:created>
  <dc:creator>Atul Kahate</dc:creator>
  <dc:description/>
  <dc:language>en-IN</dc:language>
  <cp:lastModifiedBy/>
  <dcterms:modified xsi:type="dcterms:W3CDTF">2022-11-26T22:27:11Z</dcterms:modified>
  <cp:revision>50</cp:revision>
  <dc:subject/>
  <dc:title>Cloud Services and Security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46</vt:i4>
  </property>
</Properties>
</file>