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60"/>
  </p:notesMasterIdLst>
  <p:handoutMasterIdLst>
    <p:handoutMasterId r:id="rId61"/>
  </p:handoutMasterIdLst>
  <p:sldIdLst>
    <p:sldId id="256" r:id="rId5"/>
    <p:sldId id="314" r:id="rId6"/>
    <p:sldId id="315" r:id="rId7"/>
    <p:sldId id="316" r:id="rId8"/>
    <p:sldId id="317" r:id="rId9"/>
    <p:sldId id="318" r:id="rId10"/>
    <p:sldId id="319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13" r:id="rId21"/>
    <p:sldId id="272" r:id="rId22"/>
    <p:sldId id="273" r:id="rId23"/>
    <p:sldId id="274" r:id="rId24"/>
    <p:sldId id="276" r:id="rId25"/>
    <p:sldId id="275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9" r:id="rId56"/>
    <p:sldId id="310" r:id="rId57"/>
    <p:sldId id="311" r:id="rId58"/>
    <p:sldId id="270" r:id="rId59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F8F8F8"/>
    <a:srgbClr val="C0C0C0"/>
    <a:srgbClr val="DDDDD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pos="288"/>
        <p:guide pos="5472"/>
        <p:guide orient="horz" pos="740"/>
        <p:guide pos="2880"/>
      </p:guideLst>
    </p:cSldViewPr>
  </p:slide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handoutMaster" Target="handoutMasters/handoutMaster1.xml"/><Relationship Id="rId60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Title Slide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659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Title 2050"/>
          <p:cNvSpPr>
            <a:spLocks noGrp="1"/>
          </p:cNvSpPr>
          <p:nvPr>
            <p:ph type="ctrTitle"/>
          </p:nvPr>
        </p:nvSpPr>
        <p:spPr>
          <a:xfrm>
            <a:off x="1116013" y="2133600"/>
            <a:ext cx="6908800" cy="10826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2052" name="Subtitle 2051"/>
          <p:cNvSpPr>
            <a:spLocks noGrp="1"/>
          </p:cNvSpPr>
          <p:nvPr>
            <p:ph type="subTitle" idx="1"/>
          </p:nvPr>
        </p:nvSpPr>
        <p:spPr>
          <a:xfrm>
            <a:off x="1116013" y="3359150"/>
            <a:ext cx="6913562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>
                <a:solidFill>
                  <a:schemeClr val="bg1"/>
                </a:solidFill>
              </a:defRPr>
            </a:lvl1pPr>
            <a:lvl2pPr marL="457200" lvl="1" indent="0" algn="ctr">
              <a:buNone/>
              <a:defRPr>
                <a:solidFill>
                  <a:schemeClr val="tx1"/>
                </a:solidFill>
              </a:defRPr>
            </a:lvl2pPr>
            <a:lvl3pPr marL="914400" lvl="2" indent="0" algn="ctr">
              <a:buNone/>
              <a:defRPr>
                <a:solidFill>
                  <a:schemeClr val="tx1"/>
                </a:solidFill>
              </a:defRPr>
            </a:lvl3pPr>
            <a:lvl4pPr marL="1371600" lvl="3" indent="0" algn="ctr">
              <a:buNone/>
              <a:defRPr>
                <a:solidFill>
                  <a:schemeClr val="tx1"/>
                </a:solidFill>
              </a:defRPr>
            </a:lvl4pPr>
            <a:lvl5pPr marL="1828800" lvl="4" indent="0" algn="ctr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2053" name="Date Placeholder 205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4" name="Footer Placeholder 205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5" name="Slide Number Placeholder 205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5293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9155113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9155113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2504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174750"/>
            <a:ext cx="4032504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3765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Title 1026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8" name="Text Placeholder 1027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9" name="Date Placeholder 1028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Footer Placeholder 1029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Slide Number Placeholder 1030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2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3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5.bin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6.bin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7.bin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8.bin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9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4097"/>
          <p:cNvSpPr>
            <a:spLocks noGrp="1"/>
          </p:cNvSpPr>
          <p:nvPr>
            <p:ph type="ctrTitle"/>
          </p:nvPr>
        </p:nvSpPr>
        <p:spPr/>
        <p:txBody>
          <a:bodyPr anchor="ctr"/>
          <a:p>
            <a:pPr defTabSz="914400">
              <a:buSzPct val="100000"/>
            </a:pPr>
            <a:r>
              <a:rPr lang="en-IN" kern="1200" baseline="0">
                <a:latin typeface="Arial" panose="020B0604020202020204" pitchFamily="34" charset="0"/>
                <a:ea typeface="SimSun" panose="02010600030101010101" pitchFamily="2" charset="-122"/>
              </a:rPr>
              <a:t>DevOps</a:t>
            </a:r>
            <a:endParaRPr lang="en-IN" kern="1200" baseline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099" name="Subtitle 4098"/>
          <p:cNvSpPr>
            <a:spLocks noGrp="1"/>
          </p:cNvSpPr>
          <p:nvPr>
            <p:ph type="subTitle" idx="1"/>
          </p:nvPr>
        </p:nvSpPr>
        <p:spPr/>
        <p:txBody>
          <a:bodyPr anchor="t"/>
          <a:p>
            <a:pPr defTabSz="914400">
              <a:buSzPct val="100000"/>
            </a:pPr>
            <a:endParaRPr kern="1200" baseline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DevOps Lifecycle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b="1">
                <a:sym typeface="+mn-ea"/>
              </a:rPr>
              <a:t>Continuous Testing</a:t>
            </a:r>
            <a:endParaRPr lang="en-IN" altLang="en-US" b="1">
              <a:sym typeface="+mn-ea"/>
            </a:endParaRPr>
          </a:p>
          <a:p>
            <a:r>
              <a:rPr lang="en-IN" altLang="en-US"/>
              <a:t>This stage checks the software developed for any bugs.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Tools like selenium, TestNG , JUnit are used.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Automated testing saves a lot of time and efforts.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DevOps Lifecycle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b="1"/>
              <a:t>Continuous Integration</a:t>
            </a:r>
            <a:endParaRPr lang="en-IN" altLang="en-US" b="1"/>
          </a:p>
          <a:p>
            <a:r>
              <a:rPr lang="en-IN" altLang="en-US"/>
              <a:t>As the software is continuosly developed, the new code should be immedietely integrated wth the existing code and tested.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This phase performs this task with the help of tools like jenkins.</a:t>
            </a:r>
            <a:endParaRPr lang="en-I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DevOps Lifecycle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As the developer submits the code to the repository, Jenkis takes this code and builds into an executable package. It is then forwarded to the test server.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Once the code is successfully tested then Jenkins sends it to the production servers.</a:t>
            </a:r>
            <a:endParaRPr lang="en-I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DevOps Lifecycle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b="1"/>
              <a:t>Continuous Deployment</a:t>
            </a:r>
            <a:endParaRPr lang="en-IN" altLang="en-US" b="1"/>
          </a:p>
          <a:p>
            <a:r>
              <a:rPr lang="en-IN" altLang="en-US"/>
              <a:t>As the software comes to the production environment, the first thing required is the proper working environment and proper configuration.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Tools like puppet, Ansible, Chef are used to configure servers with required working environment.</a:t>
            </a:r>
            <a:endParaRPr lang="en-I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DevOps Lifecycle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This phase makes sure that the updates and fixes are rolled out to all the servers.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Also makes sure that proper configuration is maintained across all servers.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Containerization platform like Docker are used in continuous testing and deployment also.</a:t>
            </a:r>
            <a:endParaRPr lang="en-I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DevOps Lifecycle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b="1"/>
              <a:t>Continuous Monitoring</a:t>
            </a:r>
            <a:endParaRPr lang="en-IN" altLang="en-US" b="1"/>
          </a:p>
          <a:p>
            <a:r>
              <a:rPr lang="en-IN" altLang="en-US"/>
              <a:t>In this phase the software performance is monitored in the production environment.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The fuctional usage, errors are monitored.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Root cause analysis for errors is performed.</a:t>
            </a:r>
            <a:endParaRPr lang="en-I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DevOps Lifecycle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Tools like Splunk and Nagios are used.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The inputs from this phase are passed to the software development team.</a:t>
            </a:r>
            <a:endParaRPr lang="en-IN" altLang="en-US"/>
          </a:p>
          <a:p>
            <a:r>
              <a:rPr lang="en-IN" altLang="en-US"/>
              <a:t>Based on these inputs the new features or fixes for the bugs are planned and accordingly coding is done.</a:t>
            </a:r>
            <a:endParaRPr lang="en-IN" altLang="en-US"/>
          </a:p>
          <a:p>
            <a:r>
              <a:rPr lang="en-IN" altLang="en-US"/>
              <a:t>This is how the next cycle of DevOps begins.</a:t>
            </a:r>
            <a:endParaRPr lang="en-I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4097"/>
          <p:cNvSpPr>
            <a:spLocks noGrp="1"/>
          </p:cNvSpPr>
          <p:nvPr>
            <p:ph type="ctrTitle"/>
          </p:nvPr>
        </p:nvSpPr>
        <p:spPr/>
        <p:txBody>
          <a:bodyPr anchor="ctr"/>
          <a:p>
            <a:pPr defTabSz="914400">
              <a:buSzPct val="100000"/>
            </a:pPr>
            <a:r>
              <a:rPr lang="en-IN" kern="1200" baseline="0">
                <a:latin typeface="Arial" panose="020B0604020202020204" pitchFamily="34" charset="0"/>
                <a:ea typeface="SimSun" panose="02010600030101010101" pitchFamily="2" charset="-122"/>
              </a:rPr>
              <a:t>Microservices</a:t>
            </a:r>
            <a:endParaRPr lang="en-IN" kern="1200" baseline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099" name="Subtitle 4098"/>
          <p:cNvSpPr>
            <a:spLocks noGrp="1"/>
          </p:cNvSpPr>
          <p:nvPr>
            <p:ph type="subTitle" idx="1"/>
          </p:nvPr>
        </p:nvSpPr>
        <p:spPr/>
        <p:txBody>
          <a:bodyPr anchor="t"/>
          <a:p>
            <a:pPr defTabSz="914400">
              <a:buSzPct val="100000"/>
            </a:pPr>
            <a:endParaRPr kern="1200" baseline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Microservices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Microservices is an architecture that helps build an application as a collection of loosely coupled and independently manageable services.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It is best suitable for applications which can be broken down into smaller, composable pieces which can work together. </a:t>
            </a:r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ym typeface="+mn-ea"/>
              </a:rPr>
              <a:t>Monolithic Vs Microservice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In monolithic architecture all the components of an application are developed together and tightly coupled.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Following are the drawbacks of the monolithic architecture.</a:t>
            </a:r>
            <a:endParaRPr lang="en-IN" altLang="en-US"/>
          </a:p>
          <a:p>
            <a:r>
              <a:rPr lang="en-IN" altLang="en-US" sz="2400"/>
              <a:t>1. They are </a:t>
            </a:r>
            <a:r>
              <a:rPr lang="en-IN" altLang="en-US" sz="2400" b="1"/>
              <a:t>inflexible</a:t>
            </a:r>
            <a:r>
              <a:rPr lang="en-IN" altLang="en-US" sz="2400"/>
              <a:t> as you can not use different technologies.</a:t>
            </a:r>
            <a:endParaRPr lang="en-IN" altLang="en-US" sz="2400"/>
          </a:p>
          <a:p>
            <a:r>
              <a:rPr lang="en-IN" altLang="en-US" sz="2400"/>
              <a:t>2. They are not </a:t>
            </a:r>
            <a:r>
              <a:rPr lang="en-IN" altLang="en-US" sz="2400" b="1"/>
              <a:t>fault tolerant</a:t>
            </a:r>
            <a:r>
              <a:rPr lang="en-IN" altLang="en-US" sz="2400"/>
              <a:t> as if one component fails, the entire application fails.</a:t>
            </a:r>
            <a:endParaRPr lang="en-IN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Software Development</a:t>
            </a:r>
            <a:endParaRPr lang="en-IN" altLang="en-US"/>
          </a:p>
        </p:txBody>
      </p:sp>
      <p:sp>
        <p:nvSpPr>
          <p:cNvPr id="4" name="Down Arrow Callout 3"/>
          <p:cNvSpPr/>
          <p:nvPr/>
        </p:nvSpPr>
        <p:spPr>
          <a:xfrm>
            <a:off x="3529965" y="1264920"/>
            <a:ext cx="2084070" cy="1310005"/>
          </a:xfrm>
          <a:prstGeom prst="downArrowCallou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Down Arrow Callout 4"/>
          <p:cNvSpPr/>
          <p:nvPr/>
        </p:nvSpPr>
        <p:spPr>
          <a:xfrm>
            <a:off x="3529965" y="2574290"/>
            <a:ext cx="2084070" cy="1350010"/>
          </a:xfrm>
          <a:prstGeom prst="downArrowCallou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Down Arrow Callout 5"/>
          <p:cNvSpPr/>
          <p:nvPr/>
        </p:nvSpPr>
        <p:spPr>
          <a:xfrm>
            <a:off x="3529965" y="3923665"/>
            <a:ext cx="2084070" cy="1309370"/>
          </a:xfrm>
          <a:prstGeom prst="downArrowCallou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Down Arrow Callout 6"/>
          <p:cNvSpPr/>
          <p:nvPr/>
        </p:nvSpPr>
        <p:spPr>
          <a:xfrm>
            <a:off x="3529965" y="5233035"/>
            <a:ext cx="2084070" cy="1271270"/>
          </a:xfrm>
          <a:prstGeom prst="downArrowCallou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949700" y="1382395"/>
            <a:ext cx="12890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3200" b="1">
                <a:solidFill>
                  <a:schemeClr val="bg1"/>
                </a:solidFill>
              </a:rPr>
              <a:t>PLAN</a:t>
            </a:r>
            <a:endParaRPr lang="en-IN" altLang="en-US" sz="3200" b="1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949700" y="2780665"/>
            <a:ext cx="13569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3200" b="1">
                <a:solidFill>
                  <a:schemeClr val="bg1"/>
                </a:solidFill>
              </a:rPr>
              <a:t>CODE</a:t>
            </a:r>
            <a:endParaRPr lang="en-IN" altLang="en-US" sz="3200" b="1">
              <a:solidFill>
                <a:schemeClr val="bg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949700" y="4046855"/>
            <a:ext cx="14243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3200" b="1">
                <a:solidFill>
                  <a:schemeClr val="bg1"/>
                </a:solidFill>
              </a:rPr>
              <a:t>BUILD</a:t>
            </a:r>
            <a:endParaRPr lang="en-IN" altLang="en-US" sz="3200" b="1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3949700" y="5371465"/>
            <a:ext cx="12217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3200" b="1">
                <a:solidFill>
                  <a:schemeClr val="bg1"/>
                </a:solidFill>
              </a:rPr>
              <a:t>TEST</a:t>
            </a:r>
            <a:endParaRPr lang="en-IN" altLang="en-U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ym typeface="+mn-ea"/>
              </a:rPr>
              <a:t>Monolithic Vs Microservice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Following are the drawbacks of the monolithic architecture......continued</a:t>
            </a:r>
            <a:endParaRPr lang="en-IN" altLang="en-US"/>
          </a:p>
          <a:p>
            <a:r>
              <a:rPr lang="en-IN" altLang="en-US" sz="2400"/>
              <a:t>3. They are not scalable as a specific component of the application can not be upgraded, entire application needs to be upgraded.</a:t>
            </a:r>
            <a:endParaRPr lang="en-IN" altLang="en-US" sz="2400"/>
          </a:p>
          <a:p>
            <a:r>
              <a:rPr lang="en-IN" altLang="en-US" sz="2400"/>
              <a:t>4. These types of application development process is slow, As sequential development approach is required.</a:t>
            </a:r>
            <a:endParaRPr lang="en-IN" altLang="en-US" sz="2400"/>
          </a:p>
          <a:p>
            <a:r>
              <a:rPr lang="en-IN" altLang="en-US" sz="2400"/>
              <a:t>5.They do not allow continuous development, as individual features can not be separately build and tested.</a:t>
            </a:r>
            <a:endParaRPr lang="en-IN" altLang="en-US" sz="2400"/>
          </a:p>
          <a:p>
            <a:endParaRPr lang="en-IN" altLang="en-US" sz="2400"/>
          </a:p>
          <a:p>
            <a:r>
              <a:rPr lang="en-IN" altLang="en-US" sz="2400"/>
              <a:t>These problems led to the concept of microservices.</a:t>
            </a:r>
            <a:endParaRPr lang="en-IN" altLang="en-US" sz="2400"/>
          </a:p>
          <a:p>
            <a:endParaRPr lang="en-IN" alt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Monolithic Vs Microservice</a:t>
            </a:r>
            <a:endParaRPr lang="en-IN" altLang="en-US"/>
          </a:p>
        </p:txBody>
      </p:sp>
      <p:pic>
        <p:nvPicPr>
          <p:cNvPr id="4" name="Content Placeholder 3" descr="1-xu1Ge_Cew0DHdSU6ETcpLQ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1780" y="1105535"/>
            <a:ext cx="8641080" cy="526224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Microservices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Microservices as they are a set of modular components are easier to understand, easier to develop, easier to test and easier to maintain over the entire lifetime.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They provide a much higher agility and thus reduce the time required to develop the application.</a:t>
            </a:r>
            <a:endParaRPr lang="en-I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Microservices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The microservices provide following benefits.</a:t>
            </a:r>
            <a:endParaRPr lang="en-IN" altLang="en-US"/>
          </a:p>
          <a:p>
            <a:r>
              <a:rPr lang="en-IN" altLang="en-US" sz="2800"/>
              <a:t>1. Small teams can work in parallel and develop services faster.</a:t>
            </a:r>
            <a:endParaRPr lang="en-IN" altLang="en-US" sz="2800"/>
          </a:p>
          <a:p>
            <a:endParaRPr lang="en-IN" altLang="en-US" sz="2800"/>
          </a:p>
          <a:p>
            <a:r>
              <a:rPr lang="en-IN" altLang="en-US" sz="2800"/>
              <a:t>2. If one of the components fails, you can start another instance of that component while other components continue to work.</a:t>
            </a:r>
            <a:endParaRPr lang="en-IN" altLang="en-US" sz="2800"/>
          </a:p>
          <a:p>
            <a:endParaRPr lang="en-IN" altLang="en-US" sz="2800"/>
          </a:p>
          <a:p>
            <a:r>
              <a:rPr lang="en-IN" altLang="en-US" sz="2800"/>
              <a:t>3. Resource allocation becomes easier. Only required components can be scaled to meet the increasing load demands.</a:t>
            </a:r>
            <a:endParaRPr lang="en-IN" altLang="en-US" sz="2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Microservices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5375"/>
            <a:ext cx="8229600" cy="4953000"/>
          </a:xfrm>
        </p:spPr>
        <p:txBody>
          <a:bodyPr/>
          <a:p>
            <a:r>
              <a:rPr lang="en-IN" altLang="en-US"/>
              <a:t>Each microservice has its own load balancer and execution environment and mostly has its own database.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These microservices identify the other services using service discovery.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These microservices communicate with each other using a stateless server using REST or Message bus </a:t>
            </a:r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Microservice Architecture</a:t>
            </a:r>
            <a:endParaRPr lang="en-IN" altLang="en-US"/>
          </a:p>
        </p:txBody>
      </p:sp>
      <p:graphicFrame>
        <p:nvGraphicFramePr>
          <p:cNvPr id="6" name="Content Placeholder 5"/>
          <p:cNvGraphicFramePr>
            <a:graphicFrameLocks noChangeAspect="1"/>
          </p:cNvGraphicFramePr>
          <p:nvPr>
            <p:ph idx="1"/>
          </p:nvPr>
        </p:nvGraphicFramePr>
        <p:xfrm>
          <a:off x="457200" y="1440180"/>
          <a:ext cx="8116570" cy="509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7048500" imgH="3810000" progId="Paint.Picture">
                  <p:embed/>
                </p:oleObj>
              </mc:Choice>
              <mc:Fallback>
                <p:oleObj name="" r:id="rId1" imgW="7048500" imgH="381000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1440180"/>
                        <a:ext cx="8116570" cy="5099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Microservice Architecture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sz="3000"/>
              <a:t>The </a:t>
            </a:r>
            <a:r>
              <a:rPr lang="en-IN" altLang="en-US" sz="3000" b="1"/>
              <a:t>management component</a:t>
            </a:r>
            <a:r>
              <a:rPr lang="en-IN" altLang="en-US" sz="3000"/>
              <a:t> is responsible for deploying services on nodes, scaling services as per load requirements, detecting failures, rebalancing services across other nodes.</a:t>
            </a:r>
            <a:endParaRPr lang="en-IN" altLang="en-US" sz="3000"/>
          </a:p>
          <a:p>
            <a:endParaRPr lang="en-IN" altLang="en-US" sz="3000"/>
          </a:p>
          <a:p>
            <a:r>
              <a:rPr lang="en-IN" altLang="en-US" sz="3000"/>
              <a:t>The </a:t>
            </a:r>
            <a:r>
              <a:rPr lang="en-IN" altLang="en-US" sz="3000" b="1"/>
              <a:t>service discovery</a:t>
            </a:r>
            <a:r>
              <a:rPr lang="en-IN" altLang="en-US" sz="3000"/>
              <a:t> component maintains a list of services and the nodes that are hosting these services. They provide endpoints to connect to these services. </a:t>
            </a:r>
            <a:endParaRPr lang="en-IN" altLang="en-US" sz="3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Microservice Architecture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The </a:t>
            </a:r>
            <a:r>
              <a:rPr lang="en-IN" altLang="en-US" b="1"/>
              <a:t>API gateway</a:t>
            </a:r>
            <a:r>
              <a:rPr lang="en-IN" altLang="en-US"/>
              <a:t> provides the connection point for the clients.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The API gateway forwards the call to the appropriate service on the back end.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The API gateway may combine the response from different services and return an aggregate response to the client.</a:t>
            </a:r>
            <a:endParaRPr lang="en-I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Microservice Architecture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sz="3000"/>
              <a:t>The API gateway decouples the client from the services.</a:t>
            </a:r>
            <a:endParaRPr lang="en-IN" altLang="en-US" sz="3000"/>
          </a:p>
          <a:p>
            <a:endParaRPr lang="en-IN" altLang="en-US" sz="3000"/>
          </a:p>
          <a:p>
            <a:r>
              <a:rPr lang="en-IN" altLang="en-US" sz="3000"/>
              <a:t>This helps easy management of services in the background without having to update the clients.</a:t>
            </a:r>
            <a:endParaRPr lang="en-IN" altLang="en-US" sz="3000"/>
          </a:p>
          <a:p>
            <a:endParaRPr lang="en-IN" altLang="en-US" sz="3000"/>
          </a:p>
          <a:p>
            <a:r>
              <a:rPr lang="en-IN" altLang="en-US" sz="3000"/>
              <a:t>API gateways can often provide other functions like authentication, load balancing and logging.</a:t>
            </a:r>
            <a:endParaRPr lang="en-IN" altLang="en-US" sz="3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Microservices deployment patterns 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1. Single Service Instances per Host</a:t>
            </a:r>
            <a:endParaRPr lang="en-IN" altLang="en-US"/>
          </a:p>
          <a:p>
            <a:pPr lvl="1"/>
            <a:r>
              <a:rPr lang="en-IN" altLang="en-US" sz="2500"/>
              <a:t>Traditional Approach</a:t>
            </a:r>
            <a:endParaRPr lang="en-IN" altLang="en-US" sz="2500"/>
          </a:p>
          <a:p>
            <a:pPr lvl="1"/>
            <a:endParaRPr lang="en-IN" altLang="en-US" sz="2500"/>
          </a:p>
          <a:p>
            <a:pPr lvl="1"/>
            <a:r>
              <a:rPr lang="en-IN" altLang="en-US" sz="2500"/>
              <a:t>Each service instance executes on its own server/host.</a:t>
            </a:r>
            <a:endParaRPr lang="en-IN" altLang="en-US" sz="2500"/>
          </a:p>
          <a:p>
            <a:pPr lvl="1"/>
            <a:endParaRPr lang="en-IN" altLang="en-US" sz="2500"/>
          </a:p>
          <a:p>
            <a:pPr lvl="1"/>
            <a:r>
              <a:rPr lang="en-IN" altLang="en-US" sz="2500"/>
              <a:t>Provides isolation between each service instances.</a:t>
            </a:r>
            <a:endParaRPr lang="en-IN" altLang="en-US" sz="2500"/>
          </a:p>
          <a:p>
            <a:pPr lvl="1"/>
            <a:endParaRPr lang="en-IN" altLang="en-US" sz="2500"/>
          </a:p>
          <a:p>
            <a:pPr lvl="1"/>
            <a:r>
              <a:rPr lang="en-IN" altLang="en-US" sz="2500"/>
              <a:t>No conflicting resource requirements or version dependency.</a:t>
            </a:r>
            <a:endParaRPr lang="en-IN" altLang="en-US" sz="2500"/>
          </a:p>
          <a:p>
            <a:pPr lvl="1"/>
            <a:endParaRPr lang="en-IN" altLang="en-US" sz="2500"/>
          </a:p>
          <a:p>
            <a:pPr lvl="1"/>
            <a:r>
              <a:rPr lang="en-IN" altLang="en-US" sz="2500"/>
              <a:t>Less  efficient and costly.</a:t>
            </a:r>
            <a:endParaRPr lang="en-IN" altLang="en-US" sz="2500"/>
          </a:p>
          <a:p>
            <a:endParaRPr lang="en-IN" altLang="en-US"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Operations</a:t>
            </a:r>
            <a:endParaRPr lang="en-IN" altLang="en-US"/>
          </a:p>
        </p:txBody>
      </p:sp>
      <p:sp>
        <p:nvSpPr>
          <p:cNvPr id="5" name="Down Arrow Callout 4"/>
          <p:cNvSpPr/>
          <p:nvPr/>
        </p:nvSpPr>
        <p:spPr>
          <a:xfrm>
            <a:off x="3529965" y="1354455"/>
            <a:ext cx="2084070" cy="1708785"/>
          </a:xfrm>
          <a:prstGeom prst="downArrowCallout">
            <a:avLst/>
          </a:prstGeom>
          <a:gradFill rotWithShape="0"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Down Arrow Callout 5"/>
          <p:cNvSpPr/>
          <p:nvPr/>
        </p:nvSpPr>
        <p:spPr>
          <a:xfrm>
            <a:off x="3529965" y="3062605"/>
            <a:ext cx="2084070" cy="1811020"/>
          </a:xfrm>
          <a:prstGeom prst="downArrowCallout">
            <a:avLst/>
          </a:prstGeom>
          <a:gradFill rotWithShape="0"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Down Arrow Callout 6"/>
          <p:cNvSpPr/>
          <p:nvPr/>
        </p:nvSpPr>
        <p:spPr>
          <a:xfrm>
            <a:off x="3529965" y="4874260"/>
            <a:ext cx="2084070" cy="1574165"/>
          </a:xfrm>
          <a:prstGeom prst="downArrowCallout">
            <a:avLst/>
          </a:prstGeom>
          <a:gradFill rotWithShape="0"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802380" y="1499870"/>
            <a:ext cx="15379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3200" b="1">
                <a:solidFill>
                  <a:schemeClr val="bg1"/>
                </a:solidFill>
              </a:rPr>
              <a:t>Deploy</a:t>
            </a:r>
            <a:endParaRPr lang="en-IN" altLang="en-US" sz="3200" b="1">
              <a:solidFill>
                <a:schemeClr val="bg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712210" y="3137535"/>
            <a:ext cx="17189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3200" b="1">
                <a:solidFill>
                  <a:schemeClr val="bg1"/>
                </a:solidFill>
              </a:rPr>
              <a:t>Operate</a:t>
            </a:r>
            <a:endParaRPr lang="en-IN" altLang="en-US" sz="3200" b="1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3814445" y="4999990"/>
            <a:ext cx="16725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3200" b="1">
                <a:solidFill>
                  <a:schemeClr val="bg1"/>
                </a:solidFill>
              </a:rPr>
              <a:t>Monitor</a:t>
            </a:r>
            <a:endParaRPr lang="en-IN" altLang="en-U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Microservices deployment patterns 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2. Multiple Service Instances per Host</a:t>
            </a:r>
            <a:endParaRPr lang="en-IN" altLang="en-US"/>
          </a:p>
          <a:p>
            <a:pPr lvl="1"/>
            <a:endParaRPr lang="en-IN" altLang="en-US" sz="2500"/>
          </a:p>
          <a:p>
            <a:pPr lvl="1"/>
            <a:r>
              <a:rPr lang="en-IN" altLang="en-US" sz="2500"/>
              <a:t>Multiple service instance executes on single server/host.</a:t>
            </a:r>
            <a:endParaRPr lang="en-IN" altLang="en-US" sz="2500"/>
          </a:p>
          <a:p>
            <a:pPr lvl="1"/>
            <a:endParaRPr lang="en-IN" altLang="en-US" sz="2500"/>
          </a:p>
          <a:p>
            <a:pPr lvl="1"/>
            <a:r>
              <a:rPr lang="en-IN" altLang="en-US" sz="2500">
                <a:sym typeface="+mn-ea"/>
              </a:rPr>
              <a:t>efficient resource utilization and less costly.</a:t>
            </a:r>
            <a:endParaRPr lang="en-IN" altLang="en-US" sz="2500"/>
          </a:p>
          <a:p>
            <a:pPr lvl="1"/>
            <a:endParaRPr lang="en-IN" altLang="en-US" sz="2500"/>
          </a:p>
          <a:p>
            <a:pPr lvl="1"/>
            <a:r>
              <a:rPr lang="en-IN" altLang="en-US" sz="2500"/>
              <a:t>Need techniques to provide isolation between each service instances. (Not possible also)</a:t>
            </a:r>
            <a:endParaRPr lang="en-IN" altLang="en-US" sz="2500"/>
          </a:p>
          <a:p>
            <a:pPr lvl="1"/>
            <a:endParaRPr lang="en-IN" altLang="en-US" sz="2500"/>
          </a:p>
          <a:p>
            <a:pPr lvl="1"/>
            <a:r>
              <a:rPr lang="en-IN" altLang="en-US" sz="2500"/>
              <a:t>conflicting resource requirements or version dependency may occur.</a:t>
            </a:r>
            <a:endParaRPr lang="en-IN" altLang="en-US" sz="2500"/>
          </a:p>
          <a:p>
            <a:pPr lvl="1"/>
            <a:endParaRPr lang="en-IN" altLang="en-US" sz="2500"/>
          </a:p>
          <a:p>
            <a:endParaRPr lang="en-IN" altLang="en-US" sz="25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Microservices deployment patterns 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3. Service Instances per VM</a:t>
            </a:r>
            <a:endParaRPr lang="en-IN" altLang="en-US"/>
          </a:p>
          <a:p>
            <a:pPr lvl="1"/>
            <a:endParaRPr lang="en-IN" altLang="en-US" sz="2500"/>
          </a:p>
          <a:p>
            <a:pPr lvl="1"/>
            <a:r>
              <a:rPr lang="en-IN" altLang="en-US" sz="2500"/>
              <a:t>Each service is packaged as a virtual machine image and executed on an independent VM.</a:t>
            </a:r>
            <a:endParaRPr lang="en-IN" altLang="en-US" sz="2500"/>
          </a:p>
          <a:p>
            <a:pPr lvl="1"/>
            <a:r>
              <a:rPr lang="en-IN" altLang="en-US" sz="2500">
                <a:sym typeface="+mn-ea"/>
              </a:rPr>
              <a:t>efficient resource utilization and less costly.</a:t>
            </a:r>
            <a:endParaRPr lang="en-IN" altLang="en-US" sz="2500"/>
          </a:p>
          <a:p>
            <a:pPr lvl="1"/>
            <a:r>
              <a:rPr lang="en-IN" altLang="en-US" sz="2500"/>
              <a:t>Provides isolation between each service instances. </a:t>
            </a:r>
            <a:endParaRPr lang="en-IN" altLang="en-US" sz="2500"/>
          </a:p>
          <a:p>
            <a:pPr lvl="1"/>
            <a:r>
              <a:rPr lang="en-IN" altLang="en-US" sz="2500"/>
              <a:t>No conflicting resource requirements or version dependency.</a:t>
            </a:r>
            <a:endParaRPr lang="en-IN" altLang="en-US" sz="2500"/>
          </a:p>
          <a:p>
            <a:pPr lvl="1"/>
            <a:r>
              <a:rPr lang="en-IN" altLang="en-US" sz="2500"/>
              <a:t>Easy Scaling (Add more VM's)</a:t>
            </a:r>
            <a:endParaRPr lang="en-IN" altLang="en-US" sz="2500"/>
          </a:p>
          <a:p>
            <a:pPr lvl="1"/>
            <a:r>
              <a:rPr lang="en-IN" altLang="en-US" sz="2500"/>
              <a:t>Deploying VM is slow and managing VM's is a time consuming.</a:t>
            </a:r>
            <a:endParaRPr lang="en-IN" altLang="en-US" sz="2500"/>
          </a:p>
          <a:p>
            <a:pPr lvl="1"/>
            <a:endParaRPr lang="en-IN" altLang="en-US" sz="2500"/>
          </a:p>
          <a:p>
            <a:pPr lvl="1"/>
            <a:endParaRPr lang="en-IN" altLang="en-US" sz="2500"/>
          </a:p>
          <a:p>
            <a:pPr lvl="1"/>
            <a:endParaRPr lang="en-IN" altLang="en-US" sz="2500"/>
          </a:p>
          <a:p>
            <a:pPr lvl="1"/>
            <a:endParaRPr lang="en-IN" altLang="en-US" sz="2500"/>
          </a:p>
          <a:p>
            <a:endParaRPr lang="en-IN" altLang="en-US" sz="25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Microservices deployment patterns 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4. Service Instances per Container</a:t>
            </a:r>
            <a:endParaRPr lang="en-IN" altLang="en-US"/>
          </a:p>
          <a:p>
            <a:pPr lvl="1"/>
            <a:endParaRPr lang="en-IN" altLang="en-US" sz="2500"/>
          </a:p>
          <a:p>
            <a:pPr lvl="1"/>
            <a:r>
              <a:rPr lang="en-IN" altLang="en-US" sz="2500"/>
              <a:t>Each service instance executes on single container.</a:t>
            </a:r>
            <a:endParaRPr lang="en-IN" altLang="en-US" sz="2500"/>
          </a:p>
          <a:p>
            <a:pPr lvl="1"/>
            <a:r>
              <a:rPr lang="en-IN" altLang="en-US" sz="2500">
                <a:sym typeface="+mn-ea"/>
              </a:rPr>
              <a:t>Each service is packaged as a container image and executed on an independent container.</a:t>
            </a:r>
            <a:endParaRPr lang="en-IN" altLang="en-US" sz="2500"/>
          </a:p>
          <a:p>
            <a:pPr lvl="1"/>
            <a:r>
              <a:rPr lang="en-IN" altLang="en-US" sz="2500">
                <a:sym typeface="+mn-ea"/>
              </a:rPr>
              <a:t>efficient resource utilization and less costly than VM approach.</a:t>
            </a:r>
            <a:endParaRPr lang="en-IN" altLang="en-US" sz="2500"/>
          </a:p>
          <a:p>
            <a:pPr lvl="1"/>
            <a:r>
              <a:rPr lang="en-IN" altLang="en-US" sz="2500"/>
              <a:t>Provides isolation between each service instances. </a:t>
            </a:r>
            <a:endParaRPr lang="en-IN" altLang="en-US" sz="2500"/>
          </a:p>
          <a:p>
            <a:pPr lvl="1"/>
            <a:r>
              <a:rPr lang="en-IN" altLang="en-US" sz="2500"/>
              <a:t>No conflicting resource requirements or version dependency.</a:t>
            </a:r>
            <a:endParaRPr lang="en-IN" altLang="en-US" sz="2500"/>
          </a:p>
          <a:p>
            <a:pPr lvl="1"/>
            <a:r>
              <a:rPr lang="en-IN" altLang="en-US" sz="2500"/>
              <a:t>Easy and fast scaling (Faster than Deploying VM)</a:t>
            </a:r>
            <a:endParaRPr lang="en-IN" altLang="en-US" sz="2500"/>
          </a:p>
          <a:p>
            <a:pPr lvl="1"/>
            <a:r>
              <a:rPr lang="en-IN" altLang="en-US" sz="2500"/>
              <a:t>New Technology as compared to Hypervisor.</a:t>
            </a:r>
            <a:endParaRPr lang="en-IN" altLang="en-US" sz="2500"/>
          </a:p>
          <a:p>
            <a:pPr lvl="1"/>
            <a:endParaRPr lang="en-IN" altLang="en-US" sz="2500"/>
          </a:p>
          <a:p>
            <a:endParaRPr lang="en-IN" altLang="en-US" sz="25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API Gateway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7710" y="1174750"/>
            <a:ext cx="7959090" cy="4953000"/>
          </a:xfrm>
        </p:spPr>
        <p:txBody>
          <a:bodyPr/>
          <a:p>
            <a:r>
              <a:rPr lang="en-IN" altLang="en-US"/>
              <a:t>Direct Client to Microservice communication</a:t>
            </a:r>
            <a:endParaRPr lang="en-IN" altLang="en-US"/>
          </a:p>
        </p:txBody>
      </p:sp>
      <p:graphicFrame>
        <p:nvGraphicFramePr>
          <p:cNvPr id="4" name="Content Placeholder 3"/>
          <p:cNvGraphicFramePr/>
          <p:nvPr>
            <p:ph sz="half" idx="2"/>
          </p:nvPr>
        </p:nvGraphicFramePr>
        <p:xfrm>
          <a:off x="727710" y="2462530"/>
          <a:ext cx="7959090" cy="409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838950" imgH="3171825" progId="Paint.Picture">
                  <p:embed/>
                </p:oleObj>
              </mc:Choice>
              <mc:Fallback>
                <p:oleObj name="" r:id="rId1" imgW="6838950" imgH="31718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7710" y="2462530"/>
                        <a:ext cx="7959090" cy="409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API Gateway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8348345" cy="5152390"/>
          </a:xfrm>
        </p:spPr>
        <p:txBody>
          <a:bodyPr/>
          <a:p>
            <a:r>
              <a:rPr lang="en-IN" altLang="en-US" sz="3000"/>
              <a:t>Direct Client to Microservice communication</a:t>
            </a:r>
            <a:endParaRPr lang="en-IN" altLang="en-US" sz="3000"/>
          </a:p>
          <a:p>
            <a:endParaRPr lang="en-IN" altLang="en-US" sz="3000"/>
          </a:p>
          <a:p>
            <a:r>
              <a:rPr lang="en-IN" altLang="en-US" sz="2800"/>
              <a:t>In this method each microservice gets an public endpoint(URL).</a:t>
            </a:r>
            <a:endParaRPr lang="en-IN" altLang="en-US" sz="2800"/>
          </a:p>
          <a:p>
            <a:endParaRPr lang="en-IN" altLang="en-US" sz="2800"/>
          </a:p>
          <a:p>
            <a:r>
              <a:rPr lang="en-IN" altLang="en-US" sz="2800"/>
              <a:t>Each microservice may get a different port number.</a:t>
            </a:r>
            <a:endParaRPr lang="en-IN" altLang="en-US" sz="2800"/>
          </a:p>
          <a:p>
            <a:endParaRPr lang="en-IN" altLang="en-US" sz="2800"/>
          </a:p>
          <a:p>
            <a:r>
              <a:rPr lang="en-IN" altLang="en-US" sz="2800"/>
              <a:t>A production environment may use a load balancer and or Application Delivery Controller.</a:t>
            </a:r>
            <a:endParaRPr lang="en-IN" altLang="en-US" sz="2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API Gateway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8348345" cy="5152390"/>
          </a:xfrm>
        </p:spPr>
        <p:txBody>
          <a:bodyPr/>
          <a:p>
            <a:r>
              <a:rPr lang="en-IN" altLang="en-US" sz="3000"/>
              <a:t>Direct Client to Microservice communication</a:t>
            </a:r>
            <a:endParaRPr lang="en-IN" altLang="en-US" sz="3000"/>
          </a:p>
          <a:p>
            <a:endParaRPr lang="en-IN" altLang="en-US" sz="3000"/>
          </a:p>
          <a:p>
            <a:r>
              <a:rPr lang="en-IN" altLang="en-US" sz="2800"/>
              <a:t>This approach is suitable for small micro service based application.</a:t>
            </a:r>
            <a:endParaRPr lang="en-IN" altLang="en-US" sz="2800"/>
          </a:p>
          <a:p>
            <a:endParaRPr lang="en-IN" altLang="en-US" sz="2800"/>
          </a:p>
          <a:p>
            <a:r>
              <a:rPr lang="en-IN" altLang="en-US" sz="2800"/>
              <a:t>Client app requires services from multiple backend microservices, thus client needs to call different endpoints frequently.</a:t>
            </a:r>
            <a:endParaRPr lang="en-IN" altLang="en-US" sz="2800"/>
          </a:p>
          <a:p>
            <a:endParaRPr lang="en-IN" altLang="en-US" sz="2800"/>
          </a:p>
          <a:p>
            <a:r>
              <a:rPr lang="en-IN" altLang="en-US" sz="2800"/>
              <a:t>This increases the round trip between client and server. (Increases Latency)</a:t>
            </a:r>
            <a:endParaRPr lang="en-IN" altLang="en-US" sz="2800"/>
          </a:p>
          <a:p>
            <a:endParaRPr lang="en-IN" altLang="en-US" sz="2800"/>
          </a:p>
          <a:p>
            <a:endParaRPr lang="en-IN" altLang="en-US" sz="2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API Gateway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8348345" cy="5152390"/>
          </a:xfrm>
        </p:spPr>
        <p:txBody>
          <a:bodyPr/>
          <a:p>
            <a:r>
              <a:rPr lang="en-IN" altLang="en-US" sz="3000"/>
              <a:t>Direct Client to Microservice communication</a:t>
            </a:r>
            <a:endParaRPr lang="en-IN" altLang="en-US" sz="3000"/>
          </a:p>
          <a:p>
            <a:endParaRPr lang="en-IN" altLang="en-US" sz="3000"/>
          </a:p>
          <a:p>
            <a:r>
              <a:rPr lang="en-IN" altLang="en-US" sz="2800">
                <a:sym typeface="+mn-ea"/>
              </a:rPr>
              <a:t>Need to update client for each new microservice introduced. (Clients tightly coupled)</a:t>
            </a:r>
            <a:endParaRPr lang="en-IN" altLang="en-US" sz="2800">
              <a:sym typeface="+mn-ea"/>
            </a:endParaRPr>
          </a:p>
          <a:p>
            <a:endParaRPr lang="en-IN" altLang="en-US" sz="2800">
              <a:sym typeface="+mn-ea"/>
            </a:endParaRPr>
          </a:p>
          <a:p>
            <a:r>
              <a:rPr lang="en-IN" altLang="en-US" sz="2800">
                <a:sym typeface="+mn-ea"/>
              </a:rPr>
              <a:t>Microservices need to be exposed directly to the internet. (More prone to attacks)</a:t>
            </a:r>
            <a:endParaRPr lang="en-IN" altLang="en-US" sz="2800">
              <a:sym typeface="+mn-ea"/>
            </a:endParaRPr>
          </a:p>
          <a:p>
            <a:endParaRPr lang="en-IN" altLang="en-US" sz="2800">
              <a:sym typeface="+mn-ea"/>
            </a:endParaRPr>
          </a:p>
          <a:p>
            <a:r>
              <a:rPr lang="en-IN" altLang="en-US" sz="2800">
                <a:sym typeface="+mn-ea"/>
              </a:rPr>
              <a:t>Microservices should perform authentication, SSL and logging. (Increased overheads)</a:t>
            </a:r>
            <a:endParaRPr lang="en-IN" altLang="en-US" sz="2800">
              <a:sym typeface="+mn-ea"/>
            </a:endParaRPr>
          </a:p>
          <a:p>
            <a:endParaRPr lang="en-IN" altLang="en-US" sz="3000"/>
          </a:p>
          <a:p>
            <a:endParaRPr lang="en-IN" altLang="en-US" sz="3000"/>
          </a:p>
          <a:p>
            <a:endParaRPr lang="en-IN" altLang="en-US" sz="3000"/>
          </a:p>
          <a:p>
            <a:endParaRPr lang="en-IN" altLang="en-US" sz="2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API Gateway</a:t>
            </a:r>
            <a:endParaRPr lang="en-IN" alt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2"/>
          </p:nvPr>
        </p:nvGraphicFramePr>
        <p:xfrm>
          <a:off x="457835" y="1248410"/>
          <a:ext cx="8228965" cy="5242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6962775" imgH="3381375" progId="Paint.Picture">
                  <p:embed/>
                </p:oleObj>
              </mc:Choice>
              <mc:Fallback>
                <p:oleObj name="" r:id="rId1" imgW="6962775" imgH="33813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835" y="1248410"/>
                        <a:ext cx="8228965" cy="5242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API Gateway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8348345" cy="5152390"/>
          </a:xfrm>
        </p:spPr>
        <p:txBody>
          <a:bodyPr/>
          <a:p>
            <a:r>
              <a:rPr lang="en-IN" altLang="en-US" sz="3000"/>
              <a:t>The API gateway is the solution to the earlier problems in the client to microservices direct communication.</a:t>
            </a:r>
            <a:endParaRPr lang="en-IN" altLang="en-US" sz="3000"/>
          </a:p>
          <a:p>
            <a:endParaRPr lang="en-IN" altLang="en-US" sz="3000"/>
          </a:p>
          <a:p>
            <a:r>
              <a:rPr lang="en-IN" altLang="en-US" sz="3000"/>
              <a:t>The API gateway may handle multiple different client applications.</a:t>
            </a:r>
            <a:endParaRPr lang="en-IN" altLang="en-US" sz="3000"/>
          </a:p>
          <a:p>
            <a:endParaRPr lang="en-IN" altLang="en-US" sz="3000"/>
          </a:p>
          <a:p>
            <a:r>
              <a:rPr lang="en-IN" altLang="en-US" sz="3000"/>
              <a:t>To avoid bottleneck due to gateway, it is recommended to split the gateway into multiple service level gateways.</a:t>
            </a:r>
            <a:endParaRPr lang="en-IN" altLang="en-US" sz="3000"/>
          </a:p>
          <a:p>
            <a:endParaRPr lang="en-IN" altLang="en-US" sz="3000"/>
          </a:p>
          <a:p>
            <a:r>
              <a:rPr lang="en-IN" altLang="en-US" sz="3000"/>
              <a:t> </a:t>
            </a:r>
            <a:endParaRPr lang="en-IN" altLang="en-US" sz="3000"/>
          </a:p>
          <a:p>
            <a:endParaRPr lang="en-IN" altLang="en-US" sz="3000"/>
          </a:p>
          <a:p>
            <a:endParaRPr lang="en-IN" altLang="en-US" sz="3000"/>
          </a:p>
          <a:p>
            <a:endParaRPr lang="en-IN" altLang="en-US" sz="2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API Gateway</a:t>
            </a:r>
            <a:endParaRPr lang="en-IN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457200" y="1401445"/>
          <a:ext cx="8230235" cy="5018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6962775" imgH="3381375" progId="Paint.Picture">
                  <p:embed/>
                </p:oleObj>
              </mc:Choice>
              <mc:Fallback>
                <p:oleObj name="" r:id="rId1" imgW="6962775" imgH="33813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1401445"/>
                        <a:ext cx="8230235" cy="5018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DevOps</a:t>
            </a:r>
            <a:endParaRPr lang="en-IN" altLang="en-US"/>
          </a:p>
        </p:txBody>
      </p:sp>
      <p:sp>
        <p:nvSpPr>
          <p:cNvPr id="4" name="U-Turn Arrow 3"/>
          <p:cNvSpPr/>
          <p:nvPr/>
        </p:nvSpPr>
        <p:spPr>
          <a:xfrm>
            <a:off x="3565525" y="1750060"/>
            <a:ext cx="2164080" cy="1897380"/>
          </a:xfrm>
          <a:prstGeom prst="uturn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U-Turn Arrow 4"/>
          <p:cNvSpPr/>
          <p:nvPr/>
        </p:nvSpPr>
        <p:spPr>
          <a:xfrm rot="10800000">
            <a:off x="3565525" y="4260850"/>
            <a:ext cx="2164080" cy="1814195"/>
          </a:xfrm>
          <a:prstGeom prst="uturnArrow">
            <a:avLst/>
          </a:prstGeom>
          <a:gradFill rotWithShape="0"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Plus 5"/>
          <p:cNvSpPr/>
          <p:nvPr/>
        </p:nvSpPr>
        <p:spPr>
          <a:xfrm>
            <a:off x="4190365" y="3516630"/>
            <a:ext cx="914400" cy="914400"/>
          </a:xfrm>
          <a:prstGeom prst="mathPlus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2092008" y="1021080"/>
            <a:ext cx="51104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I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Development</a:t>
            </a:r>
            <a:endParaRPr lang="en-I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3349308" y="6174740"/>
            <a:ext cx="25958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IN" altLang="en-US" sz="36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ang="5400000"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Operations</a:t>
            </a:r>
            <a:endParaRPr lang="en-IN" altLang="en-US" sz="36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ang="5400000"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API Gateway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8348345" cy="5152390"/>
          </a:xfrm>
        </p:spPr>
        <p:txBody>
          <a:bodyPr/>
          <a:p>
            <a:r>
              <a:rPr lang="en-IN" altLang="en-US" sz="3000"/>
              <a:t>If the application has multiple client side applications, that can be a deciding factor in implementing a gateway. </a:t>
            </a:r>
            <a:endParaRPr lang="en-IN" altLang="en-US" sz="3000"/>
          </a:p>
          <a:p>
            <a:endParaRPr lang="en-IN" altLang="en-US" sz="3000"/>
          </a:p>
          <a:p>
            <a:r>
              <a:rPr lang="en-IN" altLang="en-US" sz="3000"/>
              <a:t>Thus each gateway suffice the needs of each client application.</a:t>
            </a:r>
            <a:endParaRPr lang="en-IN" altLang="en-US" sz="3000"/>
          </a:p>
          <a:p>
            <a:endParaRPr lang="en-IN" altLang="en-US" sz="3000"/>
          </a:p>
          <a:p>
            <a:r>
              <a:rPr lang="en-IN" altLang="en-US" sz="3000"/>
              <a:t>This Gateway implementation is known as 'Backend for Frontend(BFF)'.</a:t>
            </a:r>
            <a:endParaRPr lang="en-IN" altLang="en-US" sz="3000"/>
          </a:p>
          <a:p>
            <a:endParaRPr lang="en-IN" altLang="en-US" sz="3000"/>
          </a:p>
          <a:p>
            <a:endParaRPr lang="en-IN" altLang="en-US" sz="3000"/>
          </a:p>
          <a:p>
            <a:endParaRPr lang="en-IN" altLang="en-US" sz="3000"/>
          </a:p>
          <a:p>
            <a:endParaRPr lang="en-IN" altLang="en-US" sz="3000"/>
          </a:p>
          <a:p>
            <a:endParaRPr lang="en-IN" altLang="en-US" sz="2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API Gateway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8348345" cy="5152390"/>
          </a:xfrm>
        </p:spPr>
        <p:txBody>
          <a:bodyPr/>
          <a:p>
            <a:r>
              <a:rPr lang="en-IN" altLang="en-US" sz="3000"/>
              <a:t>The API Gateway may provide following features.</a:t>
            </a:r>
            <a:endParaRPr lang="en-IN" altLang="en-US" sz="3000"/>
          </a:p>
          <a:p>
            <a:r>
              <a:rPr lang="en-IN" altLang="en-US" sz="3000"/>
              <a:t>Reverse proxy - the gateway provides a single end point or URL to the client apps and then internally maps the calls to internal microservices.</a:t>
            </a:r>
            <a:endParaRPr lang="en-IN" altLang="en-US" sz="3000"/>
          </a:p>
          <a:p>
            <a:endParaRPr lang="en-IN" altLang="en-US" sz="3000"/>
          </a:p>
          <a:p>
            <a:r>
              <a:rPr lang="en-IN" altLang="en-US" sz="3000"/>
              <a:t>This helps manage the microservices independently of client apps. (Adding/removing/shifting of microservices)</a:t>
            </a:r>
            <a:endParaRPr lang="en-IN" altLang="en-US" sz="3000"/>
          </a:p>
          <a:p>
            <a:endParaRPr lang="en-IN" altLang="en-US" sz="3000"/>
          </a:p>
          <a:p>
            <a:endParaRPr lang="en-IN" altLang="en-US" sz="3000"/>
          </a:p>
          <a:p>
            <a:endParaRPr lang="en-IN" altLang="en-US" sz="3000"/>
          </a:p>
          <a:p>
            <a:endParaRPr lang="en-IN" altLang="en-US" sz="2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API Gateway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8229600" cy="4953000"/>
          </a:xfrm>
        </p:spPr>
        <p:txBody>
          <a:bodyPr/>
          <a:p>
            <a:r>
              <a:rPr lang="en-IN" altLang="en-US" sz="3000"/>
              <a:t>The API gateway may aggregate response for multiple requests from a client application. (reduce latency).</a:t>
            </a:r>
            <a:endParaRPr lang="en-IN" altLang="en-US" sz="3000"/>
          </a:p>
          <a:p>
            <a:endParaRPr lang="en-IN" altLang="en-US" sz="3000"/>
          </a:p>
          <a:p>
            <a:r>
              <a:rPr lang="en-IN" altLang="en-US" sz="3000"/>
              <a:t>The API gateway can perform the tasks like authentication, Load balancing and Logging etc.</a:t>
            </a:r>
            <a:endParaRPr lang="en-IN" altLang="en-US" sz="3000"/>
          </a:p>
          <a:p>
            <a:endParaRPr lang="en-IN" altLang="en-US" sz="3000"/>
          </a:p>
          <a:p>
            <a:endParaRPr lang="en-IN" altLang="en-US" sz="3000"/>
          </a:p>
          <a:p>
            <a:endParaRPr lang="en-IN" altLang="en-US" sz="3000"/>
          </a:p>
          <a:p>
            <a:endParaRPr lang="en-IN" altLang="en-US" sz="3000"/>
          </a:p>
          <a:p>
            <a:endParaRPr lang="en-IN" altLang="en-US" sz="3000"/>
          </a:p>
          <a:p>
            <a:endParaRPr lang="en-IN" altLang="en-US" sz="3000"/>
          </a:p>
          <a:p>
            <a:endParaRPr lang="en-IN" altLang="en-US" sz="2800"/>
          </a:p>
        </p:txBody>
      </p:sp>
      <p:graphicFrame>
        <p:nvGraphicFramePr>
          <p:cNvPr id="4" name="Content Placeholder 3"/>
          <p:cNvGraphicFramePr/>
          <p:nvPr>
            <p:ph sz="half" idx="2"/>
          </p:nvPr>
        </p:nvGraphicFramePr>
        <p:xfrm>
          <a:off x="1981835" y="4697095"/>
          <a:ext cx="4728845" cy="1936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076825" imgH="5724525" progId="Paint.Picture">
                  <p:embed/>
                </p:oleObj>
              </mc:Choice>
              <mc:Fallback>
                <p:oleObj name="" r:id="rId1" imgW="5076825" imgH="57245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81835" y="4697095"/>
                        <a:ext cx="4728845" cy="1936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Gateway Patterns</a:t>
            </a:r>
            <a:endParaRPr lang="en-I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8228965" cy="4953000"/>
          </a:xfrm>
        </p:spPr>
        <p:txBody>
          <a:bodyPr/>
          <a:p>
            <a:r>
              <a:rPr lang="en-IN" altLang="en-US"/>
              <a:t>Gateway Routing Pattern</a:t>
            </a:r>
            <a:endParaRPr lang="en-IN" altLang="en-US"/>
          </a:p>
        </p:txBody>
      </p:sp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457200" y="2181225"/>
          <a:ext cx="8229600" cy="3815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7000875" imgH="5095875" progId="Paint.Picture">
                  <p:embed/>
                </p:oleObj>
              </mc:Choice>
              <mc:Fallback>
                <p:oleObj name="" r:id="rId1" imgW="7000875" imgH="50958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2181225"/>
                        <a:ext cx="8229600" cy="3815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Gateway Patterns</a:t>
            </a:r>
            <a:endParaRPr lang="en-I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8229600" cy="4953000"/>
          </a:xfrm>
        </p:spPr>
        <p:txBody>
          <a:bodyPr/>
          <a:p>
            <a:r>
              <a:rPr lang="en-IN" altLang="en-US"/>
              <a:t>Backend for Frontend Pattern</a:t>
            </a:r>
            <a:endParaRPr lang="en-IN" altLang="en-US"/>
          </a:p>
        </p:txBody>
      </p:sp>
      <p:graphicFrame>
        <p:nvGraphicFramePr>
          <p:cNvPr id="7" name="Content Placeholder 6"/>
          <p:cNvGraphicFramePr/>
          <p:nvPr>
            <p:ph sz="half" idx="2"/>
          </p:nvPr>
        </p:nvGraphicFramePr>
        <p:xfrm>
          <a:off x="1334135" y="2411730"/>
          <a:ext cx="6302375" cy="3395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4210050" imgH="4495800" progId="Paint.Picture">
                  <p:embed/>
                </p:oleObj>
              </mc:Choice>
              <mc:Fallback>
                <p:oleObj name="" r:id="rId1" imgW="4210050" imgH="449580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34135" y="2411730"/>
                        <a:ext cx="6302375" cy="3395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Gateway Patterns</a:t>
            </a:r>
            <a:endParaRPr lang="en-I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8228965" cy="4953000"/>
          </a:xfrm>
        </p:spPr>
        <p:txBody>
          <a:bodyPr/>
          <a:p>
            <a:r>
              <a:rPr lang="en-IN" altLang="en-US"/>
              <a:t>Gateway Aggregation Pattern</a:t>
            </a:r>
            <a:endParaRPr lang="en-IN" altLang="en-US"/>
          </a:p>
        </p:txBody>
      </p:sp>
      <p:graphicFrame>
        <p:nvGraphicFramePr>
          <p:cNvPr id="7" name="Content Placeholder 6"/>
          <p:cNvGraphicFramePr/>
          <p:nvPr>
            <p:ph sz="half" idx="2"/>
          </p:nvPr>
        </p:nvGraphicFramePr>
        <p:xfrm>
          <a:off x="1264285" y="2211705"/>
          <a:ext cx="5446395" cy="4421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5076825" imgH="5724525" progId="Paint.Picture">
                  <p:embed/>
                </p:oleObj>
              </mc:Choice>
              <mc:Fallback>
                <p:oleObj name="" r:id="rId1" imgW="5076825" imgH="57245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64285" y="2211705"/>
                        <a:ext cx="5446395" cy="4421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Gateway Patterns</a:t>
            </a:r>
            <a:endParaRPr lang="en-I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8228965" cy="4953000"/>
          </a:xfrm>
        </p:spPr>
        <p:txBody>
          <a:bodyPr/>
          <a:p>
            <a:r>
              <a:rPr lang="en-IN" altLang="en-US"/>
              <a:t>Gateway Offloading Pattern</a:t>
            </a:r>
            <a:endParaRPr lang="en-IN" altLang="en-US"/>
          </a:p>
        </p:txBody>
      </p:sp>
      <p:graphicFrame>
        <p:nvGraphicFramePr>
          <p:cNvPr id="7" name="Content Placeholder 6"/>
          <p:cNvGraphicFramePr/>
          <p:nvPr>
            <p:ph sz="half" idx="2"/>
          </p:nvPr>
        </p:nvGraphicFramePr>
        <p:xfrm>
          <a:off x="1157605" y="2914015"/>
          <a:ext cx="6988175" cy="2385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6905625" imgH="1762125" progId="Paint.Picture">
                  <p:embed/>
                </p:oleObj>
              </mc:Choice>
              <mc:Fallback>
                <p:oleObj name="" r:id="rId1" imgW="6905625" imgH="1762125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57605" y="2914015"/>
                        <a:ext cx="6988175" cy="2385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API Gateway Products</a:t>
            </a:r>
            <a:endParaRPr lang="en-I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835" y="1174750"/>
            <a:ext cx="8228965" cy="4953000"/>
          </a:xfrm>
        </p:spPr>
        <p:txBody>
          <a:bodyPr/>
          <a:p>
            <a:r>
              <a:rPr lang="en-IN" altLang="en-US"/>
              <a:t>KONG</a:t>
            </a:r>
            <a:endParaRPr lang="en-IN" altLang="en-US"/>
          </a:p>
          <a:p>
            <a:r>
              <a:rPr lang="en-IN" altLang="en-US"/>
              <a:t>AZURE API management (Microsoft)</a:t>
            </a:r>
            <a:endParaRPr lang="en-IN" altLang="en-US"/>
          </a:p>
          <a:p>
            <a:r>
              <a:rPr lang="en-IN" altLang="en-US"/>
              <a:t>Snap Logic</a:t>
            </a:r>
            <a:endParaRPr lang="en-IN" altLang="en-US"/>
          </a:p>
          <a:p>
            <a:r>
              <a:rPr lang="en-IN" altLang="en-US"/>
              <a:t>WSO2</a:t>
            </a:r>
            <a:endParaRPr lang="en-IN" altLang="en-US"/>
          </a:p>
          <a:p>
            <a:r>
              <a:rPr lang="en-IN" altLang="en-US"/>
              <a:t>3Scale (Red Hat)</a:t>
            </a:r>
            <a:endParaRPr lang="en-IN" altLang="en-US"/>
          </a:p>
          <a:p>
            <a:r>
              <a:rPr lang="en-IN" altLang="en-US"/>
              <a:t>Mashery</a:t>
            </a:r>
            <a:endParaRPr lang="en-IN" altLang="en-US"/>
          </a:p>
          <a:p>
            <a:r>
              <a:rPr lang="en-IN" altLang="en-US"/>
              <a:t>Oracle API Manager</a:t>
            </a:r>
            <a:endParaRPr lang="en-IN" altLang="en-US"/>
          </a:p>
          <a:p>
            <a:r>
              <a:rPr lang="en-IN" altLang="en-US"/>
              <a:t>Google Cloud Endpoints</a:t>
            </a:r>
            <a:endParaRPr lang="en-IN" altLang="en-US"/>
          </a:p>
          <a:p>
            <a:r>
              <a:rPr lang="en-IN" altLang="en-US"/>
              <a:t>WebMethods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Service Discovery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8229600" cy="5271135"/>
          </a:xfrm>
        </p:spPr>
        <p:txBody>
          <a:bodyPr/>
          <a:p>
            <a:r>
              <a:rPr lang="en-IN" altLang="en-US" sz="3000"/>
              <a:t>A code may invoke a service that has a REST API.</a:t>
            </a:r>
            <a:endParaRPr lang="en-IN" altLang="en-US" sz="3000"/>
          </a:p>
          <a:p>
            <a:endParaRPr lang="en-IN" altLang="en-US" sz="3000"/>
          </a:p>
          <a:p>
            <a:r>
              <a:rPr lang="en-IN" altLang="en-US" sz="3000"/>
              <a:t>In order to make a request for the service the code needs to know the network location of one of the instance of that service.</a:t>
            </a:r>
            <a:endParaRPr lang="en-IN" altLang="en-US" sz="3000"/>
          </a:p>
          <a:p>
            <a:endParaRPr lang="en-IN" altLang="en-US" sz="3000"/>
          </a:p>
          <a:p>
            <a:r>
              <a:rPr lang="en-IN" altLang="en-US" sz="3000"/>
              <a:t>In traditional environment the location is mostly fixed as the service is bind to a fixed server.</a:t>
            </a:r>
            <a:endParaRPr lang="en-IN" altLang="en-US" sz="3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Service Discovery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8229600" cy="5271135"/>
          </a:xfrm>
        </p:spPr>
        <p:txBody>
          <a:bodyPr/>
          <a:p>
            <a:r>
              <a:rPr lang="en-IN" altLang="en-US"/>
              <a:t>However in flexible environments like cloud, it is difficult to find the network location of a service as the service instance keep on changing.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These changes are due to failovers, auto-scaling, upgrades etc.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Thus there is a need for a proper service discovery mechanism. </a:t>
            </a:r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DevOps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Devops is a combination of development and operations.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The main aim of DevOps is to shorten the system's development life cycle.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DevOps is like a framework that makes use of lot of software based tools.</a:t>
            </a:r>
            <a:endParaRPr lang="en-I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Service Discovery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15365"/>
            <a:ext cx="8229600" cy="5271135"/>
          </a:xfrm>
        </p:spPr>
        <p:txBody>
          <a:bodyPr/>
          <a:p>
            <a:r>
              <a:rPr lang="en-IN" altLang="en-US"/>
              <a:t>Client side Service Discovery</a:t>
            </a:r>
            <a:endParaRPr lang="en-IN" altLang="en-US"/>
          </a:p>
          <a:p>
            <a:endParaRPr lang="en-IN" altLang="en-US"/>
          </a:p>
          <a:p>
            <a:r>
              <a:rPr lang="en-IN" altLang="en-US" sz="3000"/>
              <a:t>Client is responsible for identifying the network location of the required service instances and load balance requests across them.</a:t>
            </a:r>
            <a:endParaRPr lang="en-IN" altLang="en-US" sz="3000"/>
          </a:p>
          <a:p>
            <a:endParaRPr lang="en-IN" altLang="en-US" sz="3000"/>
          </a:p>
          <a:p>
            <a:r>
              <a:rPr lang="en-IN" altLang="en-US" sz="3000"/>
              <a:t>A service registry which is a database of available service instances is created.</a:t>
            </a:r>
            <a:endParaRPr lang="en-IN" altLang="en-US" sz="3000"/>
          </a:p>
          <a:p>
            <a:endParaRPr lang="en-IN" altLang="en-US" sz="3000"/>
          </a:p>
          <a:p>
            <a:r>
              <a:rPr lang="en-IN" altLang="en-US" sz="3000"/>
              <a:t>The client queries this registry to find the required service.</a:t>
            </a:r>
            <a:endParaRPr lang="en-IN" altLang="en-US" sz="3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Service Discovery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8229600" cy="5271135"/>
          </a:xfrm>
        </p:spPr>
        <p:txBody>
          <a:bodyPr/>
          <a:p>
            <a:r>
              <a:rPr lang="en-IN" altLang="en-US"/>
              <a:t>The client then uses load balancing technique and sends the request to one of the available service instance.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Each service instance is required to register its network location (IP address and port) with the service registry.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The service instance entry is removed when the instance terminates.</a:t>
            </a:r>
            <a:endParaRPr lang="en-I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Service Discovery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8229600" cy="5271135"/>
          </a:xfrm>
        </p:spPr>
        <p:txBody>
          <a:bodyPr/>
          <a:p>
            <a:r>
              <a:rPr lang="en-IN" altLang="en-US"/>
              <a:t>The client application is coupled with service registry.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The developer needs to build the service discovery logic in all client side applications.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Also client application should be intelligent enough to take application specific load balancing decisions.</a:t>
            </a:r>
            <a:endParaRPr lang="en-I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Service Discovery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8229600" cy="5271135"/>
          </a:xfrm>
        </p:spPr>
        <p:txBody>
          <a:bodyPr/>
          <a:p>
            <a:r>
              <a:rPr lang="en-IN" altLang="en-US"/>
              <a:t>Server side Service Discovery</a:t>
            </a:r>
            <a:endParaRPr lang="en-IN" altLang="en-US"/>
          </a:p>
          <a:p>
            <a:endParaRPr lang="en-IN" altLang="en-US"/>
          </a:p>
          <a:p>
            <a:r>
              <a:rPr lang="en-IN" altLang="en-US" sz="2800"/>
              <a:t>In this mechanism client makes a service request to a frontend which is mostly a load balancer.</a:t>
            </a:r>
            <a:endParaRPr lang="en-IN" altLang="en-US" sz="2800"/>
          </a:p>
          <a:p>
            <a:endParaRPr lang="en-IN" altLang="en-US" sz="2800"/>
          </a:p>
          <a:p>
            <a:r>
              <a:rPr lang="en-IN" altLang="en-US" sz="2800"/>
              <a:t>The load balancer then queries the service registry and finds the list of service instances.</a:t>
            </a:r>
            <a:endParaRPr lang="en-IN" altLang="en-US" sz="2800"/>
          </a:p>
          <a:p>
            <a:endParaRPr lang="en-IN" altLang="en-US" sz="2800"/>
          </a:p>
          <a:p>
            <a:r>
              <a:rPr lang="en-IN" altLang="en-US" sz="2800"/>
              <a:t>It then routes the request to the selected instance</a:t>
            </a:r>
            <a:endParaRPr lang="en-IN" altLang="en-US" sz="2800"/>
          </a:p>
          <a:p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Service Discovery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8229600" cy="5271135"/>
          </a:xfrm>
        </p:spPr>
        <p:txBody>
          <a:bodyPr/>
          <a:p>
            <a:r>
              <a:rPr lang="en-IN" altLang="en-US"/>
              <a:t>The main advantage of this technique is that the service discovery process is completely transparent to the client.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The developer is not required to build any service discovery logic or intelligence in client application. 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The load balancer is a must component in this technique at the server end.  </a:t>
            </a:r>
            <a:endParaRPr lang="en-I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itle 15361"/>
          <p:cNvSpPr>
            <a:spLocks noGrp="1"/>
          </p:cNvSpPr>
          <p:nvPr>
            <p:ph type="ctrTitle"/>
          </p:nvPr>
        </p:nvSpPr>
        <p:spPr>
          <a:xfrm>
            <a:off x="684213" y="1844675"/>
            <a:ext cx="7772400" cy="1082675"/>
          </a:xfrm>
        </p:spPr>
        <p:txBody>
          <a:bodyPr anchor="ctr"/>
          <a:p>
            <a:pPr defTabSz="914400">
              <a:buSzPct val="100000"/>
            </a:pPr>
            <a:r>
              <a:rPr lang="en-US" altLang="x-none" sz="4800" b="1" kern="1200" baseline="0" dirty="0">
                <a:latin typeface="Arial" panose="020B0604020202020204" pitchFamily="34" charset="0"/>
                <a:ea typeface="SimSun" panose="02010600030101010101" pitchFamily="2" charset="-122"/>
              </a:rPr>
              <a:t>Thank you!</a:t>
            </a:r>
            <a:endParaRPr lang="en-US" altLang="x-none" sz="4800" b="1" kern="1200" baseline="0" dirty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DevOps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These different tools perform different tasks of various stages of software development and or operations.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Most of these tools automate various tasks.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These tools also hide or reduce the complexity  of performing these tasks.</a:t>
            </a:r>
            <a:endParaRPr lang="en-I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DevOps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Thus DevOps allows a single team to manage the entire development life cycle of an application.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DevOps consist of various stages - Continuous Development, Continuous Integration, </a:t>
            </a:r>
            <a:r>
              <a:rPr lang="en-IN" altLang="en-US">
                <a:sym typeface="+mn-ea"/>
              </a:rPr>
              <a:t>Continuous Testing, </a:t>
            </a:r>
            <a:r>
              <a:rPr lang="en-IN" altLang="en-US"/>
              <a:t>Continuous Deployment and Continuous Monitoring.</a:t>
            </a:r>
            <a:endParaRPr lang="en-I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DevOps Lifecycle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b="1"/>
              <a:t>Continuous Development</a:t>
            </a:r>
            <a:endParaRPr lang="en-IN" altLang="en-US" b="1"/>
          </a:p>
          <a:p>
            <a:endParaRPr lang="en-IN" altLang="en-US"/>
          </a:p>
          <a:p>
            <a:r>
              <a:rPr lang="en-IN" altLang="en-US"/>
              <a:t>This phase involves planning of the software and then followed by the coding of the software.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There are no tools used for planning. </a:t>
            </a:r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DevOps Lifecycle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However tools like phabricator can help in planning the activities related to development.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In the coding stage version control system tools like Git, SVN, Mecurial are used.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Tools like Maven, Ant are used to build and package the code into executable.</a:t>
            </a:r>
            <a:endParaRPr lang="en-I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Small Blackbord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4341A"/>
      </a:accent1>
      <a:accent2>
        <a:srgbClr val="666633"/>
      </a:accent2>
      <a:accent3>
        <a:srgbClr val="FFFFFF"/>
      </a:accent3>
      <a:accent4>
        <a:srgbClr val="000000"/>
      </a:accent4>
      <a:accent5>
        <a:srgbClr val="ADADAA"/>
      </a:accent5>
      <a:accent6>
        <a:srgbClr val="5B5B2D"/>
      </a:accent6>
      <a:hlink>
        <a:srgbClr val="CC0000"/>
      </a:hlink>
      <a:folHlink>
        <a:srgbClr val="FF990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4341A"/>
        </a:accent1>
        <a:accent2>
          <a:srgbClr val="666633"/>
        </a:accent2>
        <a:accent3>
          <a:srgbClr val="FFFFFF"/>
        </a:accent3>
        <a:accent4>
          <a:srgbClr val="000000"/>
        </a:accent4>
        <a:accent5>
          <a:srgbClr val="ADADAA"/>
        </a:accent5>
        <a:accent6>
          <a:srgbClr val="5B5B2D"/>
        </a:accent6>
        <a:hlink>
          <a:srgbClr val="CC00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11786</Words>
  <Application>WPS Presentation</Application>
  <PresentationFormat/>
  <Paragraphs>445</Paragraphs>
  <Slides>55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55</vt:i4>
      </vt:variant>
    </vt:vector>
  </HeadingPairs>
  <TitlesOfParts>
    <vt:vector size="73" baseType="lpstr">
      <vt:lpstr>Arial</vt:lpstr>
      <vt:lpstr>SimSun</vt:lpstr>
      <vt:lpstr>Wingdings</vt:lpstr>
      <vt:lpstr>Microsoft YaHei</vt:lpstr>
      <vt:lpstr>Arial Unicode MS</vt:lpstr>
      <vt:lpstr>Calibri</vt:lpstr>
      <vt:lpstr>Small Blackbord</vt:lpstr>
      <vt:lpstr>Communications and Dialogues</vt:lpstr>
      <vt:lpstr>1_Communications and Dialogues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DevOps</vt:lpstr>
      <vt:lpstr>Software Development</vt:lpstr>
      <vt:lpstr>Operations</vt:lpstr>
      <vt:lpstr>DevOps</vt:lpstr>
      <vt:lpstr>DevOps</vt:lpstr>
      <vt:lpstr>DevOps</vt:lpstr>
      <vt:lpstr>DevOps</vt:lpstr>
      <vt:lpstr>DevOps</vt:lpstr>
      <vt:lpstr>DevOps Lifecycle</vt:lpstr>
      <vt:lpstr>DevOps</vt:lpstr>
      <vt:lpstr>DevOps</vt:lpstr>
      <vt:lpstr>DevOps Lifecycle</vt:lpstr>
      <vt:lpstr>DevOps Lifecycle</vt:lpstr>
      <vt:lpstr>DevOps Lifecycle</vt:lpstr>
      <vt:lpstr>DevOps Lifecycle</vt:lpstr>
      <vt:lpstr>DevOps Lifecycle</vt:lpstr>
      <vt:lpstr>Microservices</vt:lpstr>
      <vt:lpstr>Microservices</vt:lpstr>
      <vt:lpstr>Monolithic Vs Microservice</vt:lpstr>
      <vt:lpstr>Monolithic Vs Microservice</vt:lpstr>
      <vt:lpstr>Monolithic Vs Microservice</vt:lpstr>
      <vt:lpstr>Microservices</vt:lpstr>
      <vt:lpstr>Microservices</vt:lpstr>
      <vt:lpstr>Microservices</vt:lpstr>
      <vt:lpstr>Microservice Architecture</vt:lpstr>
      <vt:lpstr>Microservice Architecture</vt:lpstr>
      <vt:lpstr>Microservice Architecture</vt:lpstr>
      <vt:lpstr>Microservice Architecture</vt:lpstr>
      <vt:lpstr>Microservices deployment patterns </vt:lpstr>
      <vt:lpstr>Microservices deployment patterns </vt:lpstr>
      <vt:lpstr>Microservices deployment patterns </vt:lpstr>
      <vt:lpstr>Microservices deployment patterns </vt:lpstr>
      <vt:lpstr>API Gateway</vt:lpstr>
      <vt:lpstr>API Gateway</vt:lpstr>
      <vt:lpstr>API Gateway</vt:lpstr>
      <vt:lpstr>API Gateway</vt:lpstr>
      <vt:lpstr>API Gateway</vt:lpstr>
      <vt:lpstr>API Gateway</vt:lpstr>
      <vt:lpstr>API Gateway</vt:lpstr>
      <vt:lpstr>API Gateway</vt:lpstr>
      <vt:lpstr>API Gateway</vt:lpstr>
      <vt:lpstr>API Gateway</vt:lpstr>
      <vt:lpstr>Gateway Patterns</vt:lpstr>
      <vt:lpstr>Gateway Patterns</vt:lpstr>
      <vt:lpstr>Gateway Patterns</vt:lpstr>
      <vt:lpstr>Gateway Patterns</vt:lpstr>
      <vt:lpstr>API Gateway Products</vt:lpstr>
      <vt:lpstr>Service Discovery</vt:lpstr>
      <vt:lpstr>Service Discovery</vt:lpstr>
      <vt:lpstr>Service Discovery</vt:lpstr>
      <vt:lpstr>Service Discovery</vt:lpstr>
      <vt:lpstr>Service Discovery</vt:lpstr>
      <vt:lpstr>Service Discovery</vt:lpstr>
      <vt:lpstr>Service Discovery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10</cp:revision>
  <dcterms:created xsi:type="dcterms:W3CDTF">2011-09-23T15:07:00Z</dcterms:created>
  <dcterms:modified xsi:type="dcterms:W3CDTF">2019-11-20T11:07:15Z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1033-11.2.0.9052</vt:lpwstr>
  </property>
</Properties>
</file>