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74" r:id="rId4"/>
    <p:sldId id="375" r:id="rId5"/>
    <p:sldId id="376" r:id="rId6"/>
    <p:sldId id="525" r:id="rId7"/>
    <p:sldId id="526" r:id="rId8"/>
    <p:sldId id="527" r:id="rId9"/>
    <p:sldId id="259" r:id="rId10"/>
    <p:sldId id="263" r:id="rId11"/>
    <p:sldId id="264" r:id="rId12"/>
    <p:sldId id="524" r:id="rId13"/>
    <p:sldId id="274" r:id="rId14"/>
    <p:sldId id="492" r:id="rId15"/>
    <p:sldId id="528" r:id="rId16"/>
    <p:sldId id="276" r:id="rId17"/>
    <p:sldId id="277" r:id="rId18"/>
    <p:sldId id="529" r:id="rId19"/>
    <p:sldId id="498" r:id="rId20"/>
    <p:sldId id="537" r:id="rId21"/>
    <p:sldId id="501" r:id="rId22"/>
    <p:sldId id="500" r:id="rId23"/>
    <p:sldId id="502" r:id="rId24"/>
    <p:sldId id="505" r:id="rId25"/>
    <p:sldId id="506" r:id="rId26"/>
    <p:sldId id="523" r:id="rId27"/>
    <p:sldId id="530" r:id="rId28"/>
    <p:sldId id="531" r:id="rId29"/>
    <p:sldId id="536" r:id="rId30"/>
    <p:sldId id="532" r:id="rId31"/>
    <p:sldId id="538" r:id="rId32"/>
    <p:sldId id="539" r:id="rId33"/>
    <p:sldId id="540" r:id="rId34"/>
    <p:sldId id="542" r:id="rId35"/>
    <p:sldId id="543" r:id="rId36"/>
    <p:sldId id="544" r:id="rId37"/>
    <p:sldId id="545" r:id="rId38"/>
    <p:sldId id="546" r:id="rId39"/>
    <p:sldId id="541" r:id="rId40"/>
    <p:sldId id="522" r:id="rId41"/>
    <p:sldId id="547" r:id="rId42"/>
    <p:sldId id="548" r:id="rId43"/>
    <p:sldId id="549" r:id="rId44"/>
    <p:sldId id="533" r:id="rId45"/>
    <p:sldId id="534" r:id="rId46"/>
    <p:sldId id="53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192C-8EC2-5F2F-10F0-E81B59DD9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1AE0AF-FE63-6E5B-2B70-76657750E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FF667F-C8A0-2FD0-E8E5-476D41A1831D}"/>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6B3E4C2E-C678-8C27-76C8-DC60F5C2B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FFF71-1E0E-837E-79D2-73F75F57A9C3}"/>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22244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C2AB-0A6F-E930-5911-331458C9E5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F66C7-341D-4490-CE70-59948E8DE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43982-0241-DBB6-94C0-7A91B88233C7}"/>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173FD6D8-50A0-0C55-61F8-8781B94F1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F9C99-6CD7-6ADE-CC55-5D6629A56A07}"/>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20539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D1BAB-F3D2-33F6-4474-D1D33B6E7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69568E-71BC-E6DE-A898-55B28E4B67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EACA8E-0D67-81A0-BE5B-5D6356E26FB3}"/>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24154DF4-FC48-D862-45B2-3539B4F7F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6055F-6E74-4560-5A41-BA05DD0697F8}"/>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19586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9F87-25C4-B408-C2BD-B527592C59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D91EDF-41FF-CD09-A15E-FDC65672F0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80232-58C9-F250-DDF6-F0903D667CAC}"/>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307D9B62-1766-D846-F92F-715F3C430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A0EAE-9BC0-4768-3452-FA59E3FED0D2}"/>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37821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538C-55AB-EC83-C19E-C2779BC73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6F7B08-DB38-047B-98CE-868C691D4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BEA7E9-3E41-2ED1-A795-ABD1ED1F94CD}"/>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04B939C2-36AE-7768-AD1A-F877040C6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7CEBF-42BE-2C0B-3311-F40CCB8B989E}"/>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240294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6CE7-FFB7-AD50-3159-AC915BE2E6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188B7-3BC4-A5AD-F61A-0D9DB87CA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2F3D16-7E6C-3B21-0D7E-D3CD83AD0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F502E0-CA25-8F60-2B64-5798BC7BADA8}"/>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6" name="Footer Placeholder 5">
            <a:extLst>
              <a:ext uri="{FF2B5EF4-FFF2-40B4-BE49-F238E27FC236}">
                <a16:creationId xmlns:a16="http://schemas.microsoft.com/office/drawing/2014/main" id="{A59E8587-79B2-469D-2C6A-7A57AF594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B0CC3-41DA-F4A6-B666-354381EEDEDE}"/>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85724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8FD1-E80A-B7A3-9D61-067DDAA939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F4550-DE73-F27E-624F-3A36192BF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1D11CB-C090-7D84-16E9-E5586730D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3CC846-11F7-B8BC-1E8A-6B373FA7A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C1473E-C8D6-9EFB-52FE-B97E841D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CEBCAA-7849-D87B-4C44-2E13895638EC}"/>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8" name="Footer Placeholder 7">
            <a:extLst>
              <a:ext uri="{FF2B5EF4-FFF2-40B4-BE49-F238E27FC236}">
                <a16:creationId xmlns:a16="http://schemas.microsoft.com/office/drawing/2014/main" id="{8A55C81F-B2F0-4B10-BB61-293D5C5F05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01A7D6-A0CA-5972-5321-8FC5BAD1E0F3}"/>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00528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903F-6632-844B-AA91-4683D05BB0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0F4F90-D2F1-FF31-0D86-5E002E1BB112}"/>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4" name="Footer Placeholder 3">
            <a:extLst>
              <a:ext uri="{FF2B5EF4-FFF2-40B4-BE49-F238E27FC236}">
                <a16:creationId xmlns:a16="http://schemas.microsoft.com/office/drawing/2014/main" id="{D780EFF0-4A4C-D25A-B3B5-31D0DAD7B7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04EEB8-19E9-AE55-E06E-4CDE426D2C65}"/>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25136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053B9-5438-B7A5-AB98-AC4EF355E4B5}"/>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3" name="Footer Placeholder 2">
            <a:extLst>
              <a:ext uri="{FF2B5EF4-FFF2-40B4-BE49-F238E27FC236}">
                <a16:creationId xmlns:a16="http://schemas.microsoft.com/office/drawing/2014/main" id="{60B05DFB-A3C1-79A2-5BCF-B392CA3788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C40CDF-E067-B886-2259-163A28768459}"/>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78250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8C36-6FA1-42A6-B20A-5B63BD94D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05C4E7-8082-5A64-703B-7BA5C1DA9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B71DC9-F0C8-FE28-173C-C995C2FA1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05D87-F4BD-73F9-07E2-AA59CE41A6E0}"/>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6" name="Footer Placeholder 5">
            <a:extLst>
              <a:ext uri="{FF2B5EF4-FFF2-40B4-BE49-F238E27FC236}">
                <a16:creationId xmlns:a16="http://schemas.microsoft.com/office/drawing/2014/main" id="{50F3354B-3D30-FC91-7963-671C53898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11D6D-B840-29F8-EEB9-5BCAB510AA08}"/>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67045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8E0F-3E24-177A-1B17-83981C950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FE4A4E-1159-190E-6F80-0732B2823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43616-E24F-B7E1-A60B-F6CDC69F8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D3C1E-26FD-06E0-850E-E1ECD3D3753F}"/>
              </a:ext>
            </a:extLst>
          </p:cNvPr>
          <p:cNvSpPr>
            <a:spLocks noGrp="1"/>
          </p:cNvSpPr>
          <p:nvPr>
            <p:ph type="dt" sz="half" idx="10"/>
          </p:nvPr>
        </p:nvSpPr>
        <p:spPr/>
        <p:txBody>
          <a:bodyPr/>
          <a:lstStyle/>
          <a:p>
            <a:fld id="{64A6B257-88E5-40ED-A098-1B2806D557AB}" type="datetimeFigureOut">
              <a:rPr lang="en-IN" smtClean="0"/>
              <a:t>15-11-2022</a:t>
            </a:fld>
            <a:endParaRPr lang="en-IN"/>
          </a:p>
        </p:txBody>
      </p:sp>
      <p:sp>
        <p:nvSpPr>
          <p:cNvPr id="6" name="Footer Placeholder 5">
            <a:extLst>
              <a:ext uri="{FF2B5EF4-FFF2-40B4-BE49-F238E27FC236}">
                <a16:creationId xmlns:a16="http://schemas.microsoft.com/office/drawing/2014/main" id="{C88D53E7-C815-7C14-BEA1-5EC35EB87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DAF2E-A03F-9656-9576-1568ADBE23B1}"/>
              </a:ext>
            </a:extLst>
          </p:cNvPr>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09519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2ABDD-0559-0AC1-DA17-755A62B6B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A1882A-8E70-C765-FDC7-672D2E640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4933E-7CAE-E38D-C77F-1F92B74AF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6B257-88E5-40ED-A098-1B2806D557AB}" type="datetimeFigureOut">
              <a:rPr lang="en-IN" smtClean="0"/>
              <a:t>15-11-2022</a:t>
            </a:fld>
            <a:endParaRPr lang="en-IN"/>
          </a:p>
        </p:txBody>
      </p:sp>
      <p:sp>
        <p:nvSpPr>
          <p:cNvPr id="5" name="Footer Placeholder 4">
            <a:extLst>
              <a:ext uri="{FF2B5EF4-FFF2-40B4-BE49-F238E27FC236}">
                <a16:creationId xmlns:a16="http://schemas.microsoft.com/office/drawing/2014/main" id="{ED132BC9-95FD-FFAF-CDED-2E507F62F8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583335-C3B8-C9EC-0314-E6C6E27B8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B51E8-5352-46D0-AE41-C7698D905028}" type="slidenum">
              <a:rPr lang="en-IN" smtClean="0"/>
              <a:t>‹#›</a:t>
            </a:fld>
            <a:endParaRPr lang="en-IN"/>
          </a:p>
        </p:txBody>
      </p:sp>
    </p:spTree>
    <p:extLst>
      <p:ext uri="{BB962C8B-B14F-4D97-AF65-F5344CB8AC3E}">
        <p14:creationId xmlns:p14="http://schemas.microsoft.com/office/powerpoint/2010/main" val="268921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tl.tech/blog/introduction-to-virtualization/" TargetMode="External"/><Relationship Id="rId2" Type="http://schemas.openxmlformats.org/officeDocument/2006/relationships/hyperlink" Target="https://www.ibm.com/cloud/learn/virtualization-a-complete-gui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loud.google.com/kubernetes-engine/docs/best-practices/enterprise-multitenancy" TargetMode="External"/><Relationship Id="rId2" Type="http://schemas.openxmlformats.org/officeDocument/2006/relationships/hyperlink" Target="https://docs.microsoft.com/en-us/azure/architecture/guide/multitenant/considerations/tenancy-model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1F64-895B-3AA8-F7B1-83A18BB6F23E}"/>
              </a:ext>
            </a:extLst>
          </p:cNvPr>
          <p:cNvSpPr>
            <a:spLocks noGrp="1"/>
          </p:cNvSpPr>
          <p:nvPr>
            <p:ph type="ctrTitle"/>
          </p:nvPr>
        </p:nvSpPr>
        <p:spPr>
          <a:xfrm>
            <a:off x="1524000" y="2511469"/>
            <a:ext cx="9144000" cy="2387600"/>
          </a:xfrm>
        </p:spPr>
        <p:txBody>
          <a:bodyPr/>
          <a:lstStyle/>
          <a:p>
            <a:r>
              <a:rPr lang="en-IN" dirty="0"/>
              <a:t>An Introduction to Cloud Computing</a:t>
            </a:r>
          </a:p>
        </p:txBody>
      </p:sp>
      <p:sp>
        <p:nvSpPr>
          <p:cNvPr id="3" name="Subtitle 2">
            <a:extLst>
              <a:ext uri="{FF2B5EF4-FFF2-40B4-BE49-F238E27FC236}">
                <a16:creationId xmlns:a16="http://schemas.microsoft.com/office/drawing/2014/main" id="{5AD3A679-CFE5-9B56-8CC4-82AA479358C6}"/>
              </a:ext>
            </a:extLst>
          </p:cNvPr>
          <p:cNvSpPr>
            <a:spLocks noGrp="1"/>
          </p:cNvSpPr>
          <p:nvPr>
            <p:ph type="subTitle" idx="1"/>
          </p:nvPr>
        </p:nvSpPr>
        <p:spPr>
          <a:xfrm>
            <a:off x="1524000" y="4991144"/>
            <a:ext cx="9144000" cy="1655762"/>
          </a:xfrm>
        </p:spPr>
        <p:txBody>
          <a:bodyPr/>
          <a:lstStyle/>
          <a:p>
            <a:r>
              <a:rPr lang="en-IN" dirty="0"/>
              <a:t>Atul Kahate</a:t>
            </a:r>
          </a:p>
        </p:txBody>
      </p:sp>
      <p:pic>
        <p:nvPicPr>
          <p:cNvPr id="1026" name="Picture 2" descr="A Primer on Cloud Computing. Cloud computing is defined as: | by Colin  Baird | Medium">
            <a:extLst>
              <a:ext uri="{FF2B5EF4-FFF2-40B4-BE49-F238E27FC236}">
                <a16:creationId xmlns:a16="http://schemas.microsoft.com/office/drawing/2014/main" id="{9244F2D4-33F2-4306-B604-B5CB46E04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470" y="211094"/>
            <a:ext cx="3791163" cy="277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9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FC5D8-ADBE-F65F-F8DA-3E155CD8BF05}"/>
              </a:ext>
            </a:extLst>
          </p:cNvPr>
          <p:cNvSpPr>
            <a:spLocks noGrp="1"/>
          </p:cNvSpPr>
          <p:nvPr>
            <p:ph type="title"/>
          </p:nvPr>
        </p:nvSpPr>
        <p:spPr/>
        <p:txBody>
          <a:bodyPr/>
          <a:lstStyle/>
          <a:p>
            <a:r>
              <a:rPr lang="en-IN" dirty="0"/>
              <a:t>Grid Computing vs Cloud Computing</a:t>
            </a:r>
          </a:p>
        </p:txBody>
      </p:sp>
      <p:sp>
        <p:nvSpPr>
          <p:cNvPr id="5" name="Content Placeholder 4">
            <a:extLst>
              <a:ext uri="{FF2B5EF4-FFF2-40B4-BE49-F238E27FC236}">
                <a16:creationId xmlns:a16="http://schemas.microsoft.com/office/drawing/2014/main" id="{D6229609-14F9-700D-B13D-6D1078903DFD}"/>
              </a:ext>
            </a:extLst>
          </p:cNvPr>
          <p:cNvSpPr>
            <a:spLocks noGrp="1"/>
          </p:cNvSpPr>
          <p:nvPr>
            <p:ph idx="1"/>
          </p:nvPr>
        </p:nvSpPr>
        <p:spPr/>
        <p:txBody>
          <a:bodyPr>
            <a:normAutofit/>
          </a:bodyPr>
          <a:lstStyle/>
          <a:p>
            <a:r>
              <a:rPr lang="en-US" b="1" dirty="0"/>
              <a:t>Grid computing</a:t>
            </a:r>
            <a:r>
              <a:rPr lang="en-US" dirty="0"/>
              <a:t> consists of a large number of computers which are connected in parallel and forms a computer cluster. This combination of connected computers is used to solve a complex problem.</a:t>
            </a:r>
          </a:p>
          <a:p>
            <a:r>
              <a:rPr lang="en-US" dirty="0"/>
              <a:t>Example: Hadoop</a:t>
            </a:r>
          </a:p>
          <a:p>
            <a:endParaRPr lang="en-IN" dirty="0"/>
          </a:p>
        </p:txBody>
      </p:sp>
      <p:pic>
        <p:nvPicPr>
          <p:cNvPr id="2050" name="Picture 2" descr="Apache Hadoop Architecture - HDFS, YARN &amp; MapReduce - TechVidvan">
            <a:extLst>
              <a:ext uri="{FF2B5EF4-FFF2-40B4-BE49-F238E27FC236}">
                <a16:creationId xmlns:a16="http://schemas.microsoft.com/office/drawing/2014/main" id="{A629095A-3BD7-9BD9-20E4-7BFA473FF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792" y="2990422"/>
            <a:ext cx="76390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6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FC5D8-ADBE-F65F-F8DA-3E155CD8BF05}"/>
              </a:ext>
            </a:extLst>
          </p:cNvPr>
          <p:cNvSpPr>
            <a:spLocks noGrp="1"/>
          </p:cNvSpPr>
          <p:nvPr>
            <p:ph type="title"/>
          </p:nvPr>
        </p:nvSpPr>
        <p:spPr/>
        <p:txBody>
          <a:bodyPr/>
          <a:lstStyle/>
          <a:p>
            <a:r>
              <a:rPr lang="en-IN" dirty="0"/>
              <a:t>Grid Computing vs Cloud Computing</a:t>
            </a:r>
          </a:p>
        </p:txBody>
      </p:sp>
      <p:sp>
        <p:nvSpPr>
          <p:cNvPr id="5" name="Content Placeholder 4">
            <a:extLst>
              <a:ext uri="{FF2B5EF4-FFF2-40B4-BE49-F238E27FC236}">
                <a16:creationId xmlns:a16="http://schemas.microsoft.com/office/drawing/2014/main" id="{D6229609-14F9-700D-B13D-6D1078903DFD}"/>
              </a:ext>
            </a:extLst>
          </p:cNvPr>
          <p:cNvSpPr>
            <a:spLocks noGrp="1"/>
          </p:cNvSpPr>
          <p:nvPr>
            <p:ph idx="1"/>
          </p:nvPr>
        </p:nvSpPr>
        <p:spPr/>
        <p:txBody>
          <a:bodyPr>
            <a:normAutofit/>
          </a:bodyPr>
          <a:lstStyle/>
          <a:p>
            <a:endParaRPr lang="en-IN" dirty="0"/>
          </a:p>
        </p:txBody>
      </p:sp>
      <p:pic>
        <p:nvPicPr>
          <p:cNvPr id="3074" name="Picture 2" descr="Grid Computing vs Cloud Computing">
            <a:extLst>
              <a:ext uri="{FF2B5EF4-FFF2-40B4-BE49-F238E27FC236}">
                <a16:creationId xmlns:a16="http://schemas.microsoft.com/office/drawing/2014/main" id="{562820D6-EF79-C59A-4063-26DCAA7CA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462" y="1347033"/>
            <a:ext cx="9006155" cy="471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2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804B-45C9-E732-2A9B-33D8CF8333F2}"/>
              </a:ext>
            </a:extLst>
          </p:cNvPr>
          <p:cNvSpPr>
            <a:spLocks noGrp="1"/>
          </p:cNvSpPr>
          <p:nvPr>
            <p:ph type="title"/>
          </p:nvPr>
        </p:nvSpPr>
        <p:spPr/>
        <p:txBody>
          <a:bodyPr/>
          <a:lstStyle/>
          <a:p>
            <a:r>
              <a:rPr lang="en-IN" dirty="0"/>
              <a:t>Cloud Deployment Models</a:t>
            </a:r>
          </a:p>
        </p:txBody>
      </p:sp>
      <p:sp>
        <p:nvSpPr>
          <p:cNvPr id="3" name="Content Placeholder 2">
            <a:extLst>
              <a:ext uri="{FF2B5EF4-FFF2-40B4-BE49-F238E27FC236}">
                <a16:creationId xmlns:a16="http://schemas.microsoft.com/office/drawing/2014/main" id="{0E7DF549-7148-E32D-1F2D-4FB1994EE89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9F14B0-949A-1009-C246-9B57D2D5AE81}"/>
              </a:ext>
            </a:extLst>
          </p:cNvPr>
          <p:cNvPicPr>
            <a:picLocks noChangeAspect="1"/>
          </p:cNvPicPr>
          <p:nvPr/>
        </p:nvPicPr>
        <p:blipFill>
          <a:blip r:embed="rId2"/>
          <a:stretch>
            <a:fillRect/>
          </a:stretch>
        </p:blipFill>
        <p:spPr>
          <a:xfrm>
            <a:off x="1321853" y="1552712"/>
            <a:ext cx="9548294" cy="4367448"/>
          </a:xfrm>
          <a:prstGeom prst="rect">
            <a:avLst/>
          </a:prstGeom>
        </p:spPr>
      </p:pic>
    </p:spTree>
    <p:extLst>
      <p:ext uri="{BB962C8B-B14F-4D97-AF65-F5344CB8AC3E}">
        <p14:creationId xmlns:p14="http://schemas.microsoft.com/office/powerpoint/2010/main" val="76650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6AD28-15FE-FD1E-DA5E-DEAC8BBA3CC7}"/>
              </a:ext>
            </a:extLst>
          </p:cNvPr>
          <p:cNvSpPr>
            <a:spLocks noGrp="1"/>
          </p:cNvSpPr>
          <p:nvPr>
            <p:ph type="title"/>
          </p:nvPr>
        </p:nvSpPr>
        <p:spPr/>
        <p:txBody>
          <a:bodyPr/>
          <a:lstStyle/>
          <a:p>
            <a:r>
              <a:rPr lang="en-IN" dirty="0"/>
              <a:t>Section 2: Managed Services/ Cloud Computing Types (SaaS, PaaS, IaaS, …)</a:t>
            </a:r>
          </a:p>
        </p:txBody>
      </p:sp>
      <p:sp>
        <p:nvSpPr>
          <p:cNvPr id="5" name="Text Placeholder 4">
            <a:extLst>
              <a:ext uri="{FF2B5EF4-FFF2-40B4-BE49-F238E27FC236}">
                <a16:creationId xmlns:a16="http://schemas.microsoft.com/office/drawing/2014/main" id="{616FABFB-C276-A4F9-DBC0-A989A9CE68D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963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2DA4-9214-D97B-92F4-6EF07618C670}"/>
              </a:ext>
            </a:extLst>
          </p:cNvPr>
          <p:cNvSpPr>
            <a:spLocks noGrp="1"/>
          </p:cNvSpPr>
          <p:nvPr>
            <p:ph type="title"/>
          </p:nvPr>
        </p:nvSpPr>
        <p:spPr/>
        <p:txBody>
          <a:bodyPr/>
          <a:lstStyle/>
          <a:p>
            <a:r>
              <a:rPr lang="en-IN" dirty="0"/>
              <a:t>Managed Services / Cloud Computing Types</a:t>
            </a:r>
          </a:p>
        </p:txBody>
      </p:sp>
      <p:sp>
        <p:nvSpPr>
          <p:cNvPr id="3" name="Content Placeholder 2">
            <a:extLst>
              <a:ext uri="{FF2B5EF4-FFF2-40B4-BE49-F238E27FC236}">
                <a16:creationId xmlns:a16="http://schemas.microsoft.com/office/drawing/2014/main" id="{F062AABE-D0B6-21D2-A2E8-906127D75649}"/>
              </a:ext>
            </a:extLst>
          </p:cNvPr>
          <p:cNvSpPr>
            <a:spLocks noGrp="1"/>
          </p:cNvSpPr>
          <p:nvPr>
            <p:ph idx="1"/>
          </p:nvPr>
        </p:nvSpPr>
        <p:spPr/>
        <p:txBody>
          <a:bodyPr>
            <a:normAutofit/>
          </a:bodyPr>
          <a:lstStyle/>
          <a:p>
            <a:r>
              <a:rPr lang="en-US" dirty="0"/>
              <a:t>Do you want to continue running applications in the cloud, </a:t>
            </a:r>
            <a:r>
              <a:rPr lang="en-US" b="1" dirty="0"/>
              <a:t>the same way </a:t>
            </a:r>
            <a:r>
              <a:rPr lang="en-US" dirty="0"/>
              <a:t>you run them in your data center?</a:t>
            </a:r>
          </a:p>
          <a:p>
            <a:r>
              <a:rPr lang="en-US" dirty="0"/>
              <a:t>OR are there OTHER approaches?</a:t>
            </a:r>
          </a:p>
          <a:p>
            <a:r>
              <a:rPr lang="en-US" dirty="0"/>
              <a:t>We should understand some terminology used with cloud services:</a:t>
            </a:r>
          </a:p>
          <a:p>
            <a:pPr lvl="1"/>
            <a:r>
              <a:rPr lang="en-US" b="1" dirty="0"/>
              <a:t>IaaS </a:t>
            </a:r>
            <a:r>
              <a:rPr lang="en-US" dirty="0"/>
              <a:t>(Infrastructure as a Service)</a:t>
            </a:r>
          </a:p>
          <a:p>
            <a:pPr lvl="1"/>
            <a:r>
              <a:rPr lang="en-US" b="1" dirty="0"/>
              <a:t>PaaS</a:t>
            </a:r>
            <a:r>
              <a:rPr lang="en-US" dirty="0"/>
              <a:t> (Platform as a Service)</a:t>
            </a:r>
          </a:p>
          <a:p>
            <a:pPr lvl="1"/>
            <a:r>
              <a:rPr lang="en-US" b="1" dirty="0"/>
              <a:t>SaaS </a:t>
            </a:r>
            <a:r>
              <a:rPr lang="en-US" dirty="0"/>
              <a:t>(Software as a Service)</a:t>
            </a:r>
          </a:p>
          <a:p>
            <a:r>
              <a:rPr lang="en-US" dirty="0"/>
              <a:t>Sometimes also called as the SPI model (</a:t>
            </a:r>
            <a:r>
              <a:rPr lang="en-US" dirty="0" err="1"/>
              <a:t>Saas</a:t>
            </a:r>
            <a:r>
              <a:rPr lang="en-US" dirty="0"/>
              <a:t>, </a:t>
            </a:r>
            <a:r>
              <a:rPr lang="en-US" dirty="0" err="1"/>
              <a:t>Paas</a:t>
            </a:r>
            <a:r>
              <a:rPr lang="en-US" dirty="0"/>
              <a:t>, </a:t>
            </a:r>
            <a:r>
              <a:rPr lang="en-US" dirty="0" err="1"/>
              <a:t>Iaas</a:t>
            </a:r>
            <a:r>
              <a:rPr lang="en-US" dirty="0"/>
              <a:t>)</a:t>
            </a:r>
          </a:p>
          <a:p>
            <a:r>
              <a:rPr lang="en-US" dirty="0"/>
              <a:t>Let's understand these!</a:t>
            </a:r>
          </a:p>
          <a:p>
            <a:endParaRPr lang="en-IN" dirty="0"/>
          </a:p>
        </p:txBody>
      </p:sp>
    </p:spTree>
    <p:extLst>
      <p:ext uri="{BB962C8B-B14F-4D97-AF65-F5344CB8AC3E}">
        <p14:creationId xmlns:p14="http://schemas.microsoft.com/office/powerpoint/2010/main" val="61938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11F-BE8D-13CE-A0AE-314A67A8AF2A}"/>
              </a:ext>
            </a:extLst>
          </p:cNvPr>
          <p:cNvSpPr>
            <a:spLocks noGrp="1"/>
          </p:cNvSpPr>
          <p:nvPr>
            <p:ph type="title"/>
          </p:nvPr>
        </p:nvSpPr>
        <p:spPr/>
        <p:txBody>
          <a:bodyPr/>
          <a:lstStyle/>
          <a:p>
            <a:r>
              <a:rPr lang="en-IN" dirty="0" err="1"/>
              <a:t>Iaas</a:t>
            </a:r>
            <a:r>
              <a:rPr lang="en-IN" dirty="0"/>
              <a:t>, </a:t>
            </a:r>
            <a:r>
              <a:rPr lang="en-IN" dirty="0" err="1"/>
              <a:t>Paas</a:t>
            </a:r>
            <a:r>
              <a:rPr lang="en-IN" dirty="0"/>
              <a:t>, SaaS</a:t>
            </a:r>
          </a:p>
        </p:txBody>
      </p:sp>
      <p:sp>
        <p:nvSpPr>
          <p:cNvPr id="3" name="Content Placeholder 2">
            <a:extLst>
              <a:ext uri="{FF2B5EF4-FFF2-40B4-BE49-F238E27FC236}">
                <a16:creationId xmlns:a16="http://schemas.microsoft.com/office/drawing/2014/main" id="{9FCFB63D-B84B-DB65-2943-A86151AA14F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A6D6868-6F1A-3D71-8139-6A174C7FA6CD}"/>
              </a:ext>
            </a:extLst>
          </p:cNvPr>
          <p:cNvPicPr>
            <a:picLocks noChangeAspect="1"/>
          </p:cNvPicPr>
          <p:nvPr/>
        </p:nvPicPr>
        <p:blipFill>
          <a:blip r:embed="rId2"/>
          <a:stretch>
            <a:fillRect/>
          </a:stretch>
        </p:blipFill>
        <p:spPr>
          <a:xfrm>
            <a:off x="1107618" y="1690688"/>
            <a:ext cx="9976764" cy="4004757"/>
          </a:xfrm>
          <a:prstGeom prst="rect">
            <a:avLst/>
          </a:prstGeom>
        </p:spPr>
      </p:pic>
    </p:spTree>
    <p:extLst>
      <p:ext uri="{BB962C8B-B14F-4D97-AF65-F5344CB8AC3E}">
        <p14:creationId xmlns:p14="http://schemas.microsoft.com/office/powerpoint/2010/main" val="195435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8E8BC-BC0E-5BE1-B0E2-2A47D8D34B2F}"/>
              </a:ext>
            </a:extLst>
          </p:cNvPr>
          <p:cNvSpPr>
            <a:spLocks noGrp="1"/>
          </p:cNvSpPr>
          <p:nvPr>
            <p:ph type="title"/>
          </p:nvPr>
        </p:nvSpPr>
        <p:spPr/>
        <p:txBody>
          <a:bodyPr/>
          <a:lstStyle/>
          <a:p>
            <a:r>
              <a:rPr lang="en-IN" dirty="0"/>
              <a:t>IaaS, PaaS, SaaS</a:t>
            </a:r>
          </a:p>
        </p:txBody>
      </p:sp>
      <p:sp>
        <p:nvSpPr>
          <p:cNvPr id="5" name="Content Placeholder 4">
            <a:extLst>
              <a:ext uri="{FF2B5EF4-FFF2-40B4-BE49-F238E27FC236}">
                <a16:creationId xmlns:a16="http://schemas.microsoft.com/office/drawing/2014/main" id="{F9B5083C-6E04-CCDD-D3A2-5437E7381853}"/>
              </a:ext>
            </a:extLst>
          </p:cNvPr>
          <p:cNvSpPr>
            <a:spLocks noGrp="1"/>
          </p:cNvSpPr>
          <p:nvPr>
            <p:ph idx="1"/>
          </p:nvPr>
        </p:nvSpPr>
        <p:spPr/>
        <p:txBody>
          <a:bodyPr/>
          <a:lstStyle/>
          <a:p>
            <a:endParaRPr lang="en-IN"/>
          </a:p>
        </p:txBody>
      </p:sp>
      <p:pic>
        <p:nvPicPr>
          <p:cNvPr id="10242" name="Picture 2" descr="SaaS, PaaS and IaaS explained in one graphic | by David Ng | Oursky Team">
            <a:extLst>
              <a:ext uri="{FF2B5EF4-FFF2-40B4-BE49-F238E27FC236}">
                <a16:creationId xmlns:a16="http://schemas.microsoft.com/office/drawing/2014/main" id="{7821E757-5404-5983-B5BB-E59D16B0F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541" y="1333084"/>
            <a:ext cx="7391240" cy="580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43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8E8BC-BC0E-5BE1-B0E2-2A47D8D34B2F}"/>
              </a:ext>
            </a:extLst>
          </p:cNvPr>
          <p:cNvSpPr>
            <a:spLocks noGrp="1"/>
          </p:cNvSpPr>
          <p:nvPr>
            <p:ph type="title"/>
          </p:nvPr>
        </p:nvSpPr>
        <p:spPr/>
        <p:txBody>
          <a:bodyPr/>
          <a:lstStyle/>
          <a:p>
            <a:r>
              <a:rPr lang="en-IN" dirty="0"/>
              <a:t>IaaS, PaaS, SaaS</a:t>
            </a:r>
          </a:p>
        </p:txBody>
      </p:sp>
      <p:sp>
        <p:nvSpPr>
          <p:cNvPr id="5" name="Content Placeholder 4">
            <a:extLst>
              <a:ext uri="{FF2B5EF4-FFF2-40B4-BE49-F238E27FC236}">
                <a16:creationId xmlns:a16="http://schemas.microsoft.com/office/drawing/2014/main" id="{F9B5083C-6E04-CCDD-D3A2-5437E7381853}"/>
              </a:ext>
            </a:extLst>
          </p:cNvPr>
          <p:cNvSpPr>
            <a:spLocks noGrp="1"/>
          </p:cNvSpPr>
          <p:nvPr>
            <p:ph idx="1"/>
          </p:nvPr>
        </p:nvSpPr>
        <p:spPr/>
        <p:txBody>
          <a:bodyPr/>
          <a:lstStyle/>
          <a:p>
            <a:endParaRPr lang="en-IN"/>
          </a:p>
        </p:txBody>
      </p:sp>
      <p:pic>
        <p:nvPicPr>
          <p:cNvPr id="11266" name="Picture 2" descr="IaaS vs. PaaS vs. SaaS - DEV Community">
            <a:extLst>
              <a:ext uri="{FF2B5EF4-FFF2-40B4-BE49-F238E27FC236}">
                <a16:creationId xmlns:a16="http://schemas.microsoft.com/office/drawing/2014/main" id="{30B531E0-67F7-14D7-8C02-61D729C35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8763"/>
            <a:ext cx="83820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53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CB30-8C45-07F5-707C-6D4617FEB922}"/>
              </a:ext>
            </a:extLst>
          </p:cNvPr>
          <p:cNvSpPr>
            <a:spLocks noGrp="1"/>
          </p:cNvSpPr>
          <p:nvPr>
            <p:ph type="title"/>
          </p:nvPr>
        </p:nvSpPr>
        <p:spPr/>
        <p:txBody>
          <a:bodyPr/>
          <a:lstStyle/>
          <a:p>
            <a:r>
              <a:rPr lang="en-IN" dirty="0"/>
              <a:t>Example of Cloud Computing Types</a:t>
            </a:r>
          </a:p>
        </p:txBody>
      </p:sp>
      <p:sp>
        <p:nvSpPr>
          <p:cNvPr id="3" name="Content Placeholder 2">
            <a:extLst>
              <a:ext uri="{FF2B5EF4-FFF2-40B4-BE49-F238E27FC236}">
                <a16:creationId xmlns:a16="http://schemas.microsoft.com/office/drawing/2014/main" id="{8CB05022-9246-4197-8FF7-CE6320391F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1973C31-1E3D-07F0-C86A-9972FBB960BF}"/>
              </a:ext>
            </a:extLst>
          </p:cNvPr>
          <p:cNvPicPr>
            <a:picLocks noChangeAspect="1"/>
          </p:cNvPicPr>
          <p:nvPr/>
        </p:nvPicPr>
        <p:blipFill>
          <a:blip r:embed="rId2"/>
          <a:stretch>
            <a:fillRect/>
          </a:stretch>
        </p:blipFill>
        <p:spPr>
          <a:xfrm>
            <a:off x="838200" y="1570753"/>
            <a:ext cx="10535684" cy="4351337"/>
          </a:xfrm>
          <a:prstGeom prst="rect">
            <a:avLst/>
          </a:prstGeom>
        </p:spPr>
      </p:pic>
    </p:spTree>
    <p:extLst>
      <p:ext uri="{BB962C8B-B14F-4D97-AF65-F5344CB8AC3E}">
        <p14:creationId xmlns:p14="http://schemas.microsoft.com/office/powerpoint/2010/main" val="341453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B600-30D0-28F2-D735-4B3EED48747E}"/>
              </a:ext>
            </a:extLst>
          </p:cNvPr>
          <p:cNvSpPr>
            <a:spLocks noGrp="1"/>
          </p:cNvSpPr>
          <p:nvPr>
            <p:ph type="title"/>
          </p:nvPr>
        </p:nvSpPr>
        <p:spPr/>
        <p:txBody>
          <a:bodyPr/>
          <a:lstStyle/>
          <a:p>
            <a:r>
              <a:rPr lang="en-IN" dirty="0"/>
              <a:t>Serverless Computing</a:t>
            </a:r>
          </a:p>
        </p:txBody>
      </p:sp>
      <p:sp>
        <p:nvSpPr>
          <p:cNvPr id="3" name="Content Placeholder 2">
            <a:extLst>
              <a:ext uri="{FF2B5EF4-FFF2-40B4-BE49-F238E27FC236}">
                <a16:creationId xmlns:a16="http://schemas.microsoft.com/office/drawing/2014/main" id="{0D44CB49-76C2-2F89-9750-D352CCBBB243}"/>
              </a:ext>
            </a:extLst>
          </p:cNvPr>
          <p:cNvSpPr>
            <a:spLocks noGrp="1"/>
          </p:cNvSpPr>
          <p:nvPr>
            <p:ph idx="1"/>
          </p:nvPr>
        </p:nvSpPr>
        <p:spPr/>
        <p:txBody>
          <a:bodyPr>
            <a:normAutofit fontScale="85000" lnSpcReduction="20000"/>
          </a:bodyPr>
          <a:lstStyle/>
          <a:p>
            <a:r>
              <a:rPr lang="en-US" dirty="0"/>
              <a:t>What do we think about when we develop an application?</a:t>
            </a:r>
          </a:p>
          <a:p>
            <a:pPr lvl="1"/>
            <a:r>
              <a:rPr lang="en-US" dirty="0"/>
              <a:t>Where to deploy? What kind of server? What OS?</a:t>
            </a:r>
          </a:p>
          <a:p>
            <a:pPr lvl="1"/>
            <a:r>
              <a:rPr lang="en-US" dirty="0"/>
              <a:t>How do we take care of scaling and availability of the application?</a:t>
            </a:r>
          </a:p>
          <a:p>
            <a:r>
              <a:rPr lang="en-US" b="1" dirty="0"/>
              <a:t>What if you don't need to worry about servers and focus on your code?</a:t>
            </a:r>
          </a:p>
          <a:p>
            <a:pPr lvl="1"/>
            <a:r>
              <a:rPr lang="en-US" dirty="0"/>
              <a:t>Enter </a:t>
            </a:r>
            <a:r>
              <a:rPr lang="en-US" b="1" dirty="0"/>
              <a:t>Serverless</a:t>
            </a:r>
          </a:p>
          <a:p>
            <a:pPr lvl="1"/>
            <a:r>
              <a:rPr lang="en-US" dirty="0"/>
              <a:t>Remember: </a:t>
            </a:r>
            <a:r>
              <a:rPr lang="en-US" b="1" dirty="0"/>
              <a:t>Serverless does NOT mean "No Servers"</a:t>
            </a:r>
          </a:p>
          <a:p>
            <a:r>
              <a:rPr lang="en-US" b="1" dirty="0"/>
              <a:t>Serverless</a:t>
            </a:r>
            <a:r>
              <a:rPr lang="en-US" dirty="0"/>
              <a:t>:</a:t>
            </a:r>
          </a:p>
          <a:p>
            <a:pPr lvl="1"/>
            <a:r>
              <a:rPr lang="en-US" dirty="0"/>
              <a:t>You </a:t>
            </a:r>
            <a:r>
              <a:rPr lang="en-US" b="1" dirty="0"/>
              <a:t>don't worry </a:t>
            </a:r>
            <a:r>
              <a:rPr lang="en-US" dirty="0"/>
              <a:t>about infrastructure (ZERO visibility into infrastructure)</a:t>
            </a:r>
          </a:p>
          <a:p>
            <a:pPr lvl="2"/>
            <a:r>
              <a:rPr lang="en-US" dirty="0"/>
              <a:t>Flexible scaling and automated high availability</a:t>
            </a:r>
          </a:p>
          <a:p>
            <a:pPr lvl="1"/>
            <a:r>
              <a:rPr lang="en-US" dirty="0"/>
              <a:t>Most Important: </a:t>
            </a:r>
            <a:r>
              <a:rPr lang="en-US" b="1" dirty="0"/>
              <a:t>Pay for use</a:t>
            </a:r>
          </a:p>
          <a:p>
            <a:pPr lvl="2"/>
            <a:r>
              <a:rPr lang="en-US" dirty="0"/>
              <a:t>Ideally ZERO REQUESTS =&gt; ZERO COST</a:t>
            </a:r>
          </a:p>
          <a:p>
            <a:r>
              <a:rPr lang="en-US" b="1" dirty="0"/>
              <a:t>You focus on code </a:t>
            </a:r>
            <a:r>
              <a:rPr lang="en-US" dirty="0"/>
              <a:t>and the cloud managed service takes care of all that is needed to scale your code to serve millions of requests!</a:t>
            </a:r>
          </a:p>
          <a:p>
            <a:pPr lvl="1"/>
            <a:r>
              <a:rPr lang="en-US" dirty="0"/>
              <a:t>And you pay for requests and NOT servers!</a:t>
            </a:r>
          </a:p>
        </p:txBody>
      </p:sp>
    </p:spTree>
    <p:extLst>
      <p:ext uri="{BB962C8B-B14F-4D97-AF65-F5344CB8AC3E}">
        <p14:creationId xmlns:p14="http://schemas.microsoft.com/office/powerpoint/2010/main" val="26259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6AD28-15FE-FD1E-DA5E-DEAC8BBA3CC7}"/>
              </a:ext>
            </a:extLst>
          </p:cNvPr>
          <p:cNvSpPr>
            <a:spLocks noGrp="1"/>
          </p:cNvSpPr>
          <p:nvPr>
            <p:ph type="title"/>
          </p:nvPr>
        </p:nvSpPr>
        <p:spPr/>
        <p:txBody>
          <a:bodyPr/>
          <a:lstStyle/>
          <a:p>
            <a:r>
              <a:rPr lang="en-IN" dirty="0"/>
              <a:t>Section 1: Introduction to Cloud</a:t>
            </a:r>
          </a:p>
        </p:txBody>
      </p:sp>
      <p:sp>
        <p:nvSpPr>
          <p:cNvPr id="5" name="Text Placeholder 4">
            <a:extLst>
              <a:ext uri="{FF2B5EF4-FFF2-40B4-BE49-F238E27FC236}">
                <a16:creationId xmlns:a16="http://schemas.microsoft.com/office/drawing/2014/main" id="{616FABFB-C276-A4F9-DBC0-A989A9CE68D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22701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FEBA-551A-243C-C810-8B1A8452BB78}"/>
              </a:ext>
            </a:extLst>
          </p:cNvPr>
          <p:cNvSpPr>
            <a:spLocks noGrp="1"/>
          </p:cNvSpPr>
          <p:nvPr>
            <p:ph type="title"/>
          </p:nvPr>
        </p:nvSpPr>
        <p:spPr/>
        <p:txBody>
          <a:bodyPr/>
          <a:lstStyle/>
          <a:p>
            <a:r>
              <a:rPr lang="en-IN" dirty="0"/>
              <a:t>Deploying an Application on Cloud (AWS)</a:t>
            </a:r>
          </a:p>
        </p:txBody>
      </p:sp>
      <p:sp>
        <p:nvSpPr>
          <p:cNvPr id="3" name="Content Placeholder 2">
            <a:extLst>
              <a:ext uri="{FF2B5EF4-FFF2-40B4-BE49-F238E27FC236}">
                <a16:creationId xmlns:a16="http://schemas.microsoft.com/office/drawing/2014/main" id="{E958DB2C-1ACF-44FA-EF14-DC8346E9F515}"/>
              </a:ext>
            </a:extLst>
          </p:cNvPr>
          <p:cNvSpPr>
            <a:spLocks noGrp="1"/>
          </p:cNvSpPr>
          <p:nvPr>
            <p:ph idx="1"/>
          </p:nvPr>
        </p:nvSpPr>
        <p:spPr/>
        <p:txBody>
          <a:bodyPr/>
          <a:lstStyle/>
          <a:p>
            <a:r>
              <a:rPr lang="en-IN" dirty="0"/>
              <a:t>https://docs.aws.amazon.com/codedeploy/latest/userguide/welcome.html</a:t>
            </a:r>
          </a:p>
        </p:txBody>
      </p:sp>
    </p:spTree>
    <p:extLst>
      <p:ext uri="{BB962C8B-B14F-4D97-AF65-F5344CB8AC3E}">
        <p14:creationId xmlns:p14="http://schemas.microsoft.com/office/powerpoint/2010/main" val="281954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399016-E145-A9E2-DBAB-18148AA29E9F}"/>
              </a:ext>
            </a:extLst>
          </p:cNvPr>
          <p:cNvSpPr>
            <a:spLocks noGrp="1"/>
          </p:cNvSpPr>
          <p:nvPr>
            <p:ph type="title"/>
          </p:nvPr>
        </p:nvSpPr>
        <p:spPr/>
        <p:txBody>
          <a:bodyPr/>
          <a:lstStyle/>
          <a:p>
            <a:r>
              <a:rPr lang="en-IN" dirty="0"/>
              <a:t>Virtualization</a:t>
            </a:r>
          </a:p>
        </p:txBody>
      </p:sp>
      <p:sp>
        <p:nvSpPr>
          <p:cNvPr id="5" name="Text Placeholder 4">
            <a:extLst>
              <a:ext uri="{FF2B5EF4-FFF2-40B4-BE49-F238E27FC236}">
                <a16:creationId xmlns:a16="http://schemas.microsoft.com/office/drawing/2014/main" id="{A3860155-CF8F-E01F-0FDD-F85D01AF5E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949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FC15-27AD-52DE-30CF-3D0495D0F3BC}"/>
              </a:ext>
            </a:extLst>
          </p:cNvPr>
          <p:cNvSpPr>
            <a:spLocks noGrp="1"/>
          </p:cNvSpPr>
          <p:nvPr>
            <p:ph type="title"/>
          </p:nvPr>
        </p:nvSpPr>
        <p:spPr/>
        <p:txBody>
          <a:bodyPr/>
          <a:lstStyle/>
          <a:p>
            <a:r>
              <a:rPr lang="en-IN" dirty="0"/>
              <a:t>What is Virtualization?</a:t>
            </a:r>
          </a:p>
        </p:txBody>
      </p:sp>
      <p:sp>
        <p:nvSpPr>
          <p:cNvPr id="3" name="Content Placeholder 2">
            <a:extLst>
              <a:ext uri="{FF2B5EF4-FFF2-40B4-BE49-F238E27FC236}">
                <a16:creationId xmlns:a16="http://schemas.microsoft.com/office/drawing/2014/main" id="{27FC0F50-4101-BC53-10F3-7421C643A6C6}"/>
              </a:ext>
            </a:extLst>
          </p:cNvPr>
          <p:cNvSpPr>
            <a:spLocks noGrp="1"/>
          </p:cNvSpPr>
          <p:nvPr>
            <p:ph idx="1"/>
          </p:nvPr>
        </p:nvSpPr>
        <p:spPr/>
        <p:txBody>
          <a:bodyPr/>
          <a:lstStyle/>
          <a:p>
            <a:r>
              <a:rPr lang="en-US" dirty="0"/>
              <a:t>Virtualization allows you to use a physical machine’s full capacity by distributing its capabilities among many users or environments</a:t>
            </a:r>
          </a:p>
          <a:p>
            <a:r>
              <a:rPr lang="en-IN" dirty="0"/>
              <a:t>Example: Suppose we have three servers – 30% of capacity is used in each case</a:t>
            </a:r>
          </a:p>
          <a:p>
            <a:endParaRPr lang="en-IN" dirty="0"/>
          </a:p>
          <a:p>
            <a:endParaRPr lang="en-IN" dirty="0"/>
          </a:p>
          <a:p>
            <a:endParaRPr lang="en-IN" dirty="0"/>
          </a:p>
          <a:p>
            <a:r>
              <a:rPr lang="en-IN" dirty="0"/>
              <a:t>What can be done?</a:t>
            </a:r>
          </a:p>
        </p:txBody>
      </p:sp>
      <p:pic>
        <p:nvPicPr>
          <p:cNvPr id="5" name="Picture 4">
            <a:extLst>
              <a:ext uri="{FF2B5EF4-FFF2-40B4-BE49-F238E27FC236}">
                <a16:creationId xmlns:a16="http://schemas.microsoft.com/office/drawing/2014/main" id="{9E459901-4492-A9C8-12E3-8AE09DFF24FD}"/>
              </a:ext>
            </a:extLst>
          </p:cNvPr>
          <p:cNvPicPr>
            <a:picLocks noChangeAspect="1"/>
          </p:cNvPicPr>
          <p:nvPr/>
        </p:nvPicPr>
        <p:blipFill>
          <a:blip r:embed="rId2"/>
          <a:stretch>
            <a:fillRect/>
          </a:stretch>
        </p:blipFill>
        <p:spPr>
          <a:xfrm>
            <a:off x="2824311" y="3429000"/>
            <a:ext cx="5129437" cy="1461499"/>
          </a:xfrm>
          <a:prstGeom prst="rect">
            <a:avLst/>
          </a:prstGeom>
        </p:spPr>
      </p:pic>
    </p:spTree>
    <p:extLst>
      <p:ext uri="{BB962C8B-B14F-4D97-AF65-F5344CB8AC3E}">
        <p14:creationId xmlns:p14="http://schemas.microsoft.com/office/powerpoint/2010/main" val="324519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FC15-27AD-52DE-30CF-3D0495D0F3BC}"/>
              </a:ext>
            </a:extLst>
          </p:cNvPr>
          <p:cNvSpPr>
            <a:spLocks noGrp="1"/>
          </p:cNvSpPr>
          <p:nvPr>
            <p:ph type="title"/>
          </p:nvPr>
        </p:nvSpPr>
        <p:spPr/>
        <p:txBody>
          <a:bodyPr/>
          <a:lstStyle/>
          <a:p>
            <a:r>
              <a:rPr lang="en-IN" dirty="0"/>
              <a:t>Solution: Virtualization</a:t>
            </a:r>
          </a:p>
        </p:txBody>
      </p:sp>
      <p:sp>
        <p:nvSpPr>
          <p:cNvPr id="3" name="Content Placeholder 2">
            <a:extLst>
              <a:ext uri="{FF2B5EF4-FFF2-40B4-BE49-F238E27FC236}">
                <a16:creationId xmlns:a16="http://schemas.microsoft.com/office/drawing/2014/main" id="{27FC0F50-4101-BC53-10F3-7421C643A6C6}"/>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r>
              <a:rPr lang="en-IN" dirty="0"/>
              <a:t>It does not stop here!</a:t>
            </a:r>
          </a:p>
          <a:p>
            <a:r>
              <a:rPr lang="en-US" dirty="0"/>
              <a:t>Keeping security in mind, you could split the first server again so it could handle another task—increasing its use from 30%, to 60%, to 90%. Once you do that, the now empty servers could be reused for other tasks or retired altogether to reduce cooling and maintenance costs.</a:t>
            </a:r>
            <a:endParaRPr lang="en-IN" dirty="0"/>
          </a:p>
        </p:txBody>
      </p:sp>
      <p:pic>
        <p:nvPicPr>
          <p:cNvPr id="6" name="Picture 5">
            <a:extLst>
              <a:ext uri="{FF2B5EF4-FFF2-40B4-BE49-F238E27FC236}">
                <a16:creationId xmlns:a16="http://schemas.microsoft.com/office/drawing/2014/main" id="{BC4244BC-697A-72D9-823F-0C35634E3DAB}"/>
              </a:ext>
            </a:extLst>
          </p:cNvPr>
          <p:cNvPicPr>
            <a:picLocks noChangeAspect="1"/>
          </p:cNvPicPr>
          <p:nvPr/>
        </p:nvPicPr>
        <p:blipFill>
          <a:blip r:embed="rId2"/>
          <a:stretch>
            <a:fillRect/>
          </a:stretch>
        </p:blipFill>
        <p:spPr>
          <a:xfrm>
            <a:off x="1530115" y="1950556"/>
            <a:ext cx="6301889" cy="1840608"/>
          </a:xfrm>
          <a:prstGeom prst="rect">
            <a:avLst/>
          </a:prstGeom>
        </p:spPr>
      </p:pic>
    </p:spTree>
    <p:extLst>
      <p:ext uri="{BB962C8B-B14F-4D97-AF65-F5344CB8AC3E}">
        <p14:creationId xmlns:p14="http://schemas.microsoft.com/office/powerpoint/2010/main" val="206536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C78E-64DC-4F16-1153-9F6DEE0BC601}"/>
              </a:ext>
            </a:extLst>
          </p:cNvPr>
          <p:cNvSpPr>
            <a:spLocks noGrp="1"/>
          </p:cNvSpPr>
          <p:nvPr>
            <p:ph type="title"/>
          </p:nvPr>
        </p:nvSpPr>
        <p:spPr/>
        <p:txBody>
          <a:bodyPr/>
          <a:lstStyle/>
          <a:p>
            <a:r>
              <a:rPr lang="en-IN" dirty="0"/>
              <a:t>How does Virtualization Work?</a:t>
            </a:r>
          </a:p>
        </p:txBody>
      </p:sp>
      <p:sp>
        <p:nvSpPr>
          <p:cNvPr id="3" name="Content Placeholder 2">
            <a:extLst>
              <a:ext uri="{FF2B5EF4-FFF2-40B4-BE49-F238E27FC236}">
                <a16:creationId xmlns:a16="http://schemas.microsoft.com/office/drawing/2014/main" id="{7951C558-29D5-466A-9087-FFEB8A4C4D72}"/>
              </a:ext>
            </a:extLst>
          </p:cNvPr>
          <p:cNvSpPr>
            <a:spLocks noGrp="1"/>
          </p:cNvSpPr>
          <p:nvPr>
            <p:ph idx="1"/>
          </p:nvPr>
        </p:nvSpPr>
        <p:spPr/>
        <p:txBody>
          <a:bodyPr>
            <a:normAutofit lnSpcReduction="10000"/>
          </a:bodyPr>
          <a:lstStyle/>
          <a:p>
            <a:r>
              <a:rPr lang="en-US" dirty="0"/>
              <a:t>Virtualization is done using </a:t>
            </a:r>
            <a:r>
              <a:rPr lang="en-US" b="1" dirty="0"/>
              <a:t>hypervisor</a:t>
            </a:r>
            <a:endParaRPr lang="en-US" dirty="0"/>
          </a:p>
          <a:p>
            <a:r>
              <a:rPr lang="en-US" dirty="0"/>
              <a:t>Hypervisor: A program that sits between the real (physical) machine and the virtual machine, enabling interaction between the two</a:t>
            </a:r>
          </a:p>
          <a:p>
            <a:r>
              <a:rPr lang="en-US" dirty="0"/>
              <a:t>Software called hypervisors separate the physical resources from the virtual environments—the things that need those resources</a:t>
            </a:r>
          </a:p>
          <a:p>
            <a:r>
              <a:rPr lang="en-US" dirty="0"/>
              <a:t>Hypervisors can sit on top of an operating system (like on a laptop) or be installed directly onto hardware (like a server), which is how most enterprises virtualize</a:t>
            </a:r>
          </a:p>
          <a:p>
            <a:r>
              <a:rPr lang="en-US" dirty="0"/>
              <a:t>Hypervisors take your physical resources and divide them up so that virtual environments can use them</a:t>
            </a:r>
          </a:p>
          <a:p>
            <a:endParaRPr lang="en-US" dirty="0"/>
          </a:p>
        </p:txBody>
      </p:sp>
    </p:spTree>
    <p:extLst>
      <p:ext uri="{BB962C8B-B14F-4D97-AF65-F5344CB8AC3E}">
        <p14:creationId xmlns:p14="http://schemas.microsoft.com/office/powerpoint/2010/main" val="247155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C78E-64DC-4F16-1153-9F6DEE0BC601}"/>
              </a:ext>
            </a:extLst>
          </p:cNvPr>
          <p:cNvSpPr>
            <a:spLocks noGrp="1"/>
          </p:cNvSpPr>
          <p:nvPr>
            <p:ph type="title"/>
          </p:nvPr>
        </p:nvSpPr>
        <p:spPr/>
        <p:txBody>
          <a:bodyPr/>
          <a:lstStyle/>
          <a:p>
            <a:r>
              <a:rPr lang="en-IN" dirty="0"/>
              <a:t>Resource Partitioning</a:t>
            </a:r>
          </a:p>
        </p:txBody>
      </p:sp>
      <p:sp>
        <p:nvSpPr>
          <p:cNvPr id="3" name="Content Placeholder 2">
            <a:extLst>
              <a:ext uri="{FF2B5EF4-FFF2-40B4-BE49-F238E27FC236}">
                <a16:creationId xmlns:a16="http://schemas.microsoft.com/office/drawing/2014/main" id="{7951C558-29D5-466A-9087-FFEB8A4C4D72}"/>
              </a:ext>
            </a:extLst>
          </p:cNvPr>
          <p:cNvSpPr>
            <a:spLocks noGrp="1"/>
          </p:cNvSpPr>
          <p:nvPr>
            <p:ph idx="1"/>
          </p:nvPr>
        </p:nvSpPr>
        <p:spPr/>
        <p:txBody>
          <a:bodyPr>
            <a:normAutofit fontScale="92500" lnSpcReduction="10000"/>
          </a:bodyPr>
          <a:lstStyle/>
          <a:p>
            <a:endParaRPr lang="en-US" dirty="0"/>
          </a:p>
          <a:p>
            <a:endParaRPr lang="en-US" dirty="0"/>
          </a:p>
          <a:p>
            <a:endParaRPr lang="en-US" dirty="0"/>
          </a:p>
          <a:p>
            <a:r>
              <a:rPr lang="en-US" dirty="0"/>
              <a:t>Resources are partitioned as needed from the physical environment to the many virtual environments</a:t>
            </a:r>
          </a:p>
          <a:p>
            <a:r>
              <a:rPr lang="en-US" dirty="0"/>
              <a:t>Users interact with and run computations within the virtual environment (typically called a guest machine or virtual machine)</a:t>
            </a:r>
          </a:p>
          <a:p>
            <a:r>
              <a:rPr lang="en-US" dirty="0"/>
              <a:t>The virtual machine functions as a single data file </a:t>
            </a:r>
          </a:p>
          <a:p>
            <a:r>
              <a:rPr lang="en-US" dirty="0"/>
              <a:t>It can be moved from one computer to another, opened in either one, and be expected to work the same</a:t>
            </a:r>
          </a:p>
        </p:txBody>
      </p:sp>
      <p:pic>
        <p:nvPicPr>
          <p:cNvPr id="1026" name="Picture 2" descr="How virtualization works">
            <a:extLst>
              <a:ext uri="{FF2B5EF4-FFF2-40B4-BE49-F238E27FC236}">
                <a16:creationId xmlns:a16="http://schemas.microsoft.com/office/drawing/2014/main" id="{EB30E0C0-C2C0-71EA-8BED-7C9AAC595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5125"/>
            <a:ext cx="4591215" cy="24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0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7300-38DB-87C0-914B-196F9340A60B}"/>
              </a:ext>
            </a:extLst>
          </p:cNvPr>
          <p:cNvSpPr>
            <a:spLocks noGrp="1"/>
          </p:cNvSpPr>
          <p:nvPr>
            <p:ph type="title"/>
          </p:nvPr>
        </p:nvSpPr>
        <p:spPr/>
        <p:txBody>
          <a:bodyPr/>
          <a:lstStyle/>
          <a:p>
            <a:r>
              <a:rPr lang="en-IN" dirty="0"/>
              <a:t>Virtualization – Good References</a:t>
            </a:r>
          </a:p>
        </p:txBody>
      </p:sp>
      <p:sp>
        <p:nvSpPr>
          <p:cNvPr id="3" name="Content Placeholder 2">
            <a:extLst>
              <a:ext uri="{FF2B5EF4-FFF2-40B4-BE49-F238E27FC236}">
                <a16:creationId xmlns:a16="http://schemas.microsoft.com/office/drawing/2014/main" id="{C6595439-0B07-4DE6-F8FD-BB47D4F0142F}"/>
              </a:ext>
            </a:extLst>
          </p:cNvPr>
          <p:cNvSpPr>
            <a:spLocks noGrp="1"/>
          </p:cNvSpPr>
          <p:nvPr>
            <p:ph idx="1"/>
          </p:nvPr>
        </p:nvSpPr>
        <p:spPr/>
        <p:txBody>
          <a:bodyPr/>
          <a:lstStyle/>
          <a:p>
            <a:r>
              <a:rPr lang="en-IN" dirty="0">
                <a:hlinkClick r:id="rId2"/>
              </a:rPr>
              <a:t>https://www.ibm.com/cloud/learn/virtualization-a-complete-guide</a:t>
            </a:r>
            <a:endParaRPr lang="en-IN" dirty="0"/>
          </a:p>
          <a:p>
            <a:endParaRPr lang="en-IN" dirty="0"/>
          </a:p>
          <a:p>
            <a:r>
              <a:rPr lang="en-IN" dirty="0">
                <a:hlinkClick r:id="rId3"/>
              </a:rPr>
              <a:t>https://www.stl.tech/blog/introduction-to-virtualization/</a:t>
            </a:r>
            <a:endParaRPr lang="en-IN" dirty="0"/>
          </a:p>
          <a:p>
            <a:endParaRPr lang="en-IN" dirty="0"/>
          </a:p>
          <a:p>
            <a:endParaRPr lang="en-IN" dirty="0"/>
          </a:p>
        </p:txBody>
      </p:sp>
    </p:spTree>
    <p:extLst>
      <p:ext uri="{BB962C8B-B14F-4D97-AF65-F5344CB8AC3E}">
        <p14:creationId xmlns:p14="http://schemas.microsoft.com/office/powerpoint/2010/main" val="229691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4F98-C074-0387-9179-72A1B32DE2EF}"/>
              </a:ext>
            </a:extLst>
          </p:cNvPr>
          <p:cNvSpPr>
            <a:spLocks noGrp="1"/>
          </p:cNvSpPr>
          <p:nvPr>
            <p:ph type="title"/>
          </p:nvPr>
        </p:nvSpPr>
        <p:spPr/>
        <p:txBody>
          <a:bodyPr/>
          <a:lstStyle/>
          <a:p>
            <a:r>
              <a:rPr lang="en-IN" dirty="0"/>
              <a:t>Virtualization Types</a:t>
            </a:r>
          </a:p>
        </p:txBody>
      </p:sp>
      <p:sp>
        <p:nvSpPr>
          <p:cNvPr id="3" name="Content Placeholder 2">
            <a:extLst>
              <a:ext uri="{FF2B5EF4-FFF2-40B4-BE49-F238E27FC236}">
                <a16:creationId xmlns:a16="http://schemas.microsoft.com/office/drawing/2014/main" id="{1356CC6D-A60C-A299-6BC3-DD9C1ADA055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7B4A55A-0FF1-BCC6-6613-6EA8A8249B9E}"/>
              </a:ext>
            </a:extLst>
          </p:cNvPr>
          <p:cNvPicPr>
            <a:picLocks noChangeAspect="1"/>
          </p:cNvPicPr>
          <p:nvPr/>
        </p:nvPicPr>
        <p:blipFill>
          <a:blip r:embed="rId2"/>
          <a:stretch>
            <a:fillRect/>
          </a:stretch>
        </p:blipFill>
        <p:spPr>
          <a:xfrm>
            <a:off x="2430698" y="1617506"/>
            <a:ext cx="7391396" cy="4378034"/>
          </a:xfrm>
          <a:prstGeom prst="rect">
            <a:avLst/>
          </a:prstGeom>
        </p:spPr>
      </p:pic>
    </p:spTree>
    <p:extLst>
      <p:ext uri="{BB962C8B-B14F-4D97-AF65-F5344CB8AC3E}">
        <p14:creationId xmlns:p14="http://schemas.microsoft.com/office/powerpoint/2010/main" val="1179007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6036-9B9F-56C3-FFE9-AB37BC240640}"/>
              </a:ext>
            </a:extLst>
          </p:cNvPr>
          <p:cNvSpPr>
            <a:spLocks noGrp="1"/>
          </p:cNvSpPr>
          <p:nvPr>
            <p:ph type="title"/>
          </p:nvPr>
        </p:nvSpPr>
        <p:spPr/>
        <p:txBody>
          <a:bodyPr/>
          <a:lstStyle/>
          <a:p>
            <a:r>
              <a:rPr lang="en-IN" dirty="0"/>
              <a:t>Type 1 and 2</a:t>
            </a:r>
          </a:p>
        </p:txBody>
      </p:sp>
      <p:sp>
        <p:nvSpPr>
          <p:cNvPr id="3" name="Content Placeholder 2">
            <a:extLst>
              <a:ext uri="{FF2B5EF4-FFF2-40B4-BE49-F238E27FC236}">
                <a16:creationId xmlns:a16="http://schemas.microsoft.com/office/drawing/2014/main" id="{ECF0EAFD-3D88-3B95-6FC1-F3E03FA24019}"/>
              </a:ext>
            </a:extLst>
          </p:cNvPr>
          <p:cNvSpPr>
            <a:spLocks noGrp="1"/>
          </p:cNvSpPr>
          <p:nvPr>
            <p:ph idx="1"/>
          </p:nvPr>
        </p:nvSpPr>
        <p:spPr/>
        <p:txBody>
          <a:bodyPr>
            <a:normAutofit/>
          </a:bodyPr>
          <a:lstStyle/>
          <a:p>
            <a:r>
              <a:rPr lang="en-US" b="1" dirty="0"/>
              <a:t>Type 1 Hypervisors (Full Virtualization </a:t>
            </a:r>
            <a:r>
              <a:rPr lang="en-US" dirty="0"/>
              <a:t>or </a:t>
            </a:r>
            <a:r>
              <a:rPr lang="en-US" b="1" dirty="0"/>
              <a:t>Hardware Virtualization</a:t>
            </a:r>
            <a:r>
              <a:rPr lang="en-US" dirty="0"/>
              <a:t>) sit between the hardware and your virtual machines AND your Host OS.</a:t>
            </a:r>
          </a:p>
          <a:p>
            <a:pPr lvl="1"/>
            <a:r>
              <a:rPr lang="en-US" dirty="0"/>
              <a:t>In effect, your Host OS is turned into a virtual machine as well. Each Guest OS has direct access to the native hardware via interface built into the Hypervisor.</a:t>
            </a:r>
          </a:p>
          <a:p>
            <a:r>
              <a:rPr lang="en-US" b="1" dirty="0"/>
              <a:t>Type 2 Hypervisors (Para Virtualization) </a:t>
            </a:r>
            <a:r>
              <a:rPr lang="en-US" dirty="0"/>
              <a:t>sit between your virtual machines AND your Host OS.</a:t>
            </a:r>
          </a:p>
          <a:p>
            <a:pPr lvl="1"/>
            <a:r>
              <a:rPr lang="en-US" dirty="0"/>
              <a:t>The Guest OSs do not have direct access to Host hardware, and use emulated drivers.</a:t>
            </a:r>
            <a:endParaRPr lang="en-IN" dirty="0"/>
          </a:p>
        </p:txBody>
      </p:sp>
    </p:spTree>
    <p:extLst>
      <p:ext uri="{BB962C8B-B14F-4D97-AF65-F5344CB8AC3E}">
        <p14:creationId xmlns:p14="http://schemas.microsoft.com/office/powerpoint/2010/main" val="195859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16C2-1735-854E-72AA-4CF98EA667A8}"/>
              </a:ext>
            </a:extLst>
          </p:cNvPr>
          <p:cNvSpPr>
            <a:spLocks noGrp="1"/>
          </p:cNvSpPr>
          <p:nvPr>
            <p:ph type="title"/>
          </p:nvPr>
        </p:nvSpPr>
        <p:spPr/>
        <p:txBody>
          <a:bodyPr/>
          <a:lstStyle/>
          <a:p>
            <a:r>
              <a:rPr lang="en-IN" dirty="0"/>
              <a:t>Another important point</a:t>
            </a:r>
          </a:p>
        </p:txBody>
      </p:sp>
      <p:sp>
        <p:nvSpPr>
          <p:cNvPr id="3" name="Content Placeholder 2">
            <a:extLst>
              <a:ext uri="{FF2B5EF4-FFF2-40B4-BE49-F238E27FC236}">
                <a16:creationId xmlns:a16="http://schemas.microsoft.com/office/drawing/2014/main" id="{36C37717-6712-98A9-0F26-441674DD8C5D}"/>
              </a:ext>
            </a:extLst>
          </p:cNvPr>
          <p:cNvSpPr>
            <a:spLocks noGrp="1"/>
          </p:cNvSpPr>
          <p:nvPr>
            <p:ph idx="1"/>
          </p:nvPr>
        </p:nvSpPr>
        <p:spPr/>
        <p:txBody>
          <a:bodyPr/>
          <a:lstStyle/>
          <a:p>
            <a:r>
              <a:rPr lang="en-US" dirty="0"/>
              <a:t>Type 1 Hypervisor is called a native or Bare Metal Hypervisor while type 2 Hypervisor is called a Host OS Hypervisor</a:t>
            </a:r>
            <a:endParaRPr lang="en-IN" dirty="0"/>
          </a:p>
        </p:txBody>
      </p:sp>
    </p:spTree>
    <p:extLst>
      <p:ext uri="{BB962C8B-B14F-4D97-AF65-F5344CB8AC3E}">
        <p14:creationId xmlns:p14="http://schemas.microsoft.com/office/powerpoint/2010/main" val="268388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27D8FD-A43A-2E2C-56A6-1BCB89CB6CF6}"/>
              </a:ext>
            </a:extLst>
          </p:cNvPr>
          <p:cNvSpPr>
            <a:spLocks noGrp="1"/>
          </p:cNvSpPr>
          <p:nvPr>
            <p:ph type="title"/>
          </p:nvPr>
        </p:nvSpPr>
        <p:spPr/>
        <p:txBody>
          <a:bodyPr/>
          <a:lstStyle/>
          <a:p>
            <a:r>
              <a:rPr lang="en-IN" dirty="0"/>
              <a:t>Why Cloud?</a:t>
            </a:r>
          </a:p>
        </p:txBody>
      </p:sp>
      <p:sp>
        <p:nvSpPr>
          <p:cNvPr id="5" name="Content Placeholder 4">
            <a:extLst>
              <a:ext uri="{FF2B5EF4-FFF2-40B4-BE49-F238E27FC236}">
                <a16:creationId xmlns:a16="http://schemas.microsoft.com/office/drawing/2014/main" id="{93E58480-595E-06FD-2E09-5BD38A3C266B}"/>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r>
              <a:rPr lang="en-IN" dirty="0"/>
              <a:t>Peak loads vary (high during weekends and holidays)</a:t>
            </a:r>
          </a:p>
          <a:p>
            <a:r>
              <a:rPr lang="en-IN" dirty="0"/>
              <a:t>Solution before Cloud: Peak Load Provisioning – Buy infrastructure for peak load – Wasted during less load</a:t>
            </a:r>
          </a:p>
        </p:txBody>
      </p:sp>
      <p:pic>
        <p:nvPicPr>
          <p:cNvPr id="7" name="Picture 6">
            <a:extLst>
              <a:ext uri="{FF2B5EF4-FFF2-40B4-BE49-F238E27FC236}">
                <a16:creationId xmlns:a16="http://schemas.microsoft.com/office/drawing/2014/main" id="{F70E0158-19A0-EEB0-36A6-CF0F933F7E50}"/>
              </a:ext>
            </a:extLst>
          </p:cNvPr>
          <p:cNvPicPr>
            <a:picLocks noChangeAspect="1"/>
          </p:cNvPicPr>
          <p:nvPr/>
        </p:nvPicPr>
        <p:blipFill>
          <a:blip r:embed="rId2"/>
          <a:stretch>
            <a:fillRect/>
          </a:stretch>
        </p:blipFill>
        <p:spPr>
          <a:xfrm>
            <a:off x="1910920" y="1636749"/>
            <a:ext cx="5575587" cy="2959252"/>
          </a:xfrm>
          <a:prstGeom prst="rect">
            <a:avLst/>
          </a:prstGeom>
        </p:spPr>
      </p:pic>
    </p:spTree>
    <p:extLst>
      <p:ext uri="{BB962C8B-B14F-4D97-AF65-F5344CB8AC3E}">
        <p14:creationId xmlns:p14="http://schemas.microsoft.com/office/powerpoint/2010/main" val="429205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255E-8C0E-8863-35F4-CBE23CAD7BCF}"/>
              </a:ext>
            </a:extLst>
          </p:cNvPr>
          <p:cNvSpPr>
            <a:spLocks noGrp="1"/>
          </p:cNvSpPr>
          <p:nvPr>
            <p:ph type="title"/>
          </p:nvPr>
        </p:nvSpPr>
        <p:spPr>
          <a:xfrm>
            <a:off x="838200" y="375399"/>
            <a:ext cx="10515600" cy="1325563"/>
          </a:xfrm>
        </p:spPr>
        <p:txBody>
          <a:bodyPr/>
          <a:lstStyle/>
          <a:p>
            <a:endParaRPr lang="en-IN" dirty="0"/>
          </a:p>
        </p:txBody>
      </p:sp>
      <p:sp>
        <p:nvSpPr>
          <p:cNvPr id="3" name="Content Placeholder 2">
            <a:extLst>
              <a:ext uri="{FF2B5EF4-FFF2-40B4-BE49-F238E27FC236}">
                <a16:creationId xmlns:a16="http://schemas.microsoft.com/office/drawing/2014/main" id="{4FA55EEE-61B7-96BF-9F08-C49A6BA45870}"/>
              </a:ext>
            </a:extLst>
          </p:cNvPr>
          <p:cNvSpPr>
            <a:spLocks noGrp="1"/>
          </p:cNvSpPr>
          <p:nvPr>
            <p:ph idx="1"/>
          </p:nvPr>
        </p:nvSpPr>
        <p:spPr/>
        <p:txBody>
          <a:bodyPr/>
          <a:lstStyle/>
          <a:p>
            <a:endParaRPr lang="en-IN"/>
          </a:p>
        </p:txBody>
      </p:sp>
      <p:pic>
        <p:nvPicPr>
          <p:cNvPr id="1026" name="Picture 2" descr="What's the Difference Between Type 1 and Type 2 Hypervisor?">
            <a:extLst>
              <a:ext uri="{FF2B5EF4-FFF2-40B4-BE49-F238E27FC236}">
                <a16:creationId xmlns:a16="http://schemas.microsoft.com/office/drawing/2014/main" id="{A6F0C383-8DB3-AC9A-AAD4-63FE0EC57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742" y="228974"/>
            <a:ext cx="8677383" cy="628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8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E930-D578-C4A7-AD8E-BE2C0175E6DD}"/>
              </a:ext>
            </a:extLst>
          </p:cNvPr>
          <p:cNvSpPr>
            <a:spLocks noGrp="1"/>
          </p:cNvSpPr>
          <p:nvPr>
            <p:ph type="title"/>
          </p:nvPr>
        </p:nvSpPr>
        <p:spPr/>
        <p:txBody>
          <a:bodyPr/>
          <a:lstStyle/>
          <a:p>
            <a:r>
              <a:rPr lang="en-IN" dirty="0"/>
              <a:t>Multi-tenancy in Cloud</a:t>
            </a:r>
          </a:p>
        </p:txBody>
      </p:sp>
      <p:sp>
        <p:nvSpPr>
          <p:cNvPr id="3" name="Content Placeholder 2">
            <a:extLst>
              <a:ext uri="{FF2B5EF4-FFF2-40B4-BE49-F238E27FC236}">
                <a16:creationId xmlns:a16="http://schemas.microsoft.com/office/drawing/2014/main" id="{A3388FF6-A1D4-5DD6-1D1E-3A0D9184796C}"/>
              </a:ext>
            </a:extLst>
          </p:cNvPr>
          <p:cNvSpPr>
            <a:spLocks noGrp="1"/>
          </p:cNvSpPr>
          <p:nvPr>
            <p:ph idx="1"/>
          </p:nvPr>
        </p:nvSpPr>
        <p:spPr/>
        <p:txBody>
          <a:bodyPr/>
          <a:lstStyle/>
          <a:p>
            <a:r>
              <a:rPr lang="en-US" dirty="0"/>
              <a:t>In cloud computing, multi-tenancy is all about sharing, i.e. multiple customers are served by a single instance of an application. </a:t>
            </a:r>
          </a:p>
          <a:p>
            <a:r>
              <a:rPr lang="en-US" dirty="0"/>
              <a:t>Sharing resources such as configurations, user management rules, and data – all of which can be customized and physically integrated but logically separated.</a:t>
            </a:r>
          </a:p>
          <a:p>
            <a:r>
              <a:rPr lang="en-US" dirty="0"/>
              <a:t>Types of multi-tenant cloud architectures</a:t>
            </a:r>
          </a:p>
          <a:p>
            <a:endParaRPr lang="en-IN" dirty="0"/>
          </a:p>
        </p:txBody>
      </p:sp>
    </p:spTree>
    <p:extLst>
      <p:ext uri="{BB962C8B-B14F-4D97-AF65-F5344CB8AC3E}">
        <p14:creationId xmlns:p14="http://schemas.microsoft.com/office/powerpoint/2010/main" val="643353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E930-D578-C4A7-AD8E-BE2C0175E6DD}"/>
              </a:ext>
            </a:extLst>
          </p:cNvPr>
          <p:cNvSpPr>
            <a:spLocks noGrp="1"/>
          </p:cNvSpPr>
          <p:nvPr>
            <p:ph type="title"/>
          </p:nvPr>
        </p:nvSpPr>
        <p:spPr/>
        <p:txBody>
          <a:bodyPr/>
          <a:lstStyle/>
          <a:p>
            <a:r>
              <a:rPr lang="en-US" dirty="0"/>
              <a:t>Types of Multi-tenant Cloud Architectures</a:t>
            </a:r>
            <a:endParaRPr lang="en-IN" dirty="0"/>
          </a:p>
        </p:txBody>
      </p:sp>
      <p:sp>
        <p:nvSpPr>
          <p:cNvPr id="3" name="Content Placeholder 2">
            <a:extLst>
              <a:ext uri="{FF2B5EF4-FFF2-40B4-BE49-F238E27FC236}">
                <a16:creationId xmlns:a16="http://schemas.microsoft.com/office/drawing/2014/main" id="{A3388FF6-A1D4-5DD6-1D1E-3A0D9184796C}"/>
              </a:ext>
            </a:extLst>
          </p:cNvPr>
          <p:cNvSpPr>
            <a:spLocks noGrp="1"/>
          </p:cNvSpPr>
          <p:nvPr>
            <p:ph idx="1"/>
          </p:nvPr>
        </p:nvSpPr>
        <p:spPr/>
        <p:txBody>
          <a:bodyPr/>
          <a:lstStyle/>
          <a:p>
            <a:r>
              <a:rPr lang="en-US" dirty="0"/>
              <a:t>One App Instance, One Database</a:t>
            </a:r>
          </a:p>
          <a:p>
            <a:pPr lvl="1"/>
            <a:r>
              <a:rPr lang="en-US" dirty="0"/>
              <a:t>A single instance of the software will support single databases. </a:t>
            </a:r>
          </a:p>
          <a:p>
            <a:pPr lvl="1"/>
            <a:r>
              <a:rPr lang="en-US" dirty="0"/>
              <a:t>This multi-tenancy architectural style offers scalability and increases capacity as and when the tenants increase. </a:t>
            </a:r>
          </a:p>
          <a:p>
            <a:pPr lvl="1"/>
            <a:r>
              <a:rPr lang="en-US" dirty="0"/>
              <a:t>However, the biggest drawback of one app instance, one database is the </a:t>
            </a:r>
            <a:r>
              <a:rPr lang="en-US" b="1" dirty="0"/>
              <a:t>noisy-</a:t>
            </a:r>
            <a:r>
              <a:rPr lang="en-US" b="1" dirty="0" err="1"/>
              <a:t>neighbour</a:t>
            </a:r>
            <a:r>
              <a:rPr lang="en-US" dirty="0"/>
              <a:t> effect. (</a:t>
            </a:r>
            <a:r>
              <a:rPr lang="en-US" i="1" dirty="0"/>
              <a:t>When multiple tenants make requests to the same database server, performance issues can occur resulting in noisy </a:t>
            </a:r>
            <a:r>
              <a:rPr lang="en-US" i="1" dirty="0" err="1"/>
              <a:t>neighbours</a:t>
            </a:r>
            <a:r>
              <a:rPr lang="en-US" i="1" dirty="0"/>
              <a:t>.</a:t>
            </a:r>
            <a:r>
              <a:rPr lang="en-US" dirty="0"/>
              <a:t>)</a:t>
            </a:r>
          </a:p>
          <a:p>
            <a:r>
              <a:rPr lang="en-US" dirty="0"/>
              <a:t>One App Instance, Several Databases</a:t>
            </a:r>
          </a:p>
          <a:p>
            <a:pPr lvl="1"/>
            <a:r>
              <a:rPr lang="en-US" dirty="0"/>
              <a:t>A single instance of the software supports multiple databases. This can get expensive as you are asking for a separate space to store the tenant data.</a:t>
            </a:r>
          </a:p>
          <a:p>
            <a:pPr lvl="1"/>
            <a:endParaRPr lang="en-US" dirty="0"/>
          </a:p>
          <a:p>
            <a:pPr lvl="1"/>
            <a:endParaRPr lang="en-US" dirty="0"/>
          </a:p>
          <a:p>
            <a:endParaRPr lang="en-IN" dirty="0"/>
          </a:p>
        </p:txBody>
      </p:sp>
    </p:spTree>
    <p:extLst>
      <p:ext uri="{BB962C8B-B14F-4D97-AF65-F5344CB8AC3E}">
        <p14:creationId xmlns:p14="http://schemas.microsoft.com/office/powerpoint/2010/main" val="92728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F97C-4852-5D46-C9CD-A8F5FDD68170}"/>
              </a:ext>
            </a:extLst>
          </p:cNvPr>
          <p:cNvSpPr>
            <a:spLocks noGrp="1"/>
          </p:cNvSpPr>
          <p:nvPr>
            <p:ph type="title"/>
          </p:nvPr>
        </p:nvSpPr>
        <p:spPr/>
        <p:txBody>
          <a:bodyPr/>
          <a:lstStyle/>
          <a:p>
            <a:r>
              <a:rPr lang="en-IN" dirty="0"/>
              <a:t>Degrees of Multi-Tenancy</a:t>
            </a:r>
          </a:p>
        </p:txBody>
      </p:sp>
      <p:sp>
        <p:nvSpPr>
          <p:cNvPr id="3" name="Content Placeholder 2">
            <a:extLst>
              <a:ext uri="{FF2B5EF4-FFF2-40B4-BE49-F238E27FC236}">
                <a16:creationId xmlns:a16="http://schemas.microsoft.com/office/drawing/2014/main" id="{43C408DA-7F8A-186F-E96F-13D3B5A8A38B}"/>
              </a:ext>
            </a:extLst>
          </p:cNvPr>
          <p:cNvSpPr>
            <a:spLocks noGrp="1"/>
          </p:cNvSpPr>
          <p:nvPr>
            <p:ph idx="1"/>
          </p:nvPr>
        </p:nvSpPr>
        <p:spPr/>
        <p:txBody>
          <a:bodyPr>
            <a:normAutofit fontScale="85000" lnSpcReduction="20000"/>
          </a:bodyPr>
          <a:lstStyle/>
          <a:p>
            <a:r>
              <a:rPr lang="en-US" dirty="0"/>
              <a:t>The </a:t>
            </a:r>
            <a:r>
              <a:rPr lang="en-US" b="1" dirty="0"/>
              <a:t>degree of multi-tenancy</a:t>
            </a:r>
            <a:r>
              <a:rPr lang="en-US" dirty="0"/>
              <a:t> is based on how much of the core application (SaaS) layer is designed to be shared across tenants. </a:t>
            </a:r>
          </a:p>
          <a:p>
            <a:r>
              <a:rPr lang="en-US" dirty="0"/>
              <a:t>The highest degree of multi-tenancy allows the database schema to be shared and supports customization of the business logic, workflow and user-interface layers. </a:t>
            </a:r>
          </a:p>
          <a:p>
            <a:pPr lvl="1"/>
            <a:r>
              <a:rPr lang="en-US" dirty="0"/>
              <a:t>In other words, all the sub-layers of SaaS offer multi-tenancy in this degree.</a:t>
            </a:r>
          </a:p>
          <a:p>
            <a:r>
              <a:rPr lang="en-US" dirty="0"/>
              <a:t>In the lowest degree, multi-tenancy is limited to the IaaS and PaaS layers, with dedicated SaaS layers for each tenant.</a:t>
            </a:r>
            <a:endParaRPr lang="en-IN" dirty="0"/>
          </a:p>
          <a:p>
            <a:r>
              <a:rPr lang="en-US" dirty="0"/>
              <a:t>Examples</a:t>
            </a:r>
          </a:p>
          <a:p>
            <a:pPr lvl="1"/>
            <a:r>
              <a:rPr lang="en-US" dirty="0"/>
              <a:t>Salesforce.com, at the relatively high end of the multi-tenancy spectrum, has 72,500 customers who are supported by 8 to 12 multi-tenant instances (meaning IaaS/PaaS instances) in a 1:5000 ratio. So, each multi-tenant instance supports 5,000 tenants who share the same database schema. </a:t>
            </a:r>
          </a:p>
          <a:p>
            <a:pPr lvl="1"/>
            <a:r>
              <a:rPr lang="en-US" dirty="0"/>
              <a:t>Intacct, a financial systems SaaS provider has more than 2,500 customers who share 10 instances in a 1:250 ratio.</a:t>
            </a:r>
          </a:p>
        </p:txBody>
      </p:sp>
    </p:spTree>
    <p:extLst>
      <p:ext uri="{BB962C8B-B14F-4D97-AF65-F5344CB8AC3E}">
        <p14:creationId xmlns:p14="http://schemas.microsoft.com/office/powerpoint/2010/main" val="3939545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F938-E509-A5A4-D53B-1550C3365033}"/>
              </a:ext>
            </a:extLst>
          </p:cNvPr>
          <p:cNvSpPr>
            <a:spLocks noGrp="1"/>
          </p:cNvSpPr>
          <p:nvPr>
            <p:ph type="title"/>
          </p:nvPr>
        </p:nvSpPr>
        <p:spPr/>
        <p:txBody>
          <a:bodyPr/>
          <a:lstStyle/>
          <a:p>
            <a:r>
              <a:rPr lang="en-IN" dirty="0"/>
              <a:t>Multi-Tenancy Data Architecture</a:t>
            </a:r>
          </a:p>
        </p:txBody>
      </p:sp>
      <p:sp>
        <p:nvSpPr>
          <p:cNvPr id="3" name="Content Placeholder 2">
            <a:extLst>
              <a:ext uri="{FF2B5EF4-FFF2-40B4-BE49-F238E27FC236}">
                <a16:creationId xmlns:a16="http://schemas.microsoft.com/office/drawing/2014/main" id="{85FDD7E0-1B5A-63FB-8DED-D595F293D45E}"/>
              </a:ext>
            </a:extLst>
          </p:cNvPr>
          <p:cNvSpPr>
            <a:spLocks noGrp="1"/>
          </p:cNvSpPr>
          <p:nvPr>
            <p:ph idx="1"/>
          </p:nvPr>
        </p:nvSpPr>
        <p:spPr/>
        <p:txBody>
          <a:bodyPr/>
          <a:lstStyle/>
          <a:p>
            <a:r>
              <a:rPr lang="en-IN" dirty="0"/>
              <a:t>Four Approaches</a:t>
            </a:r>
          </a:p>
          <a:p>
            <a:pPr lvl="1"/>
            <a:r>
              <a:rPr lang="en-IN" dirty="0"/>
              <a:t>Single database, shared schema</a:t>
            </a:r>
          </a:p>
          <a:p>
            <a:pPr lvl="1"/>
            <a:r>
              <a:rPr lang="en-IN" dirty="0"/>
              <a:t>Single database, separate schema</a:t>
            </a:r>
          </a:p>
          <a:p>
            <a:pPr lvl="1"/>
            <a:r>
              <a:rPr lang="en-IN" dirty="0"/>
              <a:t>Database per tenant</a:t>
            </a:r>
          </a:p>
          <a:p>
            <a:pPr lvl="1"/>
            <a:r>
              <a:rPr lang="en-IN" dirty="0"/>
              <a:t>Multiple databases, multiple tenants per database, shared schema</a:t>
            </a:r>
          </a:p>
          <a:p>
            <a:pPr lvl="1"/>
            <a:endParaRPr lang="en-IN" dirty="0"/>
          </a:p>
        </p:txBody>
      </p:sp>
    </p:spTree>
    <p:extLst>
      <p:ext uri="{BB962C8B-B14F-4D97-AF65-F5344CB8AC3E}">
        <p14:creationId xmlns:p14="http://schemas.microsoft.com/office/powerpoint/2010/main" val="3463439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9E66-E836-6088-9BCE-70BF5C7FFED0}"/>
              </a:ext>
            </a:extLst>
          </p:cNvPr>
          <p:cNvSpPr>
            <a:spLocks noGrp="1"/>
          </p:cNvSpPr>
          <p:nvPr>
            <p:ph type="title"/>
          </p:nvPr>
        </p:nvSpPr>
        <p:spPr/>
        <p:txBody>
          <a:bodyPr/>
          <a:lstStyle/>
          <a:p>
            <a:r>
              <a:rPr lang="en-IN" dirty="0"/>
              <a:t>Single Database, Shared Schema</a:t>
            </a:r>
          </a:p>
        </p:txBody>
      </p:sp>
      <p:sp>
        <p:nvSpPr>
          <p:cNvPr id="3" name="Content Placeholder 2">
            <a:extLst>
              <a:ext uri="{FF2B5EF4-FFF2-40B4-BE49-F238E27FC236}">
                <a16:creationId xmlns:a16="http://schemas.microsoft.com/office/drawing/2014/main" id="{F1DB7347-0119-9AF4-807F-75204AB147F1}"/>
              </a:ext>
            </a:extLst>
          </p:cNvPr>
          <p:cNvSpPr>
            <a:spLocks noGrp="1"/>
          </p:cNvSpPr>
          <p:nvPr>
            <p:ph sz="half" idx="1"/>
          </p:nvPr>
        </p:nvSpPr>
        <p:spPr/>
        <p:txBody>
          <a:bodyPr/>
          <a:lstStyle/>
          <a:p>
            <a:r>
              <a:rPr lang="en-US" dirty="0"/>
              <a:t>One database to hold the data for all tenants</a:t>
            </a:r>
          </a:p>
          <a:p>
            <a:r>
              <a:rPr lang="en-US" dirty="0"/>
              <a:t>Every tenant's data is stored in the same set of tables</a:t>
            </a:r>
          </a:p>
          <a:p>
            <a:r>
              <a:rPr lang="en-US" dirty="0"/>
              <a:t>Tables that contain tenant-specific data include a column to identify which tenant each row belongs to</a:t>
            </a:r>
          </a:p>
          <a:p>
            <a:endParaRPr lang="en-IN" dirty="0"/>
          </a:p>
        </p:txBody>
      </p:sp>
      <p:sp>
        <p:nvSpPr>
          <p:cNvPr id="4" name="Content Placeholder 3">
            <a:extLst>
              <a:ext uri="{FF2B5EF4-FFF2-40B4-BE49-F238E27FC236}">
                <a16:creationId xmlns:a16="http://schemas.microsoft.com/office/drawing/2014/main" id="{CAB2D4F5-4928-1E86-EE1E-EC5F3C237E49}"/>
              </a:ext>
            </a:extLst>
          </p:cNvPr>
          <p:cNvSpPr>
            <a:spLocks noGrp="1"/>
          </p:cNvSpPr>
          <p:nvPr>
            <p:ph sz="half" idx="2"/>
          </p:nvPr>
        </p:nvSpPr>
        <p:spPr/>
        <p:txBody>
          <a:bodyPr/>
          <a:lstStyle/>
          <a:p>
            <a:endParaRPr lang="en-IN"/>
          </a:p>
        </p:txBody>
      </p:sp>
      <p:pic>
        <p:nvPicPr>
          <p:cNvPr id="1026" name="Picture 2" descr="SingleDatabase_SharedSchema">
            <a:extLst>
              <a:ext uri="{FF2B5EF4-FFF2-40B4-BE49-F238E27FC236}">
                <a16:creationId xmlns:a16="http://schemas.microsoft.com/office/drawing/2014/main" id="{1FC74A66-A13B-DCD2-97AF-84DCBFBBB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370388"/>
            <a:ext cx="50101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83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9E66-E836-6088-9BCE-70BF5C7FFED0}"/>
              </a:ext>
            </a:extLst>
          </p:cNvPr>
          <p:cNvSpPr>
            <a:spLocks noGrp="1"/>
          </p:cNvSpPr>
          <p:nvPr>
            <p:ph type="title"/>
          </p:nvPr>
        </p:nvSpPr>
        <p:spPr/>
        <p:txBody>
          <a:bodyPr/>
          <a:lstStyle/>
          <a:p>
            <a:r>
              <a:rPr lang="en-IN" dirty="0"/>
              <a:t>Single Database, Separate Schema</a:t>
            </a:r>
          </a:p>
        </p:txBody>
      </p:sp>
      <p:sp>
        <p:nvSpPr>
          <p:cNvPr id="3" name="Content Placeholder 2">
            <a:extLst>
              <a:ext uri="{FF2B5EF4-FFF2-40B4-BE49-F238E27FC236}">
                <a16:creationId xmlns:a16="http://schemas.microsoft.com/office/drawing/2014/main" id="{F1DB7347-0119-9AF4-807F-75204AB147F1}"/>
              </a:ext>
            </a:extLst>
          </p:cNvPr>
          <p:cNvSpPr>
            <a:spLocks noGrp="1"/>
          </p:cNvSpPr>
          <p:nvPr>
            <p:ph sz="half" idx="1"/>
          </p:nvPr>
        </p:nvSpPr>
        <p:spPr/>
        <p:txBody>
          <a:bodyPr/>
          <a:lstStyle/>
          <a:p>
            <a:r>
              <a:rPr lang="en-US" dirty="0"/>
              <a:t>One database to hold the data for all tenants</a:t>
            </a:r>
          </a:p>
          <a:p>
            <a:r>
              <a:rPr lang="en-US" dirty="0"/>
              <a:t>Separate tables for each tenant, each set under a tenant-specific schema</a:t>
            </a:r>
          </a:p>
        </p:txBody>
      </p:sp>
      <p:sp>
        <p:nvSpPr>
          <p:cNvPr id="4" name="Content Placeholder 3">
            <a:extLst>
              <a:ext uri="{FF2B5EF4-FFF2-40B4-BE49-F238E27FC236}">
                <a16:creationId xmlns:a16="http://schemas.microsoft.com/office/drawing/2014/main" id="{CAB2D4F5-4928-1E86-EE1E-EC5F3C237E49}"/>
              </a:ext>
            </a:extLst>
          </p:cNvPr>
          <p:cNvSpPr>
            <a:spLocks noGrp="1"/>
          </p:cNvSpPr>
          <p:nvPr>
            <p:ph sz="half" idx="2"/>
          </p:nvPr>
        </p:nvSpPr>
        <p:spPr/>
        <p:txBody>
          <a:bodyPr/>
          <a:lstStyle/>
          <a:p>
            <a:endParaRPr lang="en-IN"/>
          </a:p>
        </p:txBody>
      </p:sp>
      <p:pic>
        <p:nvPicPr>
          <p:cNvPr id="2050" name="Picture 2" descr="SingleDatabase_SeparateSchema-1">
            <a:extLst>
              <a:ext uri="{FF2B5EF4-FFF2-40B4-BE49-F238E27FC236}">
                <a16:creationId xmlns:a16="http://schemas.microsoft.com/office/drawing/2014/main" id="{3F5C5B34-5141-306A-4836-0B45D0CB3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654906"/>
            <a:ext cx="5715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17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9E66-E836-6088-9BCE-70BF5C7FFED0}"/>
              </a:ext>
            </a:extLst>
          </p:cNvPr>
          <p:cNvSpPr>
            <a:spLocks noGrp="1"/>
          </p:cNvSpPr>
          <p:nvPr>
            <p:ph type="title"/>
          </p:nvPr>
        </p:nvSpPr>
        <p:spPr/>
        <p:txBody>
          <a:bodyPr/>
          <a:lstStyle/>
          <a:p>
            <a:r>
              <a:rPr lang="en-IN" dirty="0"/>
              <a:t>Database Per Tenant</a:t>
            </a:r>
          </a:p>
        </p:txBody>
      </p:sp>
      <p:sp>
        <p:nvSpPr>
          <p:cNvPr id="3" name="Content Placeholder 2">
            <a:extLst>
              <a:ext uri="{FF2B5EF4-FFF2-40B4-BE49-F238E27FC236}">
                <a16:creationId xmlns:a16="http://schemas.microsoft.com/office/drawing/2014/main" id="{F1DB7347-0119-9AF4-807F-75204AB147F1}"/>
              </a:ext>
            </a:extLst>
          </p:cNvPr>
          <p:cNvSpPr>
            <a:spLocks noGrp="1"/>
          </p:cNvSpPr>
          <p:nvPr>
            <p:ph sz="half" idx="1"/>
          </p:nvPr>
        </p:nvSpPr>
        <p:spPr/>
        <p:txBody>
          <a:bodyPr/>
          <a:lstStyle/>
          <a:p>
            <a:r>
              <a:rPr lang="en-US" dirty="0"/>
              <a:t>Each tenant has its own database</a:t>
            </a:r>
          </a:p>
          <a:p>
            <a:endParaRPr lang="en-US" dirty="0"/>
          </a:p>
        </p:txBody>
      </p:sp>
      <p:sp>
        <p:nvSpPr>
          <p:cNvPr id="4" name="Content Placeholder 3">
            <a:extLst>
              <a:ext uri="{FF2B5EF4-FFF2-40B4-BE49-F238E27FC236}">
                <a16:creationId xmlns:a16="http://schemas.microsoft.com/office/drawing/2014/main" id="{CAB2D4F5-4928-1E86-EE1E-EC5F3C237E49}"/>
              </a:ext>
            </a:extLst>
          </p:cNvPr>
          <p:cNvSpPr>
            <a:spLocks noGrp="1"/>
          </p:cNvSpPr>
          <p:nvPr>
            <p:ph sz="half" idx="2"/>
          </p:nvPr>
        </p:nvSpPr>
        <p:spPr/>
        <p:txBody>
          <a:bodyPr/>
          <a:lstStyle/>
          <a:p>
            <a:endParaRPr lang="en-IN"/>
          </a:p>
        </p:txBody>
      </p:sp>
      <p:pic>
        <p:nvPicPr>
          <p:cNvPr id="3074" name="Picture 2" descr="DatabasePerTenant-1">
            <a:extLst>
              <a:ext uri="{FF2B5EF4-FFF2-40B4-BE49-F238E27FC236}">
                <a16:creationId xmlns:a16="http://schemas.microsoft.com/office/drawing/2014/main" id="{84440F9F-163F-BD21-DD3A-08D3CE1B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132" y="2432354"/>
            <a:ext cx="5343525"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96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9E66-E836-6088-9BCE-70BF5C7FFED0}"/>
              </a:ext>
            </a:extLst>
          </p:cNvPr>
          <p:cNvSpPr>
            <a:spLocks noGrp="1"/>
          </p:cNvSpPr>
          <p:nvPr>
            <p:ph type="title"/>
          </p:nvPr>
        </p:nvSpPr>
        <p:spPr/>
        <p:txBody>
          <a:bodyPr>
            <a:normAutofit/>
          </a:bodyPr>
          <a:lstStyle/>
          <a:p>
            <a:r>
              <a:rPr lang="en-IN" dirty="0"/>
              <a:t>Multiple Databases, Multiple Tenants Per Database, Shared Schema</a:t>
            </a:r>
          </a:p>
        </p:txBody>
      </p:sp>
      <p:sp>
        <p:nvSpPr>
          <p:cNvPr id="3" name="Content Placeholder 2">
            <a:extLst>
              <a:ext uri="{FF2B5EF4-FFF2-40B4-BE49-F238E27FC236}">
                <a16:creationId xmlns:a16="http://schemas.microsoft.com/office/drawing/2014/main" id="{F1DB7347-0119-9AF4-807F-75204AB147F1}"/>
              </a:ext>
            </a:extLst>
          </p:cNvPr>
          <p:cNvSpPr>
            <a:spLocks noGrp="1"/>
          </p:cNvSpPr>
          <p:nvPr>
            <p:ph sz="half" idx="1"/>
          </p:nvPr>
        </p:nvSpPr>
        <p:spPr/>
        <p:txBody>
          <a:bodyPr/>
          <a:lstStyle/>
          <a:p>
            <a:r>
              <a:rPr lang="en-US" dirty="0"/>
              <a:t>Hybrid of approach #1 and approach #3</a:t>
            </a:r>
          </a:p>
          <a:p>
            <a:r>
              <a:rPr lang="en-US" dirty="0"/>
              <a:t>A pool of databases exist</a:t>
            </a:r>
          </a:p>
          <a:p>
            <a:r>
              <a:rPr lang="en-US" dirty="0"/>
              <a:t>Tenants share a database and schema with other tenants, but are spread over multiple databases</a:t>
            </a:r>
          </a:p>
          <a:p>
            <a:endParaRPr lang="en-US" dirty="0"/>
          </a:p>
        </p:txBody>
      </p:sp>
      <p:sp>
        <p:nvSpPr>
          <p:cNvPr id="4" name="Content Placeholder 3">
            <a:extLst>
              <a:ext uri="{FF2B5EF4-FFF2-40B4-BE49-F238E27FC236}">
                <a16:creationId xmlns:a16="http://schemas.microsoft.com/office/drawing/2014/main" id="{CAB2D4F5-4928-1E86-EE1E-EC5F3C237E49}"/>
              </a:ext>
            </a:extLst>
          </p:cNvPr>
          <p:cNvSpPr>
            <a:spLocks noGrp="1"/>
          </p:cNvSpPr>
          <p:nvPr>
            <p:ph sz="half" idx="2"/>
          </p:nvPr>
        </p:nvSpPr>
        <p:spPr/>
        <p:txBody>
          <a:bodyPr/>
          <a:lstStyle/>
          <a:p>
            <a:endParaRPr lang="en-IN"/>
          </a:p>
        </p:txBody>
      </p:sp>
      <p:pic>
        <p:nvPicPr>
          <p:cNvPr id="4098" name="Picture 2" descr="MultipleDatabases_SharedSchema">
            <a:extLst>
              <a:ext uri="{FF2B5EF4-FFF2-40B4-BE49-F238E27FC236}">
                <a16:creationId xmlns:a16="http://schemas.microsoft.com/office/drawing/2014/main" id="{D861C822-8C9D-1359-4FB5-56BDC5C3E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039" y="2435083"/>
            <a:ext cx="57150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737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F97C-4852-5D46-C9CD-A8F5FDD68170}"/>
              </a:ext>
            </a:extLst>
          </p:cNvPr>
          <p:cNvSpPr>
            <a:spLocks noGrp="1"/>
          </p:cNvSpPr>
          <p:nvPr>
            <p:ph type="title"/>
          </p:nvPr>
        </p:nvSpPr>
        <p:spPr/>
        <p:txBody>
          <a:bodyPr/>
          <a:lstStyle/>
          <a:p>
            <a:r>
              <a:rPr lang="en-IN" dirty="0"/>
              <a:t>How to Choose Multi-Tenancy Degree?</a:t>
            </a:r>
          </a:p>
        </p:txBody>
      </p:sp>
      <p:sp>
        <p:nvSpPr>
          <p:cNvPr id="3" name="Content Placeholder 2">
            <a:extLst>
              <a:ext uri="{FF2B5EF4-FFF2-40B4-BE49-F238E27FC236}">
                <a16:creationId xmlns:a16="http://schemas.microsoft.com/office/drawing/2014/main" id="{43C408DA-7F8A-186F-E96F-13D3B5A8A38B}"/>
              </a:ext>
            </a:extLst>
          </p:cNvPr>
          <p:cNvSpPr>
            <a:spLocks noGrp="1"/>
          </p:cNvSpPr>
          <p:nvPr>
            <p:ph idx="1"/>
          </p:nvPr>
        </p:nvSpPr>
        <p:spPr/>
        <p:txBody>
          <a:bodyPr>
            <a:normAutofit/>
          </a:bodyPr>
          <a:lstStyle/>
          <a:p>
            <a:r>
              <a:rPr lang="en-US" dirty="0"/>
              <a:t>How much is the workload?</a:t>
            </a:r>
          </a:p>
          <a:p>
            <a:r>
              <a:rPr lang="en-US" dirty="0"/>
              <a:t>What is the type of application?</a:t>
            </a:r>
          </a:p>
          <a:p>
            <a:pPr lvl="1"/>
            <a:r>
              <a:rPr lang="en-US" dirty="0"/>
              <a:t>Example: Can a central vendor host an application for multiple clients that can share the same schema?</a:t>
            </a:r>
          </a:p>
          <a:p>
            <a:r>
              <a:rPr lang="en-US" dirty="0"/>
              <a:t>Security, Authorization</a:t>
            </a:r>
          </a:p>
          <a:p>
            <a:endParaRPr lang="en-US" dirty="0"/>
          </a:p>
        </p:txBody>
      </p:sp>
    </p:spTree>
    <p:extLst>
      <p:ext uri="{BB962C8B-B14F-4D97-AF65-F5344CB8AC3E}">
        <p14:creationId xmlns:p14="http://schemas.microsoft.com/office/powerpoint/2010/main" val="203876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09BA-F480-F109-9A5E-23C886A94CC8}"/>
              </a:ext>
            </a:extLst>
          </p:cNvPr>
          <p:cNvSpPr>
            <a:spLocks noGrp="1"/>
          </p:cNvSpPr>
          <p:nvPr>
            <p:ph type="title"/>
          </p:nvPr>
        </p:nvSpPr>
        <p:spPr/>
        <p:txBody>
          <a:bodyPr/>
          <a:lstStyle/>
          <a:p>
            <a:r>
              <a:rPr lang="en-IN" dirty="0"/>
              <a:t>Challenges Before Cloud</a:t>
            </a:r>
          </a:p>
        </p:txBody>
      </p:sp>
      <p:sp>
        <p:nvSpPr>
          <p:cNvPr id="3" name="Content Placeholder 2">
            <a:extLst>
              <a:ext uri="{FF2B5EF4-FFF2-40B4-BE49-F238E27FC236}">
                <a16:creationId xmlns:a16="http://schemas.microsoft.com/office/drawing/2014/main" id="{1DCDAB54-B968-E448-9649-5C4540D349DC}"/>
              </a:ext>
            </a:extLst>
          </p:cNvPr>
          <p:cNvSpPr>
            <a:spLocks noGrp="1"/>
          </p:cNvSpPr>
          <p:nvPr>
            <p:ph idx="1"/>
          </p:nvPr>
        </p:nvSpPr>
        <p:spPr/>
        <p:txBody>
          <a:bodyPr/>
          <a:lstStyle/>
          <a:p>
            <a:r>
              <a:rPr lang="en-IN" dirty="0"/>
              <a:t>High cost of infrastructure procurement</a:t>
            </a:r>
          </a:p>
          <a:p>
            <a:r>
              <a:rPr lang="en-IN" dirty="0"/>
              <a:t>Need to plan ahead of time – Can we guess if a start up will be successful?</a:t>
            </a:r>
          </a:p>
          <a:p>
            <a:r>
              <a:rPr lang="en-IN" dirty="0"/>
              <a:t>Low utilization of infrastructure due to peak load provisioning</a:t>
            </a:r>
          </a:p>
          <a:p>
            <a:r>
              <a:rPr lang="en-IN" dirty="0"/>
              <a:t>Dedicated infrastructure team for maintenance </a:t>
            </a:r>
          </a:p>
        </p:txBody>
      </p:sp>
    </p:spTree>
    <p:extLst>
      <p:ext uri="{BB962C8B-B14F-4D97-AF65-F5344CB8AC3E}">
        <p14:creationId xmlns:p14="http://schemas.microsoft.com/office/powerpoint/2010/main" val="3863138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BE53-C13E-B6C9-C299-7E60ABBCB8AD}"/>
              </a:ext>
            </a:extLst>
          </p:cNvPr>
          <p:cNvSpPr>
            <a:spLocks noGrp="1"/>
          </p:cNvSpPr>
          <p:nvPr>
            <p:ph type="title"/>
          </p:nvPr>
        </p:nvSpPr>
        <p:spPr/>
        <p:txBody>
          <a:bodyPr/>
          <a:lstStyle/>
          <a:p>
            <a:r>
              <a:rPr lang="en-IN" dirty="0"/>
              <a:t>How to decide Level of Multi-tenancy?</a:t>
            </a:r>
          </a:p>
        </p:txBody>
      </p:sp>
      <p:sp>
        <p:nvSpPr>
          <p:cNvPr id="3" name="Content Placeholder 2">
            <a:extLst>
              <a:ext uri="{FF2B5EF4-FFF2-40B4-BE49-F238E27FC236}">
                <a16:creationId xmlns:a16="http://schemas.microsoft.com/office/drawing/2014/main" id="{03D9A3D2-1104-E914-D7DE-07BEA2EBEF5F}"/>
              </a:ext>
            </a:extLst>
          </p:cNvPr>
          <p:cNvSpPr>
            <a:spLocks noGrp="1"/>
          </p:cNvSpPr>
          <p:nvPr>
            <p:ph idx="1"/>
          </p:nvPr>
        </p:nvSpPr>
        <p:spPr/>
        <p:txBody>
          <a:bodyPr/>
          <a:lstStyle/>
          <a:p>
            <a:r>
              <a:rPr lang="en-US" dirty="0">
                <a:hlinkClick r:id="rId2"/>
              </a:rPr>
              <a:t>https://docs.microsoft.com/en-us/azure/architecture/guide/multitenant/considerations/tenancy-models</a:t>
            </a:r>
            <a:endParaRPr lang="en-US" dirty="0"/>
          </a:p>
          <a:p>
            <a:endParaRPr lang="en-US" dirty="0"/>
          </a:p>
          <a:p>
            <a:r>
              <a:rPr lang="en-US" dirty="0">
                <a:hlinkClick r:id="rId3"/>
              </a:rPr>
              <a:t>https://cloud.google.com/kubernetes-engine/docs/best-practices</a:t>
            </a:r>
            <a:r>
              <a:rPr lang="en-US">
                <a:hlinkClick r:id="rId3"/>
              </a:rPr>
              <a:t>/enterprise-multitenancy</a:t>
            </a:r>
            <a:endParaRPr lang="en-US"/>
          </a:p>
          <a:p>
            <a:endParaRPr lang="en-IN" dirty="0"/>
          </a:p>
        </p:txBody>
      </p:sp>
    </p:spTree>
    <p:extLst>
      <p:ext uri="{BB962C8B-B14F-4D97-AF65-F5344CB8AC3E}">
        <p14:creationId xmlns:p14="http://schemas.microsoft.com/office/powerpoint/2010/main" val="3817829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C4102D-CF9E-0F97-E630-6DDC460161D4}"/>
              </a:ext>
            </a:extLst>
          </p:cNvPr>
          <p:cNvSpPr>
            <a:spLocks noGrp="1"/>
          </p:cNvSpPr>
          <p:nvPr>
            <p:ph type="title"/>
          </p:nvPr>
        </p:nvSpPr>
        <p:spPr/>
        <p:txBody>
          <a:bodyPr/>
          <a:lstStyle/>
          <a:p>
            <a:r>
              <a:rPr lang="en-IN" dirty="0"/>
              <a:t>Virtualization Provisioning</a:t>
            </a:r>
          </a:p>
        </p:txBody>
      </p:sp>
      <p:sp>
        <p:nvSpPr>
          <p:cNvPr id="6" name="Content Placeholder 5">
            <a:extLst>
              <a:ext uri="{FF2B5EF4-FFF2-40B4-BE49-F238E27FC236}">
                <a16:creationId xmlns:a16="http://schemas.microsoft.com/office/drawing/2014/main" id="{27B98163-61BE-66B3-E9F5-1598526FFACF}"/>
              </a:ext>
            </a:extLst>
          </p:cNvPr>
          <p:cNvSpPr>
            <a:spLocks noGrp="1"/>
          </p:cNvSpPr>
          <p:nvPr>
            <p:ph idx="1"/>
          </p:nvPr>
        </p:nvSpPr>
        <p:spPr/>
        <p:txBody>
          <a:bodyPr>
            <a:normAutofit fontScale="85000" lnSpcReduction="10000"/>
          </a:bodyPr>
          <a:lstStyle/>
          <a:p>
            <a:r>
              <a:rPr lang="en-US" b="1" dirty="0"/>
              <a:t>Virtual provisioning </a:t>
            </a:r>
            <a:r>
              <a:rPr lang="en-US" dirty="0"/>
              <a:t>is a </a:t>
            </a:r>
            <a:r>
              <a:rPr lang="en-US" b="1" dirty="0"/>
              <a:t>virtual storage network (VSAN)</a:t>
            </a:r>
            <a:r>
              <a:rPr lang="en-US" dirty="0"/>
              <a:t>-based technology in which storage space is allocated on demand to devices. </a:t>
            </a:r>
          </a:p>
          <a:p>
            <a:r>
              <a:rPr lang="en-US" dirty="0"/>
              <a:t>This process allows virtualized environments to control the allocation and management of physical disk storage connected with virtual machines (VM).</a:t>
            </a:r>
          </a:p>
          <a:p>
            <a:r>
              <a:rPr lang="en-US" dirty="0"/>
              <a:t>Administrators typically allot storage space based on the anticipated growth of storage. This is because they want to minimize the management overhead and application downtime needed to add new storage afterwards. This results in the over-provisioning of the storage capacity which leads to greater costs, more power, cooling and floor space requirements and lower capacity utilization. </a:t>
            </a:r>
          </a:p>
          <a:p>
            <a:r>
              <a:rPr lang="en-US" dirty="0"/>
              <a:t>Virtual Provisioning addresses these challenges by giving more efficient utilization of storage by minimizing the amount of allotted, but unused physical storage.</a:t>
            </a:r>
          </a:p>
        </p:txBody>
      </p:sp>
    </p:spTree>
    <p:extLst>
      <p:ext uri="{BB962C8B-B14F-4D97-AF65-F5344CB8AC3E}">
        <p14:creationId xmlns:p14="http://schemas.microsoft.com/office/powerpoint/2010/main" val="105919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C4102D-CF9E-0F97-E630-6DDC460161D4}"/>
              </a:ext>
            </a:extLst>
          </p:cNvPr>
          <p:cNvSpPr>
            <a:spLocks noGrp="1"/>
          </p:cNvSpPr>
          <p:nvPr>
            <p:ph type="title"/>
          </p:nvPr>
        </p:nvSpPr>
        <p:spPr/>
        <p:txBody>
          <a:bodyPr/>
          <a:lstStyle/>
          <a:p>
            <a:r>
              <a:rPr lang="en-IN" dirty="0"/>
              <a:t>LUN</a:t>
            </a:r>
          </a:p>
        </p:txBody>
      </p:sp>
      <p:sp>
        <p:nvSpPr>
          <p:cNvPr id="6" name="Content Placeholder 5">
            <a:extLst>
              <a:ext uri="{FF2B5EF4-FFF2-40B4-BE49-F238E27FC236}">
                <a16:creationId xmlns:a16="http://schemas.microsoft.com/office/drawing/2014/main" id="{27B98163-61BE-66B3-E9F5-1598526FFACF}"/>
              </a:ext>
            </a:extLst>
          </p:cNvPr>
          <p:cNvSpPr>
            <a:spLocks noGrp="1"/>
          </p:cNvSpPr>
          <p:nvPr>
            <p:ph idx="1"/>
          </p:nvPr>
        </p:nvSpPr>
        <p:spPr/>
        <p:txBody>
          <a:bodyPr>
            <a:normAutofit/>
          </a:bodyPr>
          <a:lstStyle/>
          <a:p>
            <a:r>
              <a:rPr lang="en-US" dirty="0"/>
              <a:t>A </a:t>
            </a:r>
            <a:r>
              <a:rPr lang="en-US" b="1" dirty="0"/>
              <a:t>Logical Unit Number (LUN)</a:t>
            </a:r>
            <a:r>
              <a:rPr lang="en-US" dirty="0"/>
              <a:t> is a unique identifier for designating an individual or collection of physical or virtual storage devices that execute input/output (I/O) commands with a host computer, as defined by the </a:t>
            </a:r>
            <a:r>
              <a:rPr lang="en-US" b="1" dirty="0"/>
              <a:t>Small System Computer Interface (SCSI)</a:t>
            </a:r>
            <a:r>
              <a:rPr lang="en-US" dirty="0"/>
              <a:t> standard.</a:t>
            </a:r>
          </a:p>
          <a:p>
            <a:r>
              <a:rPr lang="en-US" dirty="0"/>
              <a:t>SCSI is a widely implemented I/O interconnect that can facilitate data exchange between servers and storage devices.</a:t>
            </a:r>
          </a:p>
          <a:p>
            <a:r>
              <a:rPr lang="en-US" dirty="0"/>
              <a:t>LUN is like a block number on a disk</a:t>
            </a:r>
          </a:p>
          <a:p>
            <a:endParaRPr lang="en-US" dirty="0"/>
          </a:p>
        </p:txBody>
      </p:sp>
    </p:spTree>
    <p:extLst>
      <p:ext uri="{BB962C8B-B14F-4D97-AF65-F5344CB8AC3E}">
        <p14:creationId xmlns:p14="http://schemas.microsoft.com/office/powerpoint/2010/main" val="3552063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C4102D-CF9E-0F97-E630-6DDC460161D4}"/>
              </a:ext>
            </a:extLst>
          </p:cNvPr>
          <p:cNvSpPr>
            <a:spLocks noGrp="1"/>
          </p:cNvSpPr>
          <p:nvPr>
            <p:ph type="title"/>
          </p:nvPr>
        </p:nvSpPr>
        <p:spPr/>
        <p:txBody>
          <a:bodyPr/>
          <a:lstStyle/>
          <a:p>
            <a:r>
              <a:rPr lang="en-IN" dirty="0"/>
              <a:t>Thin Provisioning</a:t>
            </a:r>
          </a:p>
        </p:txBody>
      </p:sp>
      <p:sp>
        <p:nvSpPr>
          <p:cNvPr id="6" name="Content Placeholder 5">
            <a:extLst>
              <a:ext uri="{FF2B5EF4-FFF2-40B4-BE49-F238E27FC236}">
                <a16:creationId xmlns:a16="http://schemas.microsoft.com/office/drawing/2014/main" id="{27B98163-61BE-66B3-E9F5-1598526FFACF}"/>
              </a:ext>
            </a:extLst>
          </p:cNvPr>
          <p:cNvSpPr>
            <a:spLocks noGrp="1"/>
          </p:cNvSpPr>
          <p:nvPr>
            <p:ph idx="1"/>
          </p:nvPr>
        </p:nvSpPr>
        <p:spPr/>
        <p:txBody>
          <a:bodyPr>
            <a:normAutofit fontScale="70000" lnSpcReduction="20000"/>
          </a:bodyPr>
          <a:lstStyle/>
          <a:p>
            <a:r>
              <a:rPr lang="en-US" dirty="0"/>
              <a:t>With </a:t>
            </a:r>
            <a:r>
              <a:rPr lang="en-US" b="1" dirty="0"/>
              <a:t>Thin Provisioning</a:t>
            </a:r>
            <a:r>
              <a:rPr lang="en-US" dirty="0"/>
              <a:t>, the total overall user capacity is only allocated as virtual storage. Then actual physical disk capacity is allocated as and when it is needed. All physical disks are managed as a single disk pool and allocated according to the amount of data written to the virtual volumes. This reduces the amount of unused physical disk capacity and creates a much more effective storage operation. In addition, pre-defined thresholds avoid storage capacity shortages by warning when additional physical disks need to be added.</a:t>
            </a:r>
          </a:p>
          <a:p>
            <a:r>
              <a:rPr lang="en-US" dirty="0"/>
              <a:t>For example, a user requests 10TB of resource allocation from the server administrator.</a:t>
            </a:r>
          </a:p>
          <a:p>
            <a:r>
              <a:rPr lang="en-US" dirty="0"/>
              <a:t>While 10TB of physical storage capacity may eventually needed, current usage suggests 2TB of storage is sufficient. The system administrator therefore prepares 2TB of physical storage but allocates a 10TB virtual volume to the server. This means that the server can start using the existing physical disk pool which is only around 1/5 of the virtual volume. This 'start small' approach enables much more effective use of storage capacity.</a:t>
            </a:r>
          </a:p>
          <a:p>
            <a:r>
              <a:rPr lang="en-US" dirty="0"/>
              <a:t>As more physical capacity is required to support the virtual volume, existing physical volume capacity is consumed. In order to avoid a capacity shortage, the physical disk pool is monitored using a pre-defined usage threshold. For example, by defining 80% of the entire disk pool as the threshold, when that amount is reached, an alarm notifies the administrator to expand the number of physical disks. This means that the new drives can be added without stopping the system, ensuring continuous system operation.</a:t>
            </a:r>
          </a:p>
          <a:p>
            <a:endParaRPr lang="en-US" dirty="0"/>
          </a:p>
        </p:txBody>
      </p:sp>
    </p:spTree>
    <p:extLst>
      <p:ext uri="{BB962C8B-B14F-4D97-AF65-F5344CB8AC3E}">
        <p14:creationId xmlns:p14="http://schemas.microsoft.com/office/powerpoint/2010/main" val="1131132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CB65-C1AA-2D0E-4C12-9B5A576D85B9}"/>
              </a:ext>
            </a:extLst>
          </p:cNvPr>
          <p:cNvSpPr>
            <a:spLocks noGrp="1"/>
          </p:cNvSpPr>
          <p:nvPr>
            <p:ph type="title"/>
          </p:nvPr>
        </p:nvSpPr>
        <p:spPr/>
        <p:txBody>
          <a:bodyPr/>
          <a:lstStyle/>
          <a:p>
            <a:r>
              <a:rPr lang="en-IN" dirty="0"/>
              <a:t>Cloning</a:t>
            </a:r>
          </a:p>
        </p:txBody>
      </p:sp>
      <p:sp>
        <p:nvSpPr>
          <p:cNvPr id="3" name="Content Placeholder 2">
            <a:extLst>
              <a:ext uri="{FF2B5EF4-FFF2-40B4-BE49-F238E27FC236}">
                <a16:creationId xmlns:a16="http://schemas.microsoft.com/office/drawing/2014/main" id="{BFC6C5DB-5F2D-7892-BB17-8CE5BF636F47}"/>
              </a:ext>
            </a:extLst>
          </p:cNvPr>
          <p:cNvSpPr>
            <a:spLocks noGrp="1"/>
          </p:cNvSpPr>
          <p:nvPr>
            <p:ph idx="1"/>
          </p:nvPr>
        </p:nvSpPr>
        <p:spPr/>
        <p:txBody>
          <a:bodyPr>
            <a:normAutofit fontScale="85000" lnSpcReduction="20000"/>
          </a:bodyPr>
          <a:lstStyle/>
          <a:p>
            <a:r>
              <a:rPr lang="en-US" dirty="0"/>
              <a:t>A </a:t>
            </a:r>
            <a:r>
              <a:rPr lang="en-US" b="1" dirty="0"/>
              <a:t>VM clone </a:t>
            </a:r>
            <a:r>
              <a:rPr lang="en-US" dirty="0"/>
              <a:t>is a copy of a virtual machine. The existing virtual machine is known as the parent, while the new VM is called the clone. After the cloning operation, the clone VM runs as a separate virtual machine.</a:t>
            </a:r>
          </a:p>
          <a:p>
            <a:r>
              <a:rPr lang="en-US" dirty="0"/>
              <a:t>Why would you need to clone a virtual machine? Cloning is a fast and simple way to create a new virtual machine that shares properties with an existing one. The process of installing a guest operating system and programs from scratch can take a great deal of time. Using cloning, you can perform installation and configuration once, and then use the clone as a basis for many future virtual machines.</a:t>
            </a:r>
          </a:p>
          <a:p>
            <a:r>
              <a:rPr lang="en-US" dirty="0"/>
              <a:t>VM cloning is most useful for deploying multiple identical virtual machines to a group of users. For example, a sysadmin can clone a virtual machine for each employee in a particular department—since the employees use the same applications, their setups should be the same. Similarly, a teacher may wish to clone a virtual machine for each student, with lesson materials and programs preinstalled. VM cloning is also helpful for software testing. Testers can clone a development environment and use it as a baseline for comparison while testing.</a:t>
            </a:r>
          </a:p>
          <a:p>
            <a:endParaRPr lang="en-IN" dirty="0"/>
          </a:p>
        </p:txBody>
      </p:sp>
    </p:spTree>
    <p:extLst>
      <p:ext uri="{BB962C8B-B14F-4D97-AF65-F5344CB8AC3E}">
        <p14:creationId xmlns:p14="http://schemas.microsoft.com/office/powerpoint/2010/main" val="1569278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CB65-C1AA-2D0E-4C12-9B5A576D85B9}"/>
              </a:ext>
            </a:extLst>
          </p:cNvPr>
          <p:cNvSpPr>
            <a:spLocks noGrp="1"/>
          </p:cNvSpPr>
          <p:nvPr>
            <p:ph type="title"/>
          </p:nvPr>
        </p:nvSpPr>
        <p:spPr/>
        <p:txBody>
          <a:bodyPr/>
          <a:lstStyle/>
          <a:p>
            <a:r>
              <a:rPr lang="en-IN" dirty="0"/>
              <a:t>Snapshot</a:t>
            </a:r>
          </a:p>
        </p:txBody>
      </p:sp>
      <p:sp>
        <p:nvSpPr>
          <p:cNvPr id="3" name="Content Placeholder 2">
            <a:extLst>
              <a:ext uri="{FF2B5EF4-FFF2-40B4-BE49-F238E27FC236}">
                <a16:creationId xmlns:a16="http://schemas.microsoft.com/office/drawing/2014/main" id="{BFC6C5DB-5F2D-7892-BB17-8CE5BF636F47}"/>
              </a:ext>
            </a:extLst>
          </p:cNvPr>
          <p:cNvSpPr>
            <a:spLocks noGrp="1"/>
          </p:cNvSpPr>
          <p:nvPr>
            <p:ph idx="1"/>
          </p:nvPr>
        </p:nvSpPr>
        <p:spPr/>
        <p:txBody>
          <a:bodyPr>
            <a:normAutofit/>
          </a:bodyPr>
          <a:lstStyle/>
          <a:p>
            <a:r>
              <a:rPr lang="en-US" dirty="0"/>
              <a:t>VMware </a:t>
            </a:r>
            <a:r>
              <a:rPr lang="en-US" b="1" dirty="0"/>
              <a:t>snapshots </a:t>
            </a:r>
            <a:r>
              <a:rPr lang="en-US" dirty="0"/>
              <a:t>are quick and easy way to save a state of a virtual machine (VM) before you test a patch, software update or other change. The VMware snapshot preserves the state and data of the VM at the current point in time, so when you are done testing, you can quickly revert the VM back to a desired state.</a:t>
            </a:r>
          </a:p>
          <a:p>
            <a:r>
              <a:rPr lang="en-US" dirty="0"/>
              <a:t>You can create a snapshot file with or without memory. A memory snapshot also captures the memory state of the VM and its power settings. If you create a snapshot without memory and revert to that snapshot, you will have to start the VM manually.</a:t>
            </a:r>
            <a:endParaRPr lang="en-IN" dirty="0"/>
          </a:p>
        </p:txBody>
      </p:sp>
    </p:spTree>
    <p:extLst>
      <p:ext uri="{BB962C8B-B14F-4D97-AF65-F5344CB8AC3E}">
        <p14:creationId xmlns:p14="http://schemas.microsoft.com/office/powerpoint/2010/main" val="1660502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CB65-C1AA-2D0E-4C12-9B5A576D85B9}"/>
              </a:ext>
            </a:extLst>
          </p:cNvPr>
          <p:cNvSpPr>
            <a:spLocks noGrp="1"/>
          </p:cNvSpPr>
          <p:nvPr>
            <p:ph type="title"/>
          </p:nvPr>
        </p:nvSpPr>
        <p:spPr/>
        <p:txBody>
          <a:bodyPr/>
          <a:lstStyle/>
          <a:p>
            <a:r>
              <a:rPr lang="en-IN" dirty="0"/>
              <a:t>VM Template</a:t>
            </a:r>
          </a:p>
        </p:txBody>
      </p:sp>
      <p:sp>
        <p:nvSpPr>
          <p:cNvPr id="3" name="Content Placeholder 2">
            <a:extLst>
              <a:ext uri="{FF2B5EF4-FFF2-40B4-BE49-F238E27FC236}">
                <a16:creationId xmlns:a16="http://schemas.microsoft.com/office/drawing/2014/main" id="{BFC6C5DB-5F2D-7892-BB17-8CE5BF636F47}"/>
              </a:ext>
            </a:extLst>
          </p:cNvPr>
          <p:cNvSpPr>
            <a:spLocks noGrp="1"/>
          </p:cNvSpPr>
          <p:nvPr>
            <p:ph idx="1"/>
          </p:nvPr>
        </p:nvSpPr>
        <p:spPr/>
        <p:txBody>
          <a:bodyPr>
            <a:normAutofit fontScale="92500" lnSpcReduction="20000"/>
          </a:bodyPr>
          <a:lstStyle/>
          <a:p>
            <a:r>
              <a:rPr lang="en-US" dirty="0"/>
              <a:t>A VM template is a master copy image of a virtual machine that includes VM disks, virtual devices, and settings. </a:t>
            </a:r>
          </a:p>
          <a:p>
            <a:r>
              <a:rPr lang="en-US" dirty="0"/>
              <a:t>A VM template can be used many times over for the purposes of VM cloning. You cannot power on and edit the template once it has been created. </a:t>
            </a:r>
          </a:p>
          <a:p>
            <a:r>
              <a:rPr lang="en-US" dirty="0"/>
              <a:t>This is by design, so that nobody can accidentally edit the virtual machine that is used as a template. </a:t>
            </a:r>
          </a:p>
          <a:p>
            <a:r>
              <a:rPr lang="en-US" dirty="0"/>
              <a:t>This approach provides greater security (and a more “foolproof” method) for VM cloning. After cloning the VM from a template, VM clones are not linked to a VM template and are independent</a:t>
            </a:r>
            <a:r>
              <a:rPr lang="en-US"/>
              <a:t>. </a:t>
            </a:r>
          </a:p>
          <a:p>
            <a:r>
              <a:rPr lang="en-US"/>
              <a:t>If </a:t>
            </a:r>
            <a:r>
              <a:rPr lang="en-US" dirty="0"/>
              <a:t>you want to edit a template, you should convert a template to a VM, edit the VM, and then convert the edited VM to a new template.</a:t>
            </a:r>
          </a:p>
          <a:p>
            <a:endParaRPr lang="en-IN" dirty="0"/>
          </a:p>
        </p:txBody>
      </p:sp>
    </p:spTree>
    <p:extLst>
      <p:ext uri="{BB962C8B-B14F-4D97-AF65-F5344CB8AC3E}">
        <p14:creationId xmlns:p14="http://schemas.microsoft.com/office/powerpoint/2010/main" val="419696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09BA-F480-F109-9A5E-23C886A94CC8}"/>
              </a:ext>
            </a:extLst>
          </p:cNvPr>
          <p:cNvSpPr>
            <a:spLocks noGrp="1"/>
          </p:cNvSpPr>
          <p:nvPr>
            <p:ph type="title"/>
          </p:nvPr>
        </p:nvSpPr>
        <p:spPr/>
        <p:txBody>
          <a:bodyPr/>
          <a:lstStyle/>
          <a:p>
            <a:r>
              <a:rPr lang="en-IN" dirty="0"/>
              <a:t>The Cloud Solution</a:t>
            </a:r>
          </a:p>
        </p:txBody>
      </p:sp>
      <p:sp>
        <p:nvSpPr>
          <p:cNvPr id="3" name="Content Placeholder 2">
            <a:extLst>
              <a:ext uri="{FF2B5EF4-FFF2-40B4-BE49-F238E27FC236}">
                <a16:creationId xmlns:a16="http://schemas.microsoft.com/office/drawing/2014/main" id="{1DCDAB54-B968-E448-9649-5C4540D349DC}"/>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r>
              <a:rPr lang="en-IN" dirty="0"/>
              <a:t>Provision (i.e. rent) resources only when we need them, and release them when we do not need them</a:t>
            </a:r>
          </a:p>
          <a:p>
            <a:r>
              <a:rPr lang="en-IN" b="1" dirty="0"/>
              <a:t>On demand resource provisioning</a:t>
            </a:r>
          </a:p>
          <a:p>
            <a:r>
              <a:rPr lang="en-IN" dirty="0"/>
              <a:t>Hence called as </a:t>
            </a:r>
            <a:r>
              <a:rPr lang="en-IN" b="1" dirty="0"/>
              <a:t>elastic</a:t>
            </a:r>
            <a:endParaRPr lang="en-IN" dirty="0"/>
          </a:p>
        </p:txBody>
      </p:sp>
      <p:pic>
        <p:nvPicPr>
          <p:cNvPr id="2050" name="Picture 2" descr="Cloud computing concept">
            <a:extLst>
              <a:ext uri="{FF2B5EF4-FFF2-40B4-BE49-F238E27FC236}">
                <a16:creationId xmlns:a16="http://schemas.microsoft.com/office/drawing/2014/main" id="{A21E2267-BCA8-E405-BE5A-8AFD9B07C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164" y="2055841"/>
            <a:ext cx="3623407" cy="194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0AB8-6AFA-E2EC-376D-C9A3B6E1180C}"/>
              </a:ext>
            </a:extLst>
          </p:cNvPr>
          <p:cNvSpPr>
            <a:spLocks noGrp="1"/>
          </p:cNvSpPr>
          <p:nvPr>
            <p:ph type="title"/>
          </p:nvPr>
        </p:nvSpPr>
        <p:spPr/>
        <p:txBody>
          <a:bodyPr/>
          <a:lstStyle/>
          <a:p>
            <a:r>
              <a:rPr lang="en-IN" dirty="0"/>
              <a:t>Five Characteristics of Cloud Computing</a:t>
            </a:r>
          </a:p>
        </p:txBody>
      </p:sp>
      <p:sp>
        <p:nvSpPr>
          <p:cNvPr id="3" name="Content Placeholder 2">
            <a:extLst>
              <a:ext uri="{FF2B5EF4-FFF2-40B4-BE49-F238E27FC236}">
                <a16:creationId xmlns:a16="http://schemas.microsoft.com/office/drawing/2014/main" id="{A121537E-BC8D-0B56-FA18-6D7E1A5B6E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05E214-52AC-D777-DAD7-CAF224F3E50F}"/>
              </a:ext>
            </a:extLst>
          </p:cNvPr>
          <p:cNvPicPr>
            <a:picLocks noChangeAspect="1"/>
          </p:cNvPicPr>
          <p:nvPr/>
        </p:nvPicPr>
        <p:blipFill>
          <a:blip r:embed="rId2"/>
          <a:stretch>
            <a:fillRect/>
          </a:stretch>
        </p:blipFill>
        <p:spPr>
          <a:xfrm>
            <a:off x="868453" y="1467082"/>
            <a:ext cx="10485347" cy="4351338"/>
          </a:xfrm>
          <a:prstGeom prst="rect">
            <a:avLst/>
          </a:prstGeom>
        </p:spPr>
      </p:pic>
    </p:spTree>
    <p:extLst>
      <p:ext uri="{BB962C8B-B14F-4D97-AF65-F5344CB8AC3E}">
        <p14:creationId xmlns:p14="http://schemas.microsoft.com/office/powerpoint/2010/main" val="423566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2A69-9118-C9E8-2799-E5B214CB44BE}"/>
              </a:ext>
            </a:extLst>
          </p:cNvPr>
          <p:cNvSpPr>
            <a:spLocks noGrp="1"/>
          </p:cNvSpPr>
          <p:nvPr>
            <p:ph type="title"/>
          </p:nvPr>
        </p:nvSpPr>
        <p:spPr/>
        <p:txBody>
          <a:bodyPr/>
          <a:lstStyle/>
          <a:p>
            <a:r>
              <a:rPr lang="en-IN" dirty="0"/>
              <a:t>Six Advantages of Cloud Computing</a:t>
            </a:r>
          </a:p>
        </p:txBody>
      </p:sp>
      <p:sp>
        <p:nvSpPr>
          <p:cNvPr id="3" name="Content Placeholder 2">
            <a:extLst>
              <a:ext uri="{FF2B5EF4-FFF2-40B4-BE49-F238E27FC236}">
                <a16:creationId xmlns:a16="http://schemas.microsoft.com/office/drawing/2014/main" id="{8232CEE7-BED4-3161-67AF-D8419CF38D2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0B3B2D9-953E-2C73-22CC-DF7B33823CD2}"/>
              </a:ext>
            </a:extLst>
          </p:cNvPr>
          <p:cNvPicPr>
            <a:picLocks noChangeAspect="1"/>
          </p:cNvPicPr>
          <p:nvPr/>
        </p:nvPicPr>
        <p:blipFill>
          <a:blip r:embed="rId2"/>
          <a:stretch>
            <a:fillRect/>
          </a:stretch>
        </p:blipFill>
        <p:spPr>
          <a:xfrm>
            <a:off x="1030239" y="1348854"/>
            <a:ext cx="10131521" cy="4650400"/>
          </a:xfrm>
          <a:prstGeom prst="rect">
            <a:avLst/>
          </a:prstGeom>
        </p:spPr>
      </p:pic>
    </p:spTree>
    <p:extLst>
      <p:ext uri="{BB962C8B-B14F-4D97-AF65-F5344CB8AC3E}">
        <p14:creationId xmlns:p14="http://schemas.microsoft.com/office/powerpoint/2010/main" val="138097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AEF6-DCBC-5C46-30E3-D6F3D8D436AF}"/>
              </a:ext>
            </a:extLst>
          </p:cNvPr>
          <p:cNvSpPr>
            <a:spLocks noGrp="1"/>
          </p:cNvSpPr>
          <p:nvPr>
            <p:ph type="title"/>
          </p:nvPr>
        </p:nvSpPr>
        <p:spPr/>
        <p:txBody>
          <a:bodyPr/>
          <a:lstStyle/>
          <a:p>
            <a:r>
              <a:rPr lang="en-IN" dirty="0"/>
              <a:t>Problems solved by the Cloud</a:t>
            </a:r>
          </a:p>
        </p:txBody>
      </p:sp>
      <p:sp>
        <p:nvSpPr>
          <p:cNvPr id="3" name="Content Placeholder 2">
            <a:extLst>
              <a:ext uri="{FF2B5EF4-FFF2-40B4-BE49-F238E27FC236}">
                <a16:creationId xmlns:a16="http://schemas.microsoft.com/office/drawing/2014/main" id="{34E0BAD8-CB94-DD19-E759-671ED39824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7E9ACE2-05DC-8201-0F2D-9E57773456D1}"/>
              </a:ext>
            </a:extLst>
          </p:cNvPr>
          <p:cNvPicPr>
            <a:picLocks noChangeAspect="1"/>
          </p:cNvPicPr>
          <p:nvPr/>
        </p:nvPicPr>
        <p:blipFill>
          <a:blip r:embed="rId2"/>
          <a:stretch>
            <a:fillRect/>
          </a:stretch>
        </p:blipFill>
        <p:spPr>
          <a:xfrm>
            <a:off x="553648" y="1601775"/>
            <a:ext cx="11084703" cy="4107707"/>
          </a:xfrm>
          <a:prstGeom prst="rect">
            <a:avLst/>
          </a:prstGeom>
        </p:spPr>
      </p:pic>
    </p:spTree>
    <p:extLst>
      <p:ext uri="{BB962C8B-B14F-4D97-AF65-F5344CB8AC3E}">
        <p14:creationId xmlns:p14="http://schemas.microsoft.com/office/powerpoint/2010/main" val="290205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FC5D8-ADBE-F65F-F8DA-3E155CD8BF05}"/>
              </a:ext>
            </a:extLst>
          </p:cNvPr>
          <p:cNvSpPr>
            <a:spLocks noGrp="1"/>
          </p:cNvSpPr>
          <p:nvPr>
            <p:ph type="title"/>
          </p:nvPr>
        </p:nvSpPr>
        <p:spPr/>
        <p:txBody>
          <a:bodyPr/>
          <a:lstStyle/>
          <a:p>
            <a:r>
              <a:rPr lang="en-IN" dirty="0"/>
              <a:t>NIST Definition</a:t>
            </a:r>
          </a:p>
        </p:txBody>
      </p:sp>
      <p:sp>
        <p:nvSpPr>
          <p:cNvPr id="5" name="Content Placeholder 4">
            <a:extLst>
              <a:ext uri="{FF2B5EF4-FFF2-40B4-BE49-F238E27FC236}">
                <a16:creationId xmlns:a16="http://schemas.microsoft.com/office/drawing/2014/main" id="{D6229609-14F9-700D-B13D-6D1078903DFD}"/>
              </a:ext>
            </a:extLst>
          </p:cNvPr>
          <p:cNvSpPr>
            <a:spLocks noGrp="1"/>
          </p:cNvSpPr>
          <p:nvPr>
            <p:ph idx="1"/>
          </p:nvPr>
        </p:nvSpPr>
        <p:spPr/>
        <p:txBody>
          <a:bodyPr/>
          <a:lstStyle/>
          <a:p>
            <a:r>
              <a:rPr lang="en-US" dirty="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endParaRPr lang="en-IN" dirty="0"/>
          </a:p>
        </p:txBody>
      </p:sp>
    </p:spTree>
    <p:extLst>
      <p:ext uri="{BB962C8B-B14F-4D97-AF65-F5344CB8AC3E}">
        <p14:creationId xmlns:p14="http://schemas.microsoft.com/office/powerpoint/2010/main" val="154118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11098</TotalTime>
  <Words>2479</Words>
  <Application>Microsoft Office PowerPoint</Application>
  <PresentationFormat>Widescreen</PresentationFormat>
  <Paragraphs>182</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An Introduction to Cloud Computing</vt:lpstr>
      <vt:lpstr>Section 1: Introduction to Cloud</vt:lpstr>
      <vt:lpstr>Why Cloud?</vt:lpstr>
      <vt:lpstr>Challenges Before Cloud</vt:lpstr>
      <vt:lpstr>The Cloud Solution</vt:lpstr>
      <vt:lpstr>Five Characteristics of Cloud Computing</vt:lpstr>
      <vt:lpstr>Six Advantages of Cloud Computing</vt:lpstr>
      <vt:lpstr>Problems solved by the Cloud</vt:lpstr>
      <vt:lpstr>NIST Definition</vt:lpstr>
      <vt:lpstr>Grid Computing vs Cloud Computing</vt:lpstr>
      <vt:lpstr>Grid Computing vs Cloud Computing</vt:lpstr>
      <vt:lpstr>Cloud Deployment Models</vt:lpstr>
      <vt:lpstr>Section 2: Managed Services/ Cloud Computing Types (SaaS, PaaS, IaaS, …)</vt:lpstr>
      <vt:lpstr>Managed Services / Cloud Computing Types</vt:lpstr>
      <vt:lpstr>Iaas, Paas, SaaS</vt:lpstr>
      <vt:lpstr>IaaS, PaaS, SaaS</vt:lpstr>
      <vt:lpstr>IaaS, PaaS, SaaS</vt:lpstr>
      <vt:lpstr>Example of Cloud Computing Types</vt:lpstr>
      <vt:lpstr>Serverless Computing</vt:lpstr>
      <vt:lpstr>Deploying an Application on Cloud (AWS)</vt:lpstr>
      <vt:lpstr>Virtualization</vt:lpstr>
      <vt:lpstr>What is Virtualization?</vt:lpstr>
      <vt:lpstr>Solution: Virtualization</vt:lpstr>
      <vt:lpstr>How does Virtualization Work?</vt:lpstr>
      <vt:lpstr>Resource Partitioning</vt:lpstr>
      <vt:lpstr>Virtualization – Good References</vt:lpstr>
      <vt:lpstr>Virtualization Types</vt:lpstr>
      <vt:lpstr>Type 1 and 2</vt:lpstr>
      <vt:lpstr>Another important point</vt:lpstr>
      <vt:lpstr>PowerPoint Presentation</vt:lpstr>
      <vt:lpstr>Multi-tenancy in Cloud</vt:lpstr>
      <vt:lpstr>Types of Multi-tenant Cloud Architectures</vt:lpstr>
      <vt:lpstr>Degrees of Multi-Tenancy</vt:lpstr>
      <vt:lpstr>Multi-Tenancy Data Architecture</vt:lpstr>
      <vt:lpstr>Single Database, Shared Schema</vt:lpstr>
      <vt:lpstr>Single Database, Separate Schema</vt:lpstr>
      <vt:lpstr>Database Per Tenant</vt:lpstr>
      <vt:lpstr>Multiple Databases, Multiple Tenants Per Database, Shared Schema</vt:lpstr>
      <vt:lpstr>How to Choose Multi-Tenancy Degree?</vt:lpstr>
      <vt:lpstr>How to decide Level of Multi-tenancy?</vt:lpstr>
      <vt:lpstr>Virtualization Provisioning</vt:lpstr>
      <vt:lpstr>LUN</vt:lpstr>
      <vt:lpstr>Thin Provisioning</vt:lpstr>
      <vt:lpstr>Cloning</vt:lpstr>
      <vt:lpstr>Snapshot</vt:lpstr>
      <vt:lpstr>VM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Services and Security</dc:title>
  <dc:creator>Atul Kahate</dc:creator>
  <cp:lastModifiedBy>Atul Kahate</cp:lastModifiedBy>
  <cp:revision>49</cp:revision>
  <dcterms:created xsi:type="dcterms:W3CDTF">2022-05-10T12:41:04Z</dcterms:created>
  <dcterms:modified xsi:type="dcterms:W3CDTF">2022-11-19T08:58:04Z</dcterms:modified>
</cp:coreProperties>
</file>