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277" r:id="rId30"/>
    <p:sldId id="278" r:id="rId31"/>
    <p:sldId id="279" r:id="rId32"/>
    <p:sldId id="280" r:id="rId33"/>
    <p:sldId id="281" r:id="rId34"/>
    <p:sldId id="282" r:id="rId35"/>
    <p:sldId id="302" r:id="rId36"/>
    <p:sldId id="303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4" r:id="rId57"/>
    <p:sldId id="305" r:id="rId58"/>
    <p:sldId id="306" r:id="rId59"/>
    <p:sldId id="30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2DE0-CC75-BE07-43A4-86CE57C7D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53285-9A57-38E1-3A15-D148D8D0C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A52B-8FAD-68FD-397F-36BA792F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8597-299C-97D2-B2D0-D8D6A4BE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F749-A5D5-F0FB-C485-D8E76055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162A-D110-8898-CBF1-8A26A9C1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9EC1-EA08-AD11-1C52-E220C323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60FF-027D-BA4F-3A78-60E30C2C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BF16-7C8D-3077-F7CB-D90B8140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517F-A2BC-53C2-111B-35187FE6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7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0A849-C4B3-CB06-3D17-F38E33B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42308-8114-89CF-64AB-57D67363A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E107-BA52-4E1B-416C-483C6C44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EF71-FB1B-59DE-6098-F6561010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2C69-3C5C-C77E-2CD0-5962656F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63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DC00-EC27-5E34-FDE8-48F9D51F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AC7B-CE5A-9FCF-2F6D-6D5F69AC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28B8-EFD8-BC5A-E1E9-D578262D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F48-2945-779C-8B38-F5D661CD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F0D2-B035-5FDA-F151-CD0B489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13E0-52DE-9508-33AC-6712F91C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6282B-436E-8AE7-B9E3-4527FD100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1498-7BDA-A0EE-61A9-300269B4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88F0-4A01-3A6E-5610-0405F50C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2E31-065A-49A4-7A80-E1F0994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4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23B-297E-448C-2DD1-68360D1A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8E1A-BFA6-D94B-C0CE-DBBEC7AB5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C6B13-E1FC-8985-6158-AE96D8B9E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E7D4-19AC-D670-F81D-703F5D2E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A2732-A810-71B9-8E6C-4A5536D3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56DCB-E1B2-677D-E012-738269F3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1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8A09-4BBA-EC15-CBEF-5DD81F1D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71523-9762-074A-C7D6-8100F35D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B7616-787E-0F1F-502A-B39D0E451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12F08-E6B6-2887-9C61-05A3D71DF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5461B-19E0-022C-486F-3E4355FCC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50DFB-0F6B-48FA-7E58-E3CB80E3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786D7-388D-F7F8-59A6-FF2A4FA8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23ADB-7CCF-2C10-1AF7-29CC983F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9163-844A-E108-B557-8B2F5DC3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B611A-3BAC-9C4B-4A21-BAF20BC2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C4903-DE25-6931-FA78-C60DFFE3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DDD62-2AE0-5776-9EFD-A3A58DF3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2A53-1749-2530-EF19-4A70C038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0ECD4-2C54-BB3D-DCCF-81F4D256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2B0C4-3629-A1F8-135F-F4273BE9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5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0E2A-F0B2-A985-420C-75625FA9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3235-3EE3-171E-AC9D-18F7F67B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A1E06-9721-EDE3-78EF-BA4EC507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9B4D-818B-92E2-D9A2-9C2C5E2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D4C26-424C-0C75-CF21-FD14F8C8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5FC08-86F8-A4FE-BD23-A4A27F5A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DC55-56B8-BB33-A63B-4B4C84EC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E7252-9F02-5C0E-99C6-FA471C697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2016B-1FA0-6CBE-CD2C-D7F26010B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2B67-AA38-E58E-E3C1-073BAB99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D349-1AEB-61AA-BCAF-F24A2010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0862-1967-4972-FAE5-9CCB175D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5D130-7A70-891F-56AE-B168451D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CB79B-5AC7-6B81-E0B4-4B92844A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418F5-4D9D-A375-05DB-140B70112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C6AA-DBF7-492D-8F28-C54669074C5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BDB1-2780-EE4D-2716-29FB4CB6C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86BB-46EC-1B19-776F-EE1F4AE8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3EF9-EB51-4F90-974A-B696C624D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vnrepository.com/repos/centra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online_html_editor.ph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localhost:8080/firstWebApp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7C-13E0-9793-1958-C30DE3291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929A1-3383-B33D-C27C-023ADFBAF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426409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4AC3-2662-3677-81C8-3CE1CE12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edit </a:t>
            </a:r>
            <a:r>
              <a:rPr lang="en-IN" dirty="0" err="1"/>
              <a:t>build.gradle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4183-7DB8-39E8-BF64-98C4A4FD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</a:t>
            </a:r>
          </a:p>
          <a:p>
            <a:r>
              <a:rPr lang="en-US" dirty="0"/>
              <a:t>task </a:t>
            </a:r>
            <a:r>
              <a:rPr lang="en-US" dirty="0" err="1"/>
              <a:t>firstTask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println</a:t>
            </a:r>
            <a:r>
              <a:rPr lang="en-US" dirty="0"/>
              <a:t> 'Hello, Gradle World!’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b="1" dirty="0" err="1"/>
              <a:t>gradle</a:t>
            </a:r>
            <a:r>
              <a:rPr lang="en-US" b="1" dirty="0"/>
              <a:t> tasks –all</a:t>
            </a:r>
            <a:r>
              <a:rPr lang="en-US" dirty="0"/>
              <a:t> again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15F31-406F-B511-3CEE-FEE84B8B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55" y="1949988"/>
            <a:ext cx="5397777" cy="1231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75ECF-DEE5-AA21-537A-98859C6C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5" y="3606251"/>
            <a:ext cx="5188217" cy="1073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1E0A2-D009-C45D-0A5A-34E7C009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292" y="5103756"/>
            <a:ext cx="995731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9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4AC3-2662-3677-81C8-3CE1CE12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Execute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4183-7DB8-39E8-BF64-98C4A4FD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gradle</a:t>
            </a:r>
            <a:r>
              <a:rPr lang="en-IN" dirty="0"/>
              <a:t> </a:t>
            </a:r>
            <a:r>
              <a:rPr lang="en-IN" dirty="0" err="1"/>
              <a:t>firstTask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Gradle </a:t>
            </a:r>
            <a:r>
              <a:rPr lang="en-IN" dirty="0" err="1"/>
              <a:t>fT</a:t>
            </a:r>
            <a:endParaRPr lang="en-IN" dirty="0"/>
          </a:p>
          <a:p>
            <a:r>
              <a:rPr lang="en-IN" dirty="0"/>
              <a:t>(camelCase)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F7E94-F4EB-2C98-4279-69A3D462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10" y="1690688"/>
            <a:ext cx="4991357" cy="1593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9D1CEA-6E12-E9D8-0D65-1916336E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110" y="3782171"/>
            <a:ext cx="4216617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1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D717-422A-05EC-626A-C657B4AA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Java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AFED-3B91-8C94-D115-BF2E547F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new folder </a:t>
            </a:r>
            <a:r>
              <a:rPr lang="en-IN" dirty="0" err="1"/>
              <a:t>firstJavaProject</a:t>
            </a:r>
            <a:r>
              <a:rPr lang="en-IN" dirty="0"/>
              <a:t> inside C:\code\gradle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Options, respectively: 2, 3, 1, 1, no, 1, Source package: </a:t>
            </a:r>
            <a:r>
              <a:rPr lang="en-IN" dirty="0" err="1"/>
              <a:t>com.cdac.gradle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B4169-F2D2-B85E-FA83-42A5B72C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48" y="2380393"/>
            <a:ext cx="6312224" cy="1378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77557-EA11-99ED-EC5D-B1745B14B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933" y="4001294"/>
            <a:ext cx="4788146" cy="9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EA99-7360-77AB-38D1-FC2AE82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A452-CB10-9AEA-92E5-3CFF37BF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settings.gradle</a:t>
            </a:r>
            <a:r>
              <a:rPr lang="en-IN" dirty="0"/>
              <a:t> file in this Java project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will see that app is a directory in the project</a:t>
            </a:r>
          </a:p>
          <a:p>
            <a:r>
              <a:rPr lang="en-IN" dirty="0"/>
              <a:t>That contains </a:t>
            </a:r>
            <a:r>
              <a:rPr lang="en-IN" dirty="0" err="1"/>
              <a:t>src</a:t>
            </a:r>
            <a:r>
              <a:rPr lang="en-IN" dirty="0"/>
              <a:t>, and then the Java source code</a:t>
            </a:r>
          </a:p>
          <a:p>
            <a:r>
              <a:rPr lang="en-IN" dirty="0"/>
              <a:t>Also, App.java is created inside</a:t>
            </a:r>
          </a:p>
          <a:p>
            <a:r>
              <a:rPr lang="en-IN" dirty="0"/>
              <a:t>Similarly, the test folder also contains code for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9076B-6501-D79D-228B-F5793414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15" y="2507554"/>
            <a:ext cx="3867349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0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AAC3-807C-59E7-1186-500E8AE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and Run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3110-F335-C061-9842-FF463378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the command prompt, type </a:t>
            </a:r>
            <a:r>
              <a:rPr lang="en-IN" b="1" dirty="0" err="1"/>
              <a:t>gradle</a:t>
            </a:r>
            <a:r>
              <a:rPr lang="en-IN" b="1" dirty="0"/>
              <a:t> tasks --all</a:t>
            </a:r>
          </a:p>
          <a:p>
            <a:pPr lvl="1"/>
            <a:r>
              <a:rPr lang="en-IN" dirty="0"/>
              <a:t>It will show us all the possible tasks – note that they are different from the earlier non-Java project</a:t>
            </a:r>
          </a:p>
          <a:p>
            <a:pPr lvl="1"/>
            <a:r>
              <a:rPr lang="en-IN" dirty="0"/>
              <a:t>Where are they coming from? Open </a:t>
            </a:r>
            <a:r>
              <a:rPr lang="en-IN" i="1" dirty="0" err="1"/>
              <a:t>build.gradle</a:t>
            </a:r>
            <a:r>
              <a:rPr lang="en-IN" i="1" dirty="0"/>
              <a:t> </a:t>
            </a:r>
            <a:r>
              <a:rPr lang="en-IN" dirty="0"/>
              <a:t>file (</a:t>
            </a:r>
            <a:r>
              <a:rPr lang="en-US" dirty="0"/>
              <a:t>C:\code\gradle\firstJavaProject\app)</a:t>
            </a:r>
          </a:p>
          <a:p>
            <a:pPr lvl="1"/>
            <a:r>
              <a:rPr lang="en-US" dirty="0"/>
              <a:t>The following plugin knows how to build a Java application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CDACC-AF50-3D75-9C3A-27E0DF1E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9" y="4268386"/>
            <a:ext cx="9214324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5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AAC3-807C-59E7-1186-500E8AE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and Run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3110-F335-C061-9842-FF463378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the command prompt, type </a:t>
            </a:r>
            <a:r>
              <a:rPr lang="en-IN" b="1" dirty="0" err="1"/>
              <a:t>gradle</a:t>
            </a:r>
            <a:r>
              <a:rPr lang="en-IN" b="1" dirty="0"/>
              <a:t> </a:t>
            </a:r>
            <a:r>
              <a:rPr lang="en-IN" b="1" dirty="0" err="1"/>
              <a:t>compileJava</a:t>
            </a:r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Note that a </a:t>
            </a:r>
            <a:r>
              <a:rPr lang="en-IN" i="1" dirty="0"/>
              <a:t>build </a:t>
            </a:r>
            <a:r>
              <a:rPr lang="en-IN" dirty="0"/>
              <a:t>folder has been created, with compiled code</a:t>
            </a:r>
          </a:p>
          <a:p>
            <a:r>
              <a:rPr lang="en-IN" dirty="0"/>
              <a:t>If we want to do a build again, </a:t>
            </a:r>
            <a:r>
              <a:rPr lang="en-IN" b="1" dirty="0" err="1"/>
              <a:t>gradle</a:t>
            </a:r>
            <a:r>
              <a:rPr lang="en-IN" b="1" dirty="0"/>
              <a:t> clean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09D6E-76CF-8831-2A82-FC69D455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94" y="2394618"/>
            <a:ext cx="9970012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5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5BFF-7F01-8F48-430C-5DBA6601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A76E-1771-13BF-20B9-09D66BA1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gradle</a:t>
            </a:r>
            <a:r>
              <a:rPr lang="en-IN" b="1" dirty="0"/>
              <a:t> test</a:t>
            </a:r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How to verify? Open </a:t>
            </a:r>
            <a:r>
              <a:rPr lang="en-US" dirty="0"/>
              <a:t>C:\code\gradle\firstJavaProject\app\build\reports\tests\test\index.html file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A72F1-64DD-7B27-1DDD-8FE92C7B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46" y="1690688"/>
            <a:ext cx="5378726" cy="9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0A9A9-C2A8-BE3D-A33D-DC0D5F85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973" y="4195713"/>
            <a:ext cx="7606690" cy="26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5BFF-7F01-8F48-430C-5DBA6601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A76E-1771-13BF-20B9-09D66BA1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the link and the next link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Let us try to make it fail the test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4060D-B742-11D6-7469-1FC885E5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98" y="2241209"/>
            <a:ext cx="5688338" cy="31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0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2C4C-2D82-1F3F-5218-6A400B9F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78E9-7F23-E60F-389F-D7A68248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return statement to return null</a:t>
            </a:r>
          </a:p>
          <a:p>
            <a:r>
              <a:rPr lang="en-IN" dirty="0"/>
              <a:t>Original 					Modified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Again test – Next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0A407-843B-95CF-AB9B-DBE46C08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73" y="3025754"/>
            <a:ext cx="3930852" cy="80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27C00-7866-86D5-D371-AB5B666D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86" y="2905640"/>
            <a:ext cx="4210266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9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BD3B-C207-4BB8-265F-6423A310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3497-55EB-A9C9-3BFF-FD768EEC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gradle</a:t>
            </a:r>
            <a:r>
              <a:rPr lang="en-IN" dirty="0"/>
              <a:t>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005F0-6E9B-C003-AD42-C9779E58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3" y="2477215"/>
            <a:ext cx="9982713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3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177C-AA6B-7138-9A10-F939671D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Gradle?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BF1D-CBF3-AA0C-C30A-E87B5021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</a:t>
            </a:r>
            <a:r>
              <a:rPr lang="en-IN" b="1" dirty="0"/>
              <a:t>build automation tool</a:t>
            </a:r>
            <a:endParaRPr lang="en-IN" dirty="0"/>
          </a:p>
          <a:p>
            <a:r>
              <a:rPr lang="en-IN" dirty="0"/>
              <a:t>Helps in</a:t>
            </a:r>
          </a:p>
          <a:p>
            <a:pPr lvl="1"/>
            <a:r>
              <a:rPr lang="en-IN" dirty="0"/>
              <a:t>Compiling</a:t>
            </a:r>
          </a:p>
          <a:p>
            <a:pPr lvl="1"/>
            <a:r>
              <a:rPr lang="en-IN" dirty="0"/>
              <a:t>Running tests</a:t>
            </a:r>
          </a:p>
          <a:p>
            <a:pPr lvl="1"/>
            <a:r>
              <a:rPr lang="en-IN" dirty="0"/>
              <a:t>Packaging (Jar/War/Docker)</a:t>
            </a:r>
          </a:p>
          <a:p>
            <a:pPr lvl="1"/>
            <a:r>
              <a:rPr lang="en-IN" dirty="0"/>
              <a:t>Deploy and run (Local/On Cloud)</a:t>
            </a:r>
          </a:p>
          <a:p>
            <a:r>
              <a:rPr lang="en-IN" dirty="0"/>
              <a:t>Before Gradle</a:t>
            </a:r>
          </a:p>
          <a:p>
            <a:pPr lvl="1"/>
            <a:r>
              <a:rPr lang="en-IN" dirty="0"/>
              <a:t>Ant</a:t>
            </a:r>
          </a:p>
          <a:p>
            <a:pPr lvl="1"/>
            <a:r>
              <a:rPr lang="en-IN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114043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BD3B-C207-4BB8-265F-6423A310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Recheck the test results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3497-55EB-A9C9-3BFF-FD768EEC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F0914-5C47-8DD1-1BAC-7602AC9C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2486"/>
            <a:ext cx="10430064" cy="39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1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BD3B-C207-4BB8-265F-6423A310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Retest with a correct greeting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3497-55EB-A9C9-3BFF-FD768EEC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D5FE7-5DC7-4F7D-5338-AE3FD36F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73" y="2052343"/>
            <a:ext cx="4553184" cy="1047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3DC45-2AC8-A12D-BAAD-BBE6C865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51" y="3513907"/>
            <a:ext cx="5150115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0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473FD5-EE81-5CCE-7FBC-B255010B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Accepting User 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7E371-05AB-3388-B309-5FB89B3CB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8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AF8B-F826-6B83-0971-3C09CFB5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BA1A-DDDC-3D80-FED6-82E35370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Accept 3 integers from the user and display the result of the multiplication of the smallest and the largest numbers</a:t>
            </a:r>
          </a:p>
        </p:txBody>
      </p:sp>
    </p:spTree>
    <p:extLst>
      <p:ext uri="{BB962C8B-B14F-4D97-AF65-F5344CB8AC3E}">
        <p14:creationId xmlns:p14="http://schemas.microsoft.com/office/powerpoint/2010/main" val="295005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AF8B-F826-6B83-0971-3C09CFB5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BA1A-DDDC-3D80-FED6-82E35370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system.in of your Gradle build is not wired up with the system.in of the run (</a:t>
            </a:r>
            <a:r>
              <a:rPr lang="en-US" dirty="0" err="1"/>
              <a:t>JavaExec</a:t>
            </a:r>
            <a:r>
              <a:rPr lang="en-US" dirty="0"/>
              <a:t>) task.</a:t>
            </a:r>
          </a:p>
          <a:p>
            <a:r>
              <a:rPr lang="en-US" dirty="0"/>
              <a:t>So, </a:t>
            </a:r>
            <a:r>
              <a:rPr lang="en-US" i="1" dirty="0" err="1"/>
              <a:t>gradle</a:t>
            </a:r>
            <a:r>
              <a:rPr lang="en-US" i="1" dirty="0"/>
              <a:t> </a:t>
            </a:r>
            <a:r>
              <a:rPr lang="en-US" i="1" dirty="0" err="1"/>
              <a:t>compileJava</a:t>
            </a:r>
            <a:r>
              <a:rPr lang="en-US" dirty="0"/>
              <a:t> will work, but when you do </a:t>
            </a:r>
            <a:r>
              <a:rPr lang="en-US" i="1" dirty="0" err="1"/>
              <a:t>gradle</a:t>
            </a:r>
            <a:r>
              <a:rPr lang="en-US" i="1" dirty="0"/>
              <a:t> run</a:t>
            </a:r>
            <a:r>
              <a:rPr lang="en-US" dirty="0"/>
              <a:t>, it will exit with an error </a:t>
            </a:r>
            <a:r>
              <a:rPr lang="en-US" i="1" dirty="0"/>
              <a:t>Exception in thread "main" </a:t>
            </a:r>
            <a:r>
              <a:rPr lang="en-US" i="1" dirty="0" err="1"/>
              <a:t>java.util.NoSuchElementException</a:t>
            </a:r>
            <a:endParaRPr lang="en-US" i="1" dirty="0"/>
          </a:p>
          <a:p>
            <a:r>
              <a:rPr lang="en-US" dirty="0"/>
              <a:t>How to fix?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gradle.build</a:t>
            </a:r>
            <a:r>
              <a:rPr lang="en-US" dirty="0"/>
              <a:t> file should have an additional task:</a:t>
            </a:r>
          </a:p>
          <a:p>
            <a:pPr lvl="1"/>
            <a:r>
              <a:rPr lang="en-IN" dirty="0"/>
              <a:t>run {</a:t>
            </a:r>
          </a:p>
          <a:p>
            <a:pPr lvl="1"/>
            <a:r>
              <a:rPr lang="en-IN" dirty="0"/>
              <a:t>    </a:t>
            </a:r>
            <a:r>
              <a:rPr lang="en-IN" dirty="0" err="1"/>
              <a:t>standardInput</a:t>
            </a:r>
            <a:r>
              <a:rPr lang="en-IN" dirty="0"/>
              <a:t> = System.in</a:t>
            </a:r>
          </a:p>
          <a:p>
            <a:pPr lvl="1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50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1992-34F7-082F-F623-9E91924B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A307-4BC6-B29A-784C-F9609598F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/*</a:t>
            </a:r>
          </a:p>
          <a:p>
            <a:r>
              <a:rPr lang="en-IN" dirty="0"/>
              <a:t> * This Java source file was generated by the Gradle '</a:t>
            </a:r>
            <a:r>
              <a:rPr lang="en-IN" dirty="0" err="1"/>
              <a:t>init</a:t>
            </a:r>
            <a:r>
              <a:rPr lang="en-IN" dirty="0"/>
              <a:t>' task.</a:t>
            </a:r>
          </a:p>
          <a:p>
            <a:r>
              <a:rPr lang="en-IN" dirty="0"/>
              <a:t> */</a:t>
            </a:r>
          </a:p>
          <a:p>
            <a:r>
              <a:rPr lang="en-IN" dirty="0"/>
              <a:t>package </a:t>
            </a:r>
            <a:r>
              <a:rPr lang="en-IN" dirty="0" err="1"/>
              <a:t>com.cdac.acts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App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int n1, n2, n3;</a:t>
            </a:r>
          </a:p>
          <a:p>
            <a:r>
              <a:rPr lang="en-IN" dirty="0"/>
              <a:t>		Scanner </a:t>
            </a:r>
            <a:r>
              <a:rPr lang="en-IN" dirty="0" err="1"/>
              <a:t>sc</a:t>
            </a:r>
            <a:r>
              <a:rPr lang="en-IN" dirty="0"/>
              <a:t> = new Scanner (System.in);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 ("Enter the first number: ");</a:t>
            </a:r>
          </a:p>
          <a:p>
            <a:r>
              <a:rPr lang="en-IN" dirty="0"/>
              <a:t>		n1 = </a:t>
            </a:r>
            <a:r>
              <a:rPr lang="en-IN" dirty="0" err="1"/>
              <a:t>sc.nextInt</a:t>
            </a:r>
            <a:r>
              <a:rPr lang="en-IN" dirty="0"/>
              <a:t> ();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 ("Enter the second number: ");</a:t>
            </a:r>
          </a:p>
          <a:p>
            <a:r>
              <a:rPr lang="en-IN" dirty="0"/>
              <a:t>		n2 = </a:t>
            </a:r>
            <a:r>
              <a:rPr lang="en-IN" dirty="0" err="1"/>
              <a:t>sc.nextInt</a:t>
            </a:r>
            <a:r>
              <a:rPr lang="en-IN" dirty="0"/>
              <a:t> ();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 ("Enter the third number: ");</a:t>
            </a:r>
          </a:p>
          <a:p>
            <a:r>
              <a:rPr lang="en-IN" dirty="0"/>
              <a:t>		n3 = </a:t>
            </a:r>
            <a:r>
              <a:rPr lang="en-IN" dirty="0" err="1"/>
              <a:t>sc.nextInt</a:t>
            </a:r>
            <a:r>
              <a:rPr lang="en-IN" dirty="0"/>
              <a:t> ();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int largest = 0;</a:t>
            </a:r>
          </a:p>
          <a:p>
            <a:r>
              <a:rPr lang="en-IN" dirty="0"/>
              <a:t>		int smallest = 0;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if (n1 &gt;= n2 &amp;&amp; n1 &gt;= n3)</a:t>
            </a:r>
          </a:p>
          <a:p>
            <a:r>
              <a:rPr lang="en-IN" dirty="0"/>
              <a:t>				largest = n1;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	if (n2 &gt;= n3 &amp;&amp; n2 &gt;= n3)</a:t>
            </a:r>
          </a:p>
          <a:p>
            <a:r>
              <a:rPr lang="en-IN" dirty="0"/>
              <a:t>					largest = n2;</a:t>
            </a:r>
          </a:p>
          <a:p>
            <a:r>
              <a:rPr lang="en-IN" dirty="0"/>
              <a:t>				else</a:t>
            </a:r>
          </a:p>
          <a:p>
            <a:r>
              <a:rPr lang="en-IN" dirty="0"/>
              <a:t>					largest = n3;</a:t>
            </a:r>
          </a:p>
          <a:p>
            <a:r>
              <a:rPr lang="en-IN" dirty="0"/>
              <a:t>				</a:t>
            </a:r>
          </a:p>
          <a:p>
            <a:r>
              <a:rPr lang="en-IN" dirty="0"/>
              <a:t>		if (n1 &lt;= n2 &amp;&amp; n1 &lt;= n3)</a:t>
            </a:r>
          </a:p>
          <a:p>
            <a:r>
              <a:rPr lang="en-IN" dirty="0"/>
              <a:t>				smallest = n1;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	if (n2 &lt;= n3 &amp;&amp; n2 &lt;= n3)</a:t>
            </a:r>
          </a:p>
          <a:p>
            <a:r>
              <a:rPr lang="en-IN" dirty="0"/>
              <a:t>					smallest = n2;</a:t>
            </a:r>
          </a:p>
          <a:p>
            <a:r>
              <a:rPr lang="en-IN" dirty="0"/>
              <a:t>				else</a:t>
            </a:r>
          </a:p>
          <a:p>
            <a:r>
              <a:rPr lang="en-IN" dirty="0"/>
              <a:t>					smallest = n3;</a:t>
            </a:r>
          </a:p>
          <a:p>
            <a:r>
              <a:rPr lang="en-IN" dirty="0"/>
              <a:t>				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 (largest * smallest);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5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1992-34F7-082F-F623-9E91924B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build.gradle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A307-4BC6-B29A-784C-F9609598F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This file was generated by the Gradle '</a:t>
            </a:r>
            <a:r>
              <a:rPr lang="en-US" dirty="0" err="1"/>
              <a:t>init</a:t>
            </a:r>
            <a:r>
              <a:rPr lang="en-US" dirty="0"/>
              <a:t>' task.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This generated file contains a sample Java application project to get you started.</a:t>
            </a:r>
          </a:p>
          <a:p>
            <a:r>
              <a:rPr lang="en-US" dirty="0"/>
              <a:t> * For more details take a look at the 'Building Java &amp; JVM projects' chapter in the Gradle</a:t>
            </a:r>
          </a:p>
          <a:p>
            <a:r>
              <a:rPr lang="en-US" dirty="0"/>
              <a:t> * User Manual available at https://docs.gradle.org/7.4.1/userguide/building_java_projects.html</a:t>
            </a:r>
          </a:p>
          <a:p>
            <a:r>
              <a:rPr lang="en-US" dirty="0"/>
              <a:t> */</a:t>
            </a:r>
          </a:p>
          <a:p>
            <a:endParaRPr lang="en-US" dirty="0"/>
          </a:p>
          <a:p>
            <a:r>
              <a:rPr lang="en-US" dirty="0"/>
              <a:t>plugins {</a:t>
            </a:r>
          </a:p>
          <a:p>
            <a:r>
              <a:rPr lang="en-US" dirty="0"/>
              <a:t>    // Apply the application plugin to add support for building a CLI application in Java.</a:t>
            </a:r>
          </a:p>
          <a:p>
            <a:r>
              <a:rPr lang="en-US" dirty="0"/>
              <a:t>    id 'application'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repositories {</a:t>
            </a:r>
          </a:p>
          <a:p>
            <a:r>
              <a:rPr lang="en-US" dirty="0"/>
              <a:t>    // Use Maven Central for resolving dependencies.</a:t>
            </a:r>
          </a:p>
          <a:p>
            <a:r>
              <a:rPr lang="en-US" dirty="0"/>
              <a:t>    </a:t>
            </a:r>
            <a:r>
              <a:rPr lang="en-US" dirty="0" err="1"/>
              <a:t>mavenCentral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dependencies {</a:t>
            </a:r>
          </a:p>
          <a:p>
            <a:r>
              <a:rPr lang="en-US" dirty="0"/>
              <a:t>    // Use JUnit test framework.</a:t>
            </a:r>
          </a:p>
          <a:p>
            <a:r>
              <a:rPr lang="en-US" dirty="0"/>
              <a:t>    </a:t>
            </a:r>
            <a:r>
              <a:rPr lang="en-US" dirty="0" err="1"/>
              <a:t>testImplementation</a:t>
            </a:r>
            <a:r>
              <a:rPr lang="en-US" dirty="0"/>
              <a:t> 'junit:junit:4.13.2'</a:t>
            </a:r>
          </a:p>
          <a:p>
            <a:endParaRPr lang="en-US" dirty="0"/>
          </a:p>
          <a:p>
            <a:r>
              <a:rPr lang="en-US" dirty="0"/>
              <a:t>    // This dependency is used by the application.</a:t>
            </a:r>
          </a:p>
          <a:p>
            <a:r>
              <a:rPr lang="en-US" dirty="0"/>
              <a:t>    implementation 'com.google.guava:guava:30.1.1-jre'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application {</a:t>
            </a:r>
          </a:p>
          <a:p>
            <a:r>
              <a:rPr lang="en-US" dirty="0"/>
              <a:t>    // Define the main class for the application.</a:t>
            </a:r>
          </a:p>
          <a:p>
            <a:r>
              <a:rPr lang="en-US" dirty="0"/>
              <a:t>    </a:t>
            </a:r>
            <a:r>
              <a:rPr lang="en-US" dirty="0" err="1"/>
              <a:t>mainClass</a:t>
            </a:r>
            <a:r>
              <a:rPr lang="en-US" dirty="0"/>
              <a:t> = '</a:t>
            </a:r>
            <a:r>
              <a:rPr lang="en-US" dirty="0" err="1"/>
              <a:t>com.cdac.acts.App</a:t>
            </a:r>
            <a:r>
              <a:rPr lang="en-US" dirty="0"/>
              <a:t>'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run {</a:t>
            </a:r>
          </a:p>
          <a:p>
            <a:r>
              <a:rPr lang="en-US" dirty="0"/>
              <a:t>    </a:t>
            </a:r>
            <a:r>
              <a:rPr lang="en-US" dirty="0" err="1"/>
              <a:t>standardInput</a:t>
            </a:r>
            <a:r>
              <a:rPr lang="en-US" dirty="0"/>
              <a:t> = System.in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276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701C-9FE7-C59B-6B16-1E1E7812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505C-EDA0-1855-0B6B-8B4BA5DB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00A2A-5E30-F55C-D9BC-B69AC68D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51" y="1461716"/>
            <a:ext cx="7681372" cy="45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9C067-A005-B0CA-1814-D55CD52C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JAR 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EB822-ADF6-7E65-DF02-88FCA4634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51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B5BE-B5DD-ED37-C7F4-804A60EA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jar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3C1E-23BF-E6AF-6F46-31018791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gradle</a:t>
            </a:r>
            <a:r>
              <a:rPr lang="en-IN" dirty="0"/>
              <a:t> jar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E5680-9B46-635B-E8CD-339995E5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712" y="1690688"/>
            <a:ext cx="4864350" cy="1098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FC46B-9755-FA44-0713-F819BF38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60" y="3041652"/>
            <a:ext cx="6852002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F525-37E3-174A-7CB7-E0A54169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Convention over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540A-9FA7-9B4A-AC98-66E525FE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Gradle (Like Maven) asks us to follow a folder structure (</a:t>
            </a:r>
            <a:r>
              <a:rPr lang="en-IN" i="1" dirty="0"/>
              <a:t>convention</a:t>
            </a:r>
            <a:r>
              <a:rPr lang="en-IN" dirty="0"/>
              <a:t>) rather than we defining it (</a:t>
            </a:r>
            <a:r>
              <a:rPr lang="en-IN" i="1" dirty="0"/>
              <a:t>configuration</a:t>
            </a:r>
            <a:r>
              <a:rPr lang="en-IN" dirty="0"/>
              <a:t>)</a:t>
            </a:r>
          </a:p>
          <a:p>
            <a:r>
              <a:rPr lang="en-IN" dirty="0"/>
              <a:t>Makes life simple, since every project will have the same folder structure</a:t>
            </a:r>
          </a:p>
          <a:p>
            <a:pPr lvl="1"/>
            <a:r>
              <a:rPr lang="en-IN" dirty="0" err="1"/>
              <a:t>MyProject</a:t>
            </a:r>
            <a:endParaRPr lang="en-IN" dirty="0"/>
          </a:p>
          <a:p>
            <a:pPr lvl="2"/>
            <a:r>
              <a:rPr lang="en-IN" dirty="0" err="1"/>
              <a:t>src</a:t>
            </a:r>
            <a:r>
              <a:rPr lang="en-IN" dirty="0"/>
              <a:t>/main/java</a:t>
            </a:r>
          </a:p>
          <a:p>
            <a:pPr lvl="2"/>
            <a:r>
              <a:rPr lang="en-IN" dirty="0" err="1"/>
              <a:t>src</a:t>
            </a:r>
            <a:r>
              <a:rPr lang="en-IN" dirty="0"/>
              <a:t>/main/resources</a:t>
            </a:r>
          </a:p>
          <a:p>
            <a:pPr lvl="2"/>
            <a:r>
              <a:rPr lang="en-IN" dirty="0" err="1"/>
              <a:t>src</a:t>
            </a:r>
            <a:r>
              <a:rPr lang="en-IN" dirty="0"/>
              <a:t>/test/java</a:t>
            </a:r>
          </a:p>
          <a:p>
            <a:pPr lvl="2"/>
            <a:r>
              <a:rPr lang="en-IN" dirty="0" err="1"/>
              <a:t>src</a:t>
            </a:r>
            <a:r>
              <a:rPr lang="en-IN" dirty="0"/>
              <a:t>/test/resources</a:t>
            </a:r>
          </a:p>
        </p:txBody>
      </p:sp>
    </p:spTree>
    <p:extLst>
      <p:ext uri="{BB962C8B-B14F-4D97-AF65-F5344CB8AC3E}">
        <p14:creationId xmlns:p14="http://schemas.microsoft.com/office/powerpoint/2010/main" val="4000073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B5BE-B5DD-ED37-C7F4-804A60EA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3C1E-23BF-E6AF-6F46-31018791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gradle</a:t>
            </a:r>
            <a:r>
              <a:rPr lang="en-IN" dirty="0"/>
              <a:t> run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How does this happen? Look at </a:t>
            </a:r>
            <a:r>
              <a:rPr lang="en-IN" i="1" dirty="0" err="1"/>
              <a:t>build.gradle</a:t>
            </a:r>
            <a:r>
              <a:rPr lang="en-IN" dirty="0"/>
              <a:t>, so it knows which class in the Jar file to 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A276DA-61EF-3C97-59B3-2A18C204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310" y="1690688"/>
            <a:ext cx="4724643" cy="1035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5B615-4024-FDA9-2D4A-AD54C26D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51" y="4261277"/>
            <a:ext cx="9220674" cy="914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CB743-C84B-63D0-EA06-34DCCA4E0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097" y="5434436"/>
            <a:ext cx="5067560" cy="8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91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B0D0-46DE-5059-525D-54A55CAB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 in </a:t>
            </a:r>
            <a:r>
              <a:rPr lang="en-IN" dirty="0" err="1"/>
              <a:t>build.gradle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9027-ED74-B265-2EDB-DF2953EA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libraries our code needs to compile and execute the project</a:t>
            </a:r>
          </a:p>
          <a:p>
            <a:pPr lvl="1"/>
            <a:r>
              <a:rPr lang="en-IN" dirty="0"/>
              <a:t>implementation 'com.google.guava:guava:30.1.1-jre’</a:t>
            </a:r>
          </a:p>
          <a:p>
            <a:pPr lvl="2"/>
            <a:r>
              <a:rPr lang="en-IN" dirty="0"/>
              <a:t>Says that </a:t>
            </a:r>
            <a:r>
              <a:rPr lang="en-IN" dirty="0" err="1"/>
              <a:t>gradle</a:t>
            </a:r>
            <a:r>
              <a:rPr lang="en-IN" dirty="0"/>
              <a:t> will use this JRE – so if this statement is missing, </a:t>
            </a:r>
            <a:r>
              <a:rPr lang="en-IN" dirty="0" err="1"/>
              <a:t>gradle</a:t>
            </a:r>
            <a:r>
              <a:rPr lang="en-IN" dirty="0"/>
              <a:t> will try to use the default JRE installed on our computer</a:t>
            </a:r>
          </a:p>
          <a:p>
            <a:pPr lvl="2"/>
            <a:r>
              <a:rPr lang="en-IN" dirty="0"/>
              <a:t>Three parts, separated by colon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dirty="0" err="1"/>
              <a:t>com.google.guava</a:t>
            </a:r>
            <a:r>
              <a:rPr lang="en-IN" dirty="0"/>
              <a:t> – group id, guava – artifact/library id, 30.1.1-jre – version</a:t>
            </a:r>
          </a:p>
          <a:p>
            <a:pPr lvl="2"/>
            <a:r>
              <a:rPr lang="en-IN" dirty="0"/>
              <a:t>Implementation and </a:t>
            </a:r>
            <a:r>
              <a:rPr lang="en-IN" dirty="0" err="1"/>
              <a:t>testImplementation</a:t>
            </a:r>
            <a:r>
              <a:rPr lang="en-IN" dirty="0"/>
              <a:t> – called as configurations</a:t>
            </a:r>
          </a:p>
          <a:p>
            <a:pPr lvl="3"/>
            <a:r>
              <a:rPr lang="en-IN" dirty="0" err="1"/>
              <a:t>testImplementation</a:t>
            </a:r>
            <a:r>
              <a:rPr lang="en-IN" dirty="0"/>
              <a:t>: Use only for compile the test and execute test, implementation: for compile and execute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C9F9A-1994-D6B3-FC8C-70773494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94" y="2045838"/>
            <a:ext cx="5512083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B0D0-46DE-5059-525D-54A55CAB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Repositories in </a:t>
            </a:r>
            <a:r>
              <a:rPr lang="en-IN" dirty="0" err="1"/>
              <a:t>build.gradle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9027-ED74-B265-2EDB-DF2953EA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Specifies where the libraries mentioned in dependencies come from</a:t>
            </a:r>
          </a:p>
          <a:p>
            <a:r>
              <a:rPr lang="en-IN" dirty="0" err="1"/>
              <a:t>mavenCentral</a:t>
            </a:r>
            <a:r>
              <a:rPr lang="en-IN" dirty="0"/>
              <a:t> is the most popular library for this purpose (</a:t>
            </a:r>
            <a:r>
              <a:rPr lang="en-IN" dirty="0">
                <a:hlinkClick r:id="rId2"/>
              </a:rPr>
              <a:t>https://mvnrepository.com/repos/central</a:t>
            </a:r>
            <a:r>
              <a:rPr lang="en-IN" dirty="0"/>
              <a:t>)</a:t>
            </a:r>
          </a:p>
          <a:p>
            <a:r>
              <a:rPr lang="en-IN" dirty="0"/>
              <a:t>Gradle downloads and hashes them to store them locally (See C:\Users\akaha\.gradle\caches\modules-2\files-2.1)</a:t>
            </a:r>
          </a:p>
          <a:p>
            <a:r>
              <a:rPr lang="en-IN" dirty="0"/>
              <a:t>This way, </a:t>
            </a:r>
            <a:r>
              <a:rPr lang="en-IN" dirty="0" err="1"/>
              <a:t>gradle</a:t>
            </a:r>
            <a:r>
              <a:rPr lang="en-IN" dirty="0"/>
              <a:t> does not have to download them every time we do a fresh build – it can use the locally cached versions to make the process much faster</a:t>
            </a:r>
          </a:p>
          <a:p>
            <a:pPr lvl="1"/>
            <a:r>
              <a:rPr lang="en-IN" dirty="0"/>
              <a:t>If the dependencies mentioned have other dependencies, they are automatically downloaded, too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51465-7DCB-94C5-9AAE-1357FEB5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15" y="1940438"/>
            <a:ext cx="5410478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83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7446-B7E0-3E5F-90BA-C92C20BB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dependencies in </a:t>
            </a:r>
            <a:r>
              <a:rPr lang="en-IN" dirty="0" err="1"/>
              <a:t>gradle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1A2B-66E2-282C-DEF4-7ADA5202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Implementation: Available for compiling and running the code</a:t>
            </a:r>
          </a:p>
          <a:p>
            <a:endParaRPr lang="en-IN" dirty="0"/>
          </a:p>
          <a:p>
            <a:r>
              <a:rPr lang="en-IN" dirty="0" err="1"/>
              <a:t>testImplementation</a:t>
            </a:r>
            <a:r>
              <a:rPr lang="en-IN" dirty="0"/>
              <a:t>: Available for compiling and running the testing code</a:t>
            </a:r>
          </a:p>
          <a:p>
            <a:endParaRPr lang="en-IN" dirty="0"/>
          </a:p>
          <a:p>
            <a:r>
              <a:rPr lang="en-IN" dirty="0" err="1"/>
              <a:t>compileOnly</a:t>
            </a:r>
            <a:r>
              <a:rPr lang="en-IN" dirty="0"/>
              <a:t>: Available during compilation only, not during run-time</a:t>
            </a:r>
          </a:p>
          <a:p>
            <a:endParaRPr lang="en-IN" dirty="0"/>
          </a:p>
          <a:p>
            <a:r>
              <a:rPr lang="en-IN" dirty="0" err="1"/>
              <a:t>runtimeOnly</a:t>
            </a:r>
            <a:r>
              <a:rPr lang="en-IN" dirty="0"/>
              <a:t>: Available during execution only</a:t>
            </a:r>
          </a:p>
          <a:p>
            <a:endParaRPr lang="en-IN" dirty="0"/>
          </a:p>
          <a:p>
            <a:r>
              <a:rPr lang="en-IN" dirty="0"/>
              <a:t>Similarly, we have </a:t>
            </a:r>
            <a:r>
              <a:rPr lang="en-IN" dirty="0" err="1"/>
              <a:t>testCompileOnly</a:t>
            </a:r>
            <a:r>
              <a:rPr lang="en-IN" dirty="0"/>
              <a:t> and </a:t>
            </a:r>
            <a:r>
              <a:rPr lang="en-IN"/>
              <a:t>testRuntimeOnly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5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3F218-667C-2242-0D97-CEEB8D0C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 Web Application using Gradle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F4C33-7514-95AF-B47A-1F7787DCD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36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40342D-5DF8-D781-A12A-433CCA45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CD3BD-B04B-4948-23B8-66ED66A3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77932-8CC3-FDB0-C83A-3B51AD9FF450}"/>
              </a:ext>
            </a:extLst>
          </p:cNvPr>
          <p:cNvSpPr txBox="1"/>
          <p:nvPr/>
        </p:nvSpPr>
        <p:spPr>
          <a:xfrm>
            <a:off x="1376737" y="2151136"/>
            <a:ext cx="4171307" cy="1692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index.html</a:t>
            </a:r>
            <a:endParaRPr lang="en-IN" sz="2400" b="1" dirty="0">
              <a:solidFill>
                <a:srgbClr val="FF0000"/>
              </a:solidFill>
            </a:endParaRP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Ask the user to click on a link called as </a:t>
            </a:r>
            <a:r>
              <a:rPr lang="en-IN" sz="2400" b="1" i="1" dirty="0"/>
              <a:t>Get Coupon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C6BBE-B67D-575E-5834-D35FC75D46F9}"/>
              </a:ext>
            </a:extLst>
          </p:cNvPr>
          <p:cNvCxnSpPr>
            <a:cxnSpLocks/>
          </p:cNvCxnSpPr>
          <p:nvPr/>
        </p:nvCxnSpPr>
        <p:spPr>
          <a:xfrm>
            <a:off x="5524075" y="2987245"/>
            <a:ext cx="107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95D9AD-01D9-60B3-7355-9E8D1E497EED}"/>
              </a:ext>
            </a:extLst>
          </p:cNvPr>
          <p:cNvSpPr txBox="1"/>
          <p:nvPr/>
        </p:nvSpPr>
        <p:spPr>
          <a:xfrm>
            <a:off x="6623410" y="2151135"/>
            <a:ext cx="4171307" cy="1692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CouponServlet.java</a:t>
            </a:r>
            <a:endParaRPr lang="en-IN" sz="2400" b="1" dirty="0">
              <a:solidFill>
                <a:srgbClr val="FF0000"/>
              </a:solidFill>
            </a:endParaRP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Show the coupon code to the user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4CAA44-5C12-04DB-547F-E7D352D18754}"/>
              </a:ext>
            </a:extLst>
          </p:cNvPr>
          <p:cNvCxnSpPr>
            <a:stCxn id="9" idx="2"/>
          </p:cNvCxnSpPr>
          <p:nvPr/>
        </p:nvCxnSpPr>
        <p:spPr>
          <a:xfrm flipH="1">
            <a:off x="8709063" y="3843906"/>
            <a:ext cx="1" cy="129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C45B7592-B9A8-F26D-747F-AFB55DFC30E5}"/>
              </a:ext>
            </a:extLst>
          </p:cNvPr>
          <p:cNvSpPr/>
          <p:nvPr/>
        </p:nvSpPr>
        <p:spPr>
          <a:xfrm>
            <a:off x="7479587" y="5137079"/>
            <a:ext cx="2732924" cy="103988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needs to copy the coupon code</a:t>
            </a:r>
          </a:p>
        </p:txBody>
      </p:sp>
    </p:spTree>
    <p:extLst>
      <p:ext uri="{BB962C8B-B14F-4D97-AF65-F5344CB8AC3E}">
        <p14:creationId xmlns:p14="http://schemas.microsoft.com/office/powerpoint/2010/main" val="206033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40342D-5DF8-D781-A12A-433CCA45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CD3BD-B04B-4948-23B8-66ED66A3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77932-8CC3-FDB0-C83A-3B51AD9FF450}"/>
              </a:ext>
            </a:extLst>
          </p:cNvPr>
          <p:cNvSpPr txBox="1"/>
          <p:nvPr/>
        </p:nvSpPr>
        <p:spPr>
          <a:xfrm>
            <a:off x="1376737" y="2151136"/>
            <a:ext cx="4171307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index.html</a:t>
            </a:r>
            <a:endParaRPr lang="en-IN" sz="2400" b="1" dirty="0">
              <a:solidFill>
                <a:srgbClr val="FF0000"/>
              </a:solidFill>
            </a:endParaRP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User enters the coupon code and clicks on the </a:t>
            </a:r>
            <a:r>
              <a:rPr lang="en-IN" sz="2400" b="1" i="1" dirty="0"/>
              <a:t>Get Discount</a:t>
            </a:r>
            <a:r>
              <a:rPr lang="en-IN" sz="2400" b="1" dirty="0"/>
              <a:t> 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C6BBE-B67D-575E-5834-D35FC75D46F9}"/>
              </a:ext>
            </a:extLst>
          </p:cNvPr>
          <p:cNvCxnSpPr>
            <a:cxnSpLocks/>
          </p:cNvCxnSpPr>
          <p:nvPr/>
        </p:nvCxnSpPr>
        <p:spPr>
          <a:xfrm>
            <a:off x="5524075" y="2987245"/>
            <a:ext cx="107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95D9AD-01D9-60B3-7355-9E8D1E497EED}"/>
              </a:ext>
            </a:extLst>
          </p:cNvPr>
          <p:cNvSpPr txBox="1"/>
          <p:nvPr/>
        </p:nvSpPr>
        <p:spPr>
          <a:xfrm>
            <a:off x="6623410" y="2151135"/>
            <a:ext cx="4171307" cy="1692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DiscountServlet.java</a:t>
            </a:r>
            <a:endParaRPr lang="en-IN" sz="2400" b="1" dirty="0">
              <a:solidFill>
                <a:srgbClr val="FF0000"/>
              </a:solidFill>
            </a:endParaRP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Prepare the discount message to be sent to the user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4CAA44-5C12-04DB-547F-E7D352D1875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709064" y="3843906"/>
            <a:ext cx="0" cy="61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A7F211-7D90-EA6B-F909-119EE6BBCEFB}"/>
              </a:ext>
            </a:extLst>
          </p:cNvPr>
          <p:cNvSpPr txBox="1"/>
          <p:nvPr/>
        </p:nvSpPr>
        <p:spPr>
          <a:xfrm>
            <a:off x="6703891" y="4496796"/>
            <a:ext cx="4171307" cy="1692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>
                <a:solidFill>
                  <a:srgbClr val="FF0000"/>
                </a:solidFill>
              </a:rPr>
              <a:t>response.jsp</a:t>
            </a:r>
            <a:endParaRPr lang="en-IN" sz="2400" b="1" dirty="0">
              <a:solidFill>
                <a:srgbClr val="FF0000"/>
              </a:solidFill>
            </a:endParaRP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Show the discount message </a:t>
            </a:r>
            <a:r>
              <a:rPr lang="en-IN" sz="2400" b="1"/>
              <a:t>to the </a:t>
            </a:r>
            <a:r>
              <a:rPr lang="en-IN" sz="24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8378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70CE-9F94-4E1C-D6E1-392B520D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671-27C6-CE62-F284-7D59EE81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folder </a:t>
            </a:r>
            <a:r>
              <a:rPr lang="en-IN" dirty="0" err="1"/>
              <a:t>firstWebApp</a:t>
            </a:r>
            <a:r>
              <a:rPr lang="en-IN" dirty="0"/>
              <a:t> inside C:\code\gradle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Run </a:t>
            </a:r>
            <a:r>
              <a:rPr lang="en-IN" b="1" dirty="0" err="1"/>
              <a:t>gradle</a:t>
            </a:r>
            <a:r>
              <a:rPr lang="en-IN" b="1" dirty="0"/>
              <a:t> </a:t>
            </a:r>
            <a:r>
              <a:rPr lang="en-IN" b="1" dirty="0" err="1"/>
              <a:t>init</a:t>
            </a:r>
            <a:r>
              <a:rPr lang="en-IN" dirty="0"/>
              <a:t> inside the folder’s command prompt</a:t>
            </a:r>
          </a:p>
          <a:p>
            <a:pPr lvl="1"/>
            <a:r>
              <a:rPr lang="en-IN" dirty="0"/>
              <a:t>Select 2, 3, 1, 1, no, 1, </a:t>
            </a:r>
            <a:r>
              <a:rPr lang="en-IN" dirty="0" err="1"/>
              <a:t>firstWebApp</a:t>
            </a:r>
            <a:r>
              <a:rPr lang="en-IN" dirty="0"/>
              <a:t>, </a:t>
            </a:r>
            <a:r>
              <a:rPr lang="en-IN" dirty="0" err="1"/>
              <a:t>com.cdac.ditiss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9FAFC-9239-7231-76C7-58180C53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74" y="2387339"/>
            <a:ext cx="6858352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36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4A5C-E71C-DFEE-DED4-2F937842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Folder changes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369-1130-9A1D-CF1B-24DD0111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Rename the app folder to </a:t>
            </a:r>
            <a:r>
              <a:rPr lang="en-IN" dirty="0" err="1"/>
              <a:t>firstWebApp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Open </a:t>
            </a:r>
            <a:r>
              <a:rPr lang="en-IN" dirty="0" err="1"/>
              <a:t>settings.gradle</a:t>
            </a:r>
            <a:r>
              <a:rPr lang="en-IN" dirty="0"/>
              <a:t> file and change the include declaration to: include(‘</a:t>
            </a:r>
            <a:r>
              <a:rPr lang="en-IN" dirty="0" err="1"/>
              <a:t>firstWebApp</a:t>
            </a:r>
            <a:r>
              <a:rPr lang="en-IN" dirty="0"/>
              <a:t>’) instead of include(‘app’)</a:t>
            </a:r>
          </a:p>
          <a:p>
            <a:r>
              <a:rPr lang="en-IN" dirty="0"/>
              <a:t>Delete App.java from C:\code\gradle\firstWebApp\firstWebApp\src\main\java\com\cdac\ditiss folder</a:t>
            </a:r>
          </a:p>
          <a:p>
            <a:r>
              <a:rPr lang="en-IN" dirty="0"/>
              <a:t>Go to C:\code\gradle\firstWebApp\firstWebApp\src\test\java and delete the entire remaining part (</a:t>
            </a:r>
            <a:r>
              <a:rPr lang="en-IN" dirty="0" err="1"/>
              <a:t>com.cdac</a:t>
            </a:r>
            <a:r>
              <a:rPr lang="en-IN" dirty="0"/>
              <a:t>…..)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BE96D-7438-41B3-1B30-C1C74D56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68" y="2550381"/>
            <a:ext cx="5243015" cy="994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034AB-5029-61A3-2409-C18FF3D3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19" y="2493704"/>
            <a:ext cx="5707087" cy="10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7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4A5C-E71C-DFEE-DED4-2F937842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Folder changes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369-1130-9A1D-CF1B-24DD0111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folder webapp under main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96EDB-399F-3AEE-2EE1-045B54F1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49" y="2385094"/>
            <a:ext cx="6813900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69D2-E868-A16E-6B95-585A4BE5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5E8E-7DCD-193B-19B1-7A23BF81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Gradle uses Groovy or Kotlin scripts for configuration, unlike Maven (which uses XML)</a:t>
            </a:r>
          </a:p>
          <a:p>
            <a:r>
              <a:rPr lang="en-IN" dirty="0"/>
              <a:t>Called as DSL (Domain Specific Language)</a:t>
            </a:r>
          </a:p>
          <a:p>
            <a:r>
              <a:rPr lang="en-IN" dirty="0"/>
              <a:t>The file used for configuration is </a:t>
            </a:r>
            <a:r>
              <a:rPr lang="en-IN" dirty="0" err="1"/>
              <a:t>build.gradle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284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4A5C-E71C-DFEE-DED4-2F937842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Create Servlet skeleton (C:\code\</a:t>
            </a:r>
            <a:r>
              <a:rPr lang="en-IN" sz="3200" dirty="0" err="1"/>
              <a:t>gradle</a:t>
            </a:r>
            <a:r>
              <a:rPr lang="en-IN" sz="3200" dirty="0"/>
              <a:t>\</a:t>
            </a:r>
            <a:r>
              <a:rPr lang="en-IN" sz="3200" dirty="0" err="1"/>
              <a:t>firstWebApp</a:t>
            </a:r>
            <a:r>
              <a:rPr lang="en-IN" sz="3200" dirty="0"/>
              <a:t>\</a:t>
            </a:r>
            <a:r>
              <a:rPr lang="en-IN" sz="3200" dirty="0" err="1"/>
              <a:t>firstWebApp</a:t>
            </a:r>
            <a:r>
              <a:rPr lang="en-IN" sz="3200" dirty="0"/>
              <a:t>\</a:t>
            </a:r>
            <a:r>
              <a:rPr lang="en-IN" sz="3200" dirty="0" err="1"/>
              <a:t>src</a:t>
            </a:r>
            <a:r>
              <a:rPr lang="en-IN" sz="3200" dirty="0"/>
              <a:t>\main\java\com\</a:t>
            </a:r>
            <a:r>
              <a:rPr lang="en-IN" sz="3200" dirty="0" err="1"/>
              <a:t>cdac</a:t>
            </a:r>
            <a:r>
              <a:rPr lang="en-IN" sz="3200" dirty="0"/>
              <a:t>\</a:t>
            </a:r>
            <a:r>
              <a:rPr lang="en-IN" sz="3200" dirty="0" err="1"/>
              <a:t>ditiss</a:t>
            </a:r>
            <a:r>
              <a:rPr lang="en-IN" sz="3200" dirty="0"/>
              <a:t>\CouponServlet.java)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369-1130-9A1D-CF1B-24DD0111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package </a:t>
            </a:r>
            <a:r>
              <a:rPr lang="en-IN" dirty="0" err="1"/>
              <a:t>com.cdac.ditiss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java.io.PrintWriter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javax.servlet.ServletException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javax.servlet.annotation.WebServlet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javax.servlet.http.HttpServletRequest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javax.servlet.http.HttpServletResponse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CouponServlet</a:t>
            </a:r>
            <a:r>
              <a:rPr lang="en-IN" dirty="0"/>
              <a:t> extends </a:t>
            </a:r>
            <a:r>
              <a:rPr lang="en-IN" dirty="0" err="1"/>
              <a:t>HttpServlet</a:t>
            </a:r>
            <a:r>
              <a:rPr lang="en-IN" dirty="0"/>
              <a:t> {</a:t>
            </a:r>
          </a:p>
          <a:p>
            <a:r>
              <a:rPr lang="en-IN" dirty="0"/>
              <a:t>    protected void 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</a:t>
            </a:r>
            <a:r>
              <a:rPr lang="en-IN" dirty="0" err="1"/>
              <a:t>HttpServletResponse</a:t>
            </a:r>
            <a:r>
              <a:rPr lang="en-IN" dirty="0"/>
              <a:t> response)</a:t>
            </a:r>
          </a:p>
          <a:p>
            <a:r>
              <a:rPr lang="en-IN" dirty="0"/>
              <a:t>        throws </a:t>
            </a:r>
            <a:r>
              <a:rPr lang="en-IN" dirty="0" err="1"/>
              <a:t>ServletException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100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C0F7-8FB9-3B87-3275-161C2C59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C:\code\gradle\firstWebApp\firstWebApp\src\main\webapp\index.html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5638-6CC2-3578-C0FC-93F6D7C7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(Hint: Use </a:t>
            </a:r>
            <a:r>
              <a:rPr lang="en-US" dirty="0">
                <a:hlinkClick r:id="rId2"/>
              </a:rPr>
              <a:t>https://www.tutorialspoint.com/online_html_editor.php</a:t>
            </a:r>
            <a:r>
              <a:rPr lang="en-US" dirty="0"/>
              <a:t>, it will also show you the result of the code as you create it)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&lt;title&gt;Home&lt;/title&gt;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=“coupon"&gt;Get Coupon&lt;/a&gt;</a:t>
            </a:r>
          </a:p>
          <a:p>
            <a:r>
              <a:rPr lang="en-US" dirty="0"/>
              <a:t>&lt;form&gt;</a:t>
            </a:r>
          </a:p>
          <a:p>
            <a:r>
              <a:rPr lang="en-US" dirty="0"/>
              <a:t>    Coupon Code: &lt;input type = "text" name = "coupon"&gt;</a:t>
            </a:r>
          </a:p>
          <a:p>
            <a:r>
              <a:rPr lang="en-US" dirty="0"/>
              <a:t>    &lt;input type = "submit" value = "Get Discount“ method = "post" action ="discount" 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441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1EC8-DB9A-CD48-AF23-95063558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should happen when the user views this 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715A-29BC-8304-0A6F-DA8DF0C8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When user clicks on the link, we want it to go to </a:t>
            </a:r>
            <a:r>
              <a:rPr lang="en-IN" dirty="0" err="1"/>
              <a:t>CouponServlet</a:t>
            </a:r>
            <a:r>
              <a:rPr lang="en-IN" dirty="0"/>
              <a:t>, by calling its </a:t>
            </a:r>
            <a:r>
              <a:rPr lang="en-IN" i="1" dirty="0"/>
              <a:t>get </a:t>
            </a:r>
            <a:r>
              <a:rPr lang="en-IN" dirty="0"/>
              <a:t>method</a:t>
            </a:r>
          </a:p>
          <a:p>
            <a:r>
              <a:rPr lang="en-IN" dirty="0"/>
              <a:t>It should return a coupon code</a:t>
            </a:r>
          </a:p>
          <a:p>
            <a:r>
              <a:rPr lang="en-IN" dirty="0"/>
              <a:t>So, make changes to </a:t>
            </a:r>
            <a:r>
              <a:rPr lang="en-IN" dirty="0" err="1"/>
              <a:t>CouponServlet</a:t>
            </a:r>
            <a:r>
              <a:rPr lang="en-IN" dirty="0"/>
              <a:t> (See next slide)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592D6-6489-A9CB-6771-885ED63B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02" y="1739490"/>
            <a:ext cx="3791145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16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B36F-340C-1C84-AEF1-7B2EA83B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CouponServlet.java – Note the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FF56-16F3-E575-7F4E-0FDB3370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import …</a:t>
            </a:r>
          </a:p>
          <a:p>
            <a:r>
              <a:rPr lang="en-IN" dirty="0"/>
              <a:t>…</a:t>
            </a:r>
          </a:p>
          <a:p>
            <a:r>
              <a:rPr lang="en-IN" b="1" dirty="0"/>
              <a:t>@WebServlet("/coupon")</a:t>
            </a:r>
          </a:p>
          <a:p>
            <a:r>
              <a:rPr lang="en-IN" dirty="0"/>
              <a:t>public class </a:t>
            </a:r>
            <a:r>
              <a:rPr lang="en-IN" dirty="0" err="1"/>
              <a:t>CouponServlet</a:t>
            </a:r>
            <a:r>
              <a:rPr lang="en-IN" dirty="0"/>
              <a:t> extends </a:t>
            </a:r>
            <a:r>
              <a:rPr lang="en-IN" dirty="0" err="1"/>
              <a:t>HttpServlet</a:t>
            </a:r>
            <a:r>
              <a:rPr lang="en-IN" dirty="0"/>
              <a:t> {</a:t>
            </a:r>
          </a:p>
          <a:p>
            <a:r>
              <a:rPr lang="en-IN" dirty="0"/>
              <a:t>    protected void 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</a:t>
            </a:r>
            <a:r>
              <a:rPr lang="en-IN" dirty="0" err="1"/>
              <a:t>HttpServletResponse</a:t>
            </a:r>
            <a:r>
              <a:rPr lang="en-IN" dirty="0"/>
              <a:t> response)</a:t>
            </a:r>
          </a:p>
          <a:p>
            <a:r>
              <a:rPr lang="en-IN" dirty="0"/>
              <a:t>        throws </a:t>
            </a:r>
            <a:r>
              <a:rPr lang="en-IN" dirty="0" err="1"/>
              <a:t>ServletException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r>
              <a:rPr lang="en-IN" dirty="0"/>
              <a:t>			</a:t>
            </a:r>
            <a:r>
              <a:rPr lang="en-IN" b="1" dirty="0" err="1"/>
              <a:t>response.getWriter</a:t>
            </a:r>
            <a:r>
              <a:rPr lang="en-IN" b="1" dirty="0"/>
              <a:t>().print ("SUPERSALE");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64183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2A4C-6822-FE5B-210F-506C1116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the discount logic – Again edit index.html, changes highlighted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C28F-2B3D-3A92-2FD0-C915DE44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&lt;title&gt;Home&lt;/title&gt;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=“coupon"&gt;Get Coupon&lt;/a&gt;</a:t>
            </a:r>
          </a:p>
          <a:p>
            <a:r>
              <a:rPr lang="en-US" dirty="0"/>
              <a:t>&lt;form </a:t>
            </a:r>
            <a:r>
              <a:rPr lang="en-US" b="1" dirty="0"/>
              <a:t>method = "post" action = “discount"</a:t>
            </a:r>
            <a:r>
              <a:rPr lang="en-US" dirty="0"/>
              <a:t>&gt;</a:t>
            </a:r>
          </a:p>
          <a:p>
            <a:r>
              <a:rPr lang="en-US" dirty="0"/>
              <a:t>    Coupon Code: &lt;input type = "text" name = "coupon"&gt;</a:t>
            </a:r>
          </a:p>
          <a:p>
            <a:r>
              <a:rPr lang="en-US" dirty="0"/>
              <a:t>    &lt;input type = "submit" value = "Get Discount"&gt;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038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0940-D24D-75AD-5FD7-5777A910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err="1"/>
              <a:t>DiscountServlet</a:t>
            </a:r>
            <a:r>
              <a:rPr lang="en-IN" sz="3200" dirty="0"/>
              <a:t> (C:\code\</a:t>
            </a:r>
            <a:r>
              <a:rPr lang="en-IN" sz="3200" dirty="0" err="1"/>
              <a:t>gradle</a:t>
            </a:r>
            <a:r>
              <a:rPr lang="en-IN" sz="3200" dirty="0"/>
              <a:t>\</a:t>
            </a:r>
            <a:r>
              <a:rPr lang="en-IN" sz="3200" dirty="0" err="1"/>
              <a:t>firstWebApp</a:t>
            </a:r>
            <a:r>
              <a:rPr lang="en-IN" sz="3200" dirty="0"/>
              <a:t>\</a:t>
            </a:r>
            <a:r>
              <a:rPr lang="en-IN" sz="3200" dirty="0" err="1"/>
              <a:t>firstWebApp</a:t>
            </a:r>
            <a:r>
              <a:rPr lang="en-IN" sz="3200" dirty="0"/>
              <a:t>\</a:t>
            </a:r>
            <a:r>
              <a:rPr lang="en-IN" sz="3200" dirty="0" err="1"/>
              <a:t>src</a:t>
            </a:r>
            <a:r>
              <a:rPr lang="en-IN" sz="3200" dirty="0"/>
              <a:t>\main\java\com\</a:t>
            </a:r>
            <a:r>
              <a:rPr lang="en-IN" sz="3200" dirty="0" err="1"/>
              <a:t>cdac</a:t>
            </a:r>
            <a:r>
              <a:rPr lang="en-IN" sz="3200" dirty="0"/>
              <a:t>\</a:t>
            </a:r>
            <a:r>
              <a:rPr lang="en-IN" sz="3200" dirty="0" err="1"/>
              <a:t>ditiss</a:t>
            </a:r>
            <a:r>
              <a:rPr lang="en-IN" sz="3200" dirty="0"/>
              <a:t>\DiscountServlet.java)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93BF-59F2-5267-B3C7-51CDC063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package </a:t>
            </a:r>
            <a:r>
              <a:rPr lang="en-IN" dirty="0" err="1"/>
              <a:t>com.cdac.ditiss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java.io.PrintWriter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javax.servlet.ServletException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javax.servlet.annotation.WebServlet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javax.servlet.http.HttpServletRequest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javax.servlet.http.HttpServletResponse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@WebServlet("/discount")</a:t>
            </a:r>
          </a:p>
          <a:p>
            <a:r>
              <a:rPr lang="en-IN" dirty="0"/>
              <a:t>public class </a:t>
            </a:r>
            <a:r>
              <a:rPr lang="en-IN" dirty="0" err="1"/>
              <a:t>DiscountServlet</a:t>
            </a:r>
            <a:r>
              <a:rPr lang="en-IN" dirty="0"/>
              <a:t> extends </a:t>
            </a:r>
            <a:r>
              <a:rPr lang="en-IN" dirty="0" err="1"/>
              <a:t>HttpServlet</a:t>
            </a:r>
            <a:r>
              <a:rPr lang="en-IN" dirty="0"/>
              <a:t> {    </a:t>
            </a:r>
          </a:p>
          <a:p>
            <a:r>
              <a:rPr lang="en-IN" dirty="0"/>
              <a:t>    protected void </a:t>
            </a:r>
            <a:r>
              <a:rPr lang="en-IN" dirty="0" err="1"/>
              <a:t>doPost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</a:t>
            </a:r>
            <a:r>
              <a:rPr lang="en-IN" dirty="0" err="1"/>
              <a:t>HttpServletResponse</a:t>
            </a:r>
            <a:r>
              <a:rPr lang="en-IN" dirty="0"/>
              <a:t> response)</a:t>
            </a:r>
          </a:p>
          <a:p>
            <a:r>
              <a:rPr lang="en-IN" dirty="0"/>
              <a:t>        throws </a:t>
            </a:r>
            <a:r>
              <a:rPr lang="en-IN" dirty="0" err="1"/>
              <a:t>ServletException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r>
              <a:rPr lang="en-IN" dirty="0"/>
              <a:t>			String coupon = </a:t>
            </a:r>
            <a:r>
              <a:rPr lang="en-IN" dirty="0" err="1"/>
              <a:t>request.getParameter</a:t>
            </a:r>
            <a:r>
              <a:rPr lang="en-IN" dirty="0"/>
              <a:t> ("coupon");</a:t>
            </a:r>
          </a:p>
          <a:p>
            <a:r>
              <a:rPr lang="en-IN" dirty="0"/>
              <a:t>			</a:t>
            </a:r>
            <a:r>
              <a:rPr lang="en-IN" dirty="0" err="1"/>
              <a:t>request.setAttribute</a:t>
            </a:r>
            <a:r>
              <a:rPr lang="en-IN" dirty="0"/>
              <a:t> ("discount", "Discount for coupon " + coupon + " is 50%");</a:t>
            </a:r>
          </a:p>
          <a:p>
            <a:r>
              <a:rPr lang="en-IN" dirty="0"/>
              <a:t>			</a:t>
            </a:r>
            <a:r>
              <a:rPr lang="en-IN" dirty="0" err="1"/>
              <a:t>request.getRequestDispatcher</a:t>
            </a:r>
            <a:r>
              <a:rPr lang="en-IN" dirty="0"/>
              <a:t> ("</a:t>
            </a:r>
            <a:r>
              <a:rPr lang="en-IN" dirty="0" err="1"/>
              <a:t>response.jsp</a:t>
            </a:r>
            <a:r>
              <a:rPr lang="en-IN" dirty="0"/>
              <a:t>").forward (request, response);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043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6133-A70A-24E8-6962-CB7ED87A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Create C:\code\gradle\firstWebApp\firstWebApp\src\main\webapp\response.jsp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D6EB-FED9-980C-01EF-710CE470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&lt;%@ page </a:t>
            </a:r>
            <a:r>
              <a:rPr lang="en-IN" dirty="0" err="1"/>
              <a:t>contentType</a:t>
            </a:r>
            <a:r>
              <a:rPr lang="en-IN" dirty="0"/>
              <a:t> = "text/html" %&gt;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	&lt;head&gt;</a:t>
            </a:r>
          </a:p>
          <a:p>
            <a:r>
              <a:rPr lang="en-IN" dirty="0"/>
              <a:t>		&lt;title&gt;Discount Page&lt;/title&gt;</a:t>
            </a:r>
          </a:p>
          <a:p>
            <a:r>
              <a:rPr lang="en-IN" dirty="0"/>
              <a:t>	&lt;/head&gt;</a:t>
            </a:r>
          </a:p>
          <a:p>
            <a:endParaRPr lang="en-IN" dirty="0"/>
          </a:p>
          <a:p>
            <a:r>
              <a:rPr lang="en-IN" dirty="0"/>
              <a:t>	&lt;body&gt;</a:t>
            </a:r>
          </a:p>
          <a:p>
            <a:r>
              <a:rPr lang="en-IN" dirty="0"/>
              <a:t>		&lt;h3&gt; ${discount} &lt;/h3&gt;</a:t>
            </a:r>
          </a:p>
          <a:p>
            <a:r>
              <a:rPr lang="en-IN" dirty="0"/>
              <a:t>	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39302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DB7A-A33D-8C4C-E47C-0083A054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WAR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3164-8929-C607-319E-85883AC4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Open </a:t>
            </a:r>
            <a:r>
              <a:rPr lang="en-IN" b="1" dirty="0" err="1"/>
              <a:t>build.gradle</a:t>
            </a:r>
            <a:r>
              <a:rPr lang="en-IN" dirty="0"/>
              <a:t> file and it should look like this after your changes:</a:t>
            </a:r>
          </a:p>
          <a:p>
            <a:endParaRPr lang="en-IN" dirty="0"/>
          </a:p>
          <a:p>
            <a:r>
              <a:rPr lang="en-IN" dirty="0"/>
              <a:t>plugins {</a:t>
            </a:r>
          </a:p>
          <a:p>
            <a:r>
              <a:rPr lang="en-IN" dirty="0"/>
              <a:t>    // Apply the application plugin to add support for building a CLI application in Java.</a:t>
            </a:r>
          </a:p>
          <a:p>
            <a:r>
              <a:rPr lang="en-IN" dirty="0"/>
              <a:t>    id 'war'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repositories {</a:t>
            </a:r>
          </a:p>
          <a:p>
            <a:r>
              <a:rPr lang="en-IN" dirty="0"/>
              <a:t>    // Use Maven Central for resolving dependencies.</a:t>
            </a:r>
          </a:p>
          <a:p>
            <a:r>
              <a:rPr lang="en-IN" dirty="0"/>
              <a:t>    </a:t>
            </a:r>
            <a:r>
              <a:rPr lang="en-IN" dirty="0" err="1"/>
              <a:t>mavenCentral</a:t>
            </a:r>
            <a:r>
              <a:rPr lang="en-IN" dirty="0"/>
              <a:t>()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dependencies {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936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DB7A-A33D-8C4C-E47C-0083A054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See what tasks are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3164-8929-C607-319E-85883AC4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 the command prompt, </a:t>
            </a:r>
            <a:r>
              <a:rPr lang="en-IN" b="1" dirty="0" err="1"/>
              <a:t>gradle</a:t>
            </a:r>
            <a:r>
              <a:rPr lang="en-IN" b="1" dirty="0"/>
              <a:t> tasks --all </a:t>
            </a:r>
            <a:r>
              <a:rPr lang="en-IN" dirty="0"/>
              <a:t>and scroll all the way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71E5E-345E-7E39-B923-008ADB77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7" y="2398643"/>
            <a:ext cx="6547186" cy="622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3259D-AA41-9E53-7793-EDA3F538A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22" y="3255446"/>
            <a:ext cx="9103127" cy="33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1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A2B0-68CD-A459-E963-B80EB4CC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E784-FB8D-7351-C1FD-26260C53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library for compiling Java servlets</a:t>
            </a:r>
          </a:p>
          <a:p>
            <a:r>
              <a:rPr lang="en-IN" dirty="0"/>
              <a:t>Search for </a:t>
            </a:r>
            <a:r>
              <a:rPr lang="en-IN" i="1" dirty="0"/>
              <a:t>servlet </a:t>
            </a:r>
            <a:r>
              <a:rPr lang="en-IN" i="1" dirty="0" err="1"/>
              <a:t>api</a:t>
            </a:r>
            <a:r>
              <a:rPr lang="en-IN" i="1" dirty="0"/>
              <a:t> </a:t>
            </a:r>
            <a:r>
              <a:rPr lang="en-IN" i="1" dirty="0" err="1"/>
              <a:t>gradle</a:t>
            </a:r>
            <a:r>
              <a:rPr lang="en-IN" i="1" dirty="0"/>
              <a:t> dependency </a:t>
            </a:r>
            <a:r>
              <a:rPr lang="en-IN" dirty="0"/>
              <a:t>in google</a:t>
            </a:r>
          </a:p>
          <a:p>
            <a:r>
              <a:rPr lang="en-IN" dirty="0"/>
              <a:t>Select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the link ‘</a:t>
            </a:r>
            <a:r>
              <a:rPr lang="en-IN" dirty="0" err="1"/>
              <a:t>javax.servlet-api</a:t>
            </a:r>
            <a:r>
              <a:rPr lang="en-IN" dirty="0"/>
              <a:t>’ above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DAE46-2166-5318-C4F4-677F3E0F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016" y="2983006"/>
            <a:ext cx="2851297" cy="12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7CD7-163B-C603-EAFC-0FA151B7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Incremental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5A5F-5204-B70E-A725-C5D2DFBC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Does not rebuild the whole thing again – makes it very fast</a:t>
            </a:r>
          </a:p>
        </p:txBody>
      </p:sp>
    </p:spTree>
    <p:extLst>
      <p:ext uri="{BB962C8B-B14F-4D97-AF65-F5344CB8AC3E}">
        <p14:creationId xmlns:p14="http://schemas.microsoft.com/office/powerpoint/2010/main" val="2962519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C028-28A6-F7D2-F5BF-9A1D5216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7D26-B1B2-1DDA-1B76-3D6369BA5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Click on 4.0.0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‘Gradle’ – it automatically copies the dependency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Paste it inside </a:t>
            </a:r>
            <a:r>
              <a:rPr lang="en-IN" dirty="0" err="1"/>
              <a:t>build.gradle</a:t>
            </a:r>
            <a:r>
              <a:rPr lang="en-IN" dirty="0"/>
              <a:t> file and remove the comment link (See next slide)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4816E2-1F0B-648D-829D-442F39DA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95" y="3575822"/>
            <a:ext cx="6642441" cy="16828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9021E2-12E0-DA2E-CD34-AB6E8ADA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96" y="1825625"/>
            <a:ext cx="6267772" cy="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96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BD45-E149-D7F1-7FBC-F8B912E9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Modified </a:t>
            </a:r>
            <a:r>
              <a:rPr lang="en-IN" dirty="0" err="1"/>
              <a:t>build.gradle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337B-53C2-0271-AEDF-DC105FD1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CBBBC-C82E-9970-F923-E1CBDF87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53" y="2553419"/>
            <a:ext cx="9093667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00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3ADE-6AC7-59BB-9409-7B9A33EC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create the WAR file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44F2-8F4B-8222-5975-F07A8205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</a:t>
            </a:r>
            <a:r>
              <a:rPr lang="en-IN" b="1" dirty="0" err="1"/>
              <a:t>gradle</a:t>
            </a:r>
            <a:r>
              <a:rPr lang="en-IN" b="1" dirty="0"/>
              <a:t> war</a:t>
            </a:r>
            <a:r>
              <a:rPr lang="en-IN" dirty="0"/>
              <a:t> at the command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CC3CF-DB31-B83A-D506-8C6B15A10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30" y="2549425"/>
            <a:ext cx="7023461" cy="10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7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9362-5445-D2AB-A030-2BEC23BC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the app – Because this is a Web App, we need a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4F6C-7CB7-E81C-0934-52429374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a built-in Web server called as </a:t>
            </a:r>
            <a:r>
              <a:rPr lang="en-IN" dirty="0" err="1"/>
              <a:t>gretty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gradle</a:t>
            </a:r>
            <a:r>
              <a:rPr lang="en-IN" dirty="0"/>
              <a:t> </a:t>
            </a:r>
            <a:r>
              <a:rPr lang="en-IN" dirty="0" err="1"/>
              <a:t>appRun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8AD6E-F45D-D421-733D-ECB2D5E8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8" y="2549245"/>
            <a:ext cx="10173223" cy="1143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2D61F1-64C4-7D9A-DC81-D936A646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214" y="4050096"/>
            <a:ext cx="7762867" cy="211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51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26DC-DE58-7672-1D5A-0B3B73AF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in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94ED-D061-FE48-F6DF-1433DE4F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http://localhost:8080/firstWebApp/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</a:t>
            </a:r>
            <a:r>
              <a:rPr lang="en-IN" i="1" dirty="0"/>
              <a:t>Get Coupon</a:t>
            </a:r>
            <a:r>
              <a:rPr lang="en-IN" dirty="0"/>
              <a:t> link </a:t>
            </a:r>
          </a:p>
          <a:p>
            <a:r>
              <a:rPr lang="en-IN" dirty="0"/>
              <a:t>Copy the code</a:t>
            </a:r>
          </a:p>
          <a:p>
            <a:r>
              <a:rPr lang="en-IN" dirty="0"/>
              <a:t>Come back and paste and click on </a:t>
            </a:r>
            <a:r>
              <a:rPr lang="en-IN" i="1" dirty="0"/>
              <a:t>Get Discount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03302-E863-0486-5D6A-0DBC9AB48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74" y="1825625"/>
            <a:ext cx="4026107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841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996F-7465-1A0E-9790-E1432C6B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Discount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DF31-CC4B-8DB0-1A89-14526F02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AC8D4-A3B5-D71B-0068-7ECE1A3C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71" y="2377580"/>
            <a:ext cx="3988005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23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BE30D-A62C-C5F2-3066-8164E1CF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97E55-D3FD-C1FF-3118-FB8D75566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85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69BC01-00EA-3B20-52A8-031A2E55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Enhance the Coupon/Discount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75A4E-424F-D6DC-F121-E90C8040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one coupon code, show three discount codes</a:t>
            </a:r>
          </a:p>
          <a:p>
            <a:r>
              <a:rPr lang="en-IN" dirty="0"/>
              <a:t>Depending on which coupon code the user selects, show a different discount</a:t>
            </a:r>
          </a:p>
        </p:txBody>
      </p:sp>
    </p:spTree>
    <p:extLst>
      <p:ext uri="{BB962C8B-B14F-4D97-AF65-F5344CB8AC3E}">
        <p14:creationId xmlns:p14="http://schemas.microsoft.com/office/powerpoint/2010/main" val="3637933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A058-21FD-A578-CA91-0EEFAB6C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Changed </a:t>
            </a:r>
            <a:r>
              <a:rPr lang="en-IN" dirty="0" err="1"/>
              <a:t>CouponServlet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00CE-CB9E-27FC-AF66-B0B6B579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package </a:t>
            </a:r>
            <a:r>
              <a:rPr lang="en-IN" dirty="0" err="1"/>
              <a:t>com.cdac.ditiss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java.io.PrintWriter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javax.servlet.ServletException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javax.servlet.annotation.WebServlet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javax.servlet.http.HttpServletRequest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javax.servlet.http.HttpServletResponse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@WebServlet("/coupon")</a:t>
            </a:r>
          </a:p>
          <a:p>
            <a:r>
              <a:rPr lang="en-IN" dirty="0"/>
              <a:t>public class </a:t>
            </a:r>
            <a:r>
              <a:rPr lang="en-IN" dirty="0" err="1"/>
              <a:t>CouponServlet</a:t>
            </a:r>
            <a:r>
              <a:rPr lang="en-IN" dirty="0"/>
              <a:t> extends </a:t>
            </a:r>
            <a:r>
              <a:rPr lang="en-IN" dirty="0" err="1"/>
              <a:t>HttpServlet</a:t>
            </a:r>
            <a:r>
              <a:rPr lang="en-IN" dirty="0"/>
              <a:t> {</a:t>
            </a:r>
          </a:p>
          <a:p>
            <a:r>
              <a:rPr lang="en-IN" dirty="0"/>
              <a:t>    protected void 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</a:t>
            </a:r>
            <a:r>
              <a:rPr lang="en-IN" dirty="0" err="1"/>
              <a:t>HttpServletResponse</a:t>
            </a:r>
            <a:r>
              <a:rPr lang="en-IN" dirty="0"/>
              <a:t> response)</a:t>
            </a:r>
          </a:p>
          <a:p>
            <a:r>
              <a:rPr lang="en-IN" dirty="0"/>
              <a:t>        throws </a:t>
            </a:r>
            <a:r>
              <a:rPr lang="en-IN" dirty="0" err="1"/>
              <a:t>ServletException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r>
              <a:rPr lang="en-IN" dirty="0"/>
              <a:t>			</a:t>
            </a:r>
            <a:r>
              <a:rPr lang="en-IN" dirty="0" err="1"/>
              <a:t>response.getWriter</a:t>
            </a:r>
            <a:r>
              <a:rPr lang="en-IN" dirty="0"/>
              <a:t>().print ("SUPERSALE DIWALISALE CHRISTMASSALE");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8102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515-D0FE-83C2-F9FA-0263383C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Changed </a:t>
            </a:r>
            <a:r>
              <a:rPr lang="en-IN" dirty="0" err="1"/>
              <a:t>DiscountServlet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47B6-32EC-AED4-7C03-28F70C3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package </a:t>
            </a:r>
            <a:r>
              <a:rPr lang="en-IN" dirty="0" err="1"/>
              <a:t>com.cdac.ditiss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java.io.PrintWriter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javax.servlet.ServletException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javax.servlet.annotation.WebServlet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javax.servlet.http.HttpServletRequest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javax.servlet.http.HttpServletResponse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@WebServlet("/discount")</a:t>
            </a:r>
          </a:p>
          <a:p>
            <a:r>
              <a:rPr lang="en-IN" dirty="0"/>
              <a:t>public class </a:t>
            </a:r>
            <a:r>
              <a:rPr lang="en-IN" dirty="0" err="1"/>
              <a:t>DiscountServlet</a:t>
            </a:r>
            <a:r>
              <a:rPr lang="en-IN" dirty="0"/>
              <a:t> extends </a:t>
            </a:r>
            <a:r>
              <a:rPr lang="en-IN" dirty="0" err="1"/>
              <a:t>HttpServlet</a:t>
            </a:r>
            <a:r>
              <a:rPr lang="en-IN" dirty="0"/>
              <a:t> {    </a:t>
            </a:r>
          </a:p>
          <a:p>
            <a:r>
              <a:rPr lang="en-IN" dirty="0"/>
              <a:t>    protected void </a:t>
            </a:r>
            <a:r>
              <a:rPr lang="en-IN" dirty="0" err="1"/>
              <a:t>doPost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</a:t>
            </a:r>
            <a:r>
              <a:rPr lang="en-IN" dirty="0" err="1"/>
              <a:t>HttpServletResponse</a:t>
            </a:r>
            <a:r>
              <a:rPr lang="en-IN" dirty="0"/>
              <a:t> response)</a:t>
            </a:r>
          </a:p>
          <a:p>
            <a:r>
              <a:rPr lang="en-IN" dirty="0"/>
              <a:t>        throws </a:t>
            </a:r>
            <a:r>
              <a:rPr lang="en-IN" dirty="0" err="1"/>
              <a:t>ServletException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r>
              <a:rPr lang="en-IN" dirty="0"/>
              <a:t>			String coupon = </a:t>
            </a:r>
            <a:r>
              <a:rPr lang="en-IN" dirty="0" err="1"/>
              <a:t>request.getParameter</a:t>
            </a:r>
            <a:r>
              <a:rPr lang="en-IN" dirty="0"/>
              <a:t> ("coupon");</a:t>
            </a:r>
          </a:p>
          <a:p>
            <a:r>
              <a:rPr lang="en-IN" dirty="0"/>
              <a:t>			int </a:t>
            </a:r>
            <a:r>
              <a:rPr lang="en-IN" dirty="0" err="1"/>
              <a:t>discountValue</a:t>
            </a:r>
            <a:r>
              <a:rPr lang="en-IN" dirty="0"/>
              <a:t> = 0;</a:t>
            </a:r>
          </a:p>
          <a:p>
            <a:r>
              <a:rPr lang="en-IN" dirty="0"/>
              <a:t>			</a:t>
            </a:r>
          </a:p>
          <a:p>
            <a:r>
              <a:rPr lang="en-IN" dirty="0"/>
              <a:t>			if (</a:t>
            </a:r>
            <a:r>
              <a:rPr lang="en-IN" dirty="0" err="1"/>
              <a:t>coupon.equals</a:t>
            </a:r>
            <a:r>
              <a:rPr lang="en-IN" dirty="0"/>
              <a:t> ("SUPERSALE"))</a:t>
            </a:r>
          </a:p>
          <a:p>
            <a:r>
              <a:rPr lang="en-IN" dirty="0"/>
              <a:t>				</a:t>
            </a:r>
            <a:r>
              <a:rPr lang="en-IN" dirty="0" err="1"/>
              <a:t>discountValue</a:t>
            </a:r>
            <a:r>
              <a:rPr lang="en-IN" dirty="0"/>
              <a:t> = 10;</a:t>
            </a:r>
          </a:p>
          <a:p>
            <a:r>
              <a:rPr lang="en-IN" dirty="0"/>
              <a:t>			else if (</a:t>
            </a:r>
            <a:r>
              <a:rPr lang="en-IN" dirty="0" err="1"/>
              <a:t>coupon.equals</a:t>
            </a:r>
            <a:r>
              <a:rPr lang="en-IN" dirty="0"/>
              <a:t> ("DIWALISALE"))</a:t>
            </a:r>
          </a:p>
          <a:p>
            <a:r>
              <a:rPr lang="en-IN" dirty="0"/>
              <a:t>				</a:t>
            </a:r>
            <a:r>
              <a:rPr lang="en-IN" dirty="0" err="1"/>
              <a:t>discountValue</a:t>
            </a:r>
            <a:r>
              <a:rPr lang="en-IN" dirty="0"/>
              <a:t> = 15;</a:t>
            </a:r>
          </a:p>
          <a:p>
            <a:r>
              <a:rPr lang="en-IN" dirty="0"/>
              <a:t>			else if (</a:t>
            </a:r>
            <a:r>
              <a:rPr lang="en-IN" dirty="0" err="1"/>
              <a:t>coupon.equals</a:t>
            </a:r>
            <a:r>
              <a:rPr lang="en-IN" dirty="0"/>
              <a:t> ("CHRISTMASSALE"))</a:t>
            </a:r>
          </a:p>
          <a:p>
            <a:r>
              <a:rPr lang="en-IN" dirty="0"/>
              <a:t>				</a:t>
            </a:r>
            <a:r>
              <a:rPr lang="en-IN" dirty="0" err="1"/>
              <a:t>discountValue</a:t>
            </a:r>
            <a:r>
              <a:rPr lang="en-IN" dirty="0"/>
              <a:t> = 20;</a:t>
            </a:r>
          </a:p>
          <a:p>
            <a:r>
              <a:rPr lang="en-IN" dirty="0"/>
              <a:t>				</a:t>
            </a:r>
          </a:p>
          <a:p>
            <a:r>
              <a:rPr lang="en-IN" dirty="0"/>
              <a:t>			</a:t>
            </a:r>
            <a:r>
              <a:rPr lang="en-IN" dirty="0" err="1"/>
              <a:t>request.setAttribute</a:t>
            </a:r>
            <a:r>
              <a:rPr lang="en-IN" dirty="0"/>
              <a:t> ("discount", "Discount for coupon " + coupon + " is " + </a:t>
            </a:r>
            <a:r>
              <a:rPr lang="en-IN" dirty="0" err="1"/>
              <a:t>discountValue</a:t>
            </a:r>
            <a:r>
              <a:rPr lang="en-IN" dirty="0"/>
              <a:t> + "%");</a:t>
            </a:r>
          </a:p>
          <a:p>
            <a:r>
              <a:rPr lang="en-IN" dirty="0"/>
              <a:t>			</a:t>
            </a:r>
            <a:r>
              <a:rPr lang="en-IN" dirty="0" err="1"/>
              <a:t>request.getRequestDispatcher</a:t>
            </a:r>
            <a:r>
              <a:rPr lang="en-IN" dirty="0"/>
              <a:t> ("</a:t>
            </a:r>
            <a:r>
              <a:rPr lang="en-IN" dirty="0" err="1"/>
              <a:t>response.jsp</a:t>
            </a:r>
            <a:r>
              <a:rPr lang="en-IN" dirty="0"/>
              <a:t>").forward (request, response);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35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B722-D5AD-FFF1-1FBC-B4E5A1A8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Gradle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70B-539F-BD51-A1C5-ACB2AA31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for Install </a:t>
            </a:r>
            <a:r>
              <a:rPr lang="en-IN" dirty="0" err="1"/>
              <a:t>gradle</a:t>
            </a:r>
            <a:endParaRPr lang="en-IN" dirty="0"/>
          </a:p>
          <a:p>
            <a:r>
              <a:rPr lang="en-IN" dirty="0"/>
              <a:t>Gradle needs Java 1.8 or higher </a:t>
            </a:r>
          </a:p>
          <a:p>
            <a:r>
              <a:rPr lang="en-IN" dirty="0"/>
              <a:t>Click on </a:t>
            </a:r>
            <a:r>
              <a:rPr lang="en-IN" i="1" dirty="0"/>
              <a:t>Install manually</a:t>
            </a:r>
          </a:p>
          <a:p>
            <a:r>
              <a:rPr lang="en-IN" dirty="0"/>
              <a:t>Download the file</a:t>
            </a:r>
          </a:p>
          <a:p>
            <a:r>
              <a:rPr lang="en-IN" dirty="0"/>
              <a:t>Extract in your local drive</a:t>
            </a:r>
          </a:p>
          <a:p>
            <a:r>
              <a:rPr lang="en-IN" dirty="0"/>
              <a:t>Add </a:t>
            </a:r>
          </a:p>
          <a:p>
            <a:pPr lvl="1"/>
            <a:r>
              <a:rPr lang="en-IN" dirty="0" err="1"/>
              <a:t>gradle</a:t>
            </a:r>
            <a:r>
              <a:rPr lang="en-IN" dirty="0"/>
              <a:t> directory (C:\gradle-7.4.1) to a new variable </a:t>
            </a:r>
            <a:r>
              <a:rPr lang="en-IN" b="1" dirty="0"/>
              <a:t>GRADLE_HOME</a:t>
            </a:r>
            <a:r>
              <a:rPr lang="en-IN" dirty="0"/>
              <a:t> and </a:t>
            </a:r>
          </a:p>
          <a:p>
            <a:pPr lvl="1"/>
            <a:r>
              <a:rPr lang="en-IN" dirty="0"/>
              <a:t>the bin folder (C:\gradle-7.4.1\bin) to </a:t>
            </a:r>
            <a:r>
              <a:rPr lang="en-IN" b="1" dirty="0"/>
              <a:t>path</a:t>
            </a:r>
          </a:p>
          <a:p>
            <a:r>
              <a:rPr lang="en-IN" dirty="0"/>
              <a:t>Check </a:t>
            </a:r>
            <a:r>
              <a:rPr lang="en-IN" dirty="0" err="1"/>
              <a:t>gradle</a:t>
            </a:r>
            <a:r>
              <a:rPr lang="en-IN" dirty="0"/>
              <a:t> version </a:t>
            </a:r>
            <a:r>
              <a:rPr lang="en-IN" b="1" dirty="0" err="1"/>
              <a:t>gradle</a:t>
            </a:r>
            <a:r>
              <a:rPr lang="en-IN" b="1" dirty="0"/>
              <a:t> -v</a:t>
            </a:r>
            <a:r>
              <a:rPr lang="en-IN" dirty="0"/>
              <a:t> on the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93799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1BD7-052F-BDE2-4396-FBBB111E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</a:t>
            </a:r>
            <a:r>
              <a:rPr lang="en-IN" dirty="0" err="1"/>
              <a:t>gradle</a:t>
            </a:r>
            <a:r>
              <a:rPr lang="en-IN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17D4-ED64-FB8B-D53B-40A24B93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folder (e.g. C:\code\gradle\firstproject)</a:t>
            </a:r>
          </a:p>
          <a:p>
            <a:r>
              <a:rPr lang="en-IN" dirty="0"/>
              <a:t>To make this folder a </a:t>
            </a:r>
            <a:r>
              <a:rPr lang="en-IN" dirty="0" err="1"/>
              <a:t>gradle</a:t>
            </a:r>
            <a:r>
              <a:rPr lang="en-IN" dirty="0"/>
              <a:t> project, we need to add a file </a:t>
            </a:r>
            <a:r>
              <a:rPr lang="en-IN" dirty="0" err="1"/>
              <a:t>build.gradle</a:t>
            </a:r>
            <a:endParaRPr lang="en-IN" dirty="0"/>
          </a:p>
          <a:p>
            <a:r>
              <a:rPr lang="en-IN" dirty="0"/>
              <a:t>Instead of manually creating this file, open command prompt in this folder and type </a:t>
            </a:r>
            <a:r>
              <a:rPr lang="en-IN" b="1" dirty="0" err="1"/>
              <a:t>gradle</a:t>
            </a:r>
            <a:r>
              <a:rPr lang="en-IN" b="1" dirty="0"/>
              <a:t> </a:t>
            </a:r>
            <a:r>
              <a:rPr lang="en-IN" b="1" dirty="0" err="1"/>
              <a:t>init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all the defaults and proceed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05401-9FA9-094E-A03D-08F5CD84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779" y="3272441"/>
            <a:ext cx="5023108" cy="22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7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1BD7-052F-BDE2-4396-FBBB111E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17D4-ED64-FB8B-D53B-40A24B93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folder (e.g. C:\code\gradle\firstproject)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A1047-10E9-2B5A-CE1F-4314C26E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58" y="2541198"/>
            <a:ext cx="7194920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9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5FB2-EF03-C0C9-18CF-240FBACB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build.gradle</a:t>
            </a:r>
            <a:r>
              <a:rPr lang="en-IN" dirty="0"/>
              <a:t> – Will be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7D30-5257-358B-E668-980E3CE1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Go to the command prompt and type </a:t>
            </a:r>
            <a:r>
              <a:rPr lang="en-IN" b="1" dirty="0" err="1"/>
              <a:t>gradle</a:t>
            </a:r>
            <a:r>
              <a:rPr lang="en-IN" b="1" dirty="0"/>
              <a:t> tasks --all</a:t>
            </a:r>
            <a:endParaRPr lang="en-IN" dirty="0"/>
          </a:p>
          <a:p>
            <a:r>
              <a:rPr lang="en-IN" dirty="0"/>
              <a:t>This command looks at </a:t>
            </a:r>
            <a:r>
              <a:rPr lang="en-IN" dirty="0" err="1"/>
              <a:t>build.gradle</a:t>
            </a:r>
            <a:r>
              <a:rPr lang="en-IN" dirty="0"/>
              <a:t> file and executes the tasks mentioned there, but since the file is empty, nothing will happen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DB8ED-47E0-133A-29BF-BED857323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58" y="1690688"/>
            <a:ext cx="9976363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3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3056</Words>
  <Application>Microsoft Office PowerPoint</Application>
  <PresentationFormat>Widescreen</PresentationFormat>
  <Paragraphs>495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Gradle</vt:lpstr>
      <vt:lpstr>What is Gradle?</vt:lpstr>
      <vt:lpstr>Convention over Configuration</vt:lpstr>
      <vt:lpstr>Configuration file</vt:lpstr>
      <vt:lpstr>Incremental Build</vt:lpstr>
      <vt:lpstr>Gradle Installation</vt:lpstr>
      <vt:lpstr>First gradle project</vt:lpstr>
      <vt:lpstr>Check directory</vt:lpstr>
      <vt:lpstr>Open build.gradle – Will be empty</vt:lpstr>
      <vt:lpstr>Now edit build.gradle </vt:lpstr>
      <vt:lpstr>Execute the Task</vt:lpstr>
      <vt:lpstr>Create a Java Project</vt:lpstr>
      <vt:lpstr>app Concept</vt:lpstr>
      <vt:lpstr>Build and Run – 1</vt:lpstr>
      <vt:lpstr>Build and Run – 2</vt:lpstr>
      <vt:lpstr>Test – 1</vt:lpstr>
      <vt:lpstr>Test – 2</vt:lpstr>
      <vt:lpstr>App.java</vt:lpstr>
      <vt:lpstr>Test fails</vt:lpstr>
      <vt:lpstr>Recheck the test results file</vt:lpstr>
      <vt:lpstr>Retest with a correct greeting</vt:lpstr>
      <vt:lpstr>Accepting User Input</vt:lpstr>
      <vt:lpstr>Problem</vt:lpstr>
      <vt:lpstr>Point to Note</vt:lpstr>
      <vt:lpstr>Java Code</vt:lpstr>
      <vt:lpstr>build.gradle</vt:lpstr>
      <vt:lpstr>Test</vt:lpstr>
      <vt:lpstr>Creating a JAR File</vt:lpstr>
      <vt:lpstr>Create a jar file</vt:lpstr>
      <vt:lpstr>Execute the code</vt:lpstr>
      <vt:lpstr>Dependencies in build.gradle file</vt:lpstr>
      <vt:lpstr>Repositories in build.gradle file</vt:lpstr>
      <vt:lpstr>Type of dependencies in gradle</vt:lpstr>
      <vt:lpstr>Build a Web Application using Gradle</vt:lpstr>
      <vt:lpstr>Application flow</vt:lpstr>
      <vt:lpstr>Application flow</vt:lpstr>
      <vt:lpstr>Creating the folder</vt:lpstr>
      <vt:lpstr>Folder changes – 1</vt:lpstr>
      <vt:lpstr>Folder changes – 1</vt:lpstr>
      <vt:lpstr>Create Servlet skeleton (C:\code\gradle\firstWebApp\firstWebApp\src\main\java\com\cdac\ditiss\CouponServlet.java)</vt:lpstr>
      <vt:lpstr>C:\code\gradle\firstWebApp\firstWebApp\src\main\webapp\index.html</vt:lpstr>
      <vt:lpstr>What should happen when the user views this page?</vt:lpstr>
      <vt:lpstr>CouponServlet.java – Note the changes</vt:lpstr>
      <vt:lpstr>Now the discount logic – Again edit index.html, changes highlighted</vt:lpstr>
      <vt:lpstr>DiscountServlet (C:\code\gradle\firstWebApp\firstWebApp\src\main\java\com\cdac\ditiss\DiscountServlet.java)</vt:lpstr>
      <vt:lpstr>Create C:\code\gradle\firstWebApp\firstWebApp\src\main\webapp\response.jsp</vt:lpstr>
      <vt:lpstr>Create WAR file</vt:lpstr>
      <vt:lpstr>See what tasks are available</vt:lpstr>
      <vt:lpstr>Servlet Dependency</vt:lpstr>
      <vt:lpstr>Servlet Dependency</vt:lpstr>
      <vt:lpstr>Modified build.gradle file</vt:lpstr>
      <vt:lpstr>Let us create the WAR file now</vt:lpstr>
      <vt:lpstr>Run the app – Because this is a Web App, we need a Web Server</vt:lpstr>
      <vt:lpstr>Test in the Browser</vt:lpstr>
      <vt:lpstr>Discount page</vt:lpstr>
      <vt:lpstr>Exercise</vt:lpstr>
      <vt:lpstr>Enhance the Coupon/Discount Application</vt:lpstr>
      <vt:lpstr>Changed CouponServlet</vt:lpstr>
      <vt:lpstr>Changed DiscountServlet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dc:creator>Atul Kahate</dc:creator>
  <cp:lastModifiedBy>Atul Kahate</cp:lastModifiedBy>
  <cp:revision>21</cp:revision>
  <dcterms:created xsi:type="dcterms:W3CDTF">2022-06-07T13:31:02Z</dcterms:created>
  <dcterms:modified xsi:type="dcterms:W3CDTF">2022-11-30T05:28:15Z</dcterms:modified>
</cp:coreProperties>
</file>