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1" r:id="rId4"/>
    <p:sldId id="273" r:id="rId5"/>
    <p:sldId id="274" r:id="rId6"/>
    <p:sldId id="275" r:id="rId8"/>
    <p:sldId id="276" r:id="rId9"/>
    <p:sldId id="278" r:id="rId10"/>
    <p:sldId id="279" r:id="rId11"/>
    <p:sldId id="277" r:id="rId12"/>
    <p:sldId id="282" r:id="rId13"/>
    <p:sldId id="283" r:id="rId14"/>
    <p:sldId id="284" r:id="rId15"/>
    <p:sldId id="285" r:id="rId16"/>
    <p:sldId id="286" r:id="rId17"/>
    <p:sldId id="294" r:id="rId18"/>
    <p:sldId id="289" r:id="rId19"/>
    <p:sldId id="290" r:id="rId20"/>
    <p:sldId id="291" r:id="rId21"/>
    <p:sldId id="292" r:id="rId22"/>
    <p:sldId id="287" r:id="rId23"/>
    <p:sldId id="288" r:id="rId24"/>
    <p:sldId id="270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83"/>
        <p:guide orient="horz" pos="2858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>
                <a:effectLst>
                  <a:outerShdw blurRad="38100" dist="38100" dir="2700000">
                    <a:srgbClr val="000000"/>
                  </a:outerShdw>
                </a:effectLst>
                <a:ea typeface="SimSun" panose="02010600030101010101" pitchFamily="2" charset="-122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b="1">
                <a:solidFill>
                  <a:schemeClr val="bg2"/>
                </a:solidFill>
                <a:ea typeface="SimSun" panose="02010600030101010101" pitchFamily="2" charset="-122"/>
              </a:defRPr>
            </a:lvl1pPr>
            <a:lvl2pPr marL="457200" lvl="1" indent="0" algn="ctr">
              <a:buNone/>
              <a:defRPr b="1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0" algn="ctr">
              <a:buNone/>
              <a:defRPr b="1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0" algn="ctr">
              <a:buNone/>
              <a:defRPr b="1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0" algn="ctr">
              <a:buNone/>
              <a:defRPr b="1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A08366"/>
                </a:solidFill>
              </a:defRPr>
            </a:lvl1pPr>
          </a:lstStyle>
          <a:p>
            <a:pPr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A08366"/>
                </a:solidFill>
              </a:defRPr>
            </a:lvl1pPr>
          </a:lstStyle>
          <a:p>
            <a:pPr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A08366"/>
                </a:solidFill>
              </a:defRPr>
            </a:lvl1pPr>
          </a:lstStyle>
          <a:p>
            <a:pPr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205" y="666115"/>
            <a:ext cx="4936490" cy="2357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56005" y="1695450"/>
          <a:ext cx="7889875" cy="471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629775" imgH="4629150" progId="Paint.Picture">
                  <p:embed/>
                </p:oleObj>
              </mc:Choice>
              <mc:Fallback>
                <p:oleObj name="" r:id="rId1" imgW="9629775" imgH="4629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6005" y="1695450"/>
                        <a:ext cx="7889875" cy="471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69340" y="2275840"/>
          <a:ext cx="792734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448675" imgH="4933950" progId="Paint.Picture">
                  <p:embed/>
                </p:oleObj>
              </mc:Choice>
              <mc:Fallback>
                <p:oleObj name="" r:id="rId1" imgW="8448675" imgH="49339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9340" y="2275840"/>
                        <a:ext cx="7927340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94435" y="1663700"/>
            <a:ext cx="6231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Open browser and connect to localhost:8080</a:t>
            </a:r>
            <a:endParaRPr lang="en-I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16355" y="2444115"/>
          <a:ext cx="7498715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53250" imgH="2609850" progId="Paint.Picture">
                  <p:embed/>
                </p:oleObj>
              </mc:Choice>
              <mc:Fallback>
                <p:oleObj name="" r:id="rId1" imgW="6953250" imgH="2609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355" y="2444115"/>
                        <a:ext cx="7498715" cy="394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220470" y="1690370"/>
            <a:ext cx="7535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Copy the password from the initialAdminPassword file </a:t>
            </a:r>
            <a:endParaRPr lang="en-IN" altLang="en-US" sz="2400"/>
          </a:p>
          <a:p>
            <a:r>
              <a:rPr lang="en-IN" altLang="en-US" sz="2400"/>
              <a:t>and paste it in the browser window to login</a:t>
            </a:r>
            <a:endParaRPr lang="en-I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087755" y="2923540"/>
          <a:ext cx="7893050" cy="35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258300" imgH="5629275" progId="Paint.Picture">
                  <p:embed/>
                </p:oleObj>
              </mc:Choice>
              <mc:Fallback>
                <p:oleObj name="" r:id="rId1" imgW="9258300" imgH="56292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7755" y="2923540"/>
                        <a:ext cx="7893050" cy="35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000760" y="1624330"/>
            <a:ext cx="62992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After login Jenkins displays following screen. </a:t>
            </a:r>
            <a:endParaRPr lang="en-IN" altLang="en-US" sz="2400"/>
          </a:p>
          <a:p>
            <a:r>
              <a:rPr lang="en-IN" altLang="en-US" sz="2400"/>
              <a:t>Click to install suggested plugins.</a:t>
            </a:r>
            <a:endParaRPr lang="en-IN" altLang="en-US" sz="2400"/>
          </a:p>
          <a:p>
            <a:r>
              <a:rPr lang="en-IN" altLang="en-US" sz="2400"/>
              <a:t>You can install other plugins later any time. </a:t>
            </a:r>
            <a:endParaRPr lang="en-I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 Installation on Centos 7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01115" y="2677795"/>
          <a:ext cx="7244080" cy="377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48775" imgH="5553075" progId="Paint.Picture">
                  <p:embed/>
                </p:oleObj>
              </mc:Choice>
              <mc:Fallback>
                <p:oleObj name="" r:id="rId1" imgW="9248775" imgH="5553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115" y="2677795"/>
                        <a:ext cx="7244080" cy="377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952500" y="1662430"/>
            <a:ext cx="79419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Jenkins now starts downloading the plugins from Internet.</a:t>
            </a:r>
            <a:endParaRPr lang="en-IN" altLang="en-US" sz="2400"/>
          </a:p>
          <a:p>
            <a:r>
              <a:rPr lang="en-IN" altLang="en-US" sz="2400"/>
              <a:t>Wait for the process to finish.</a:t>
            </a:r>
            <a:endParaRPr lang="en-I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282065" y="2975610"/>
          <a:ext cx="702310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58300" imgH="5734050" progId="Paint.Picture">
                  <p:embed/>
                </p:oleObj>
              </mc:Choice>
              <mc:Fallback>
                <p:oleObj name="" r:id="rId1" imgW="9258300" imgH="5734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2065" y="2975610"/>
                        <a:ext cx="702310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001395" y="1604645"/>
            <a:ext cx="80086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Once the plugins are installed it will ask to create a admin</a:t>
            </a:r>
            <a:endParaRPr lang="en-IN" altLang="en-US" sz="2400"/>
          </a:p>
          <a:p>
            <a:r>
              <a:rPr lang="en-IN" altLang="en-US" sz="2400"/>
              <a:t> user. Specify the username and password of your choice.</a:t>
            </a:r>
            <a:endParaRPr lang="en-IN" altLang="en-US" sz="2400"/>
          </a:p>
          <a:p>
            <a:r>
              <a:rPr lang="en-IN" altLang="en-US" sz="2400"/>
              <a:t>Then Click save and continue.</a:t>
            </a:r>
            <a:endParaRPr lang="en-I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2845" y="1600200"/>
            <a:ext cx="7514590" cy="4349750"/>
          </a:xfrm>
        </p:spPr>
        <p:txBody>
          <a:bodyPr/>
          <a:p>
            <a:r>
              <a:rPr lang="en-IN" altLang="en-US"/>
              <a:t>On the next screen displayed click Save and Finish.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378585" y="2789555"/>
          <a:ext cx="7036435" cy="352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48775" imgH="5724525" progId="Paint.Picture">
                  <p:embed/>
                </p:oleObj>
              </mc:Choice>
              <mc:Fallback>
                <p:oleObj name="" r:id="rId1" imgW="9248775" imgH="5724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8585" y="2789555"/>
                        <a:ext cx="7036435" cy="352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430" y="1600200"/>
            <a:ext cx="7945755" cy="4349750"/>
          </a:xfrm>
        </p:spPr>
        <p:txBody>
          <a:bodyPr/>
          <a:p>
            <a:r>
              <a:rPr lang="en-IN" altLang="en-US"/>
              <a:t>Once Jenkins finishes setup, click Start using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Jenkins.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456055" y="2745740"/>
          <a:ext cx="6971665" cy="359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91125" imgH="3438525" progId="Paint.Picture">
                  <p:embed/>
                </p:oleObj>
              </mc:Choice>
              <mc:Fallback>
                <p:oleObj name="" r:id="rId1" imgW="5191125" imgH="3438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6055" y="2745740"/>
                        <a:ext cx="6971665" cy="359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3650" y="1600200"/>
            <a:ext cx="7423150" cy="4349750"/>
          </a:xfrm>
        </p:spPr>
        <p:txBody>
          <a:bodyPr/>
          <a:p>
            <a:r>
              <a:rPr lang="en-IN" altLang="en-US"/>
              <a:t>Finally the Jenkins installation is complete and it is ready to use.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456690" y="2773045"/>
          <a:ext cx="6802755" cy="36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686925" imgH="5686425" progId="Paint.Picture">
                  <p:embed/>
                </p:oleObj>
              </mc:Choice>
              <mc:Fallback>
                <p:oleObj name="" r:id="rId1" imgW="9686925" imgH="56864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6690" y="2773045"/>
                        <a:ext cx="6802755" cy="36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 Using Jenkins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Jenkins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845" y="1642745"/>
            <a:ext cx="7786370" cy="4791710"/>
          </a:xfrm>
        </p:spPr>
        <p:txBody>
          <a:bodyPr/>
          <a:p>
            <a:endParaRPr lang="en-US"/>
          </a:p>
          <a:p>
            <a:r>
              <a:rPr lang="en-US"/>
              <a:t>Jenkins is a self-contained, open source automation server which can be used to automate all sorts of tasks related to building, testing, and delivering or deploying software.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Jenkins will be launched as a daemon on startup. </a:t>
            </a:r>
            <a:endParaRPr lang="en-US"/>
          </a:p>
          <a:p>
            <a:r>
              <a:rPr lang="en-US"/>
              <a:t>See </a:t>
            </a:r>
            <a:r>
              <a:rPr lang="en-US" b="1"/>
              <a:t>/etc/init.d/jenkins</a:t>
            </a:r>
            <a:r>
              <a:rPr lang="en-US"/>
              <a:t> for more details.</a:t>
            </a:r>
            <a:endParaRPr lang="en-US"/>
          </a:p>
          <a:p>
            <a:r>
              <a:rPr lang="en-US"/>
              <a:t>The 'jenkins' user is created to run this service. </a:t>
            </a:r>
            <a:endParaRPr lang="en-US"/>
          </a:p>
          <a:p>
            <a:r>
              <a:rPr lang="en-US"/>
              <a:t>If you change this to a different user via the config file, you must change the owner of </a:t>
            </a:r>
            <a:r>
              <a:rPr lang="en-US" b="1"/>
              <a:t>/var/log/jenkins</a:t>
            </a:r>
            <a:r>
              <a:rPr lang="en-US"/>
              <a:t>, </a:t>
            </a:r>
            <a:r>
              <a:rPr lang="en-US" b="1"/>
              <a:t>/var/lib/jenkins</a:t>
            </a:r>
            <a:r>
              <a:rPr lang="en-US"/>
              <a:t>, and </a:t>
            </a:r>
            <a:r>
              <a:rPr lang="en-US" b="1"/>
              <a:t>/var/cache/jenkins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Jenkins Installation on Centos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0200"/>
            <a:ext cx="8084185" cy="5025390"/>
          </a:xfrm>
        </p:spPr>
        <p:txBody>
          <a:bodyPr/>
          <a:p>
            <a:r>
              <a:rPr lang="en-US"/>
              <a:t>Log file will be placed in </a:t>
            </a:r>
            <a:r>
              <a:rPr lang="en-US" b="1"/>
              <a:t>/var/log/jenkins/jenkins.log</a:t>
            </a:r>
            <a:r>
              <a:rPr lang="en-US"/>
              <a:t>. Check this file if you are troubleshooting Jenkins.</a:t>
            </a:r>
            <a:endParaRPr lang="en-US"/>
          </a:p>
          <a:p>
            <a:r>
              <a:rPr lang="en-US" b="1"/>
              <a:t>/etc/sysconfig/jenkins</a:t>
            </a:r>
            <a:r>
              <a:rPr lang="en-US"/>
              <a:t> will capture configuration parameters for the launch.</a:t>
            </a:r>
            <a:endParaRPr lang="en-US"/>
          </a:p>
          <a:p>
            <a:r>
              <a:rPr lang="en-US"/>
              <a:t>By default, Jenkins listen on </a:t>
            </a:r>
            <a:r>
              <a:rPr lang="en-US" b="1"/>
              <a:t>port 8080</a:t>
            </a:r>
            <a:r>
              <a:rPr lang="en-US"/>
              <a:t>. Access this port with your browser to start configuration.  Note that the built-in firewall may have to be opened to access this port from other computers. 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algn="ctr" defTabSz="914400">
              <a:buSzPct val="100000"/>
            </a:pPr>
            <a:r>
              <a:rPr lang="en-US" altLang="x-none" b="0" kern="1200" baseline="0" dirty="0">
                <a:latin typeface="Times New Roman" panose="02020603050405020304" pitchFamily="2" charset="0"/>
                <a:ea typeface="SimSun" panose="02010600030101010101" pitchFamily="2" charset="-122"/>
              </a:rPr>
              <a:t>Thank you!</a:t>
            </a:r>
            <a:endParaRPr lang="zh-CN" altLang="en-US" b="0" kern="1200" baseline="0" dirty="0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As an extensible automation server, Jenkins can be used as a simple C</a:t>
            </a:r>
            <a:r>
              <a:rPr lang="en-IN" altLang="en-US"/>
              <a:t>ontinuous </a:t>
            </a:r>
            <a:r>
              <a:rPr lang="en-US"/>
              <a:t>I</a:t>
            </a:r>
            <a:r>
              <a:rPr lang="en-IN" altLang="en-US"/>
              <a:t>ntegration</a:t>
            </a:r>
            <a:r>
              <a:rPr lang="en-US"/>
              <a:t> server or turned into the </a:t>
            </a:r>
            <a:r>
              <a:rPr lang="en-IN" altLang="en-US"/>
              <a:t>C</a:t>
            </a:r>
            <a:r>
              <a:rPr lang="en-US"/>
              <a:t>ontinuous </a:t>
            </a:r>
            <a:r>
              <a:rPr lang="en-IN" altLang="en-US"/>
              <a:t>D</a:t>
            </a:r>
            <a:r>
              <a:rPr lang="en-US"/>
              <a:t>elivery hub for any project. </a:t>
            </a:r>
            <a:endParaRPr lang="en-US"/>
          </a:p>
          <a:p>
            <a:endParaRPr lang="en-US"/>
          </a:p>
          <a:p>
            <a:r>
              <a:rPr lang="en-US"/>
              <a:t>Jenkins is a self-contained Java-based program, ready to run out-of-the-box, with packages for Windows, Mac OS X and other Unix-like operating systems.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Jenkins can be easily set up and configured via its web interface, which includes on-the-fly error checks and built-in help. </a:t>
            </a:r>
            <a:endParaRPr lang="en-US"/>
          </a:p>
          <a:p>
            <a:endParaRPr lang="en-US"/>
          </a:p>
          <a:p>
            <a:r>
              <a:rPr lang="en-US"/>
              <a:t>With hundreds of plugins in the Update Center, Jenkins integrates with practically every tool in the continuous integration and continuous delivery toolchain.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Jenkins can be extended via its plugin architecture, providing nearly infinite possibilities for what Jenkins can do. </a:t>
            </a:r>
            <a:endParaRPr lang="en-US"/>
          </a:p>
          <a:p>
            <a:endParaRPr lang="en-US"/>
          </a:p>
          <a:p>
            <a:r>
              <a:rPr lang="en-US"/>
              <a:t>Jenkins can easily distribute work across multiple machines, helping drive builds, tests and deployments across multiple platforms faster.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The Jenkins project produces two release lines, LTS and weekly. </a:t>
            </a:r>
            <a:endParaRPr lang="en-US"/>
          </a:p>
          <a:p>
            <a:endParaRPr lang="en-US"/>
          </a:p>
          <a:p>
            <a:r>
              <a:rPr lang="en-US"/>
              <a:t>Depending on your organization's needs, one may be preferred over the other.</a:t>
            </a:r>
            <a:endParaRPr lang="en-US"/>
          </a:p>
          <a:p>
            <a:endParaRPr lang="en-US"/>
          </a:p>
          <a:p>
            <a:r>
              <a:rPr lang="en-US"/>
              <a:t>Both release lines are distributed as .war files, native packages, installers, and Docker containers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 8 runtime environments, both 32-bit and 64-bit versions are supported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IN" altLang="en-US"/>
              <a:t>S</a:t>
            </a:r>
            <a:r>
              <a:rPr lang="en-US"/>
              <a:t>ince Jenkins 2.164 and 2.164.1 , Java 11 runtime environments are supported</a:t>
            </a:r>
            <a:endParaRPr lang="en-US"/>
          </a:p>
          <a:p>
            <a:endParaRPr lang="en-US"/>
          </a:p>
          <a:p>
            <a:r>
              <a:rPr lang="en-US"/>
              <a:t> There are some precautions to take when upgrading from Java 8 to Java 11 in Jenkins</a:t>
            </a:r>
            <a:r>
              <a:rPr lang="en-IN" altLang="en-US"/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0200"/>
            <a:ext cx="8083550" cy="4349750"/>
          </a:xfrm>
        </p:spPr>
        <p:txBody>
          <a:bodyPr/>
          <a:p>
            <a:r>
              <a:rPr lang="en-US"/>
              <a:t>Older versions of Java are not supported</a:t>
            </a:r>
            <a:endParaRPr lang="en-US"/>
          </a:p>
          <a:p>
            <a:r>
              <a:rPr lang="en-US"/>
              <a:t> Java 9 and Java 10 are not supported</a:t>
            </a:r>
            <a:endParaRPr lang="en-US"/>
          </a:p>
          <a:p>
            <a:r>
              <a:rPr lang="en-US"/>
              <a:t> Java 12 is not supported</a:t>
            </a:r>
            <a:endParaRPr lang="en-US"/>
          </a:p>
          <a:p>
            <a:endParaRPr lang="en-US"/>
          </a:p>
          <a:p>
            <a:r>
              <a:rPr lang="en-US"/>
              <a:t> 2.164 (2019-02) and newer: Java 8 or Java 11</a:t>
            </a:r>
            <a:endParaRPr lang="en-US"/>
          </a:p>
          <a:p>
            <a:r>
              <a:rPr lang="en-US"/>
              <a:t> 2.54 (2017-04) and newer: Java 8</a:t>
            </a:r>
            <a:endParaRPr lang="en-US"/>
          </a:p>
          <a:p>
            <a:r>
              <a:rPr lang="en-IN" altLang="en-US"/>
              <a:t>1</a:t>
            </a:r>
            <a:r>
              <a:rPr lang="en-US"/>
              <a:t>.612 (2015-05) and newer: Java 7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Jenkins Installation on Centos 7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110" y="1600200"/>
            <a:ext cx="7799070" cy="4349750"/>
          </a:xfrm>
        </p:spPr>
        <p:txBody>
          <a:bodyPr/>
          <a:p>
            <a:r>
              <a:rPr lang="en-US"/>
              <a:t>sudo wget https://pkg.jenkins.io/redhat-stable/jenkins.repo  </a:t>
            </a:r>
            <a:r>
              <a:rPr lang="en-US">
                <a:sym typeface="+mn-ea"/>
              </a:rPr>
              <a:t> -O /etc/yum.repos.d/jenkins.repo</a:t>
            </a:r>
            <a:endParaRPr lang="en-US"/>
          </a:p>
          <a:p>
            <a:endParaRPr lang="en-US"/>
          </a:p>
          <a:p>
            <a:r>
              <a:rPr lang="en-US"/>
              <a:t>sudo rpm --import https://pkg.jenkins.io/redhat-stable/jenkins.io.key</a:t>
            </a:r>
            <a:endParaRPr lang="en-US"/>
          </a:p>
          <a:p>
            <a:endParaRPr lang="en-US"/>
          </a:p>
          <a:p>
            <a:r>
              <a:rPr lang="en-IN" altLang="en-US"/>
              <a:t>yum install jenkins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3723</Words>
  <Application>WPS Presentation</Application>
  <PresentationFormat/>
  <Paragraphs>119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隶书</vt:lpstr>
      <vt:lpstr>Times New Roman</vt:lpstr>
      <vt:lpstr>Microsoft YaHei</vt:lpstr>
      <vt:lpstr>Arial Unicode MS</vt:lpstr>
      <vt:lpstr>Calibri</vt:lpstr>
      <vt:lpstr>Daily_loose-leaf Binder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Jenkins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Jenkins Installation on Centos 7</vt:lpstr>
      <vt:lpstr>PowerPoint 演示文稿</vt:lpstr>
      <vt:lpstr>Jenkins Installation on Centos 7</vt:lpstr>
      <vt:lpstr>Jenkins Installation on Centos 7</vt:lpstr>
      <vt:lpstr>Jenkins Installation on Centos 7</vt:lpstr>
      <vt:lpstr>Jenkins Installation on Centos 7</vt:lpstr>
      <vt:lpstr>Jenkins Installation on Centos 7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2011-09-23T15:07:00Z</dcterms:created>
  <dcterms:modified xsi:type="dcterms:W3CDTF">2019-06-12T11:56:23Z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