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58" r:id="rId5"/>
    <p:sldId id="260" r:id="rId6"/>
    <p:sldId id="466" r:id="rId7"/>
    <p:sldId id="264" r:id="rId8"/>
    <p:sldId id="265" r:id="rId9"/>
    <p:sldId id="266" r:id="rId10"/>
    <p:sldId id="269" r:id="rId11"/>
    <p:sldId id="407" r:id="rId12"/>
    <p:sldId id="467" r:id="rId13"/>
    <p:sldId id="468" r:id="rId14"/>
    <p:sldId id="469" r:id="rId15"/>
    <p:sldId id="470" r:id="rId16"/>
    <p:sldId id="471" r:id="rId17"/>
    <p:sldId id="409" r:id="rId18"/>
    <p:sldId id="410" r:id="rId19"/>
    <p:sldId id="411" r:id="rId20"/>
    <p:sldId id="334" r:id="rId21"/>
    <p:sldId id="336" r:id="rId22"/>
    <p:sldId id="338" r:id="rId23"/>
    <p:sldId id="339" r:id="rId24"/>
    <p:sldId id="341" r:id="rId25"/>
    <p:sldId id="358" r:id="rId26"/>
    <p:sldId id="363" r:id="rId27"/>
    <p:sldId id="364" r:id="rId28"/>
    <p:sldId id="367" r:id="rId29"/>
    <p:sldId id="371" r:id="rId30"/>
    <p:sldId id="289" r:id="rId31"/>
    <p:sldId id="275" r:id="rId32"/>
    <p:sldId id="263" r:id="rId33"/>
    <p:sldId id="318" r:id="rId34"/>
    <p:sldId id="278" r:id="rId35"/>
    <p:sldId id="283" r:id="rId36"/>
    <p:sldId id="723" r:id="rId37"/>
    <p:sldId id="294" r:id="rId38"/>
    <p:sldId id="292" r:id="rId39"/>
    <p:sldId id="313" r:id="rId40"/>
    <p:sldId id="314" r:id="rId41"/>
    <p:sldId id="311" r:id="rId42"/>
    <p:sldId id="312" r:id="rId43"/>
    <p:sldId id="308" r:id="rId44"/>
    <p:sldId id="310" r:id="rId45"/>
    <p:sldId id="724" r:id="rId46"/>
    <p:sldId id="725" r:id="rId47"/>
    <p:sldId id="72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130F9-DA4D-4AE5-899D-402CF9A53664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47E44-4A8E-4356-A06E-06C4BD4E5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E5476E3-38FB-6FBE-E047-FCEEE2B4BB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A0AFF1DD-4688-422D-9BF1-65C50AC762E4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C180454E-FB16-8D5F-0766-E70986B37B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>
            <a:extLst>
              <a:ext uri="{FF2B5EF4-FFF2-40B4-BE49-F238E27FC236}">
                <a16:creationId xmlns:a16="http://schemas.microsoft.com/office/drawing/2014/main" id="{3A726516-8CF7-E0FA-819A-92D6F5313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ED68AC77-03B0-164C-9460-B2B8770BD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0FDBD8E-88AD-43F7-B74E-E04DD99AEDFE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1EE2-05AC-A512-C80C-7EDC7500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613C2-E05A-0A9B-D265-29E536B2B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C2FB-44E2-1C67-2E76-BADCF1B6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332E-7B8F-0053-134A-0865EC7F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72E7-4383-2075-699C-3BCB43F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76C5-0BF1-EF34-76E6-4FE09303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B23AB-B9AC-47FF-0FB3-DBB946E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EC99-BAFB-B0BB-AFC4-E9F428FF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4A68-7163-DF52-F7D1-3969755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B9CB-EA90-56A4-8CA1-9C7A2A03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9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8C62-7693-8175-205E-5C1672772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5C48F-C055-A39B-F991-602D6A90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CBAE-CA05-11A0-6336-17AA1CAB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98B9-DCC4-DD82-69B8-B3BA399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9429-0E02-E012-C547-73E14B8C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1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AE63-12AD-9A52-9B18-6EDD8E2D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1501-2330-9A4B-CCD3-F1A26C1D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D90A2-BB84-3EF3-78D1-F5620B75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C9A6-77CF-A82A-7766-FA790808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978C-F0E3-9BCA-84C6-59ED4F63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8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C6BB-BD16-A119-1B33-46F715FD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6F12-48BE-934D-10AC-7EF42C66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354-5F72-C6BF-F620-D1CB04A2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F78B-EE10-5C49-4AE0-F34A0EA5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A71E-E625-5DC4-0C88-EF95AC0D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EB63-AF41-EDE8-2F90-6D481406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1249-3337-31C7-0867-1F005B56E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4867-0697-17C1-3D25-710C4E28D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909C-B1E5-1591-134E-082741BF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BDCB-1D14-E531-8B37-AF3D5168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7BC24-3F73-5881-D83D-A4741CC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24E1-DB17-09D0-06E5-15C5DB99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8584-A954-56DD-E859-D5115D26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80733-3C5D-F24B-AF1B-0C8124448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19E40-B131-F3DE-CAB5-60EF4D5B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E2F2E-3FE3-1A8D-DA54-75997E76C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32B72-36B8-78E8-8D8B-E042AC52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C8ED6-D4B4-7A8D-A157-0062073A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77D4E-E72B-18FC-0AFE-5B12482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0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F58A-7462-9200-9FCB-7021E755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F3313-41BC-844C-DBC4-331A7BDA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E82EE-D6FE-C5DD-CE60-C986195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B71B-6A3B-0EA3-E82B-52545EB4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803E8-45A5-99C0-5DEC-C152C875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5A4F2-73E5-7F1A-89F1-89EC1DBA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FE8A9-012F-4127-D6C5-AB158A10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4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91FC-4587-54E3-B522-B6C11EC3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2C58-F9FC-8349-1AB4-FCBCFC5C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D778-9F27-6045-01EC-20B52F6A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7CDE-CBFA-C21C-517E-59BDF620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051EB-CB95-7949-E3DB-FB8F4C7F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0B027-5E47-7AEB-602E-C111A4E9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4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B362-D843-F458-47A1-58EF0A70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A394D-EB45-96AC-E9F8-BFAE2E865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8DF1B-DF65-5B03-2DA7-24CC3B77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98A6-7420-D9A8-9C15-BC2F863C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98E44-8D17-0B3A-30A7-517812F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9D31F-6BE8-3BD9-0435-2B1AF019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3A956-8903-0178-F9DC-AA93E364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D72B-D395-0872-33F6-D92B551F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A741-3168-E30E-AA83-871F0DBAA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82B9-44A3-4FD7-8A47-5C8DCA15FC3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FCD9-76C3-999D-0C51-2546577D1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F1FC-A16E-85FC-70D2-49742E6A3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F68B-9390-4315-87F4-DCEA8338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8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307-C470-1354-6C63-3DB92D19E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Fundamentals of Computer Networks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2A73C-D341-F717-02CC-D10AD0725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318173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A104-AB69-1EF2-277D-29C12AF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Area Network (LAN)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70DF-F12A-BB86-8297-428132BD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Local Area Network (LAN):</a:t>
            </a:r>
            <a:r>
              <a:rPr lang="en-US" dirty="0"/>
              <a:t> A privately  owned network that operates within a single building like a home, office or factory</a:t>
            </a:r>
          </a:p>
          <a:p>
            <a:r>
              <a:rPr lang="en-US" b="1" dirty="0"/>
              <a:t>Wireless LANs: </a:t>
            </a:r>
            <a:r>
              <a:rPr lang="en-US" dirty="0"/>
              <a:t>In these systems, every computer has a wireless modem and an antenna that  it uses to communicate with other computers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access point </a:t>
            </a:r>
            <a:r>
              <a:rPr lang="en-US" dirty="0"/>
              <a:t>or </a:t>
            </a:r>
            <a:r>
              <a:rPr lang="en-US" b="1" dirty="0"/>
              <a:t>base station </a:t>
            </a:r>
            <a:r>
              <a:rPr lang="en-US" dirty="0"/>
              <a:t>controls the network</a:t>
            </a:r>
          </a:p>
          <a:p>
            <a:pPr lvl="1"/>
            <a:r>
              <a:rPr lang="en-US" b="1" dirty="0"/>
              <a:t>IEEE 802.11</a:t>
            </a:r>
            <a:r>
              <a:rPr lang="en-US" dirty="0"/>
              <a:t> standard (also called </a:t>
            </a:r>
            <a:r>
              <a:rPr lang="en-US" b="1" dirty="0" err="1"/>
              <a:t>WiFi</a:t>
            </a:r>
            <a:r>
              <a:rPr lang="en-US" dirty="0"/>
              <a:t>) describes this</a:t>
            </a:r>
          </a:p>
        </p:txBody>
      </p:sp>
    </p:spTree>
    <p:extLst>
      <p:ext uri="{BB962C8B-B14F-4D97-AF65-F5344CB8AC3E}">
        <p14:creationId xmlns:p14="http://schemas.microsoft.com/office/powerpoint/2010/main" val="136297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27AD-D81F-158D-B05F-3ABB87C2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81F0-D962-E182-AF2E-DF7B851E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Topology</a:t>
            </a:r>
            <a:r>
              <a:rPr lang="en-US" dirty="0"/>
              <a:t> represents a network arrangement consisting of several nodes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C20E5-C104-4830-BDEF-7701D9DC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48" y="2558715"/>
            <a:ext cx="6676805" cy="37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9A99-88BD-4EAA-0529-5A0FDF6F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nodes are connected to a common wire, called as </a:t>
            </a:r>
            <a:r>
              <a:rPr lang="en-IN" b="1" dirty="0"/>
              <a:t>bus</a:t>
            </a:r>
            <a:endParaRPr lang="en-IN" dirty="0"/>
          </a:p>
          <a:p>
            <a:r>
              <a:rPr lang="en-IN" dirty="0"/>
              <a:t>Simple and cost-effective, but all depends on a single cable, not fast</a:t>
            </a:r>
          </a:p>
        </p:txBody>
      </p:sp>
      <p:pic>
        <p:nvPicPr>
          <p:cNvPr id="2050" name="Picture 2" descr="Difference between the Bus topology and Ring topology - javatpoint">
            <a:extLst>
              <a:ext uri="{FF2B5EF4-FFF2-40B4-BE49-F238E27FC236}">
                <a16:creationId xmlns:a16="http://schemas.microsoft.com/office/drawing/2014/main" id="{04348248-C684-FE88-A6C7-A44A4DDB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39" y="2952750"/>
            <a:ext cx="8582121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0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9A99-88BD-4EAA-0529-5A0FDF6F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computer is connected to the next, and so on, to complete a </a:t>
            </a:r>
            <a:r>
              <a:rPr lang="en-IN" b="1" dirty="0"/>
              <a:t>ring</a:t>
            </a:r>
          </a:p>
          <a:p>
            <a:r>
              <a:rPr lang="en-IN" dirty="0"/>
              <a:t>A transmitting computer needs to have a </a:t>
            </a:r>
            <a:r>
              <a:rPr lang="en-IN" b="1" dirty="0"/>
              <a:t>token</a:t>
            </a:r>
            <a:r>
              <a:rPr lang="en-IN" dirty="0"/>
              <a:t>, before transmitting</a:t>
            </a:r>
          </a:p>
          <a:p>
            <a:r>
              <a:rPr lang="en-IN" dirty="0"/>
              <a:t>Inexpensive, Tough to add or remove nodes, One node crashing can disconnect the whole network</a:t>
            </a:r>
          </a:p>
        </p:txBody>
      </p:sp>
      <p:pic>
        <p:nvPicPr>
          <p:cNvPr id="3074" name="Picture 2" descr="Ring Topology – Advantages And Disadvantages of a Ring Topology - OFBIT">
            <a:extLst>
              <a:ext uri="{FF2B5EF4-FFF2-40B4-BE49-F238E27FC236}">
                <a16:creationId xmlns:a16="http://schemas.microsoft.com/office/drawing/2014/main" id="{5AC0FF96-286B-7EE6-A4C6-8CCC2978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09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7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9A99-88BD-4EAA-0529-5A0FDF6F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device is connected to a central hub</a:t>
            </a:r>
          </a:p>
          <a:p>
            <a:r>
              <a:rPr lang="en-IN" dirty="0"/>
              <a:t>All communication goes through the hub only</a:t>
            </a:r>
          </a:p>
          <a:p>
            <a:r>
              <a:rPr lang="en-IN" dirty="0"/>
              <a:t>Simple, too much of dependence on the hub, but the hub can be upgraded easily, Easy to troubleshoot, Cost is high</a:t>
            </a:r>
          </a:p>
        </p:txBody>
      </p:sp>
      <p:pic>
        <p:nvPicPr>
          <p:cNvPr id="4098" name="Picture 2" descr="What is Star Topology?">
            <a:extLst>
              <a:ext uri="{FF2B5EF4-FFF2-40B4-BE49-F238E27FC236}">
                <a16:creationId xmlns:a16="http://schemas.microsoft.com/office/drawing/2014/main" id="{F70E7DE8-4915-9D0C-B586-E33E3FE2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1" y="3733800"/>
            <a:ext cx="3905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9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Mesh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69A99-88BD-4EAA-0529-5A0FDF6FE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All nodes are connected to each other</a:t>
                </a:r>
              </a:p>
              <a:p>
                <a:r>
                  <a:rPr lang="en-IN" dirty="0"/>
                  <a:t>Point-to-point connection, so for n nodes: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÷2</m:t>
                    </m:r>
                  </m:oMath>
                </a14:m>
                <a:r>
                  <a:rPr lang="en-IN" dirty="0"/>
                  <a:t> links</a:t>
                </a:r>
              </a:p>
              <a:p>
                <a:r>
                  <a:rPr lang="en-IN" dirty="0"/>
                  <a:t>Very robust, Easy to diagnose errors, Privacy and security are better, Costly, Too much of wiring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69A99-88BD-4EAA-0529-5A0FDF6FE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What is Mesh Topology | EdrawMax">
            <a:extLst>
              <a:ext uri="{FF2B5EF4-FFF2-40B4-BE49-F238E27FC236}">
                <a16:creationId xmlns:a16="http://schemas.microsoft.com/office/drawing/2014/main" id="{CAB84AD6-6DBD-B327-8798-73F7C637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02" y="3448847"/>
            <a:ext cx="4149100" cy="28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2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AF0F-95D3-0BD8-A723-FBC4CEE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9A99-88BD-4EAA-0529-5A0FDF6F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Nodes are connected hierarchically, ultimately connecting to the top node, called as the </a:t>
            </a:r>
            <a:r>
              <a:rPr lang="en-IN" b="1" dirty="0"/>
              <a:t>root node</a:t>
            </a:r>
            <a:endParaRPr lang="en-IN" dirty="0"/>
          </a:p>
          <a:p>
            <a:r>
              <a:rPr lang="en-IN" dirty="0"/>
              <a:t>Has at least three levels of hierarchy</a:t>
            </a:r>
          </a:p>
          <a:p>
            <a:r>
              <a:rPr lang="en-IN" dirty="0"/>
              <a:t>Easy to expand and manage, debug</a:t>
            </a:r>
          </a:p>
          <a:p>
            <a:r>
              <a:rPr lang="en-IN" dirty="0"/>
              <a:t>Expensive, lot of cabling</a:t>
            </a:r>
          </a:p>
          <a:p>
            <a:endParaRPr lang="en-IN" dirty="0"/>
          </a:p>
        </p:txBody>
      </p:sp>
      <p:pic>
        <p:nvPicPr>
          <p:cNvPr id="6146" name="Picture 2" descr="Tree topology network vector illustration, in computer network technology  concept 12325648 Vector Art at Vecteezy">
            <a:extLst>
              <a:ext uri="{FF2B5EF4-FFF2-40B4-BE49-F238E27FC236}">
                <a16:creationId xmlns:a16="http://schemas.microsoft.com/office/drawing/2014/main" id="{0D7A562E-8F41-AD81-5225-FC1AC2DE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35" y="2617342"/>
            <a:ext cx="3206393" cy="32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4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ECBC-31D8-A4D3-DAF0-80F9296C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Interface Card (NIC)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9967-2973-529C-A7F6-E58F540C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9A876-51BA-CA8D-2B67-567D0DC9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01" y="1364722"/>
            <a:ext cx="9852194" cy="44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F493-00F3-5DD8-5264-D16F3463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Transmission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FF31-EF8D-4256-9EA3-35DB4213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04D2E-2C7C-51ED-916D-216C279D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45" y="1908096"/>
            <a:ext cx="9716747" cy="37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C9A-2066-34C0-B360-9D2D5262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Transmission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8026-01BA-F242-C8D6-68AD32F6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FE921-DAC9-185F-C7FD-D421BCB0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44" y="1690688"/>
            <a:ext cx="8765266" cy="41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C7CC0-5B2B-90D3-E66F-F507B046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Sessions 1 and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76D98-6B12-5092-27AA-8AA1DD248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3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2AC8-81DF-335A-61AB-434A6E77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Transmission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04F3-E53A-FFFE-D2C0-9A76FA92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Transmission medium: </a:t>
            </a:r>
            <a:r>
              <a:rPr lang="en-US" dirty="0"/>
              <a:t>Carries information from a source to a destination</a:t>
            </a:r>
          </a:p>
          <a:p>
            <a:r>
              <a:rPr lang="en-US" b="1" dirty="0"/>
              <a:t>Guided media (Wired) </a:t>
            </a:r>
            <a:r>
              <a:rPr lang="en-US" dirty="0"/>
              <a:t>include twisted-pair cable (uses electric current), coaxial cable (uses electric current), fiber-optic cable (uses light)</a:t>
            </a:r>
          </a:p>
          <a:p>
            <a:r>
              <a:rPr lang="en-US" b="1" dirty="0"/>
              <a:t>Unguided medium (Wireless) </a:t>
            </a:r>
            <a:r>
              <a:rPr lang="en-US" dirty="0"/>
              <a:t>is air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31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DD1-EC8F-9008-9452-4A5B1AC5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Twisted-pair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1057-1687-4B5E-C73B-7E66DBC4A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8386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Consists of two copper wires</a:t>
            </a:r>
          </a:p>
          <a:p>
            <a:r>
              <a:rPr lang="en-US" sz="3600" dirty="0"/>
              <a:t>Two types</a:t>
            </a:r>
          </a:p>
          <a:p>
            <a:pPr lvl="1"/>
            <a:r>
              <a:rPr lang="en-US" sz="2800" b="1" dirty="0"/>
              <a:t>Unshielded twisted-pair (UTP)</a:t>
            </a:r>
          </a:p>
          <a:p>
            <a:pPr lvl="1"/>
            <a:r>
              <a:rPr lang="en-US" sz="2800" dirty="0"/>
              <a:t>S</a:t>
            </a:r>
            <a:r>
              <a:rPr lang="en-US" sz="2800" b="1" dirty="0"/>
              <a:t>hielded twisted-pair (STP)</a:t>
            </a:r>
          </a:p>
          <a:p>
            <a:r>
              <a:rPr lang="en-US" sz="3600" dirty="0"/>
              <a:t>Used in telephone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85B28-C4A0-2DB2-E38B-930349B7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7096" y="1825625"/>
            <a:ext cx="281670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FBC49-6498-724E-B9AB-364EB93F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097" y="2020801"/>
            <a:ext cx="2435701" cy="38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8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D1FC-BAB9-73E2-DC50-B667C5C3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Coaxial cables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5D26-E863-4B98-9A0D-245A184E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59193" cy="4351338"/>
          </a:xfrm>
        </p:spPr>
        <p:txBody>
          <a:bodyPr>
            <a:normAutofit/>
          </a:bodyPr>
          <a:lstStyle/>
          <a:p>
            <a:r>
              <a:rPr lang="en-US" b="1" dirty="0"/>
              <a:t>Coaxial cable </a:t>
            </a:r>
            <a:r>
              <a:rPr lang="en-US" dirty="0"/>
              <a:t>(or </a:t>
            </a:r>
            <a:r>
              <a:rPr lang="en-US" b="1" dirty="0"/>
              <a:t>coax</a:t>
            </a:r>
            <a:r>
              <a:rPr lang="en-US" dirty="0"/>
              <a:t>) carries signals of higher frequency ranges than those in twisted-pair cable</a:t>
            </a:r>
          </a:p>
          <a:p>
            <a:r>
              <a:rPr lang="en-US" dirty="0"/>
              <a:t>Instead of having two wires, coax has a single copper wire</a:t>
            </a:r>
          </a:p>
          <a:p>
            <a:r>
              <a:rPr lang="en-US" dirty="0"/>
              <a:t>Usage: Telephone, Cable TV, 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FA14E1-FF2D-326B-AE42-86CC8C2A0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1780" y="1825625"/>
            <a:ext cx="3792020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F130C-DB07-474C-F64B-A3CB82A9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46" y="2771226"/>
            <a:ext cx="3335129" cy="27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9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3B78-A9AC-B40A-82F0-392A1765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Fiber</a:t>
            </a:r>
            <a:r>
              <a:rPr lang="en-IN" dirty="0"/>
              <a:t>-optic cable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0BCC4-7320-BE8F-419F-62AB92FDA1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Made of glass or plastic and transmits signals in the form of light</a:t>
            </a:r>
          </a:p>
          <a:p>
            <a:r>
              <a:rPr lang="en-US" dirty="0"/>
              <a:t>Modern Ethernet is fiber optic-based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8208F-9B32-86A2-E588-B93ED18BA7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E0EFF-5D9E-D3FD-0F2D-21A1FD1D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872959"/>
            <a:ext cx="6121715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22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8311-AA9B-B0E9-AD0D-7B3BED0E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Unguided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C166-BB7E-563E-2BE4-A2358083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b="1" dirty="0"/>
              <a:t>electromagnetic waves </a:t>
            </a:r>
            <a:r>
              <a:rPr lang="en-US" dirty="0"/>
              <a:t>– no wire is needed</a:t>
            </a:r>
          </a:p>
          <a:p>
            <a:r>
              <a:rPr lang="en-US" dirty="0"/>
              <a:t>Also called as </a:t>
            </a:r>
            <a:r>
              <a:rPr lang="en-US" b="1" dirty="0"/>
              <a:t>wireless communication</a:t>
            </a:r>
          </a:p>
          <a:p>
            <a:r>
              <a:rPr lang="en-US" dirty="0"/>
              <a:t>Signals are normally broadcast through free space and thus are available to anyone who has a device capable of receiving them</a:t>
            </a:r>
          </a:p>
          <a:p>
            <a:r>
              <a:rPr lang="en-US" dirty="0"/>
              <a:t>The part of the electromagnetic spectrum, ranging from 3 kHz to 900 THz is used for wireless communication.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E86C7-103E-A736-2A0E-5D12740A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09" y="4676847"/>
            <a:ext cx="9234449" cy="16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88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0364-13BF-3BE5-7579-8CE08B7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783E-A01D-5ED6-080A-C6D99C51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popular LAN technology</a:t>
            </a:r>
          </a:p>
          <a:p>
            <a:r>
              <a:rPr lang="en-US" dirty="0"/>
              <a:t>Earlier, we also had Token Ring, Token Bus,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Ethernet generations</a:t>
            </a:r>
          </a:p>
          <a:p>
            <a:pPr lvl="1"/>
            <a:r>
              <a:rPr lang="en-US" b="1" dirty="0"/>
              <a:t>Standard Ethernet (10 Mbps)</a:t>
            </a:r>
          </a:p>
          <a:p>
            <a:pPr lvl="1"/>
            <a:r>
              <a:rPr lang="en-US" b="1" dirty="0"/>
              <a:t>Fast Ethernet (100 Mbps)</a:t>
            </a:r>
          </a:p>
          <a:p>
            <a:pPr lvl="1"/>
            <a:r>
              <a:rPr lang="en-US" b="1" dirty="0"/>
              <a:t>Gigabit Ethernet (1 Gbps)</a:t>
            </a:r>
          </a:p>
          <a:p>
            <a:pPr lvl="1"/>
            <a:r>
              <a:rPr lang="en-US" b="1" dirty="0"/>
              <a:t>10 Gigabit Ethernet (10 Gbps)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96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6D0-8542-D693-CE11-F93F3695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Earlier Ethernet – Classic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F406-9375-AFF0-09BD-69FD78AB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Carrier sense multiple access with collision detection (CSMA/CD)</a:t>
            </a:r>
            <a:r>
              <a:rPr lang="en-US" dirty="0"/>
              <a:t> technique was used</a:t>
            </a:r>
          </a:p>
          <a:p>
            <a:r>
              <a:rPr lang="en-US" dirty="0"/>
              <a:t>Allow any host to send data</a:t>
            </a:r>
          </a:p>
          <a:p>
            <a:r>
              <a:rPr lang="en-US" dirty="0"/>
              <a:t>If two hosts transmit at the same time, collision happens</a:t>
            </a:r>
          </a:p>
          <a:p>
            <a:r>
              <a:rPr lang="en-US" dirty="0"/>
              <a:t>They recover using CSMA/CD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41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6D0-8542-D693-CE11-F93F3695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CSMA/CD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04780-109A-80E0-DA7B-773F8A511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57" y="1919897"/>
            <a:ext cx="9638462" cy="3018205"/>
          </a:xfrm>
        </p:spPr>
      </p:pic>
    </p:spTree>
    <p:extLst>
      <p:ext uri="{BB962C8B-B14F-4D97-AF65-F5344CB8AC3E}">
        <p14:creationId xmlns:p14="http://schemas.microsoft.com/office/powerpoint/2010/main" val="69765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0243-68E2-163B-9A73-79CEC35C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Ethernet: Switched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5615-FAE8-38CD-AC66-80569FC9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Devices called  </a:t>
            </a:r>
            <a:r>
              <a:rPr lang="en-US" b="1" dirty="0"/>
              <a:t>switches </a:t>
            </a:r>
            <a:r>
              <a:rPr lang="en-US" dirty="0"/>
              <a:t>are used to connect different computers</a:t>
            </a:r>
          </a:p>
          <a:p>
            <a:r>
              <a:rPr lang="en-US" dirty="0"/>
              <a:t>Classic Ethernet is the original form and ran at rates from 3 to 10 Mbps </a:t>
            </a:r>
          </a:p>
          <a:p>
            <a:r>
              <a:rPr lang="en-US" dirty="0"/>
              <a:t>Switched Ethernet </a:t>
            </a:r>
          </a:p>
          <a:p>
            <a:pPr lvl="1"/>
            <a:r>
              <a:rPr lang="en-US" b="1" dirty="0"/>
              <a:t>Fast Ethernet</a:t>
            </a:r>
            <a:r>
              <a:rPr lang="en-US" dirty="0"/>
              <a:t>: 100 Mbps</a:t>
            </a:r>
          </a:p>
          <a:p>
            <a:pPr lvl="1"/>
            <a:r>
              <a:rPr lang="en-US" b="1" dirty="0"/>
              <a:t>Gigabit Ethernet</a:t>
            </a:r>
            <a:r>
              <a:rPr lang="en-US" dirty="0"/>
              <a:t>: 1000 Mbps (1 Gbps)</a:t>
            </a:r>
          </a:p>
          <a:p>
            <a:pPr lvl="1"/>
            <a:r>
              <a:rPr lang="en-US" b="1" dirty="0"/>
              <a:t>10 Gigabit Ethernet</a:t>
            </a:r>
            <a:r>
              <a:rPr lang="en-US" dirty="0"/>
              <a:t>: 10,000 Mbps (10 Gbps)</a:t>
            </a:r>
          </a:p>
          <a:p>
            <a:r>
              <a:rPr lang="en-US" dirty="0"/>
              <a:t>In practice, only  switched Ethernet is used nowadays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99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DD5-B381-1893-154A-802941F0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Switched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5815-1AB8-0D97-8033-863670DA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Hosts connect into switches, and switches connect to each other</a:t>
            </a:r>
          </a:p>
        </p:txBody>
      </p:sp>
      <p:pic>
        <p:nvPicPr>
          <p:cNvPr id="1028" name="Picture 4" descr="Repeaters, Hubs, Bridges and Switches">
            <a:extLst>
              <a:ext uri="{FF2B5EF4-FFF2-40B4-BE49-F238E27FC236}">
                <a16:creationId xmlns:a16="http://schemas.microsoft.com/office/drawing/2014/main" id="{7E37CE3B-C6E6-AAC4-6533-59E8BE19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41" y="2320474"/>
            <a:ext cx="4772882" cy="385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53C71AD-34B4-F78A-3D88-C93CBD00356E}"/>
              </a:ext>
            </a:extLst>
          </p:cNvPr>
          <p:cNvSpPr/>
          <p:nvPr/>
        </p:nvSpPr>
        <p:spPr>
          <a:xfrm>
            <a:off x="7202184" y="3429000"/>
            <a:ext cx="1520576" cy="680663"/>
          </a:xfrm>
          <a:prstGeom prst="wedgeRoundRectCallout">
            <a:avLst>
              <a:gd name="adj1" fmla="val -145157"/>
              <a:gd name="adj2" fmla="val 45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Ethernet switch</a:t>
            </a:r>
          </a:p>
        </p:txBody>
      </p:sp>
    </p:spTree>
    <p:extLst>
      <p:ext uri="{BB962C8B-B14F-4D97-AF65-F5344CB8AC3E}">
        <p14:creationId xmlns:p14="http://schemas.microsoft.com/office/powerpoint/2010/main" val="105924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ECEEE5-30BD-8237-1561-CAE26EA9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Electronic Communication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7CF26-A22D-3E6E-0DF0-9784ABF1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mmunications system - Wikipedia">
            <a:extLst>
              <a:ext uri="{FF2B5EF4-FFF2-40B4-BE49-F238E27FC236}">
                <a16:creationId xmlns:a16="http://schemas.microsoft.com/office/drawing/2014/main" id="{9FEA5D37-D1BD-5038-C0DC-C3BD7924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84" y="2298237"/>
            <a:ext cx="9535343" cy="307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84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8533-F6FE-A618-A41C-AF027D39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 – Earlier and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FCAC-0626-D87D-0D7A-E135BBF9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297F2-4C40-852A-A6D0-C9C5084D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32" y="1825625"/>
            <a:ext cx="7329757" cy="42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6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FDC6-B872-B086-EE94-8C090B14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Wide Area Network (WAN)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1FD3-B973-48A4-C3A1-C4B73F22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Wide Area Network (WAN)</a:t>
            </a:r>
            <a:r>
              <a:rPr lang="en-US" dirty="0"/>
              <a:t> spans a large geographical area, often a  country or continent</a:t>
            </a:r>
          </a:p>
          <a:p>
            <a:r>
              <a:rPr lang="en-US" dirty="0"/>
              <a:t>Example: Two LANs can be connected to form a WAN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69C63-A386-15CC-7C28-3F294DE2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05" y="3654252"/>
            <a:ext cx="10370789" cy="22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4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5A2CF-DCEB-AD52-9F29-D88D3AD8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Sessions 3 and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17414-4461-9A52-035C-B61F1E929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48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456A-E86E-FED0-07C7-0C7A407E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33E1-FE41-81FC-2844-7F13799A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between two people or two devices needs to follow some </a:t>
            </a:r>
            <a:r>
              <a:rPr lang="en-US" b="1" dirty="0"/>
              <a:t>protocol</a:t>
            </a:r>
          </a:p>
          <a:p>
            <a:r>
              <a:rPr lang="en-US" dirty="0"/>
              <a:t>A protocol is a set of rules that governs communication</a:t>
            </a:r>
          </a:p>
          <a:p>
            <a:r>
              <a:rPr lang="en-US" dirty="0"/>
              <a:t>For example, in a face-to-face communication between two persons, there is a set of implicit rules in each culture that define how two persons should start the communication, how to continue the communication, and how to end the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9380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91A8-A98B-4070-F359-C19D52A4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0BF2-49AA-B839-85A5-34B08475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software uses a </a:t>
            </a:r>
            <a:r>
              <a:rPr lang="en-US" b="1" dirty="0"/>
              <a:t>protocol stack</a:t>
            </a:r>
            <a:endParaRPr lang="en-US" dirty="0"/>
          </a:p>
          <a:p>
            <a:r>
              <a:rPr lang="en-US" dirty="0"/>
              <a:t>A protocol stack contains many </a:t>
            </a:r>
            <a:r>
              <a:rPr lang="en-US" b="1" dirty="0"/>
              <a:t>layers </a:t>
            </a:r>
            <a:r>
              <a:rPr lang="en-US" dirty="0"/>
              <a:t>or </a:t>
            </a:r>
            <a:r>
              <a:rPr lang="en-US" b="1" dirty="0"/>
              <a:t>levels</a:t>
            </a:r>
          </a:p>
          <a:p>
            <a:r>
              <a:rPr lang="en-US" dirty="0"/>
              <a:t>Each layer provides some services to the layer above it</a:t>
            </a:r>
          </a:p>
          <a:p>
            <a:r>
              <a:rPr lang="en-US" dirty="0"/>
              <a:t>Each layer hides complexity of its work from the layer above it</a:t>
            </a:r>
          </a:p>
          <a:p>
            <a:r>
              <a:rPr lang="en-US" dirty="0"/>
              <a:t>Creates a protocol hierarchy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98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FC75-618F-B6F7-8355-AB564D62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 Hierarchy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1F99-F66C-C842-D84F-A48A8B7B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4C5E5-5BC1-DA5F-EA4A-29944781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36" y="1372992"/>
            <a:ext cx="6493727" cy="50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0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1011-24A2-5248-2DE6-47B095B0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E505-8932-D305-676F-8B5AAC05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Open Systems Interconnection</a:t>
            </a:r>
          </a:p>
          <a:p>
            <a:r>
              <a:rPr lang="en-IN" dirty="0"/>
              <a:t>Good in theory, not used in practice</a:t>
            </a:r>
          </a:p>
          <a:p>
            <a:r>
              <a:rPr lang="en-IN" dirty="0"/>
              <a:t>Contains 7 layers</a:t>
            </a:r>
          </a:p>
          <a:p>
            <a:r>
              <a:rPr lang="en-IN" dirty="0"/>
              <a:t>Sometimes also called ISO/OSI</a:t>
            </a:r>
          </a:p>
        </p:txBody>
      </p:sp>
    </p:spTree>
    <p:extLst>
      <p:ext uri="{BB962C8B-B14F-4D97-AF65-F5344CB8AC3E}">
        <p14:creationId xmlns:p14="http://schemas.microsoft.com/office/powerpoint/2010/main" val="307664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2" name="Group 3">
            <a:extLst>
              <a:ext uri="{FF2B5EF4-FFF2-40B4-BE49-F238E27FC236}">
                <a16:creationId xmlns:a16="http://schemas.microsoft.com/office/drawing/2014/main" id="{72ECA89D-5CF5-6585-1526-83DEE1F3B57F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1676401"/>
            <a:ext cx="7389813" cy="4265613"/>
            <a:chOff x="528" y="1056"/>
            <a:chExt cx="4655" cy="2687"/>
          </a:xfrm>
        </p:grpSpPr>
        <p:sp>
          <p:nvSpPr>
            <p:cNvPr id="32774" name="Rectangle 4">
              <a:extLst>
                <a:ext uri="{FF2B5EF4-FFF2-40B4-BE49-F238E27FC236}">
                  <a16:creationId xmlns:a16="http://schemas.microsoft.com/office/drawing/2014/main" id="{D588EB25-BEE8-2506-9F77-BF6645DA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56"/>
              <a:ext cx="4655" cy="2687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32775" name="Text Box 5">
              <a:extLst>
                <a:ext uri="{FF2B5EF4-FFF2-40B4-BE49-F238E27FC236}">
                  <a16:creationId xmlns:a16="http://schemas.microsoft.com/office/drawing/2014/main" id="{1EB513B5-7450-03A0-7678-DB55A85BE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1295"/>
              <a:ext cx="3531" cy="255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Application Layer</a:t>
              </a:r>
            </a:p>
          </p:txBody>
        </p:sp>
        <p:sp>
          <p:nvSpPr>
            <p:cNvPr id="32776" name="Text Box 6">
              <a:extLst>
                <a:ext uri="{FF2B5EF4-FFF2-40B4-BE49-F238E27FC236}">
                  <a16:creationId xmlns:a16="http://schemas.microsoft.com/office/drawing/2014/main" id="{731DD5A7-29AB-69EB-EEFE-3D9ED0126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1637"/>
              <a:ext cx="3531" cy="255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Presentation Layer</a:t>
              </a:r>
            </a:p>
          </p:txBody>
        </p:sp>
        <p:sp>
          <p:nvSpPr>
            <p:cNvPr id="32777" name="Text Box 7">
              <a:extLst>
                <a:ext uri="{FF2B5EF4-FFF2-40B4-BE49-F238E27FC236}">
                  <a16:creationId xmlns:a16="http://schemas.microsoft.com/office/drawing/2014/main" id="{1F6FD318-A5A9-0E8E-F4C1-34E2E8F29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1979"/>
              <a:ext cx="3531" cy="255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Session Layer</a:t>
              </a:r>
            </a:p>
          </p:txBody>
        </p:sp>
        <p:sp>
          <p:nvSpPr>
            <p:cNvPr id="32778" name="Text Box 8">
              <a:extLst>
                <a:ext uri="{FF2B5EF4-FFF2-40B4-BE49-F238E27FC236}">
                  <a16:creationId xmlns:a16="http://schemas.microsoft.com/office/drawing/2014/main" id="{8639F297-635C-FB19-0B09-7449C3879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320"/>
              <a:ext cx="3531" cy="25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Transport Layer</a:t>
              </a:r>
            </a:p>
          </p:txBody>
        </p:sp>
        <p:sp>
          <p:nvSpPr>
            <p:cNvPr id="32779" name="Text Box 9">
              <a:extLst>
                <a:ext uri="{FF2B5EF4-FFF2-40B4-BE49-F238E27FC236}">
                  <a16:creationId xmlns:a16="http://schemas.microsoft.com/office/drawing/2014/main" id="{D8BB66BF-1AA6-64DB-6BCE-A274B48B0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648"/>
              <a:ext cx="3531" cy="25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Network Layer</a:t>
              </a:r>
            </a:p>
          </p:txBody>
        </p:sp>
        <p:sp>
          <p:nvSpPr>
            <p:cNvPr id="32780" name="Text Box 10">
              <a:extLst>
                <a:ext uri="{FF2B5EF4-FFF2-40B4-BE49-F238E27FC236}">
                  <a16:creationId xmlns:a16="http://schemas.microsoft.com/office/drawing/2014/main" id="{47C1CD87-D3EA-C200-8ECB-65CB078CA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990"/>
              <a:ext cx="3531" cy="25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Data Link Layer</a:t>
              </a:r>
            </a:p>
          </p:txBody>
        </p:sp>
        <p:sp>
          <p:nvSpPr>
            <p:cNvPr id="32781" name="Text Box 11">
              <a:extLst>
                <a:ext uri="{FF2B5EF4-FFF2-40B4-BE49-F238E27FC236}">
                  <a16:creationId xmlns:a16="http://schemas.microsoft.com/office/drawing/2014/main" id="{6A8D2445-64FA-D9CF-E3D9-F4A58C98C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3332"/>
              <a:ext cx="3531" cy="255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Physical Layer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DAD5D9-E94F-E4EF-CB8C-37C9A94AD1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Layers in OSI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9FCF-C56E-71D6-EB26-53E61CBF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Exchange using the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3569-C2EA-F373-CCFB-7544847E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69DDA-2A6E-E431-B5FA-99536E14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51" y="1541455"/>
            <a:ext cx="7169910" cy="44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4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501C-FBE5-43B1-CBD1-4BD5D4D8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D9CC-9CF3-05CF-8007-C1D5D67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0BD88-1B0F-DD6E-9C0F-A30C1841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2" y="1441681"/>
            <a:ext cx="9234781" cy="48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571C-DB03-0CB5-8672-34032D56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Communication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146D-8AF3-129C-FE4B-10DAA962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Communication system </a:t>
            </a:r>
            <a:r>
              <a:rPr lang="en-US" dirty="0"/>
              <a:t>allows exchange of data between two stations, </a:t>
            </a:r>
            <a:r>
              <a:rPr lang="en-US" b="1" dirty="0"/>
              <a:t>transmitter </a:t>
            </a:r>
            <a:r>
              <a:rPr lang="en-US" dirty="0"/>
              <a:t>and </a:t>
            </a:r>
            <a:r>
              <a:rPr lang="en-US" b="1" dirty="0"/>
              <a:t>receiver</a:t>
            </a:r>
          </a:p>
          <a:p>
            <a:r>
              <a:rPr lang="en-US" b="1" dirty="0"/>
              <a:t>Signals </a:t>
            </a:r>
            <a:r>
              <a:rPr lang="en-US" dirty="0"/>
              <a:t>pass from </a:t>
            </a:r>
            <a:r>
              <a:rPr lang="en-US" b="1" dirty="0"/>
              <a:t>source </a:t>
            </a:r>
            <a:r>
              <a:rPr lang="en-US" dirty="0"/>
              <a:t>to </a:t>
            </a:r>
            <a:r>
              <a:rPr lang="en-US" b="1" dirty="0"/>
              <a:t>destination</a:t>
            </a:r>
            <a:r>
              <a:rPr lang="en-US" dirty="0"/>
              <a:t> through what is called </a:t>
            </a:r>
            <a:r>
              <a:rPr lang="en-US" b="1" dirty="0"/>
              <a:t>channel</a:t>
            </a:r>
            <a:r>
              <a:rPr lang="en-US" dirty="0"/>
              <a:t>, which represents a way that signal use it to move from source toward destination</a:t>
            </a:r>
          </a:p>
          <a:p>
            <a:r>
              <a:rPr lang="en-US" dirty="0"/>
              <a:t>To transmit signals in communication system, it must be first processed in several stages, beginning from </a:t>
            </a:r>
            <a:r>
              <a:rPr lang="en-US" b="1" dirty="0"/>
              <a:t>signal representation</a:t>
            </a:r>
            <a:r>
              <a:rPr lang="en-US" dirty="0"/>
              <a:t>, to </a:t>
            </a:r>
            <a:r>
              <a:rPr lang="en-US" b="1" dirty="0"/>
              <a:t>signal shaping </a:t>
            </a:r>
            <a:r>
              <a:rPr lang="en-US" dirty="0"/>
              <a:t>until </a:t>
            </a:r>
            <a:r>
              <a:rPr lang="en-US" b="1" dirty="0"/>
              <a:t>encoding </a:t>
            </a:r>
            <a:r>
              <a:rPr lang="en-US" dirty="0"/>
              <a:t>and </a:t>
            </a:r>
            <a:r>
              <a:rPr lang="en-US" b="1" dirty="0"/>
              <a:t>modulation</a:t>
            </a:r>
          </a:p>
          <a:p>
            <a:r>
              <a:rPr lang="en-US" dirty="0"/>
              <a:t>After preparing the transmitted signal, it is passed to the </a:t>
            </a:r>
            <a:r>
              <a:rPr lang="en-US" b="1" dirty="0"/>
              <a:t>transmission line </a:t>
            </a:r>
            <a:r>
              <a:rPr lang="en-US" dirty="0"/>
              <a:t>of channel</a:t>
            </a:r>
          </a:p>
          <a:p>
            <a:r>
              <a:rPr lang="en-US" dirty="0"/>
              <a:t>Due to the signal crossing this media it faces many impairments such as </a:t>
            </a:r>
            <a:r>
              <a:rPr lang="en-US" b="1" dirty="0"/>
              <a:t>noise</a:t>
            </a:r>
            <a:r>
              <a:rPr lang="en-US" dirty="0"/>
              <a:t>, </a:t>
            </a:r>
            <a:r>
              <a:rPr lang="en-US" b="1" dirty="0"/>
              <a:t>attenuation </a:t>
            </a:r>
            <a:r>
              <a:rPr lang="en-US" dirty="0"/>
              <a:t>and </a:t>
            </a:r>
            <a:r>
              <a:rPr lang="en-US" b="1" dirty="0"/>
              <a:t>distortion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45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DD3E-2EB6-AEDE-CA38-8C8C2C36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81BE-E01B-71AF-0EDF-D270FDBC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800" dirty="0">
                <a:solidFill>
                  <a:srgbClr val="000000"/>
                </a:solidFill>
              </a:rPr>
              <a:t>Provides an “application view” to a network (e.g. email, file transmission) 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800" dirty="0">
                <a:solidFill>
                  <a:srgbClr val="000000"/>
                </a:solidFill>
              </a:rPr>
              <a:t>Example: Hypertext Transfer Protocol (HTTP) is used to access Web pages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800" b="1" dirty="0">
                <a:solidFill>
                  <a:srgbClr val="000000"/>
                </a:solidFill>
              </a:rPr>
              <a:t>Encapsulation</a:t>
            </a:r>
            <a:r>
              <a:rPr lang="en-US" altLang="en-US" sz="2800" dirty="0">
                <a:solidFill>
                  <a:srgbClr val="000000"/>
                </a:solidFill>
              </a:rPr>
              <a:t> begins here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dirty="0">
                <a:solidFill>
                  <a:srgbClr val="000000"/>
                </a:solidFill>
              </a:rPr>
              <a:t>Other examples: Email (SMTP), File transfers (FTP), Querying domain names (DNS)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21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DFCF-A9B8-F882-8397-F1CDC02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E92E-D0D3-DC69-BB9F-DEC761A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DEBFE-1118-3768-DB57-A8CB3A1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10" y="1965423"/>
            <a:ext cx="9625779" cy="40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59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E673-B13B-9DCC-0B27-2EC81116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C3A1-F4BA-8362-346B-D80561D4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US" altLang="en-US" sz="2800" dirty="0">
                <a:solidFill>
                  <a:srgbClr val="000000"/>
                </a:solidFill>
              </a:rPr>
              <a:t>Translation: Use of a common format to take care of differences (</a:t>
            </a:r>
            <a:r>
              <a:rPr lang="en-US" altLang="en-US" sz="2800" b="1" dirty="0">
                <a:solidFill>
                  <a:srgbClr val="000000"/>
                </a:solidFill>
              </a:rPr>
              <a:t>encoding</a:t>
            </a:r>
            <a:r>
              <a:rPr lang="en-US" altLang="en-US" sz="2800" dirty="0">
                <a:solidFill>
                  <a:srgbClr val="000000"/>
                </a:solidFill>
              </a:rPr>
              <a:t>, number representation </a:t>
            </a:r>
            <a:r>
              <a:rPr lang="en-US" altLang="en-US" sz="2800" dirty="0" err="1">
                <a:solidFill>
                  <a:srgbClr val="000000"/>
                </a:solidFill>
              </a:rPr>
              <a:t>etc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US" altLang="en-US" sz="2800" b="1" dirty="0">
                <a:solidFill>
                  <a:srgbClr val="000000"/>
                </a:solidFill>
              </a:rPr>
              <a:t>Encryption</a:t>
            </a:r>
            <a:r>
              <a:rPr lang="en-US" altLang="en-US" sz="2800" dirty="0">
                <a:solidFill>
                  <a:srgbClr val="000000"/>
                </a:solidFill>
              </a:rPr>
              <a:t>: To achieve confidentiality or privacy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US" altLang="en-US" sz="2800" b="1" dirty="0">
                <a:solidFill>
                  <a:srgbClr val="000000"/>
                </a:solidFill>
              </a:rPr>
              <a:t>Compression</a:t>
            </a:r>
            <a:r>
              <a:rPr lang="en-US" altLang="en-US" sz="2800" dirty="0">
                <a:solidFill>
                  <a:srgbClr val="000000"/>
                </a:solidFill>
              </a:rPr>
              <a:t>: Reduces the number of bits needed to be transmitted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184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7B3-7657-3C8A-720B-7879B0F3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AAA9-0EBE-28B3-A41F-2C8C843A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9BF2A-2811-2191-1569-E642EF56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93" y="1837806"/>
            <a:ext cx="9008750" cy="43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46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20F1-9804-8D9A-89A8-08DF5D23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A3A2-48F2-0151-A05E-3E66360E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IN" dirty="0"/>
              <a:t>Manages the session between applications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en-IN" dirty="0"/>
              <a:t>Example: Between browser of the source computer and server of the destination computer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928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3C20-6CB5-4142-62E7-106177EF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C67-1D09-BAA2-5CB0-AAFD4427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6D815-8C6C-7CD5-0264-A1578FF8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55" y="1986520"/>
            <a:ext cx="10089396" cy="39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88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BFC4-904F-BC38-6BD5-C8FAA43A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0ADF-3E61-9C3F-C846-4C9EE0DC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rgbClr val="3333CC"/>
              </a:buClr>
              <a:buSzPct val="60000"/>
            </a:pPr>
            <a:r>
              <a:rPr lang="en-US" sz="2400" dirty="0">
                <a:solidFill>
                  <a:srgbClr val="000000"/>
                </a:solidFill>
              </a:rPr>
              <a:t>Identifies the application on the destination computer using </a:t>
            </a:r>
            <a:r>
              <a:rPr lang="en-US" sz="2400" b="1" dirty="0">
                <a:solidFill>
                  <a:srgbClr val="000000"/>
                </a:solidFill>
              </a:rPr>
              <a:t>port numbers</a:t>
            </a:r>
          </a:p>
          <a:p>
            <a:pPr>
              <a:spcBef>
                <a:spcPts val="600"/>
              </a:spcBef>
              <a:buClr>
                <a:srgbClr val="3333CC"/>
              </a:buClr>
              <a:buSzPct val="60000"/>
            </a:pPr>
            <a:r>
              <a:rPr lang="en-US" sz="2400" dirty="0">
                <a:solidFill>
                  <a:srgbClr val="000000"/>
                </a:solidFill>
              </a:rPr>
              <a:t>Example: One server, multiple applications</a:t>
            </a:r>
          </a:p>
          <a:p>
            <a:pPr>
              <a:spcBef>
                <a:spcPts val="600"/>
              </a:spcBef>
              <a:buClr>
                <a:srgbClr val="3333CC"/>
              </a:buClr>
              <a:buSzPct val="60000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3333CC"/>
              </a:buClr>
              <a:buSzPct val="60000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2A05D-55CA-3E80-773A-212B5234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80" y="2691829"/>
            <a:ext cx="5605557" cy="39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7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47F-BF6D-030C-C2F1-DEF68E66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97A-6A08-E55D-6A73-25CDD54B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Port number is a 16-bit value, so it can store a number between 0 and 65,535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D0FCF8-4C74-45B8-5933-C05FF5E7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84720"/>
              </p:ext>
            </p:extLst>
          </p:nvPr>
        </p:nvGraphicFramePr>
        <p:xfrm>
          <a:off x="838200" y="3021077"/>
          <a:ext cx="95386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566">
                  <a:extLst>
                    <a:ext uri="{9D8B030D-6E8A-4147-A177-3AD203B41FA5}">
                      <a16:colId xmlns:a16="http://schemas.microsoft.com/office/drawing/2014/main" val="661714690"/>
                    </a:ext>
                  </a:extLst>
                </a:gridCol>
                <a:gridCol w="3179566">
                  <a:extLst>
                    <a:ext uri="{9D8B030D-6E8A-4147-A177-3AD203B41FA5}">
                      <a16:colId xmlns:a16="http://schemas.microsoft.com/office/drawing/2014/main" val="286530024"/>
                    </a:ext>
                  </a:extLst>
                </a:gridCol>
                <a:gridCol w="3179566">
                  <a:extLst>
                    <a:ext uri="{9D8B030D-6E8A-4147-A177-3AD203B41FA5}">
                      <a16:colId xmlns:a16="http://schemas.microsoft.com/office/drawing/2014/main" val="2272761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Port Number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Where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Called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0-1023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Well-known 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5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1024-49151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Temporary/</a:t>
                      </a:r>
                      <a:r>
                        <a:rPr lang="en-IN" sz="2400" b="1" dirty="0"/>
                        <a:t>Ephemeral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49152-65535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Dynamic</a:t>
                      </a:r>
                      <a:r>
                        <a:rPr lang="en-IN" sz="2400" dirty="0"/>
                        <a:t>, Usage-based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7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33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55A-568F-C017-716B-958A15A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Data Communication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DFB1-E754-655B-1FA0-23B6F1E07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Transmission device or Sender</a:t>
            </a:r>
          </a:p>
          <a:p>
            <a:pPr lvl="1"/>
            <a:r>
              <a:rPr lang="en-US" dirty="0"/>
              <a:t>A device that actually sends out the message.(</a:t>
            </a:r>
            <a:r>
              <a:rPr lang="en-US" dirty="0" err="1"/>
              <a:t>eg</a:t>
            </a:r>
            <a:r>
              <a:rPr lang="en-US" dirty="0"/>
              <a:t> computer , telephone,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A medium</a:t>
            </a:r>
          </a:p>
          <a:p>
            <a:pPr lvl="1"/>
            <a:r>
              <a:rPr lang="en-US" dirty="0"/>
              <a:t>A physical channel where the information travels from the sender to the receiver.</a:t>
            </a:r>
          </a:p>
          <a:p>
            <a:r>
              <a:rPr lang="en-US" dirty="0"/>
              <a:t>Message</a:t>
            </a:r>
          </a:p>
          <a:p>
            <a:pPr lvl="1"/>
            <a:r>
              <a:rPr lang="en-US" dirty="0"/>
              <a:t>The data/information to be transmitted. It can be in the form of text, audio, video, photos, or combination of them.</a:t>
            </a:r>
          </a:p>
          <a:p>
            <a:r>
              <a:rPr lang="en-US" dirty="0"/>
              <a:t>Receiving device or Receiver </a:t>
            </a:r>
          </a:p>
          <a:p>
            <a:pPr lvl="1"/>
            <a:r>
              <a:rPr lang="en-US" dirty="0"/>
              <a:t>A device that receives the message then process the information in the message.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2B78B-DC36-366E-E59E-7752179173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IN"/>
          </a:p>
        </p:txBody>
      </p:sp>
      <p:pic>
        <p:nvPicPr>
          <p:cNvPr id="1026" name="Picture 2" descr="A Communication Model">
            <a:extLst>
              <a:ext uri="{FF2B5EF4-FFF2-40B4-BE49-F238E27FC236}">
                <a16:creationId xmlns:a16="http://schemas.microsoft.com/office/drawing/2014/main" id="{555BAFDB-4005-ECF2-CF79-F07D8C65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90778"/>
            <a:ext cx="5248220" cy="247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63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4EEC-C1C4-B74E-05AE-A2B6D023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Computer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DD8F-BD74-9B4F-772A-3D94CB1C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Sharing computer resources</a:t>
            </a:r>
          </a:p>
          <a:p>
            <a:pPr lvl="1"/>
            <a:r>
              <a:rPr lang="en-IN" dirty="0"/>
              <a:t>Interaction between computers</a:t>
            </a:r>
          </a:p>
          <a:p>
            <a:pPr lvl="1"/>
            <a:r>
              <a:rPr lang="en-IN" dirty="0"/>
              <a:t>Network applications</a:t>
            </a:r>
          </a:p>
          <a:p>
            <a:r>
              <a:rPr lang="en-IN" dirty="0"/>
              <a:t>Physical data transmission</a:t>
            </a:r>
          </a:p>
          <a:p>
            <a:pPr lvl="1"/>
            <a:r>
              <a:rPr lang="en-IN" dirty="0"/>
              <a:t>Encoding</a:t>
            </a:r>
          </a:p>
          <a:p>
            <a:pPr lvl="1"/>
            <a:r>
              <a:rPr lang="en-IN" dirty="0"/>
              <a:t>Physical link characteristics</a:t>
            </a:r>
          </a:p>
          <a:p>
            <a:r>
              <a:rPr lang="en-IN" dirty="0"/>
              <a:t>Interaction among several computers</a:t>
            </a:r>
          </a:p>
          <a:p>
            <a:pPr lvl="1"/>
            <a:r>
              <a:rPr lang="en-IN" dirty="0"/>
              <a:t>Topology</a:t>
            </a:r>
          </a:p>
          <a:p>
            <a:pPr lvl="1"/>
            <a:r>
              <a:rPr lang="en-IN" dirty="0"/>
              <a:t>Addressing</a:t>
            </a:r>
          </a:p>
          <a:p>
            <a:pPr lvl="1"/>
            <a:r>
              <a:rPr lang="en-IN" dirty="0"/>
              <a:t>Switching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57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5BA7-79DA-C4FD-F1B0-C9B4F1A4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Hardware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6B2C-0AB3-DAF9-7A9D-A2CA7AF6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types of transmission technology: </a:t>
            </a:r>
            <a:r>
              <a:rPr lang="en-US" b="1" dirty="0"/>
              <a:t>Broadcast links </a:t>
            </a:r>
            <a:r>
              <a:rPr lang="en-US" dirty="0"/>
              <a:t>and </a:t>
            </a:r>
            <a:r>
              <a:rPr lang="en-US" b="1" dirty="0"/>
              <a:t>Point-to-point links</a:t>
            </a:r>
            <a:r>
              <a:rPr lang="en-US" dirty="0"/>
              <a:t> </a:t>
            </a:r>
          </a:p>
          <a:p>
            <a:r>
              <a:rPr lang="en-US" b="1" dirty="0"/>
              <a:t>Broadcast network </a:t>
            </a:r>
          </a:p>
          <a:p>
            <a:pPr lvl="1"/>
            <a:r>
              <a:rPr lang="en-US" dirty="0"/>
              <a:t>The communication channel is shared by  all the machines on the network</a:t>
            </a:r>
          </a:p>
          <a:p>
            <a:pPr lvl="1"/>
            <a:r>
              <a:rPr lang="en-US" dirty="0"/>
              <a:t>Packets sent by any machine are received by all  the others. </a:t>
            </a:r>
          </a:p>
          <a:p>
            <a:pPr lvl="1"/>
            <a:r>
              <a:rPr lang="en-US" dirty="0"/>
              <a:t>An address field within each packet specifies the intended recipient.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wireless network </a:t>
            </a:r>
            <a:r>
              <a:rPr lang="en-US" dirty="0"/>
              <a:t>is a common example of a broadcast</a:t>
            </a:r>
          </a:p>
          <a:p>
            <a:r>
              <a:rPr lang="en-US" b="1" dirty="0"/>
              <a:t>Point-to-point network</a:t>
            </a:r>
            <a:endParaRPr lang="en-US" dirty="0"/>
          </a:p>
          <a:p>
            <a:pPr lvl="1"/>
            <a:r>
              <a:rPr lang="en-US" dirty="0"/>
              <a:t>Links connect individual pairs of machines</a:t>
            </a:r>
          </a:p>
          <a:p>
            <a:pPr lvl="1"/>
            <a:r>
              <a:rPr lang="en-US" dirty="0"/>
              <a:t>Point-to-point  transmission with exactly one sender and exactly one receiver is sometimes called </a:t>
            </a:r>
            <a:r>
              <a:rPr lang="en-US" b="1" dirty="0"/>
              <a:t>unicasting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6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2387-CA39-72CF-B67B-2BA3AA5A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Unicast versus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51F1-CE12-FB72-4DAC-58701755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4ED14-A060-3EF3-45B9-E853F700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27" y="1983345"/>
            <a:ext cx="8118748" cy="41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2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46A-C9A9-6AD7-A075-49515878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Scale and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938-4C3C-A1C2-7DD1-A8B05ABA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B4FA0-482E-E8C8-F0DE-DEB3AFEC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37" y="2044490"/>
            <a:ext cx="5990428" cy="39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7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10878</TotalTime>
  <Words>1360</Words>
  <Application>Microsoft Office PowerPoint</Application>
  <PresentationFormat>Widescreen</PresentationFormat>
  <Paragraphs>184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 New Roman</vt:lpstr>
      <vt:lpstr>Office Theme</vt:lpstr>
      <vt:lpstr>Fundamentals of Computer Networks and Management</vt:lpstr>
      <vt:lpstr>Sessions 1 and 2</vt:lpstr>
      <vt:lpstr>Electronic Communication System</vt:lpstr>
      <vt:lpstr>Introduction to Communication System</vt:lpstr>
      <vt:lpstr>Components of a Data Communication System</vt:lpstr>
      <vt:lpstr>Issues in Computer Networking</vt:lpstr>
      <vt:lpstr>Network Hardware and Software</vt:lpstr>
      <vt:lpstr>Unicast versus Broadcast</vt:lpstr>
      <vt:lpstr>Scale and Network Types</vt:lpstr>
      <vt:lpstr>Local Area Network (LAN)</vt:lpstr>
      <vt:lpstr>Network Topology</vt:lpstr>
      <vt:lpstr>Bus Topology</vt:lpstr>
      <vt:lpstr>Ring Topology</vt:lpstr>
      <vt:lpstr>Star Topology</vt:lpstr>
      <vt:lpstr>Mesh Topology</vt:lpstr>
      <vt:lpstr>Tree Topology</vt:lpstr>
      <vt:lpstr>Network Interface Card (NIC)</vt:lpstr>
      <vt:lpstr>Transmission media</vt:lpstr>
      <vt:lpstr>Transmission media</vt:lpstr>
      <vt:lpstr>Transmission Media</vt:lpstr>
      <vt:lpstr>Twisted-pair cable</vt:lpstr>
      <vt:lpstr>Coaxial cables</vt:lpstr>
      <vt:lpstr>Fiber-optic cable</vt:lpstr>
      <vt:lpstr>Unguided media</vt:lpstr>
      <vt:lpstr>Ethernet</vt:lpstr>
      <vt:lpstr>Earlier Ethernet – Classic Ethernet</vt:lpstr>
      <vt:lpstr>CSMA/CD</vt:lpstr>
      <vt:lpstr>Modern Ethernet: Switched Ethernet</vt:lpstr>
      <vt:lpstr>Switched Ethernet</vt:lpstr>
      <vt:lpstr>LAN – Earlier and Now</vt:lpstr>
      <vt:lpstr>Wide Area Network (WAN)</vt:lpstr>
      <vt:lpstr>Sessions 3 and 4</vt:lpstr>
      <vt:lpstr>Protocol</vt:lpstr>
      <vt:lpstr>Network Software</vt:lpstr>
      <vt:lpstr>Protocol Hierarchy Example</vt:lpstr>
      <vt:lpstr>OSI</vt:lpstr>
      <vt:lpstr>PowerPoint Presentation</vt:lpstr>
      <vt:lpstr>An Exchange using the OSI Model</vt:lpstr>
      <vt:lpstr>The Application Layer</vt:lpstr>
      <vt:lpstr>Application Layer</vt:lpstr>
      <vt:lpstr>The Presentation Layer</vt:lpstr>
      <vt:lpstr>Presentation Layer</vt:lpstr>
      <vt:lpstr>The Session Layer</vt:lpstr>
      <vt:lpstr>Session Layer</vt:lpstr>
      <vt:lpstr>The Transport Layer</vt:lpstr>
      <vt:lpstr>Transport Layer</vt:lpstr>
      <vt:lpstr>Port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Networks and Management</dc:title>
  <dc:creator>Atul Kahate</dc:creator>
  <cp:lastModifiedBy>Atul Kahate</cp:lastModifiedBy>
  <cp:revision>104</cp:revision>
  <dcterms:created xsi:type="dcterms:W3CDTF">2022-09-02T08:25:53Z</dcterms:created>
  <dcterms:modified xsi:type="dcterms:W3CDTF">2023-04-06T10:54:10Z</dcterms:modified>
</cp:coreProperties>
</file>