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6" r:id="rId2"/>
    <p:sldId id="412" r:id="rId3"/>
    <p:sldId id="369" r:id="rId4"/>
    <p:sldId id="379" r:id="rId5"/>
    <p:sldId id="744" r:id="rId6"/>
    <p:sldId id="472" r:id="rId7"/>
    <p:sldId id="370" r:id="rId8"/>
    <p:sldId id="440" r:id="rId9"/>
    <p:sldId id="441" r:id="rId10"/>
    <p:sldId id="442" r:id="rId11"/>
    <p:sldId id="443" r:id="rId12"/>
    <p:sldId id="413" r:id="rId13"/>
    <p:sldId id="804" r:id="rId14"/>
    <p:sldId id="805" r:id="rId15"/>
    <p:sldId id="806" r:id="rId16"/>
    <p:sldId id="807" r:id="rId17"/>
    <p:sldId id="801" r:id="rId18"/>
    <p:sldId id="802" r:id="rId19"/>
    <p:sldId id="799" r:id="rId20"/>
    <p:sldId id="800" r:id="rId21"/>
    <p:sldId id="736" r:id="rId22"/>
    <p:sldId id="737" r:id="rId23"/>
    <p:sldId id="738" r:id="rId24"/>
    <p:sldId id="680" r:id="rId25"/>
    <p:sldId id="720" r:id="rId26"/>
    <p:sldId id="721" r:id="rId27"/>
    <p:sldId id="739" r:id="rId28"/>
    <p:sldId id="740" r:id="rId29"/>
    <p:sldId id="707" r:id="rId30"/>
    <p:sldId id="708" r:id="rId31"/>
    <p:sldId id="715" r:id="rId32"/>
    <p:sldId id="716" r:id="rId33"/>
    <p:sldId id="709" r:id="rId34"/>
    <p:sldId id="8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B660-BC33-CE1E-64A6-C6A535DC3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A1A2CB-8E8C-C5AC-3E56-69A990471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C583DC-C231-2998-3B13-F430DF4F4464}"/>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5" name="Footer Placeholder 4">
            <a:extLst>
              <a:ext uri="{FF2B5EF4-FFF2-40B4-BE49-F238E27FC236}">
                <a16:creationId xmlns:a16="http://schemas.microsoft.com/office/drawing/2014/main" id="{3F030B3C-DB28-B271-2F6B-AAFCAF59C0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4C1E7-755C-C4DD-20E5-1728D703ECF4}"/>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128106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3914-FA13-C15E-8C7E-7F719FE40B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C38B1-17CC-6EDE-17F0-AE2EC8ACE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A38BAF-70AA-4387-6DB0-9EC40D4BAD8D}"/>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5" name="Footer Placeholder 4">
            <a:extLst>
              <a:ext uri="{FF2B5EF4-FFF2-40B4-BE49-F238E27FC236}">
                <a16:creationId xmlns:a16="http://schemas.microsoft.com/office/drawing/2014/main" id="{1C373831-2470-E8E8-13C6-52A2CB0AD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D082D-E4BE-04BA-8B02-37357C115BA4}"/>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25756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D9819-398A-615E-77DB-F332EED30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43A3D1-C5B7-A202-F922-D8AED799B4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65CC-4BDB-401A-3412-850A344BCAE4}"/>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5" name="Footer Placeholder 4">
            <a:extLst>
              <a:ext uri="{FF2B5EF4-FFF2-40B4-BE49-F238E27FC236}">
                <a16:creationId xmlns:a16="http://schemas.microsoft.com/office/drawing/2014/main" id="{55AB2142-62E4-BD89-A036-7B7BFE2F8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AE92A-825F-D2D7-8DCD-2D3C9543A27D}"/>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259762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BA8B-1411-0067-0CB5-24F89E245F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977D6C-0945-6E85-27B6-A1C3753829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50302-825A-2D99-7899-A277FE1502C0}"/>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5" name="Footer Placeholder 4">
            <a:extLst>
              <a:ext uri="{FF2B5EF4-FFF2-40B4-BE49-F238E27FC236}">
                <a16:creationId xmlns:a16="http://schemas.microsoft.com/office/drawing/2014/main" id="{2D4CDD87-7E15-90A4-C563-547F6BB28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4EF67-84DA-4A93-3BCA-AFD959BBD76E}"/>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226138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70AB-5E40-A002-9A4F-6C43E10B9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C44244-B54B-447A-CB9B-99197F67C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9343E-E545-E0BB-E5F2-6B95344DA703}"/>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5" name="Footer Placeholder 4">
            <a:extLst>
              <a:ext uri="{FF2B5EF4-FFF2-40B4-BE49-F238E27FC236}">
                <a16:creationId xmlns:a16="http://schemas.microsoft.com/office/drawing/2014/main" id="{8A1A1F0F-3420-0D24-A972-59B4EC40D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D271B-D25B-915D-483C-A6DAB7007807}"/>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366062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A390-76ED-5BDA-E152-CC5215B81A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382DE1-3BF6-DF2C-2DED-705884057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E55097-104C-358C-F8DE-743D10552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16EF17-1E98-52C5-1C0C-DD5854B14AA7}"/>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6" name="Footer Placeholder 5">
            <a:extLst>
              <a:ext uri="{FF2B5EF4-FFF2-40B4-BE49-F238E27FC236}">
                <a16:creationId xmlns:a16="http://schemas.microsoft.com/office/drawing/2014/main" id="{153CB13C-7DC8-E27B-52BF-91DE11D20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7C61B5-4118-63AF-D657-40369D9C4728}"/>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248278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AAF4-B132-8299-5F2F-33AAF2634C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298B4D-5035-71B3-438E-E145C56B7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35AD8-08F8-C87C-6F80-5FBC2BFF04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446BEB-9BEB-B951-E7CD-AC8BF6F0E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5A3637-7C93-FC63-7027-147E8AB1B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975389-9D48-05A6-5EF8-2A940A6749A0}"/>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8" name="Footer Placeholder 7">
            <a:extLst>
              <a:ext uri="{FF2B5EF4-FFF2-40B4-BE49-F238E27FC236}">
                <a16:creationId xmlns:a16="http://schemas.microsoft.com/office/drawing/2014/main" id="{B3B71909-60BF-FFA7-0F82-24DAA4E8AA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95B257-0053-1E61-61EE-7B9859614BAF}"/>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171209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0962-7AC4-57D8-F116-A95164D649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B83FFD-27C3-FE3E-2B9A-8FAE7424B590}"/>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4" name="Footer Placeholder 3">
            <a:extLst>
              <a:ext uri="{FF2B5EF4-FFF2-40B4-BE49-F238E27FC236}">
                <a16:creationId xmlns:a16="http://schemas.microsoft.com/office/drawing/2014/main" id="{8FDFC83B-A51B-B35E-9E05-867869F447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FCD3A3-CD9C-B2E8-1072-DAD6BF1D662F}"/>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269512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306C4-C2B4-2AA1-E535-C30010BE7901}"/>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3" name="Footer Placeholder 2">
            <a:extLst>
              <a:ext uri="{FF2B5EF4-FFF2-40B4-BE49-F238E27FC236}">
                <a16:creationId xmlns:a16="http://schemas.microsoft.com/office/drawing/2014/main" id="{48F94B6E-743F-89E3-2658-24B223E6DF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D3A0EC-7576-CC47-7A2C-9638964AB06D}"/>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30445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8683-A211-DD1F-9B5A-F769458CD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47E566-45C4-64D7-DF29-439159E30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08AFCE-2C74-751E-7DC5-0EB0135FB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F39D3-EF7C-172D-9FE3-5839A51A1B49}"/>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6" name="Footer Placeholder 5">
            <a:extLst>
              <a:ext uri="{FF2B5EF4-FFF2-40B4-BE49-F238E27FC236}">
                <a16:creationId xmlns:a16="http://schemas.microsoft.com/office/drawing/2014/main" id="{77D06505-B70D-5526-B4E6-B6D8DACE3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EDDBCB-2830-1393-2944-16E8F5D0741F}"/>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46381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7CCB-FC45-DBEC-2A9D-711F6E778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E16C7E-0A62-9191-6635-C0341EB8E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DD0665-9B7A-91E3-9D60-83141E8E1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02C6A-EB39-DDF4-A03B-0671DD0826AB}"/>
              </a:ext>
            </a:extLst>
          </p:cNvPr>
          <p:cNvSpPr>
            <a:spLocks noGrp="1"/>
          </p:cNvSpPr>
          <p:nvPr>
            <p:ph type="dt" sz="half" idx="10"/>
          </p:nvPr>
        </p:nvSpPr>
        <p:spPr/>
        <p:txBody>
          <a:bodyPr/>
          <a:lstStyle/>
          <a:p>
            <a:fld id="{15DCE278-9D0E-41DF-91B3-C4EB8FCF217B}" type="datetimeFigureOut">
              <a:rPr lang="en-IN" smtClean="0"/>
              <a:t>11-04-2023</a:t>
            </a:fld>
            <a:endParaRPr lang="en-IN"/>
          </a:p>
        </p:txBody>
      </p:sp>
      <p:sp>
        <p:nvSpPr>
          <p:cNvPr id="6" name="Footer Placeholder 5">
            <a:extLst>
              <a:ext uri="{FF2B5EF4-FFF2-40B4-BE49-F238E27FC236}">
                <a16:creationId xmlns:a16="http://schemas.microsoft.com/office/drawing/2014/main" id="{8A4663A8-1A7D-B0D6-7DCF-E567844EE0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4FDFA-41B6-BB5E-716C-80F1F13C3CB6}"/>
              </a:ext>
            </a:extLst>
          </p:cNvPr>
          <p:cNvSpPr>
            <a:spLocks noGrp="1"/>
          </p:cNvSpPr>
          <p:nvPr>
            <p:ph type="sldNum" sz="quarter" idx="12"/>
          </p:nvPr>
        </p:nvSpPr>
        <p:spPr/>
        <p:txBody>
          <a:bodyPr/>
          <a:lstStyle/>
          <a:p>
            <a:fld id="{DFE7C386-89D5-4CF5-BA18-E0116653B308}" type="slidenum">
              <a:rPr lang="en-IN" smtClean="0"/>
              <a:t>‹#›</a:t>
            </a:fld>
            <a:endParaRPr lang="en-IN"/>
          </a:p>
        </p:txBody>
      </p:sp>
    </p:spTree>
    <p:extLst>
      <p:ext uri="{BB962C8B-B14F-4D97-AF65-F5344CB8AC3E}">
        <p14:creationId xmlns:p14="http://schemas.microsoft.com/office/powerpoint/2010/main" val="394649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80435-4AB4-41BB-065A-CB32E3DAF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67E78-690F-3FAE-233E-90E2E0343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4F683-938E-0400-823A-26DBBA638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CE278-9D0E-41DF-91B3-C4EB8FCF217B}" type="datetimeFigureOut">
              <a:rPr lang="en-IN" smtClean="0"/>
              <a:t>11-04-2023</a:t>
            </a:fld>
            <a:endParaRPr lang="en-IN"/>
          </a:p>
        </p:txBody>
      </p:sp>
      <p:sp>
        <p:nvSpPr>
          <p:cNvPr id="5" name="Footer Placeholder 4">
            <a:extLst>
              <a:ext uri="{FF2B5EF4-FFF2-40B4-BE49-F238E27FC236}">
                <a16:creationId xmlns:a16="http://schemas.microsoft.com/office/drawing/2014/main" id="{F7319FED-10BD-371E-ACEB-314ABD5A6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B72B25-463A-B76A-A695-814C3A398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7C386-89D5-4CF5-BA18-E0116653B308}" type="slidenum">
              <a:rPr lang="en-IN" smtClean="0"/>
              <a:t>‹#›</a:t>
            </a:fld>
            <a:endParaRPr lang="en-IN"/>
          </a:p>
        </p:txBody>
      </p:sp>
    </p:spTree>
    <p:extLst>
      <p:ext uri="{BB962C8B-B14F-4D97-AF65-F5344CB8AC3E}">
        <p14:creationId xmlns:p14="http://schemas.microsoft.com/office/powerpoint/2010/main" val="330689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people-traveler-passenger-tourist-160620/"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s://www.freeimageslive.co.uk/free_stock_image/airport-display-jpg" TargetMode="Externa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hyperlink" Target="https://www.new-educ.com/pc-portable-actualites-intel-education-tablette-pc-portable" TargetMode="External"/><Relationship Id="rId7" Type="http://schemas.openxmlformats.org/officeDocument/2006/relationships/hyperlink" Target="https://pixabay.com/en/router-switch-symbol-network-30140/" TargetMode="Externa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www.geeksvgs.com/id/227756" TargetMode="Externa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D95980-444A-E3DE-2437-C0E6CDF14D55}"/>
              </a:ext>
            </a:extLst>
          </p:cNvPr>
          <p:cNvSpPr>
            <a:spLocks noGrp="1"/>
          </p:cNvSpPr>
          <p:nvPr>
            <p:ph type="title"/>
          </p:nvPr>
        </p:nvSpPr>
        <p:spPr/>
        <p:txBody>
          <a:bodyPr/>
          <a:lstStyle/>
          <a:p>
            <a:r>
              <a:rPr lang="en-IN" dirty="0"/>
              <a:t>Session 8-10: Network Devices – Hub, Switch, and Router</a:t>
            </a:r>
          </a:p>
        </p:txBody>
      </p:sp>
      <p:sp>
        <p:nvSpPr>
          <p:cNvPr id="5" name="Text Placeholder 4">
            <a:extLst>
              <a:ext uri="{FF2B5EF4-FFF2-40B4-BE49-F238E27FC236}">
                <a16:creationId xmlns:a16="http://schemas.microsoft.com/office/drawing/2014/main" id="{E14016E9-2333-8614-2927-ACFEAB2BB21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5483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8804-50F5-00CE-B9A8-4E05E52B315A}"/>
              </a:ext>
            </a:extLst>
          </p:cNvPr>
          <p:cNvSpPr>
            <a:spLocks noGrp="1"/>
          </p:cNvSpPr>
          <p:nvPr>
            <p:ph type="title"/>
          </p:nvPr>
        </p:nvSpPr>
        <p:spPr/>
        <p:txBody>
          <a:bodyPr/>
          <a:lstStyle/>
          <a:p>
            <a:r>
              <a:rPr lang="en-IN" dirty="0"/>
              <a:t>Switching Example – 2</a:t>
            </a:r>
          </a:p>
        </p:txBody>
      </p:sp>
      <p:sp>
        <p:nvSpPr>
          <p:cNvPr id="3" name="Content Placeholder 2">
            <a:extLst>
              <a:ext uri="{FF2B5EF4-FFF2-40B4-BE49-F238E27FC236}">
                <a16:creationId xmlns:a16="http://schemas.microsoft.com/office/drawing/2014/main" id="{6DE5F9DA-4863-2FCE-D6B3-510C0DE14341}"/>
              </a:ext>
            </a:extLst>
          </p:cNvPr>
          <p:cNvSpPr>
            <a:spLocks noGrp="1"/>
          </p:cNvSpPr>
          <p:nvPr>
            <p:ph idx="1"/>
          </p:nvPr>
        </p:nvSpPr>
        <p:spPr/>
        <p:txBody>
          <a:bodyPr/>
          <a:lstStyle/>
          <a:p>
            <a:r>
              <a:rPr lang="en-IN" dirty="0"/>
              <a:t>Host 1.1.1 sends a frame to host 2.2.2</a:t>
            </a:r>
          </a:p>
          <a:p>
            <a:endParaRPr lang="en-IN" dirty="0"/>
          </a:p>
          <a:p>
            <a:r>
              <a:rPr lang="en-IN" dirty="0"/>
              <a:t>Switch sees the frame and updates its mapping table</a:t>
            </a:r>
          </a:p>
          <a:p>
            <a:endParaRPr lang="en-IN" dirty="0"/>
          </a:p>
          <a:p>
            <a:r>
              <a:rPr lang="en-IN" dirty="0"/>
              <a:t>The switch does not know where 2.2.2 is, so it floods out the frame</a:t>
            </a:r>
          </a:p>
        </p:txBody>
      </p:sp>
      <p:pic>
        <p:nvPicPr>
          <p:cNvPr id="7" name="Picture 6">
            <a:extLst>
              <a:ext uri="{FF2B5EF4-FFF2-40B4-BE49-F238E27FC236}">
                <a16:creationId xmlns:a16="http://schemas.microsoft.com/office/drawing/2014/main" id="{85C2C25E-CE72-6420-6400-4F145192CF3B}"/>
              </a:ext>
            </a:extLst>
          </p:cNvPr>
          <p:cNvPicPr>
            <a:picLocks noChangeAspect="1"/>
          </p:cNvPicPr>
          <p:nvPr/>
        </p:nvPicPr>
        <p:blipFill>
          <a:blip r:embed="rId2"/>
          <a:stretch>
            <a:fillRect/>
          </a:stretch>
        </p:blipFill>
        <p:spPr>
          <a:xfrm>
            <a:off x="7407132" y="681037"/>
            <a:ext cx="2775093" cy="1866996"/>
          </a:xfrm>
          <a:prstGeom prst="rect">
            <a:avLst/>
          </a:prstGeom>
        </p:spPr>
      </p:pic>
      <p:pic>
        <p:nvPicPr>
          <p:cNvPr id="9" name="Picture 8">
            <a:extLst>
              <a:ext uri="{FF2B5EF4-FFF2-40B4-BE49-F238E27FC236}">
                <a16:creationId xmlns:a16="http://schemas.microsoft.com/office/drawing/2014/main" id="{FD05BBE0-DCC4-B3F8-226C-51176D104B3F}"/>
              </a:ext>
            </a:extLst>
          </p:cNvPr>
          <p:cNvPicPr>
            <a:picLocks noChangeAspect="1"/>
          </p:cNvPicPr>
          <p:nvPr/>
        </p:nvPicPr>
        <p:blipFill>
          <a:blip r:embed="rId3"/>
          <a:stretch>
            <a:fillRect/>
          </a:stretch>
        </p:blipFill>
        <p:spPr>
          <a:xfrm>
            <a:off x="9462499" y="2389890"/>
            <a:ext cx="2165953" cy="1491088"/>
          </a:xfrm>
          <a:prstGeom prst="rect">
            <a:avLst/>
          </a:prstGeom>
        </p:spPr>
      </p:pic>
      <p:pic>
        <p:nvPicPr>
          <p:cNvPr id="11" name="Picture 10">
            <a:extLst>
              <a:ext uri="{FF2B5EF4-FFF2-40B4-BE49-F238E27FC236}">
                <a16:creationId xmlns:a16="http://schemas.microsoft.com/office/drawing/2014/main" id="{16B50A72-9A1D-8B9D-BD27-23E61E19CF66}"/>
              </a:ext>
            </a:extLst>
          </p:cNvPr>
          <p:cNvPicPr>
            <a:picLocks noChangeAspect="1"/>
          </p:cNvPicPr>
          <p:nvPr/>
        </p:nvPicPr>
        <p:blipFill>
          <a:blip r:embed="rId4"/>
          <a:stretch>
            <a:fillRect/>
          </a:stretch>
        </p:blipFill>
        <p:spPr>
          <a:xfrm>
            <a:off x="3114707" y="4309968"/>
            <a:ext cx="5245546" cy="2208415"/>
          </a:xfrm>
          <a:prstGeom prst="rect">
            <a:avLst/>
          </a:prstGeom>
        </p:spPr>
      </p:pic>
      <p:sp>
        <p:nvSpPr>
          <p:cNvPr id="12" name="Rectangle 11">
            <a:extLst>
              <a:ext uri="{FF2B5EF4-FFF2-40B4-BE49-F238E27FC236}">
                <a16:creationId xmlns:a16="http://schemas.microsoft.com/office/drawing/2014/main" id="{627E6094-132D-414A-C885-9D7E9DB93BDE}"/>
              </a:ext>
            </a:extLst>
          </p:cNvPr>
          <p:cNvSpPr/>
          <p:nvPr/>
        </p:nvSpPr>
        <p:spPr>
          <a:xfrm>
            <a:off x="3114707" y="5876818"/>
            <a:ext cx="1549760" cy="6415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B5BC7AFD-37C7-4B24-8510-6939FE568AC7}"/>
              </a:ext>
            </a:extLst>
          </p:cNvPr>
          <p:cNvSpPr/>
          <p:nvPr/>
        </p:nvSpPr>
        <p:spPr>
          <a:xfrm>
            <a:off x="7407132" y="5599416"/>
            <a:ext cx="953121" cy="12585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t>
            </a:r>
          </a:p>
        </p:txBody>
      </p:sp>
    </p:spTree>
    <p:extLst>
      <p:ext uri="{BB962C8B-B14F-4D97-AF65-F5344CB8AC3E}">
        <p14:creationId xmlns:p14="http://schemas.microsoft.com/office/powerpoint/2010/main" val="7095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8804-50F5-00CE-B9A8-4E05E52B315A}"/>
              </a:ext>
            </a:extLst>
          </p:cNvPr>
          <p:cNvSpPr>
            <a:spLocks noGrp="1"/>
          </p:cNvSpPr>
          <p:nvPr>
            <p:ph type="title"/>
          </p:nvPr>
        </p:nvSpPr>
        <p:spPr/>
        <p:txBody>
          <a:bodyPr/>
          <a:lstStyle/>
          <a:p>
            <a:r>
              <a:rPr lang="en-IN" dirty="0"/>
              <a:t>Switching Example – 3</a:t>
            </a:r>
          </a:p>
        </p:txBody>
      </p:sp>
      <p:sp>
        <p:nvSpPr>
          <p:cNvPr id="3" name="Content Placeholder 2">
            <a:extLst>
              <a:ext uri="{FF2B5EF4-FFF2-40B4-BE49-F238E27FC236}">
                <a16:creationId xmlns:a16="http://schemas.microsoft.com/office/drawing/2014/main" id="{6DE5F9DA-4863-2FCE-D6B3-510C0DE14341}"/>
              </a:ext>
            </a:extLst>
          </p:cNvPr>
          <p:cNvSpPr>
            <a:spLocks noGrp="1"/>
          </p:cNvSpPr>
          <p:nvPr>
            <p:ph idx="1"/>
          </p:nvPr>
        </p:nvSpPr>
        <p:spPr/>
        <p:txBody>
          <a:bodyPr/>
          <a:lstStyle/>
          <a:p>
            <a:r>
              <a:rPr lang="en-IN" dirty="0"/>
              <a:t>Suppose host 2.2.2 sends a reply to 1.1.1</a:t>
            </a:r>
          </a:p>
          <a:p>
            <a:endParaRPr lang="en-IN" dirty="0"/>
          </a:p>
          <a:p>
            <a:r>
              <a:rPr lang="en-IN" dirty="0"/>
              <a:t>Switch sees the frame and updates its mapping table</a:t>
            </a:r>
          </a:p>
          <a:p>
            <a:endParaRPr lang="en-IN" dirty="0"/>
          </a:p>
          <a:p>
            <a:r>
              <a:rPr lang="en-IN" dirty="0"/>
              <a:t>The switch will send the frame only to 1.1.1</a:t>
            </a:r>
          </a:p>
        </p:txBody>
      </p:sp>
      <p:pic>
        <p:nvPicPr>
          <p:cNvPr id="5" name="Picture 4">
            <a:extLst>
              <a:ext uri="{FF2B5EF4-FFF2-40B4-BE49-F238E27FC236}">
                <a16:creationId xmlns:a16="http://schemas.microsoft.com/office/drawing/2014/main" id="{959CF4EB-2619-B74D-5B0D-EB7C7BE8AA0B}"/>
              </a:ext>
            </a:extLst>
          </p:cNvPr>
          <p:cNvPicPr>
            <a:picLocks noChangeAspect="1"/>
          </p:cNvPicPr>
          <p:nvPr/>
        </p:nvPicPr>
        <p:blipFill>
          <a:blip r:embed="rId2"/>
          <a:stretch>
            <a:fillRect/>
          </a:stretch>
        </p:blipFill>
        <p:spPr>
          <a:xfrm>
            <a:off x="8194207" y="271418"/>
            <a:ext cx="2933851" cy="1746340"/>
          </a:xfrm>
          <a:prstGeom prst="rect">
            <a:avLst/>
          </a:prstGeom>
        </p:spPr>
      </p:pic>
      <p:pic>
        <p:nvPicPr>
          <p:cNvPr id="8" name="Picture 7">
            <a:extLst>
              <a:ext uri="{FF2B5EF4-FFF2-40B4-BE49-F238E27FC236}">
                <a16:creationId xmlns:a16="http://schemas.microsoft.com/office/drawing/2014/main" id="{4B764794-7C58-736C-E0CF-3F829CFE3DD7}"/>
              </a:ext>
            </a:extLst>
          </p:cNvPr>
          <p:cNvPicPr>
            <a:picLocks noChangeAspect="1"/>
          </p:cNvPicPr>
          <p:nvPr/>
        </p:nvPicPr>
        <p:blipFill>
          <a:blip r:embed="rId3"/>
          <a:stretch>
            <a:fillRect/>
          </a:stretch>
        </p:blipFill>
        <p:spPr>
          <a:xfrm>
            <a:off x="8916574" y="2017758"/>
            <a:ext cx="2927500" cy="1428823"/>
          </a:xfrm>
          <a:prstGeom prst="rect">
            <a:avLst/>
          </a:prstGeom>
        </p:spPr>
      </p:pic>
      <p:pic>
        <p:nvPicPr>
          <p:cNvPr id="14" name="Picture 13">
            <a:extLst>
              <a:ext uri="{FF2B5EF4-FFF2-40B4-BE49-F238E27FC236}">
                <a16:creationId xmlns:a16="http://schemas.microsoft.com/office/drawing/2014/main" id="{3676EE0E-345A-6166-A2EC-59C1C2278658}"/>
              </a:ext>
            </a:extLst>
          </p:cNvPr>
          <p:cNvPicPr>
            <a:picLocks noChangeAspect="1"/>
          </p:cNvPicPr>
          <p:nvPr/>
        </p:nvPicPr>
        <p:blipFill>
          <a:blip r:embed="rId4"/>
          <a:stretch>
            <a:fillRect/>
          </a:stretch>
        </p:blipFill>
        <p:spPr>
          <a:xfrm>
            <a:off x="2341666" y="4345596"/>
            <a:ext cx="7734698" cy="1886047"/>
          </a:xfrm>
          <a:prstGeom prst="rect">
            <a:avLst/>
          </a:prstGeom>
        </p:spPr>
      </p:pic>
    </p:spTree>
    <p:extLst>
      <p:ext uri="{BB962C8B-B14F-4D97-AF65-F5344CB8AC3E}">
        <p14:creationId xmlns:p14="http://schemas.microsoft.com/office/powerpoint/2010/main" val="425527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D1BB-2862-DB97-D60A-626995AEA50F}"/>
              </a:ext>
            </a:extLst>
          </p:cNvPr>
          <p:cNvSpPr>
            <a:spLocks noGrp="1"/>
          </p:cNvSpPr>
          <p:nvPr>
            <p:ph type="title"/>
          </p:nvPr>
        </p:nvSpPr>
        <p:spPr/>
        <p:txBody>
          <a:bodyPr/>
          <a:lstStyle/>
          <a:p>
            <a:r>
              <a:rPr lang="en-IN" dirty="0"/>
              <a:t>“Layer 2” Switch</a:t>
            </a:r>
          </a:p>
        </p:txBody>
      </p:sp>
      <p:sp>
        <p:nvSpPr>
          <p:cNvPr id="3" name="Content Placeholder 2">
            <a:extLst>
              <a:ext uri="{FF2B5EF4-FFF2-40B4-BE49-F238E27FC236}">
                <a16:creationId xmlns:a16="http://schemas.microsoft.com/office/drawing/2014/main" id="{2E9022FB-AE43-617A-0E2A-9D7CDDC6EB30}"/>
              </a:ext>
            </a:extLst>
          </p:cNvPr>
          <p:cNvSpPr>
            <a:spLocks noGrp="1"/>
          </p:cNvSpPr>
          <p:nvPr>
            <p:ph idx="1"/>
          </p:nvPr>
        </p:nvSpPr>
        <p:spPr/>
        <p:txBody>
          <a:bodyPr>
            <a:normAutofit/>
          </a:bodyPr>
          <a:lstStyle/>
          <a:p>
            <a:r>
              <a:rPr lang="en-IN" dirty="0"/>
              <a:t>In OSI, data link layer is layer 2 from the bottom</a:t>
            </a:r>
          </a:p>
          <a:p>
            <a:r>
              <a:rPr lang="en-IN" dirty="0"/>
              <a:t>A switch operates at the data link layer</a:t>
            </a:r>
          </a:p>
          <a:p>
            <a:r>
              <a:rPr lang="en-IN" dirty="0"/>
              <a:t>Hence, sometimes it is also called as </a:t>
            </a:r>
            <a:r>
              <a:rPr lang="en-IN" b="1" dirty="0"/>
              <a:t>Layer 2 switch</a:t>
            </a:r>
            <a:endParaRPr lang="en-IN" dirty="0"/>
          </a:p>
        </p:txBody>
      </p:sp>
    </p:spTree>
    <p:extLst>
      <p:ext uri="{BB962C8B-B14F-4D97-AF65-F5344CB8AC3E}">
        <p14:creationId xmlns:p14="http://schemas.microsoft.com/office/powerpoint/2010/main" val="657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D45-138E-C423-1351-6DE5C993102D}"/>
              </a:ext>
            </a:extLst>
          </p:cNvPr>
          <p:cNvSpPr>
            <a:spLocks noGrp="1"/>
          </p:cNvSpPr>
          <p:nvPr>
            <p:ph type="title"/>
          </p:nvPr>
        </p:nvSpPr>
        <p:spPr/>
        <p:txBody>
          <a:bodyPr/>
          <a:lstStyle/>
          <a:p>
            <a:r>
              <a:rPr lang="en-IN" dirty="0"/>
              <a:t>Router</a:t>
            </a:r>
          </a:p>
        </p:txBody>
      </p:sp>
      <p:sp>
        <p:nvSpPr>
          <p:cNvPr id="3" name="Content Placeholder 2">
            <a:extLst>
              <a:ext uri="{FF2B5EF4-FFF2-40B4-BE49-F238E27FC236}">
                <a16:creationId xmlns:a16="http://schemas.microsoft.com/office/drawing/2014/main" id="{41AFCAE2-11EC-E5D7-DD22-11D093641968}"/>
              </a:ext>
            </a:extLst>
          </p:cNvPr>
          <p:cNvSpPr>
            <a:spLocks noGrp="1"/>
          </p:cNvSpPr>
          <p:nvPr>
            <p:ph idx="1"/>
          </p:nvPr>
        </p:nvSpPr>
        <p:spPr/>
        <p:txBody>
          <a:bodyPr/>
          <a:lstStyle/>
          <a:p>
            <a:r>
              <a:rPr lang="en-US" b="1" dirty="0"/>
              <a:t>Routers </a:t>
            </a:r>
            <a:r>
              <a:rPr lang="en-US" dirty="0"/>
              <a:t>know the paths to get to the different IP subnets on network</a:t>
            </a:r>
          </a:p>
          <a:p>
            <a:r>
              <a:rPr lang="en-US" dirty="0"/>
              <a:t>They are required to send traffic from one subnet to another</a:t>
            </a:r>
          </a:p>
          <a:p>
            <a:r>
              <a:rPr lang="en-US" dirty="0"/>
              <a:t>They are also required to send traffic from one network to another</a:t>
            </a:r>
          </a:p>
          <a:p>
            <a:r>
              <a:rPr lang="en-US" dirty="0"/>
              <a:t>Routers operate at Layer 3 of the OSI model (network layer)</a:t>
            </a:r>
            <a:endParaRPr lang="en-IN" dirty="0"/>
          </a:p>
        </p:txBody>
      </p:sp>
      <p:pic>
        <p:nvPicPr>
          <p:cNvPr id="5" name="Picture 4">
            <a:extLst>
              <a:ext uri="{FF2B5EF4-FFF2-40B4-BE49-F238E27FC236}">
                <a16:creationId xmlns:a16="http://schemas.microsoft.com/office/drawing/2014/main" id="{D5811C45-5385-DF51-23F7-F3E9DB012D91}"/>
              </a:ext>
            </a:extLst>
          </p:cNvPr>
          <p:cNvPicPr>
            <a:picLocks noChangeAspect="1"/>
          </p:cNvPicPr>
          <p:nvPr/>
        </p:nvPicPr>
        <p:blipFill>
          <a:blip r:embed="rId2"/>
          <a:stretch>
            <a:fillRect/>
          </a:stretch>
        </p:blipFill>
        <p:spPr>
          <a:xfrm>
            <a:off x="1022463" y="4001293"/>
            <a:ext cx="9821638" cy="1536477"/>
          </a:xfrm>
          <a:prstGeom prst="rect">
            <a:avLst/>
          </a:prstGeom>
        </p:spPr>
      </p:pic>
    </p:spTree>
    <p:extLst>
      <p:ext uri="{BB962C8B-B14F-4D97-AF65-F5344CB8AC3E}">
        <p14:creationId xmlns:p14="http://schemas.microsoft.com/office/powerpoint/2010/main" val="2815428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1F2C-FC4E-20E8-CF64-54B43E46FDD7}"/>
              </a:ext>
            </a:extLst>
          </p:cNvPr>
          <p:cNvSpPr>
            <a:spLocks noGrp="1"/>
          </p:cNvSpPr>
          <p:nvPr>
            <p:ph type="title"/>
          </p:nvPr>
        </p:nvSpPr>
        <p:spPr/>
        <p:txBody>
          <a:bodyPr/>
          <a:lstStyle/>
          <a:p>
            <a:r>
              <a:rPr lang="en-IN" dirty="0"/>
              <a:t>Routers versus Switches</a:t>
            </a:r>
          </a:p>
        </p:txBody>
      </p:sp>
      <p:sp>
        <p:nvSpPr>
          <p:cNvPr id="3" name="Content Placeholder 2">
            <a:extLst>
              <a:ext uri="{FF2B5EF4-FFF2-40B4-BE49-F238E27FC236}">
                <a16:creationId xmlns:a16="http://schemas.microsoft.com/office/drawing/2014/main" id="{01EF93F8-79D7-BF26-D761-0BC1F9850FB4}"/>
              </a:ext>
            </a:extLst>
          </p:cNvPr>
          <p:cNvSpPr>
            <a:spLocks noGrp="1"/>
          </p:cNvSpPr>
          <p:nvPr>
            <p:ph idx="1"/>
          </p:nvPr>
        </p:nvSpPr>
        <p:spPr/>
        <p:txBody>
          <a:bodyPr>
            <a:normAutofit/>
          </a:bodyPr>
          <a:lstStyle/>
          <a:p>
            <a:r>
              <a:rPr lang="en-US" dirty="0">
                <a:effectLst/>
              </a:rPr>
              <a:t>Routers are Layer 3 aware and can route traffic between different networks</a:t>
            </a:r>
          </a:p>
          <a:p>
            <a:r>
              <a:rPr lang="en-US" dirty="0">
                <a:effectLst/>
              </a:rPr>
              <a:t>Switches are Layer 2 aware and can switch traffic between hosts on the same LAN</a:t>
            </a:r>
          </a:p>
          <a:p>
            <a:r>
              <a:rPr lang="en-US" dirty="0">
                <a:effectLst/>
              </a:rPr>
              <a:t>Routers support many types of interfaces, such as Ethernet, Serial ISDN, ADSL </a:t>
            </a:r>
            <a:r>
              <a:rPr lang="en-US" dirty="0" err="1">
                <a:effectLst/>
              </a:rPr>
              <a:t>etc</a:t>
            </a:r>
            <a:endParaRPr lang="en-US" dirty="0">
              <a:effectLst/>
            </a:endParaRPr>
          </a:p>
          <a:p>
            <a:r>
              <a:rPr lang="en-US" dirty="0">
                <a:effectLst/>
              </a:rPr>
              <a:t>Switches typically only support Ethernet interfaces</a:t>
            </a:r>
          </a:p>
          <a:p>
            <a:r>
              <a:rPr lang="en-US" dirty="0">
                <a:effectLst/>
              </a:rPr>
              <a:t>Switches will typically have more ports than routers</a:t>
            </a:r>
            <a:endParaRPr lang="en-IN" dirty="0"/>
          </a:p>
        </p:txBody>
      </p:sp>
    </p:spTree>
    <p:extLst>
      <p:ext uri="{BB962C8B-B14F-4D97-AF65-F5344CB8AC3E}">
        <p14:creationId xmlns:p14="http://schemas.microsoft.com/office/powerpoint/2010/main" val="49192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66D8-10C2-9BF8-7394-7F8266771906}"/>
              </a:ext>
            </a:extLst>
          </p:cNvPr>
          <p:cNvSpPr>
            <a:spLocks noGrp="1"/>
          </p:cNvSpPr>
          <p:nvPr>
            <p:ph type="title"/>
          </p:nvPr>
        </p:nvSpPr>
        <p:spPr/>
        <p:txBody>
          <a:bodyPr/>
          <a:lstStyle/>
          <a:p>
            <a:r>
              <a:rPr lang="en-IN" dirty="0"/>
              <a:t>Switch Operation</a:t>
            </a:r>
          </a:p>
        </p:txBody>
      </p:sp>
      <p:sp>
        <p:nvSpPr>
          <p:cNvPr id="3" name="Content Placeholder 2">
            <a:extLst>
              <a:ext uri="{FF2B5EF4-FFF2-40B4-BE49-F238E27FC236}">
                <a16:creationId xmlns:a16="http://schemas.microsoft.com/office/drawing/2014/main" id="{16B1DCDD-4E9F-7B74-20EB-F4AB7D32DE2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B77B2D4-8B61-E835-FD74-D7A1385BD382}"/>
              </a:ext>
            </a:extLst>
          </p:cNvPr>
          <p:cNvPicPr>
            <a:picLocks noChangeAspect="1"/>
          </p:cNvPicPr>
          <p:nvPr/>
        </p:nvPicPr>
        <p:blipFill>
          <a:blip r:embed="rId2"/>
          <a:stretch>
            <a:fillRect/>
          </a:stretch>
        </p:blipFill>
        <p:spPr>
          <a:xfrm>
            <a:off x="3027782" y="1516081"/>
            <a:ext cx="5962106" cy="4660882"/>
          </a:xfrm>
          <a:prstGeom prst="rect">
            <a:avLst/>
          </a:prstGeom>
        </p:spPr>
      </p:pic>
      <p:sp>
        <p:nvSpPr>
          <p:cNvPr id="6" name="Rectangle 5">
            <a:extLst>
              <a:ext uri="{FF2B5EF4-FFF2-40B4-BE49-F238E27FC236}">
                <a16:creationId xmlns:a16="http://schemas.microsoft.com/office/drawing/2014/main" id="{7EDC9A00-B518-4333-EF93-54D676C500BC}"/>
              </a:ext>
            </a:extLst>
          </p:cNvPr>
          <p:cNvSpPr/>
          <p:nvPr/>
        </p:nvSpPr>
        <p:spPr>
          <a:xfrm>
            <a:off x="2887038" y="5424755"/>
            <a:ext cx="1315092" cy="6267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3655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44BE-5F3A-204E-DB32-A65E2DF0FC6E}"/>
              </a:ext>
            </a:extLst>
          </p:cNvPr>
          <p:cNvSpPr>
            <a:spLocks noGrp="1"/>
          </p:cNvSpPr>
          <p:nvPr>
            <p:ph type="title"/>
          </p:nvPr>
        </p:nvSpPr>
        <p:spPr/>
        <p:txBody>
          <a:bodyPr/>
          <a:lstStyle/>
          <a:p>
            <a:r>
              <a:rPr lang="en-IN" dirty="0"/>
              <a:t>Router Operation</a:t>
            </a:r>
          </a:p>
        </p:txBody>
      </p:sp>
      <p:sp>
        <p:nvSpPr>
          <p:cNvPr id="3" name="Content Placeholder 2">
            <a:extLst>
              <a:ext uri="{FF2B5EF4-FFF2-40B4-BE49-F238E27FC236}">
                <a16:creationId xmlns:a16="http://schemas.microsoft.com/office/drawing/2014/main" id="{947489A7-9191-C6D5-8FA2-841AC5DAE82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0F4C437-9A8C-44DF-D9EB-7D43955A7B0F}"/>
              </a:ext>
            </a:extLst>
          </p:cNvPr>
          <p:cNvPicPr>
            <a:picLocks noChangeAspect="1"/>
          </p:cNvPicPr>
          <p:nvPr/>
        </p:nvPicPr>
        <p:blipFill>
          <a:blip r:embed="rId2"/>
          <a:stretch>
            <a:fillRect/>
          </a:stretch>
        </p:blipFill>
        <p:spPr>
          <a:xfrm>
            <a:off x="3241682" y="1463574"/>
            <a:ext cx="6128349" cy="4564920"/>
          </a:xfrm>
          <a:prstGeom prst="rect">
            <a:avLst/>
          </a:prstGeom>
        </p:spPr>
      </p:pic>
      <p:sp>
        <p:nvSpPr>
          <p:cNvPr id="6" name="Rectangle 5">
            <a:extLst>
              <a:ext uri="{FF2B5EF4-FFF2-40B4-BE49-F238E27FC236}">
                <a16:creationId xmlns:a16="http://schemas.microsoft.com/office/drawing/2014/main" id="{375BB647-314E-2538-F272-9A2019B3D8B6}"/>
              </a:ext>
            </a:extLst>
          </p:cNvPr>
          <p:cNvSpPr/>
          <p:nvPr/>
        </p:nvSpPr>
        <p:spPr>
          <a:xfrm>
            <a:off x="2938409" y="5239820"/>
            <a:ext cx="1602769" cy="788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180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3FA1-7C67-6D8F-9BF9-F1862AEB7CA4}"/>
              </a:ext>
            </a:extLst>
          </p:cNvPr>
          <p:cNvSpPr>
            <a:spLocks noGrp="1"/>
          </p:cNvSpPr>
          <p:nvPr>
            <p:ph type="title"/>
          </p:nvPr>
        </p:nvSpPr>
        <p:spPr/>
        <p:txBody>
          <a:bodyPr/>
          <a:lstStyle/>
          <a:p>
            <a:r>
              <a:rPr lang="en-IN" dirty="0"/>
              <a:t>Understanding Routing</a:t>
            </a:r>
          </a:p>
        </p:txBody>
      </p:sp>
      <p:sp>
        <p:nvSpPr>
          <p:cNvPr id="3" name="Content Placeholder 2">
            <a:extLst>
              <a:ext uri="{FF2B5EF4-FFF2-40B4-BE49-F238E27FC236}">
                <a16:creationId xmlns:a16="http://schemas.microsoft.com/office/drawing/2014/main" id="{59DC188F-A0F8-79AD-2A70-BDA11216D36C}"/>
              </a:ext>
            </a:extLst>
          </p:cNvPr>
          <p:cNvSpPr>
            <a:spLocks noGrp="1"/>
          </p:cNvSpPr>
          <p:nvPr>
            <p:ph idx="1"/>
          </p:nvPr>
        </p:nvSpPr>
        <p:spPr/>
        <p:txBody>
          <a:bodyPr/>
          <a:lstStyle/>
          <a:p>
            <a:r>
              <a:rPr lang="en-IN" dirty="0"/>
              <a:t>Consider a passenger traveling from Pune to Sioux Falls, USA</a:t>
            </a:r>
          </a:p>
          <a:p>
            <a:endParaRPr lang="en-IN" dirty="0"/>
          </a:p>
        </p:txBody>
      </p:sp>
      <p:graphicFrame>
        <p:nvGraphicFramePr>
          <p:cNvPr id="4" name="Table 4">
            <a:extLst>
              <a:ext uri="{FF2B5EF4-FFF2-40B4-BE49-F238E27FC236}">
                <a16:creationId xmlns:a16="http://schemas.microsoft.com/office/drawing/2014/main" id="{89EC9F93-0908-8767-7464-3584DFD0269D}"/>
              </a:ext>
            </a:extLst>
          </p:cNvPr>
          <p:cNvGraphicFramePr>
            <a:graphicFrameLocks noGrp="1"/>
          </p:cNvGraphicFramePr>
          <p:nvPr/>
        </p:nvGraphicFramePr>
        <p:xfrm>
          <a:off x="1251165" y="4330700"/>
          <a:ext cx="8128000" cy="1981200"/>
        </p:xfrm>
        <a:graphic>
          <a:graphicData uri="http://schemas.openxmlformats.org/drawingml/2006/table">
            <a:tbl>
              <a:tblPr firstRow="1" bandRow="1">
                <a:tableStyleId>{5202B0CA-FC54-4496-8BCA-5EF66A818D29}</a:tableStyleId>
              </a:tblPr>
              <a:tblGrid>
                <a:gridCol w="2032000">
                  <a:extLst>
                    <a:ext uri="{9D8B030D-6E8A-4147-A177-3AD203B41FA5}">
                      <a16:colId xmlns:a16="http://schemas.microsoft.com/office/drawing/2014/main" val="2500662827"/>
                    </a:ext>
                  </a:extLst>
                </a:gridCol>
                <a:gridCol w="2032000">
                  <a:extLst>
                    <a:ext uri="{9D8B030D-6E8A-4147-A177-3AD203B41FA5}">
                      <a16:colId xmlns:a16="http://schemas.microsoft.com/office/drawing/2014/main" val="3620010187"/>
                    </a:ext>
                  </a:extLst>
                </a:gridCol>
                <a:gridCol w="2032000">
                  <a:extLst>
                    <a:ext uri="{9D8B030D-6E8A-4147-A177-3AD203B41FA5}">
                      <a16:colId xmlns:a16="http://schemas.microsoft.com/office/drawing/2014/main" val="3663118064"/>
                    </a:ext>
                  </a:extLst>
                </a:gridCol>
                <a:gridCol w="2032000">
                  <a:extLst>
                    <a:ext uri="{9D8B030D-6E8A-4147-A177-3AD203B41FA5}">
                      <a16:colId xmlns:a16="http://schemas.microsoft.com/office/drawing/2014/main" val="2226755478"/>
                    </a:ext>
                  </a:extLst>
                </a:gridCol>
              </a:tblGrid>
              <a:tr h="135009">
                <a:tc>
                  <a:txBody>
                    <a:bodyPr/>
                    <a:lstStyle/>
                    <a:p>
                      <a:r>
                        <a:rPr lang="en-IN" sz="2000" dirty="0"/>
                        <a:t>Hop Number</a:t>
                      </a:r>
                    </a:p>
                  </a:txBody>
                  <a:tcPr/>
                </a:tc>
                <a:tc>
                  <a:txBody>
                    <a:bodyPr/>
                    <a:lstStyle/>
                    <a:p>
                      <a:r>
                        <a:rPr lang="en-IN" sz="2000" dirty="0"/>
                        <a:t>From</a:t>
                      </a:r>
                    </a:p>
                  </a:txBody>
                  <a:tcPr/>
                </a:tc>
                <a:tc>
                  <a:txBody>
                    <a:bodyPr/>
                    <a:lstStyle/>
                    <a:p>
                      <a:r>
                        <a:rPr lang="en-IN" sz="2000" dirty="0"/>
                        <a:t>To</a:t>
                      </a:r>
                    </a:p>
                  </a:txBody>
                  <a:tcPr/>
                </a:tc>
                <a:tc>
                  <a:txBody>
                    <a:bodyPr/>
                    <a:lstStyle/>
                    <a:p>
                      <a:r>
                        <a:rPr lang="en-IN" sz="2000" dirty="0"/>
                        <a:t>Passenger’s View</a:t>
                      </a:r>
                    </a:p>
                  </a:txBody>
                  <a:tcPr/>
                </a:tc>
                <a:extLst>
                  <a:ext uri="{0D108BD9-81ED-4DB2-BD59-A6C34878D82A}">
                    <a16:rowId xmlns:a16="http://schemas.microsoft.com/office/drawing/2014/main" val="4008267662"/>
                  </a:ext>
                </a:extLst>
              </a:tr>
              <a:tr h="370840">
                <a:tc>
                  <a:txBody>
                    <a:bodyPr/>
                    <a:lstStyle/>
                    <a:p>
                      <a:r>
                        <a:rPr lang="en-IN" sz="2000" dirty="0"/>
                        <a:t>1</a:t>
                      </a:r>
                    </a:p>
                  </a:txBody>
                  <a:tcPr/>
                </a:tc>
                <a:tc>
                  <a:txBody>
                    <a:bodyPr/>
                    <a:lstStyle/>
                    <a:p>
                      <a:r>
                        <a:rPr lang="en-IN" sz="2000" dirty="0"/>
                        <a:t>Pune</a:t>
                      </a:r>
                    </a:p>
                  </a:txBody>
                  <a:tcPr/>
                </a:tc>
                <a:tc>
                  <a:txBody>
                    <a:bodyPr/>
                    <a:lstStyle/>
                    <a:p>
                      <a:r>
                        <a:rPr lang="en-IN" sz="2000" dirty="0"/>
                        <a:t>Mumbai</a:t>
                      </a:r>
                    </a:p>
                  </a:txBody>
                  <a:tcPr/>
                </a:tc>
                <a:tc>
                  <a:txBody>
                    <a:bodyPr/>
                    <a:lstStyle/>
                    <a:p>
                      <a:r>
                        <a:rPr lang="en-IN" sz="2000" dirty="0"/>
                        <a:t>Pune-Sioux Falls</a:t>
                      </a:r>
                    </a:p>
                  </a:txBody>
                  <a:tcPr/>
                </a:tc>
                <a:extLst>
                  <a:ext uri="{0D108BD9-81ED-4DB2-BD59-A6C34878D82A}">
                    <a16:rowId xmlns:a16="http://schemas.microsoft.com/office/drawing/2014/main" val="3638971762"/>
                  </a:ext>
                </a:extLst>
              </a:tr>
              <a:tr h="370840">
                <a:tc>
                  <a:txBody>
                    <a:bodyPr/>
                    <a:lstStyle/>
                    <a:p>
                      <a:r>
                        <a:rPr lang="en-IN" sz="2000" dirty="0"/>
                        <a:t>2</a:t>
                      </a:r>
                    </a:p>
                  </a:txBody>
                  <a:tcPr/>
                </a:tc>
                <a:tc>
                  <a:txBody>
                    <a:bodyPr/>
                    <a:lstStyle/>
                    <a:p>
                      <a:r>
                        <a:rPr lang="en-IN" sz="2000" dirty="0"/>
                        <a:t>Mumbai </a:t>
                      </a:r>
                    </a:p>
                  </a:txBody>
                  <a:tcPr/>
                </a:tc>
                <a:tc>
                  <a:txBody>
                    <a:bodyPr/>
                    <a:lstStyle/>
                    <a:p>
                      <a:r>
                        <a:rPr lang="en-IN" sz="2000" dirty="0"/>
                        <a:t>San Francisco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Pune-Sioux Falls</a:t>
                      </a:r>
                    </a:p>
                  </a:txBody>
                  <a:tcPr/>
                </a:tc>
                <a:extLst>
                  <a:ext uri="{0D108BD9-81ED-4DB2-BD59-A6C34878D82A}">
                    <a16:rowId xmlns:a16="http://schemas.microsoft.com/office/drawing/2014/main" val="1088759291"/>
                  </a:ext>
                </a:extLst>
              </a:tr>
              <a:tr h="370840">
                <a:tc>
                  <a:txBody>
                    <a:bodyPr/>
                    <a:lstStyle/>
                    <a:p>
                      <a:r>
                        <a:rPr lang="en-IN" sz="2000" dirty="0"/>
                        <a:t>3</a:t>
                      </a:r>
                    </a:p>
                  </a:txBody>
                  <a:tcPr/>
                </a:tc>
                <a:tc>
                  <a:txBody>
                    <a:bodyPr/>
                    <a:lstStyle/>
                    <a:p>
                      <a:r>
                        <a:rPr lang="en-IN" sz="2000" dirty="0"/>
                        <a:t>San Francisco</a:t>
                      </a:r>
                    </a:p>
                  </a:txBody>
                  <a:tcPr/>
                </a:tc>
                <a:tc>
                  <a:txBody>
                    <a:bodyPr/>
                    <a:lstStyle/>
                    <a:p>
                      <a:r>
                        <a:rPr lang="en-IN" sz="2000" dirty="0"/>
                        <a:t>Chicago</a:t>
                      </a:r>
                    </a:p>
                  </a:txBody>
                  <a:tcPr/>
                </a:tc>
                <a:tc>
                  <a:txBody>
                    <a:bodyPr/>
                    <a:lstStyle/>
                    <a:p>
                      <a:r>
                        <a:rPr lang="en-IN" sz="2000" dirty="0"/>
                        <a:t>Pune-Sioux Falls</a:t>
                      </a:r>
                    </a:p>
                  </a:txBody>
                  <a:tcPr/>
                </a:tc>
                <a:extLst>
                  <a:ext uri="{0D108BD9-81ED-4DB2-BD59-A6C34878D82A}">
                    <a16:rowId xmlns:a16="http://schemas.microsoft.com/office/drawing/2014/main" val="2259328828"/>
                  </a:ext>
                </a:extLst>
              </a:tr>
              <a:tr h="370840">
                <a:tc>
                  <a:txBody>
                    <a:bodyPr/>
                    <a:lstStyle/>
                    <a:p>
                      <a:r>
                        <a:rPr lang="en-IN" sz="2000" dirty="0"/>
                        <a:t>4</a:t>
                      </a:r>
                    </a:p>
                  </a:txBody>
                  <a:tcPr/>
                </a:tc>
                <a:tc>
                  <a:txBody>
                    <a:bodyPr/>
                    <a:lstStyle/>
                    <a:p>
                      <a:r>
                        <a:rPr lang="en-IN" sz="2000" dirty="0"/>
                        <a:t>Chicago</a:t>
                      </a:r>
                    </a:p>
                  </a:txBody>
                  <a:tcPr/>
                </a:tc>
                <a:tc>
                  <a:txBody>
                    <a:bodyPr/>
                    <a:lstStyle/>
                    <a:p>
                      <a:r>
                        <a:rPr lang="en-IN" sz="2000" dirty="0"/>
                        <a:t>Sioux Falls</a:t>
                      </a:r>
                    </a:p>
                  </a:txBody>
                  <a:tcPr/>
                </a:tc>
                <a:tc>
                  <a:txBody>
                    <a:bodyPr/>
                    <a:lstStyle/>
                    <a:p>
                      <a:r>
                        <a:rPr lang="en-IN" sz="2000" dirty="0"/>
                        <a:t>Pune-Sioux Falls</a:t>
                      </a:r>
                    </a:p>
                  </a:txBody>
                  <a:tcPr/>
                </a:tc>
                <a:extLst>
                  <a:ext uri="{0D108BD9-81ED-4DB2-BD59-A6C34878D82A}">
                    <a16:rowId xmlns:a16="http://schemas.microsoft.com/office/drawing/2014/main" val="1199528071"/>
                  </a:ext>
                </a:extLst>
              </a:tr>
            </a:tbl>
          </a:graphicData>
        </a:graphic>
      </p:graphicFrame>
      <p:pic>
        <p:nvPicPr>
          <p:cNvPr id="6" name="Picture 5">
            <a:extLst>
              <a:ext uri="{FF2B5EF4-FFF2-40B4-BE49-F238E27FC236}">
                <a16:creationId xmlns:a16="http://schemas.microsoft.com/office/drawing/2014/main" id="{BA8C9C50-F5FC-5CE3-1DF3-73F5951090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8229" y="2618689"/>
            <a:ext cx="1350980" cy="918948"/>
          </a:xfrm>
          <a:prstGeom prst="rect">
            <a:avLst/>
          </a:prstGeom>
        </p:spPr>
      </p:pic>
      <p:pic>
        <p:nvPicPr>
          <p:cNvPr id="7" name="Picture 6">
            <a:extLst>
              <a:ext uri="{FF2B5EF4-FFF2-40B4-BE49-F238E27FC236}">
                <a16:creationId xmlns:a16="http://schemas.microsoft.com/office/drawing/2014/main" id="{EFE9C910-8E7A-03F6-AE65-597540C19D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02820" y="2618689"/>
            <a:ext cx="1350980" cy="918948"/>
          </a:xfrm>
          <a:prstGeom prst="rect">
            <a:avLst/>
          </a:prstGeom>
        </p:spPr>
      </p:pic>
      <p:pic>
        <p:nvPicPr>
          <p:cNvPr id="9" name="Picture 8">
            <a:extLst>
              <a:ext uri="{FF2B5EF4-FFF2-40B4-BE49-F238E27FC236}">
                <a16:creationId xmlns:a16="http://schemas.microsoft.com/office/drawing/2014/main" id="{25A4EEC0-B355-5BA7-EE10-4EEA4A6451E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71739" y="2618689"/>
            <a:ext cx="1372845" cy="918948"/>
          </a:xfrm>
          <a:prstGeom prst="rect">
            <a:avLst/>
          </a:prstGeom>
        </p:spPr>
      </p:pic>
      <p:pic>
        <p:nvPicPr>
          <p:cNvPr id="11" name="Picture 10">
            <a:extLst>
              <a:ext uri="{FF2B5EF4-FFF2-40B4-BE49-F238E27FC236}">
                <a16:creationId xmlns:a16="http://schemas.microsoft.com/office/drawing/2014/main" id="{0B3ED876-967F-964F-F00A-FD7D64D4598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80172" y="2618689"/>
            <a:ext cx="1372845" cy="918948"/>
          </a:xfrm>
          <a:prstGeom prst="rect">
            <a:avLst/>
          </a:prstGeom>
        </p:spPr>
      </p:pic>
      <p:pic>
        <p:nvPicPr>
          <p:cNvPr id="12" name="Picture 11">
            <a:extLst>
              <a:ext uri="{FF2B5EF4-FFF2-40B4-BE49-F238E27FC236}">
                <a16:creationId xmlns:a16="http://schemas.microsoft.com/office/drawing/2014/main" id="{D4EB4AB0-939D-302A-0668-C23B7DFB587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88605" y="2618689"/>
            <a:ext cx="1372845" cy="918948"/>
          </a:xfrm>
          <a:prstGeom prst="rect">
            <a:avLst/>
          </a:prstGeom>
        </p:spPr>
      </p:pic>
      <p:sp>
        <p:nvSpPr>
          <p:cNvPr id="13" name="Action Button: Go Forward or Next 12">
            <a:hlinkClick r:id="" action="ppaction://hlinkshowjump?jump=nextslide" highlightClick="1"/>
            <a:extLst>
              <a:ext uri="{FF2B5EF4-FFF2-40B4-BE49-F238E27FC236}">
                <a16:creationId xmlns:a16="http://schemas.microsoft.com/office/drawing/2014/main" id="{4317ECC1-BFE1-B5B1-F197-F6F26A163419}"/>
              </a:ext>
            </a:extLst>
          </p:cNvPr>
          <p:cNvSpPr/>
          <p:nvPr/>
        </p:nvSpPr>
        <p:spPr>
          <a:xfrm>
            <a:off x="1857856" y="2888091"/>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ction Button: Go Forward or Next 13">
            <a:hlinkClick r:id="" action="ppaction://hlinkshowjump?jump=nextslide" highlightClick="1"/>
            <a:extLst>
              <a:ext uri="{FF2B5EF4-FFF2-40B4-BE49-F238E27FC236}">
                <a16:creationId xmlns:a16="http://schemas.microsoft.com/office/drawing/2014/main" id="{7FF2DBCB-38DF-E216-701C-BDFDFE01442F}"/>
              </a:ext>
            </a:extLst>
          </p:cNvPr>
          <p:cNvSpPr/>
          <p:nvPr/>
        </p:nvSpPr>
        <p:spPr>
          <a:xfrm>
            <a:off x="4176362" y="2888091"/>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ction Button: Go Forward or Next 14">
            <a:hlinkClick r:id="" action="ppaction://hlinkshowjump?jump=nextslide" highlightClick="1"/>
            <a:extLst>
              <a:ext uri="{FF2B5EF4-FFF2-40B4-BE49-F238E27FC236}">
                <a16:creationId xmlns:a16="http://schemas.microsoft.com/office/drawing/2014/main" id="{01D26958-6ADE-D5DB-C114-FF2627B2CC9C}"/>
              </a:ext>
            </a:extLst>
          </p:cNvPr>
          <p:cNvSpPr/>
          <p:nvPr/>
        </p:nvSpPr>
        <p:spPr>
          <a:xfrm>
            <a:off x="6600256" y="2904555"/>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ction Button: Go Forward or Next 15">
            <a:hlinkClick r:id="" action="ppaction://hlinkshowjump?jump=nextslide" highlightClick="1"/>
            <a:extLst>
              <a:ext uri="{FF2B5EF4-FFF2-40B4-BE49-F238E27FC236}">
                <a16:creationId xmlns:a16="http://schemas.microsoft.com/office/drawing/2014/main" id="{2DED4A7C-02E3-7BD8-B3D1-92840CFA2E96}"/>
              </a:ext>
            </a:extLst>
          </p:cNvPr>
          <p:cNvSpPr/>
          <p:nvPr/>
        </p:nvSpPr>
        <p:spPr>
          <a:xfrm>
            <a:off x="9123455" y="2904555"/>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69271D3-5147-673F-5E54-C19D67133167}"/>
              </a:ext>
            </a:extLst>
          </p:cNvPr>
          <p:cNvSpPr txBox="1"/>
          <p:nvPr/>
        </p:nvSpPr>
        <p:spPr>
          <a:xfrm>
            <a:off x="510984" y="3631962"/>
            <a:ext cx="911558" cy="369332"/>
          </a:xfrm>
          <a:prstGeom prst="rect">
            <a:avLst/>
          </a:prstGeom>
          <a:solidFill>
            <a:schemeClr val="accent2">
              <a:lumMod val="20000"/>
              <a:lumOff val="80000"/>
            </a:schemeClr>
          </a:solidFill>
        </p:spPr>
        <p:txBody>
          <a:bodyPr wrap="square" rtlCol="0">
            <a:spAutoFit/>
          </a:bodyPr>
          <a:lstStyle/>
          <a:p>
            <a:pPr algn="ctr"/>
            <a:r>
              <a:rPr lang="en-IN" b="1" dirty="0"/>
              <a:t>Pune</a:t>
            </a:r>
          </a:p>
        </p:txBody>
      </p:sp>
      <p:sp>
        <p:nvSpPr>
          <p:cNvPr id="18" name="TextBox 17">
            <a:extLst>
              <a:ext uri="{FF2B5EF4-FFF2-40B4-BE49-F238E27FC236}">
                <a16:creationId xmlns:a16="http://schemas.microsoft.com/office/drawing/2014/main" id="{8AD4FE9D-E6C3-5DAC-0A93-B2BA72495B9D}"/>
              </a:ext>
            </a:extLst>
          </p:cNvPr>
          <p:cNvSpPr txBox="1"/>
          <p:nvPr/>
        </p:nvSpPr>
        <p:spPr>
          <a:xfrm>
            <a:off x="2653826" y="3631962"/>
            <a:ext cx="1208669" cy="369332"/>
          </a:xfrm>
          <a:prstGeom prst="rect">
            <a:avLst/>
          </a:prstGeom>
          <a:solidFill>
            <a:schemeClr val="accent2">
              <a:lumMod val="20000"/>
              <a:lumOff val="80000"/>
            </a:schemeClr>
          </a:solidFill>
        </p:spPr>
        <p:txBody>
          <a:bodyPr wrap="square" rtlCol="0">
            <a:spAutoFit/>
          </a:bodyPr>
          <a:lstStyle/>
          <a:p>
            <a:pPr algn="ctr"/>
            <a:r>
              <a:rPr lang="en-IN" b="1" dirty="0"/>
              <a:t>Mumbai</a:t>
            </a:r>
          </a:p>
        </p:txBody>
      </p:sp>
      <p:sp>
        <p:nvSpPr>
          <p:cNvPr id="19" name="TextBox 18">
            <a:extLst>
              <a:ext uri="{FF2B5EF4-FFF2-40B4-BE49-F238E27FC236}">
                <a16:creationId xmlns:a16="http://schemas.microsoft.com/office/drawing/2014/main" id="{417C69EA-4D12-95AC-CDC8-FB37C63E083B}"/>
              </a:ext>
            </a:extLst>
          </p:cNvPr>
          <p:cNvSpPr txBox="1"/>
          <p:nvPr/>
        </p:nvSpPr>
        <p:spPr>
          <a:xfrm>
            <a:off x="4819307" y="3631962"/>
            <a:ext cx="1561146" cy="369332"/>
          </a:xfrm>
          <a:prstGeom prst="rect">
            <a:avLst/>
          </a:prstGeom>
          <a:solidFill>
            <a:schemeClr val="accent2">
              <a:lumMod val="20000"/>
              <a:lumOff val="80000"/>
            </a:schemeClr>
          </a:solidFill>
        </p:spPr>
        <p:txBody>
          <a:bodyPr wrap="square" rtlCol="0">
            <a:spAutoFit/>
          </a:bodyPr>
          <a:lstStyle/>
          <a:p>
            <a:pPr algn="ctr"/>
            <a:r>
              <a:rPr lang="en-IN" b="1" dirty="0"/>
              <a:t>San Francisco</a:t>
            </a:r>
          </a:p>
        </p:txBody>
      </p:sp>
      <p:sp>
        <p:nvSpPr>
          <p:cNvPr id="20" name="TextBox 19">
            <a:extLst>
              <a:ext uri="{FF2B5EF4-FFF2-40B4-BE49-F238E27FC236}">
                <a16:creationId xmlns:a16="http://schemas.microsoft.com/office/drawing/2014/main" id="{D1795D13-0769-F978-DA7F-B1EE195EAA4A}"/>
              </a:ext>
            </a:extLst>
          </p:cNvPr>
          <p:cNvSpPr txBox="1"/>
          <p:nvPr/>
        </p:nvSpPr>
        <p:spPr>
          <a:xfrm>
            <a:off x="7482219" y="3631962"/>
            <a:ext cx="1208669" cy="369332"/>
          </a:xfrm>
          <a:prstGeom prst="rect">
            <a:avLst/>
          </a:prstGeom>
          <a:solidFill>
            <a:schemeClr val="accent2">
              <a:lumMod val="20000"/>
              <a:lumOff val="80000"/>
            </a:schemeClr>
          </a:solidFill>
        </p:spPr>
        <p:txBody>
          <a:bodyPr wrap="square" rtlCol="0">
            <a:spAutoFit/>
          </a:bodyPr>
          <a:lstStyle/>
          <a:p>
            <a:pPr algn="ctr"/>
            <a:r>
              <a:rPr lang="en-IN" b="1" dirty="0"/>
              <a:t>Chicago</a:t>
            </a:r>
          </a:p>
        </p:txBody>
      </p:sp>
      <p:sp>
        <p:nvSpPr>
          <p:cNvPr id="21" name="TextBox 20">
            <a:extLst>
              <a:ext uri="{FF2B5EF4-FFF2-40B4-BE49-F238E27FC236}">
                <a16:creationId xmlns:a16="http://schemas.microsoft.com/office/drawing/2014/main" id="{CC28FA37-B83F-8782-CF87-59D6E5BE8BB5}"/>
              </a:ext>
            </a:extLst>
          </p:cNvPr>
          <p:cNvSpPr txBox="1"/>
          <p:nvPr/>
        </p:nvSpPr>
        <p:spPr>
          <a:xfrm>
            <a:off x="9998368" y="3631962"/>
            <a:ext cx="1682647" cy="369332"/>
          </a:xfrm>
          <a:prstGeom prst="rect">
            <a:avLst/>
          </a:prstGeom>
          <a:solidFill>
            <a:schemeClr val="accent2">
              <a:lumMod val="20000"/>
              <a:lumOff val="80000"/>
            </a:schemeClr>
          </a:solidFill>
        </p:spPr>
        <p:txBody>
          <a:bodyPr wrap="square" rtlCol="0">
            <a:spAutoFit/>
          </a:bodyPr>
          <a:lstStyle/>
          <a:p>
            <a:pPr algn="ctr"/>
            <a:r>
              <a:rPr lang="en-IN" b="1" dirty="0"/>
              <a:t>Sioux Falls</a:t>
            </a:r>
          </a:p>
        </p:txBody>
      </p:sp>
    </p:spTree>
    <p:extLst>
      <p:ext uri="{BB962C8B-B14F-4D97-AF65-F5344CB8AC3E}">
        <p14:creationId xmlns:p14="http://schemas.microsoft.com/office/powerpoint/2010/main" val="229134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AEB5-E36A-75A3-A758-4CBB39DEE63B}"/>
              </a:ext>
            </a:extLst>
          </p:cNvPr>
          <p:cNvSpPr>
            <a:spLocks noGrp="1"/>
          </p:cNvSpPr>
          <p:nvPr>
            <p:ph type="title"/>
          </p:nvPr>
        </p:nvSpPr>
        <p:spPr/>
        <p:txBody>
          <a:bodyPr/>
          <a:lstStyle/>
          <a:p>
            <a:r>
              <a:rPr lang="en-IN" dirty="0"/>
              <a:t>Understanding Routing</a:t>
            </a:r>
          </a:p>
        </p:txBody>
      </p:sp>
      <p:sp>
        <p:nvSpPr>
          <p:cNvPr id="3" name="Content Placeholder 2">
            <a:extLst>
              <a:ext uri="{FF2B5EF4-FFF2-40B4-BE49-F238E27FC236}">
                <a16:creationId xmlns:a16="http://schemas.microsoft.com/office/drawing/2014/main" id="{9F4378E4-8EFC-3C0A-DC27-B8E5FFA07BE7}"/>
              </a:ext>
            </a:extLst>
          </p:cNvPr>
          <p:cNvSpPr>
            <a:spLocks noGrp="1"/>
          </p:cNvSpPr>
          <p:nvPr>
            <p:ph idx="1"/>
          </p:nvPr>
        </p:nvSpPr>
        <p:spPr/>
        <p:txBody>
          <a:bodyPr/>
          <a:lstStyle/>
          <a:p>
            <a:r>
              <a:rPr lang="en-IN" dirty="0"/>
              <a:t>Consider a datagram/packet going from computer A to computer B</a:t>
            </a:r>
          </a:p>
          <a:p>
            <a:endParaRPr lang="en-IN" dirty="0"/>
          </a:p>
        </p:txBody>
      </p:sp>
      <p:pic>
        <p:nvPicPr>
          <p:cNvPr id="5" name="Picture 4">
            <a:extLst>
              <a:ext uri="{FF2B5EF4-FFF2-40B4-BE49-F238E27FC236}">
                <a16:creationId xmlns:a16="http://schemas.microsoft.com/office/drawing/2014/main" id="{CC1A4424-7D5A-CA2A-F0C4-C0F92CD6D0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6108" y="2462230"/>
            <a:ext cx="1403919" cy="966770"/>
          </a:xfrm>
          <a:prstGeom prst="rect">
            <a:avLst/>
          </a:prstGeom>
        </p:spPr>
      </p:pic>
      <p:pic>
        <p:nvPicPr>
          <p:cNvPr id="8" name="Picture 7">
            <a:extLst>
              <a:ext uri="{FF2B5EF4-FFF2-40B4-BE49-F238E27FC236}">
                <a16:creationId xmlns:a16="http://schemas.microsoft.com/office/drawing/2014/main" id="{778D8129-8C44-6726-541B-CDDEB596F56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069153" y="2232961"/>
            <a:ext cx="1133531" cy="1603946"/>
          </a:xfrm>
          <a:prstGeom prst="rect">
            <a:avLst/>
          </a:prstGeom>
        </p:spPr>
      </p:pic>
      <p:pic>
        <p:nvPicPr>
          <p:cNvPr id="10" name="Picture 9">
            <a:extLst>
              <a:ext uri="{FF2B5EF4-FFF2-40B4-BE49-F238E27FC236}">
                <a16:creationId xmlns:a16="http://schemas.microsoft.com/office/drawing/2014/main" id="{50382CBE-A0A6-F8F4-8BCF-9AFFA835441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161326" y="2591584"/>
            <a:ext cx="1287384" cy="708061"/>
          </a:xfrm>
          <a:prstGeom prst="rect">
            <a:avLst/>
          </a:prstGeom>
        </p:spPr>
      </p:pic>
      <p:pic>
        <p:nvPicPr>
          <p:cNvPr id="11" name="Picture 10">
            <a:extLst>
              <a:ext uri="{FF2B5EF4-FFF2-40B4-BE49-F238E27FC236}">
                <a16:creationId xmlns:a16="http://schemas.microsoft.com/office/drawing/2014/main" id="{69B42E25-91FB-16EC-301A-127C465714D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368557" y="2591583"/>
            <a:ext cx="1287384" cy="708061"/>
          </a:xfrm>
          <a:prstGeom prst="rect">
            <a:avLst/>
          </a:prstGeom>
        </p:spPr>
      </p:pic>
      <p:pic>
        <p:nvPicPr>
          <p:cNvPr id="12" name="Picture 11">
            <a:extLst>
              <a:ext uri="{FF2B5EF4-FFF2-40B4-BE49-F238E27FC236}">
                <a16:creationId xmlns:a16="http://schemas.microsoft.com/office/drawing/2014/main" id="{8845EC39-90B3-79F0-709D-9C47E05C6CE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02226" y="2591582"/>
            <a:ext cx="1287384" cy="708061"/>
          </a:xfrm>
          <a:prstGeom prst="rect">
            <a:avLst/>
          </a:prstGeom>
        </p:spPr>
      </p:pic>
      <p:sp>
        <p:nvSpPr>
          <p:cNvPr id="13" name="TextBox 12">
            <a:extLst>
              <a:ext uri="{FF2B5EF4-FFF2-40B4-BE49-F238E27FC236}">
                <a16:creationId xmlns:a16="http://schemas.microsoft.com/office/drawing/2014/main" id="{0BE5E6E9-8E8C-5639-8C41-D9FF57EB5831}"/>
              </a:ext>
            </a:extLst>
          </p:cNvPr>
          <p:cNvSpPr txBox="1"/>
          <p:nvPr/>
        </p:nvSpPr>
        <p:spPr>
          <a:xfrm>
            <a:off x="3424136" y="3765619"/>
            <a:ext cx="911558" cy="369332"/>
          </a:xfrm>
          <a:prstGeom prst="rect">
            <a:avLst/>
          </a:prstGeom>
          <a:solidFill>
            <a:srgbClr val="C00000">
              <a:alpha val="50196"/>
            </a:srgbClr>
          </a:solidFill>
        </p:spPr>
        <p:txBody>
          <a:bodyPr wrap="square" rtlCol="0">
            <a:spAutoFit/>
          </a:bodyPr>
          <a:lstStyle/>
          <a:p>
            <a:pPr algn="ctr"/>
            <a:r>
              <a:rPr lang="en-IN" b="1" dirty="0">
                <a:solidFill>
                  <a:schemeClr val="bg1"/>
                </a:solidFill>
              </a:rPr>
              <a:t>R1</a:t>
            </a:r>
          </a:p>
        </p:txBody>
      </p:sp>
      <p:sp>
        <p:nvSpPr>
          <p:cNvPr id="14" name="TextBox 13">
            <a:extLst>
              <a:ext uri="{FF2B5EF4-FFF2-40B4-BE49-F238E27FC236}">
                <a16:creationId xmlns:a16="http://schemas.microsoft.com/office/drawing/2014/main" id="{98D809DB-B623-930C-4FD5-FA04CE909B5F}"/>
              </a:ext>
            </a:extLst>
          </p:cNvPr>
          <p:cNvSpPr txBox="1"/>
          <p:nvPr/>
        </p:nvSpPr>
        <p:spPr>
          <a:xfrm>
            <a:off x="5586521" y="3765619"/>
            <a:ext cx="911558" cy="369332"/>
          </a:xfrm>
          <a:prstGeom prst="rect">
            <a:avLst/>
          </a:prstGeom>
          <a:solidFill>
            <a:srgbClr val="C00000">
              <a:alpha val="50196"/>
            </a:srgbClr>
          </a:solidFill>
        </p:spPr>
        <p:txBody>
          <a:bodyPr wrap="square" rtlCol="0">
            <a:spAutoFit/>
          </a:bodyPr>
          <a:lstStyle/>
          <a:p>
            <a:pPr algn="ctr"/>
            <a:r>
              <a:rPr lang="en-IN" b="1" dirty="0">
                <a:solidFill>
                  <a:schemeClr val="bg1"/>
                </a:solidFill>
              </a:rPr>
              <a:t>R2</a:t>
            </a:r>
          </a:p>
        </p:txBody>
      </p:sp>
      <p:sp>
        <p:nvSpPr>
          <p:cNvPr id="15" name="TextBox 14">
            <a:extLst>
              <a:ext uri="{FF2B5EF4-FFF2-40B4-BE49-F238E27FC236}">
                <a16:creationId xmlns:a16="http://schemas.microsoft.com/office/drawing/2014/main" id="{76B82C32-14D5-4166-8FA0-08FC2F78A3A3}"/>
              </a:ext>
            </a:extLst>
          </p:cNvPr>
          <p:cNvSpPr txBox="1"/>
          <p:nvPr/>
        </p:nvSpPr>
        <p:spPr>
          <a:xfrm>
            <a:off x="7757501" y="3765619"/>
            <a:ext cx="911558" cy="369332"/>
          </a:xfrm>
          <a:prstGeom prst="rect">
            <a:avLst/>
          </a:prstGeom>
          <a:solidFill>
            <a:srgbClr val="C00000">
              <a:alpha val="50196"/>
            </a:srgbClr>
          </a:solidFill>
        </p:spPr>
        <p:txBody>
          <a:bodyPr wrap="square" rtlCol="0">
            <a:spAutoFit/>
          </a:bodyPr>
          <a:lstStyle/>
          <a:p>
            <a:pPr algn="ctr"/>
            <a:r>
              <a:rPr lang="en-IN" b="1" dirty="0">
                <a:solidFill>
                  <a:schemeClr val="bg1"/>
                </a:solidFill>
              </a:rPr>
              <a:t>R3</a:t>
            </a:r>
          </a:p>
        </p:txBody>
      </p:sp>
      <p:sp>
        <p:nvSpPr>
          <p:cNvPr id="16" name="TextBox 15">
            <a:extLst>
              <a:ext uri="{FF2B5EF4-FFF2-40B4-BE49-F238E27FC236}">
                <a16:creationId xmlns:a16="http://schemas.microsoft.com/office/drawing/2014/main" id="{A3D62754-88D5-B1F9-4B4A-A53853C50514}"/>
              </a:ext>
            </a:extLst>
          </p:cNvPr>
          <p:cNvSpPr txBox="1"/>
          <p:nvPr/>
        </p:nvSpPr>
        <p:spPr>
          <a:xfrm>
            <a:off x="1230175" y="3765619"/>
            <a:ext cx="911558" cy="369332"/>
          </a:xfrm>
          <a:prstGeom prst="rect">
            <a:avLst/>
          </a:prstGeom>
          <a:solidFill>
            <a:schemeClr val="accent2">
              <a:lumMod val="20000"/>
              <a:lumOff val="80000"/>
            </a:schemeClr>
          </a:solidFill>
        </p:spPr>
        <p:txBody>
          <a:bodyPr wrap="square" rtlCol="0">
            <a:spAutoFit/>
          </a:bodyPr>
          <a:lstStyle/>
          <a:p>
            <a:pPr algn="ctr"/>
            <a:r>
              <a:rPr lang="en-IN" b="1" dirty="0"/>
              <a:t>A</a:t>
            </a:r>
          </a:p>
        </p:txBody>
      </p:sp>
      <p:sp>
        <p:nvSpPr>
          <p:cNvPr id="17" name="TextBox 16">
            <a:extLst>
              <a:ext uri="{FF2B5EF4-FFF2-40B4-BE49-F238E27FC236}">
                <a16:creationId xmlns:a16="http://schemas.microsoft.com/office/drawing/2014/main" id="{52B349C9-8E8B-24BF-1084-AEF152AEE61F}"/>
              </a:ext>
            </a:extLst>
          </p:cNvPr>
          <p:cNvSpPr txBox="1"/>
          <p:nvPr/>
        </p:nvSpPr>
        <p:spPr>
          <a:xfrm>
            <a:off x="10291126" y="3765619"/>
            <a:ext cx="911558" cy="369332"/>
          </a:xfrm>
          <a:prstGeom prst="rect">
            <a:avLst/>
          </a:prstGeom>
          <a:solidFill>
            <a:schemeClr val="accent2">
              <a:lumMod val="20000"/>
              <a:lumOff val="80000"/>
            </a:schemeClr>
          </a:solidFill>
        </p:spPr>
        <p:txBody>
          <a:bodyPr wrap="square" rtlCol="0">
            <a:spAutoFit/>
          </a:bodyPr>
          <a:lstStyle/>
          <a:p>
            <a:pPr algn="ctr"/>
            <a:r>
              <a:rPr lang="en-IN" b="1" dirty="0"/>
              <a:t>B</a:t>
            </a:r>
          </a:p>
        </p:txBody>
      </p:sp>
      <p:sp>
        <p:nvSpPr>
          <p:cNvPr id="18" name="Action Button: Go Forward or Next 17">
            <a:hlinkClick r:id="" action="ppaction://hlinkshowjump?jump=nextslide" highlightClick="1"/>
            <a:extLst>
              <a:ext uri="{FF2B5EF4-FFF2-40B4-BE49-F238E27FC236}">
                <a16:creationId xmlns:a16="http://schemas.microsoft.com/office/drawing/2014/main" id="{91AAD4DE-3995-30DC-773F-4791291257CE}"/>
              </a:ext>
            </a:extLst>
          </p:cNvPr>
          <p:cNvSpPr/>
          <p:nvPr/>
        </p:nvSpPr>
        <p:spPr>
          <a:xfrm>
            <a:off x="2400566" y="2722652"/>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ction Button: Go Forward or Next 18">
            <a:hlinkClick r:id="" action="ppaction://hlinkshowjump?jump=nextslide" highlightClick="1"/>
            <a:extLst>
              <a:ext uri="{FF2B5EF4-FFF2-40B4-BE49-F238E27FC236}">
                <a16:creationId xmlns:a16="http://schemas.microsoft.com/office/drawing/2014/main" id="{A168D413-0B06-FDC1-A025-64DF557C2CAC}"/>
              </a:ext>
            </a:extLst>
          </p:cNvPr>
          <p:cNvSpPr/>
          <p:nvPr/>
        </p:nvSpPr>
        <p:spPr>
          <a:xfrm>
            <a:off x="4565013" y="2722652"/>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ction Button: Go Forward or Next 19">
            <a:hlinkClick r:id="" action="ppaction://hlinkshowjump?jump=nextslide" highlightClick="1"/>
            <a:extLst>
              <a:ext uri="{FF2B5EF4-FFF2-40B4-BE49-F238E27FC236}">
                <a16:creationId xmlns:a16="http://schemas.microsoft.com/office/drawing/2014/main" id="{C362525E-767D-368E-3BDB-DEFCA9A8798B}"/>
              </a:ext>
            </a:extLst>
          </p:cNvPr>
          <p:cNvSpPr/>
          <p:nvPr/>
        </p:nvSpPr>
        <p:spPr>
          <a:xfrm>
            <a:off x="6738984" y="2722652"/>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ction Button: Go Forward or Next 20">
            <a:hlinkClick r:id="" action="ppaction://hlinkshowjump?jump=nextslide" highlightClick="1"/>
            <a:extLst>
              <a:ext uri="{FF2B5EF4-FFF2-40B4-BE49-F238E27FC236}">
                <a16:creationId xmlns:a16="http://schemas.microsoft.com/office/drawing/2014/main" id="{2DA01A30-0A8B-D0E7-9267-1D8D7DC0F4BF}"/>
              </a:ext>
            </a:extLst>
          </p:cNvPr>
          <p:cNvSpPr/>
          <p:nvPr/>
        </p:nvSpPr>
        <p:spPr>
          <a:xfrm>
            <a:off x="9081489" y="2695886"/>
            <a:ext cx="575235" cy="380144"/>
          </a:xfrm>
          <a:prstGeom prst="actionButtonForwardNex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2" name="Table 4">
            <a:extLst>
              <a:ext uri="{FF2B5EF4-FFF2-40B4-BE49-F238E27FC236}">
                <a16:creationId xmlns:a16="http://schemas.microsoft.com/office/drawing/2014/main" id="{D308A008-B386-2520-3A97-BAB9DDAE4535}"/>
              </a:ext>
            </a:extLst>
          </p:cNvPr>
          <p:cNvGraphicFramePr>
            <a:graphicFrameLocks noGrp="1"/>
          </p:cNvGraphicFramePr>
          <p:nvPr/>
        </p:nvGraphicFramePr>
        <p:xfrm>
          <a:off x="1290107" y="4428750"/>
          <a:ext cx="8128000" cy="2377440"/>
        </p:xfrm>
        <a:graphic>
          <a:graphicData uri="http://schemas.openxmlformats.org/drawingml/2006/table">
            <a:tbl>
              <a:tblPr firstRow="1" bandRow="1">
                <a:tableStyleId>{5202B0CA-FC54-4496-8BCA-5EF66A818D29}</a:tableStyleId>
              </a:tblPr>
              <a:tblGrid>
                <a:gridCol w="2032000">
                  <a:extLst>
                    <a:ext uri="{9D8B030D-6E8A-4147-A177-3AD203B41FA5}">
                      <a16:colId xmlns:a16="http://schemas.microsoft.com/office/drawing/2014/main" val="2500662827"/>
                    </a:ext>
                  </a:extLst>
                </a:gridCol>
                <a:gridCol w="2032000">
                  <a:extLst>
                    <a:ext uri="{9D8B030D-6E8A-4147-A177-3AD203B41FA5}">
                      <a16:colId xmlns:a16="http://schemas.microsoft.com/office/drawing/2014/main" val="3620010187"/>
                    </a:ext>
                  </a:extLst>
                </a:gridCol>
                <a:gridCol w="2032000">
                  <a:extLst>
                    <a:ext uri="{9D8B030D-6E8A-4147-A177-3AD203B41FA5}">
                      <a16:colId xmlns:a16="http://schemas.microsoft.com/office/drawing/2014/main" val="3663118064"/>
                    </a:ext>
                  </a:extLst>
                </a:gridCol>
                <a:gridCol w="2032000">
                  <a:extLst>
                    <a:ext uri="{9D8B030D-6E8A-4147-A177-3AD203B41FA5}">
                      <a16:colId xmlns:a16="http://schemas.microsoft.com/office/drawing/2014/main" val="2226755478"/>
                    </a:ext>
                  </a:extLst>
                </a:gridCol>
              </a:tblGrid>
              <a:tr h="135009">
                <a:tc>
                  <a:txBody>
                    <a:bodyPr/>
                    <a:lstStyle/>
                    <a:p>
                      <a:endParaRPr lang="en-IN" sz="2000" dirty="0"/>
                    </a:p>
                  </a:txBody>
                  <a:tcPr/>
                </a:tc>
                <a:tc>
                  <a:txBody>
                    <a:bodyPr/>
                    <a:lstStyle/>
                    <a:p>
                      <a:r>
                        <a:rPr lang="en-IN" sz="2000" dirty="0"/>
                        <a:t>Data Link Layer</a:t>
                      </a:r>
                    </a:p>
                  </a:txBody>
                  <a:tcPr/>
                </a:tc>
                <a:tc>
                  <a:txBody>
                    <a:bodyPr/>
                    <a:lstStyle/>
                    <a:p>
                      <a:r>
                        <a:rPr lang="en-IN" sz="2000" dirty="0"/>
                        <a:t>View</a:t>
                      </a:r>
                    </a:p>
                  </a:txBody>
                  <a:tcPr/>
                </a:tc>
                <a:tc>
                  <a:txBody>
                    <a:bodyPr/>
                    <a:lstStyle/>
                    <a:p>
                      <a:endParaRPr lang="en-IN" sz="2000" dirty="0"/>
                    </a:p>
                  </a:txBody>
                  <a:tcPr/>
                </a:tc>
                <a:extLst>
                  <a:ext uri="{0D108BD9-81ED-4DB2-BD59-A6C34878D82A}">
                    <a16:rowId xmlns:a16="http://schemas.microsoft.com/office/drawing/2014/main" val="1585157516"/>
                  </a:ext>
                </a:extLst>
              </a:tr>
              <a:tr h="135009">
                <a:tc>
                  <a:txBody>
                    <a:bodyPr/>
                    <a:lstStyle/>
                    <a:p>
                      <a:r>
                        <a:rPr lang="en-IN" sz="2000" b="1" dirty="0">
                          <a:solidFill>
                            <a:schemeClr val="bg1"/>
                          </a:solidFill>
                        </a:rPr>
                        <a:t>Hop </a:t>
                      </a:r>
                      <a:r>
                        <a:rPr lang="en-IN" sz="2000" b="1" kern="1200" dirty="0">
                          <a:solidFill>
                            <a:schemeClr val="bg1"/>
                          </a:solidFill>
                          <a:latin typeface="+mn-lt"/>
                          <a:ea typeface="+mn-ea"/>
                          <a:cs typeface="+mn-cs"/>
                        </a:rPr>
                        <a:t>Number</a:t>
                      </a:r>
                    </a:p>
                  </a:txBody>
                  <a:tcPr>
                    <a:solidFill>
                      <a:schemeClr val="tx1"/>
                    </a:solidFill>
                  </a:tcPr>
                </a:tc>
                <a:tc>
                  <a:txBody>
                    <a:bodyPr/>
                    <a:lstStyle/>
                    <a:p>
                      <a:r>
                        <a:rPr lang="en-IN" sz="2000" b="1" dirty="0">
                          <a:solidFill>
                            <a:schemeClr val="bg1"/>
                          </a:solidFill>
                        </a:rPr>
                        <a:t>From</a:t>
                      </a:r>
                    </a:p>
                  </a:txBody>
                  <a:tcPr>
                    <a:solidFill>
                      <a:schemeClr val="tx1"/>
                    </a:solidFill>
                  </a:tcPr>
                </a:tc>
                <a:tc>
                  <a:txBody>
                    <a:bodyPr/>
                    <a:lstStyle/>
                    <a:p>
                      <a:r>
                        <a:rPr lang="en-IN" sz="2000" b="1" dirty="0">
                          <a:solidFill>
                            <a:schemeClr val="bg1"/>
                          </a:solidFill>
                        </a:rPr>
                        <a:t>To</a:t>
                      </a:r>
                    </a:p>
                  </a:txBody>
                  <a:tcPr>
                    <a:solidFill>
                      <a:schemeClr val="tx1"/>
                    </a:solidFill>
                  </a:tcPr>
                </a:tc>
                <a:tc>
                  <a:txBody>
                    <a:bodyPr/>
                    <a:lstStyle/>
                    <a:p>
                      <a:r>
                        <a:rPr lang="en-IN" sz="2000" b="1" dirty="0">
                          <a:solidFill>
                            <a:schemeClr val="bg1"/>
                          </a:solidFill>
                        </a:rPr>
                        <a:t>IP  View</a:t>
                      </a:r>
                    </a:p>
                  </a:txBody>
                  <a:tcPr>
                    <a:solidFill>
                      <a:schemeClr val="tx1"/>
                    </a:solidFill>
                  </a:tcPr>
                </a:tc>
                <a:extLst>
                  <a:ext uri="{0D108BD9-81ED-4DB2-BD59-A6C34878D82A}">
                    <a16:rowId xmlns:a16="http://schemas.microsoft.com/office/drawing/2014/main" val="4008267662"/>
                  </a:ext>
                </a:extLst>
              </a:tr>
              <a:tr h="370840">
                <a:tc>
                  <a:txBody>
                    <a:bodyPr/>
                    <a:lstStyle/>
                    <a:p>
                      <a:r>
                        <a:rPr lang="en-IN" sz="2000" dirty="0"/>
                        <a:t>1</a:t>
                      </a:r>
                    </a:p>
                  </a:txBody>
                  <a:tcPr/>
                </a:tc>
                <a:tc>
                  <a:txBody>
                    <a:bodyPr/>
                    <a:lstStyle/>
                    <a:p>
                      <a:r>
                        <a:rPr lang="en-IN" sz="2000" dirty="0"/>
                        <a:t>A</a:t>
                      </a:r>
                    </a:p>
                  </a:txBody>
                  <a:tcPr/>
                </a:tc>
                <a:tc>
                  <a:txBody>
                    <a:bodyPr/>
                    <a:lstStyle/>
                    <a:p>
                      <a:r>
                        <a:rPr lang="en-IN" sz="2000" dirty="0"/>
                        <a:t>R1</a:t>
                      </a:r>
                    </a:p>
                  </a:txBody>
                  <a:tcPr/>
                </a:tc>
                <a:tc>
                  <a:txBody>
                    <a:bodyPr/>
                    <a:lstStyle/>
                    <a:p>
                      <a:r>
                        <a:rPr lang="en-IN" sz="2000" dirty="0"/>
                        <a:t>A-B</a:t>
                      </a:r>
                    </a:p>
                  </a:txBody>
                  <a:tcPr/>
                </a:tc>
                <a:extLst>
                  <a:ext uri="{0D108BD9-81ED-4DB2-BD59-A6C34878D82A}">
                    <a16:rowId xmlns:a16="http://schemas.microsoft.com/office/drawing/2014/main" val="3638971762"/>
                  </a:ext>
                </a:extLst>
              </a:tr>
              <a:tr h="370840">
                <a:tc>
                  <a:txBody>
                    <a:bodyPr/>
                    <a:lstStyle/>
                    <a:p>
                      <a:r>
                        <a:rPr lang="en-IN" sz="2000" dirty="0"/>
                        <a:t>2</a:t>
                      </a:r>
                    </a:p>
                  </a:txBody>
                  <a:tcPr/>
                </a:tc>
                <a:tc>
                  <a:txBody>
                    <a:bodyPr/>
                    <a:lstStyle/>
                    <a:p>
                      <a:r>
                        <a:rPr lang="en-IN" sz="2000" dirty="0"/>
                        <a:t>R1</a:t>
                      </a:r>
                    </a:p>
                  </a:txBody>
                  <a:tcPr/>
                </a:tc>
                <a:tc>
                  <a:txBody>
                    <a:bodyPr/>
                    <a:lstStyle/>
                    <a:p>
                      <a:r>
                        <a:rPr lang="en-IN" sz="2000" dirty="0"/>
                        <a: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A-B</a:t>
                      </a:r>
                    </a:p>
                  </a:txBody>
                  <a:tcPr/>
                </a:tc>
                <a:extLst>
                  <a:ext uri="{0D108BD9-81ED-4DB2-BD59-A6C34878D82A}">
                    <a16:rowId xmlns:a16="http://schemas.microsoft.com/office/drawing/2014/main" val="1088759291"/>
                  </a:ext>
                </a:extLst>
              </a:tr>
              <a:tr h="370840">
                <a:tc>
                  <a:txBody>
                    <a:bodyPr/>
                    <a:lstStyle/>
                    <a:p>
                      <a:r>
                        <a:rPr lang="en-IN" sz="2000" dirty="0"/>
                        <a:t>3</a:t>
                      </a:r>
                    </a:p>
                  </a:txBody>
                  <a:tcPr/>
                </a:tc>
                <a:tc>
                  <a:txBody>
                    <a:bodyPr/>
                    <a:lstStyle/>
                    <a:p>
                      <a:r>
                        <a:rPr lang="en-IN" sz="2000" dirty="0"/>
                        <a:t>R2</a:t>
                      </a:r>
                    </a:p>
                  </a:txBody>
                  <a:tcPr/>
                </a:tc>
                <a:tc>
                  <a:txBody>
                    <a:bodyPr/>
                    <a:lstStyle/>
                    <a:p>
                      <a:r>
                        <a:rPr lang="en-IN" sz="2000" dirty="0"/>
                        <a:t>R3</a:t>
                      </a:r>
                    </a:p>
                  </a:txBody>
                  <a:tcPr/>
                </a:tc>
                <a:tc>
                  <a:txBody>
                    <a:bodyPr/>
                    <a:lstStyle/>
                    <a:p>
                      <a:r>
                        <a:rPr lang="en-IN" sz="2000" dirty="0"/>
                        <a:t>A-B</a:t>
                      </a:r>
                    </a:p>
                  </a:txBody>
                  <a:tcPr/>
                </a:tc>
                <a:extLst>
                  <a:ext uri="{0D108BD9-81ED-4DB2-BD59-A6C34878D82A}">
                    <a16:rowId xmlns:a16="http://schemas.microsoft.com/office/drawing/2014/main" val="2259328828"/>
                  </a:ext>
                </a:extLst>
              </a:tr>
              <a:tr h="370840">
                <a:tc>
                  <a:txBody>
                    <a:bodyPr/>
                    <a:lstStyle/>
                    <a:p>
                      <a:r>
                        <a:rPr lang="en-IN" sz="2000" dirty="0"/>
                        <a:t>4</a:t>
                      </a:r>
                    </a:p>
                  </a:txBody>
                  <a:tcPr/>
                </a:tc>
                <a:tc>
                  <a:txBody>
                    <a:bodyPr/>
                    <a:lstStyle/>
                    <a:p>
                      <a:r>
                        <a:rPr lang="en-IN" sz="2000" dirty="0"/>
                        <a:t>R3</a:t>
                      </a:r>
                    </a:p>
                  </a:txBody>
                  <a:tcPr/>
                </a:tc>
                <a:tc>
                  <a:txBody>
                    <a:bodyPr/>
                    <a:lstStyle/>
                    <a:p>
                      <a:r>
                        <a:rPr lang="en-IN" sz="2000" dirty="0"/>
                        <a:t>B</a:t>
                      </a:r>
                    </a:p>
                  </a:txBody>
                  <a:tcPr/>
                </a:tc>
                <a:tc>
                  <a:txBody>
                    <a:bodyPr/>
                    <a:lstStyle/>
                    <a:p>
                      <a:r>
                        <a:rPr lang="en-IN" sz="2000" dirty="0"/>
                        <a:t>A-B</a:t>
                      </a:r>
                    </a:p>
                  </a:txBody>
                  <a:tcPr/>
                </a:tc>
                <a:extLst>
                  <a:ext uri="{0D108BD9-81ED-4DB2-BD59-A6C34878D82A}">
                    <a16:rowId xmlns:a16="http://schemas.microsoft.com/office/drawing/2014/main" val="1199528071"/>
                  </a:ext>
                </a:extLst>
              </a:tr>
            </a:tbl>
          </a:graphicData>
        </a:graphic>
      </p:graphicFrame>
    </p:spTree>
    <p:extLst>
      <p:ext uri="{BB962C8B-B14F-4D97-AF65-F5344CB8AC3E}">
        <p14:creationId xmlns:p14="http://schemas.microsoft.com/office/powerpoint/2010/main" val="124213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5894-00B4-280B-34DA-88325ABC9D35}"/>
              </a:ext>
            </a:extLst>
          </p:cNvPr>
          <p:cNvSpPr>
            <a:spLocks noGrp="1"/>
          </p:cNvSpPr>
          <p:nvPr>
            <p:ph type="title"/>
          </p:nvPr>
        </p:nvSpPr>
        <p:spPr/>
        <p:txBody>
          <a:bodyPr/>
          <a:lstStyle/>
          <a:p>
            <a:r>
              <a:rPr lang="en-IN" dirty="0"/>
              <a:t>MAC Addresses and LAN</a:t>
            </a:r>
          </a:p>
        </p:txBody>
      </p:sp>
      <p:sp>
        <p:nvSpPr>
          <p:cNvPr id="3" name="Content Placeholder 2">
            <a:extLst>
              <a:ext uri="{FF2B5EF4-FFF2-40B4-BE49-F238E27FC236}">
                <a16:creationId xmlns:a16="http://schemas.microsoft.com/office/drawing/2014/main" id="{1F115E06-8D8F-1F10-B977-9548147E6EB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95ADC82-55EF-E18C-6862-1E771416E62F}"/>
              </a:ext>
            </a:extLst>
          </p:cNvPr>
          <p:cNvPicPr>
            <a:picLocks noChangeAspect="1"/>
          </p:cNvPicPr>
          <p:nvPr/>
        </p:nvPicPr>
        <p:blipFill>
          <a:blip r:embed="rId2"/>
          <a:stretch>
            <a:fillRect/>
          </a:stretch>
        </p:blipFill>
        <p:spPr>
          <a:xfrm>
            <a:off x="1171289" y="2192570"/>
            <a:ext cx="10099462" cy="3909173"/>
          </a:xfrm>
          <a:prstGeom prst="rect">
            <a:avLst/>
          </a:prstGeom>
        </p:spPr>
      </p:pic>
    </p:spTree>
    <p:extLst>
      <p:ext uri="{BB962C8B-B14F-4D97-AF65-F5344CB8AC3E}">
        <p14:creationId xmlns:p14="http://schemas.microsoft.com/office/powerpoint/2010/main" val="323350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7CED-45DF-CC27-5FA0-CE5F145D44A3}"/>
              </a:ext>
            </a:extLst>
          </p:cNvPr>
          <p:cNvSpPr>
            <a:spLocks noGrp="1"/>
          </p:cNvSpPr>
          <p:nvPr>
            <p:ph type="title"/>
          </p:nvPr>
        </p:nvSpPr>
        <p:spPr/>
        <p:txBody>
          <a:bodyPr/>
          <a:lstStyle/>
          <a:p>
            <a:r>
              <a:rPr lang="en-IN" dirty="0"/>
              <a:t>Networking devices</a:t>
            </a:r>
          </a:p>
        </p:txBody>
      </p:sp>
      <p:sp>
        <p:nvSpPr>
          <p:cNvPr id="3" name="Content Placeholder 2">
            <a:extLst>
              <a:ext uri="{FF2B5EF4-FFF2-40B4-BE49-F238E27FC236}">
                <a16:creationId xmlns:a16="http://schemas.microsoft.com/office/drawing/2014/main" id="{CE2FCF3B-FC73-3F5C-753D-5956CC25C200}"/>
              </a:ext>
            </a:extLst>
          </p:cNvPr>
          <p:cNvSpPr>
            <a:spLocks noGrp="1"/>
          </p:cNvSpPr>
          <p:nvPr>
            <p:ph idx="1"/>
          </p:nvPr>
        </p:nvSpPr>
        <p:spPr/>
        <p:txBody>
          <a:bodyPr/>
          <a:lstStyle/>
          <a:p>
            <a:r>
              <a:rPr lang="en-IN" dirty="0"/>
              <a:t>Inside a network</a:t>
            </a:r>
          </a:p>
          <a:p>
            <a:pPr lvl="1"/>
            <a:r>
              <a:rPr lang="en-IN" b="1" dirty="0"/>
              <a:t>Hub</a:t>
            </a:r>
            <a:r>
              <a:rPr lang="en-IN" dirty="0"/>
              <a:t>: Older device</a:t>
            </a:r>
          </a:p>
          <a:p>
            <a:pPr lvl="1"/>
            <a:r>
              <a:rPr lang="en-IN" b="1" dirty="0"/>
              <a:t>Switch</a:t>
            </a:r>
            <a:r>
              <a:rPr lang="en-IN" dirty="0"/>
              <a:t>: Modern device</a:t>
            </a:r>
          </a:p>
          <a:p>
            <a:r>
              <a:rPr lang="en-IN" dirty="0"/>
              <a:t>To connect different networks</a:t>
            </a:r>
          </a:p>
          <a:p>
            <a:pPr lvl="1"/>
            <a:r>
              <a:rPr lang="en-IN" b="1" dirty="0"/>
              <a:t>Router</a:t>
            </a:r>
          </a:p>
        </p:txBody>
      </p:sp>
    </p:spTree>
    <p:extLst>
      <p:ext uri="{BB962C8B-B14F-4D97-AF65-F5344CB8AC3E}">
        <p14:creationId xmlns:p14="http://schemas.microsoft.com/office/powerpoint/2010/main" val="62866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5894-00B4-280B-34DA-88325ABC9D35}"/>
              </a:ext>
            </a:extLst>
          </p:cNvPr>
          <p:cNvSpPr>
            <a:spLocks noGrp="1"/>
          </p:cNvSpPr>
          <p:nvPr>
            <p:ph type="title"/>
          </p:nvPr>
        </p:nvSpPr>
        <p:spPr/>
        <p:txBody>
          <a:bodyPr/>
          <a:lstStyle/>
          <a:p>
            <a:r>
              <a:rPr lang="en-IN" dirty="0"/>
              <a:t>IP Addresses and the Internet</a:t>
            </a:r>
          </a:p>
        </p:txBody>
      </p:sp>
      <p:sp>
        <p:nvSpPr>
          <p:cNvPr id="3" name="Content Placeholder 2">
            <a:extLst>
              <a:ext uri="{FF2B5EF4-FFF2-40B4-BE49-F238E27FC236}">
                <a16:creationId xmlns:a16="http://schemas.microsoft.com/office/drawing/2014/main" id="{1F115E06-8D8F-1F10-B977-9548147E6EB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07884B7-27DA-593D-D308-FD863D419861}"/>
              </a:ext>
            </a:extLst>
          </p:cNvPr>
          <p:cNvPicPr>
            <a:picLocks noChangeAspect="1"/>
          </p:cNvPicPr>
          <p:nvPr/>
        </p:nvPicPr>
        <p:blipFill>
          <a:blip r:embed="rId2"/>
          <a:stretch>
            <a:fillRect/>
          </a:stretch>
        </p:blipFill>
        <p:spPr>
          <a:xfrm>
            <a:off x="1794395" y="1401594"/>
            <a:ext cx="7370153" cy="5374070"/>
          </a:xfrm>
          <a:prstGeom prst="rect">
            <a:avLst/>
          </a:prstGeom>
        </p:spPr>
      </p:pic>
    </p:spTree>
    <p:extLst>
      <p:ext uri="{BB962C8B-B14F-4D97-AF65-F5344CB8AC3E}">
        <p14:creationId xmlns:p14="http://schemas.microsoft.com/office/powerpoint/2010/main" val="293297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5FEC-3FF9-0C82-3AA9-42D3803BE22A}"/>
              </a:ext>
            </a:extLst>
          </p:cNvPr>
          <p:cNvSpPr>
            <a:spLocks noGrp="1"/>
          </p:cNvSpPr>
          <p:nvPr>
            <p:ph type="title"/>
          </p:nvPr>
        </p:nvSpPr>
        <p:spPr/>
        <p:txBody>
          <a:bodyPr/>
          <a:lstStyle/>
          <a:p>
            <a:r>
              <a:rPr lang="en-IN" dirty="0"/>
              <a:t>Address Resolution Protocol (ARP)</a:t>
            </a:r>
          </a:p>
        </p:txBody>
      </p:sp>
      <p:sp>
        <p:nvSpPr>
          <p:cNvPr id="3" name="Content Placeholder 2">
            <a:extLst>
              <a:ext uri="{FF2B5EF4-FFF2-40B4-BE49-F238E27FC236}">
                <a16:creationId xmlns:a16="http://schemas.microsoft.com/office/drawing/2014/main" id="{8C736A69-1270-AA42-919C-8356E88AF2C7}"/>
              </a:ext>
            </a:extLst>
          </p:cNvPr>
          <p:cNvSpPr>
            <a:spLocks noGrp="1"/>
          </p:cNvSpPr>
          <p:nvPr>
            <p:ph idx="1"/>
          </p:nvPr>
        </p:nvSpPr>
        <p:spPr/>
        <p:txBody>
          <a:bodyPr/>
          <a:lstStyle/>
          <a:p>
            <a:r>
              <a:rPr lang="en-IN" dirty="0"/>
              <a:t>Takes IP address of a computer as input and finds the MAC address of that computer</a:t>
            </a:r>
          </a:p>
          <a:p>
            <a:r>
              <a:rPr lang="en-IN" dirty="0"/>
              <a:t>Useful to deliver the data to a particular MAC address</a:t>
            </a:r>
          </a:p>
        </p:txBody>
      </p:sp>
    </p:spTree>
    <p:extLst>
      <p:ext uri="{BB962C8B-B14F-4D97-AF65-F5344CB8AC3E}">
        <p14:creationId xmlns:p14="http://schemas.microsoft.com/office/powerpoint/2010/main" val="166906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5FEC-3FF9-0C82-3AA9-42D3803BE22A}"/>
              </a:ext>
            </a:extLst>
          </p:cNvPr>
          <p:cNvSpPr>
            <a:spLocks noGrp="1"/>
          </p:cNvSpPr>
          <p:nvPr>
            <p:ph type="title"/>
          </p:nvPr>
        </p:nvSpPr>
        <p:spPr/>
        <p:txBody>
          <a:bodyPr/>
          <a:lstStyle/>
          <a:p>
            <a:r>
              <a:rPr lang="en-IN" dirty="0"/>
              <a:t>ARP Example</a:t>
            </a:r>
          </a:p>
        </p:txBody>
      </p:sp>
      <p:sp>
        <p:nvSpPr>
          <p:cNvPr id="3" name="Content Placeholder 2">
            <a:extLst>
              <a:ext uri="{FF2B5EF4-FFF2-40B4-BE49-F238E27FC236}">
                <a16:creationId xmlns:a16="http://schemas.microsoft.com/office/drawing/2014/main" id="{8C736A69-1270-AA42-919C-8356E88AF2C7}"/>
              </a:ext>
            </a:extLst>
          </p:cNvPr>
          <p:cNvSpPr>
            <a:spLocks noGrp="1"/>
          </p:cNvSpPr>
          <p:nvPr>
            <p:ph idx="1"/>
          </p:nvPr>
        </p:nvSpPr>
        <p:spPr/>
        <p:txBody>
          <a:bodyPr/>
          <a:lstStyle/>
          <a:p>
            <a:endParaRPr lang="en-IN" dirty="0"/>
          </a:p>
        </p:txBody>
      </p:sp>
      <p:pic>
        <p:nvPicPr>
          <p:cNvPr id="4098" name="Picture 2" descr="Network Basics for Hackers: Address Resolution Protocol or ARP">
            <a:extLst>
              <a:ext uri="{FF2B5EF4-FFF2-40B4-BE49-F238E27FC236}">
                <a16:creationId xmlns:a16="http://schemas.microsoft.com/office/drawing/2014/main" id="{4ADE4AFF-85A5-DD91-AA39-E8AC18F18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22" y="1469204"/>
            <a:ext cx="7043064" cy="51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87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B7D6-BD8C-AA51-264E-14B581554C84}"/>
              </a:ext>
            </a:extLst>
          </p:cNvPr>
          <p:cNvSpPr>
            <a:spLocks noGrp="1"/>
          </p:cNvSpPr>
          <p:nvPr>
            <p:ph type="title"/>
          </p:nvPr>
        </p:nvSpPr>
        <p:spPr/>
        <p:txBody>
          <a:bodyPr/>
          <a:lstStyle/>
          <a:p>
            <a:r>
              <a:rPr lang="en-IN" dirty="0"/>
              <a:t>Internet Message Control Protocol (ICMP)</a:t>
            </a:r>
          </a:p>
        </p:txBody>
      </p:sp>
      <p:sp>
        <p:nvSpPr>
          <p:cNvPr id="3" name="Content Placeholder 2">
            <a:extLst>
              <a:ext uri="{FF2B5EF4-FFF2-40B4-BE49-F238E27FC236}">
                <a16:creationId xmlns:a16="http://schemas.microsoft.com/office/drawing/2014/main" id="{1E4E38AC-D5C0-3514-990A-7B7DACAC8F9B}"/>
              </a:ext>
            </a:extLst>
          </p:cNvPr>
          <p:cNvSpPr>
            <a:spLocks noGrp="1"/>
          </p:cNvSpPr>
          <p:nvPr>
            <p:ph idx="1"/>
          </p:nvPr>
        </p:nvSpPr>
        <p:spPr/>
        <p:txBody>
          <a:bodyPr>
            <a:normAutofit fontScale="85000" lnSpcReduction="10000"/>
          </a:bodyPr>
          <a:lstStyle/>
          <a:p>
            <a:r>
              <a:rPr lang="en-US" dirty="0"/>
              <a:t>IP is </a:t>
            </a:r>
          </a:p>
          <a:p>
            <a:pPr lvl="1"/>
            <a:r>
              <a:rPr lang="en-US" dirty="0"/>
              <a:t>Connectionless</a:t>
            </a:r>
          </a:p>
          <a:p>
            <a:pPr lvl="1"/>
            <a:r>
              <a:rPr lang="en-US" dirty="0"/>
              <a:t>Unreliable</a:t>
            </a:r>
          </a:p>
          <a:p>
            <a:pPr lvl="1"/>
            <a:r>
              <a:rPr lang="en-US" dirty="0"/>
              <a:t>Unacknowledged</a:t>
            </a:r>
          </a:p>
          <a:p>
            <a:r>
              <a:rPr lang="en-US" dirty="0"/>
              <a:t>Datagrams are sent over the Internet with no prior connection, no assurance of delivery, and no acknowledgement if they reach the destination successfully</a:t>
            </a:r>
          </a:p>
          <a:p>
            <a:r>
              <a:rPr lang="en-US" dirty="0"/>
              <a:t>What happens if a router must discard a datagram because it cannot find a router to the final destination, or because the time-to-live field has a zero value? </a:t>
            </a:r>
          </a:p>
          <a:p>
            <a:r>
              <a:rPr lang="en-US" dirty="0"/>
              <a:t>What happens if the final destination host must discard all fragments of a datagram because it has not received all fragments within a predetermined time limit?</a:t>
            </a:r>
          </a:p>
          <a:p>
            <a:r>
              <a:rPr lang="en-US" dirty="0"/>
              <a:t>The </a:t>
            </a:r>
            <a:r>
              <a:rPr lang="en-US" b="1" dirty="0"/>
              <a:t>Internet Control Message Protocol (ICMP)</a:t>
            </a:r>
            <a:r>
              <a:rPr lang="en-US" dirty="0"/>
              <a:t> helps IP</a:t>
            </a:r>
            <a:endParaRPr lang="en-IN" dirty="0"/>
          </a:p>
        </p:txBody>
      </p:sp>
    </p:spTree>
    <p:extLst>
      <p:ext uri="{BB962C8B-B14F-4D97-AF65-F5344CB8AC3E}">
        <p14:creationId xmlns:p14="http://schemas.microsoft.com/office/powerpoint/2010/main" val="85683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E9C4-AB61-F21F-E258-A59DD42427C7}"/>
              </a:ext>
            </a:extLst>
          </p:cNvPr>
          <p:cNvSpPr>
            <a:spLocks noGrp="1"/>
          </p:cNvSpPr>
          <p:nvPr>
            <p:ph type="title"/>
          </p:nvPr>
        </p:nvSpPr>
        <p:spPr/>
        <p:txBody>
          <a:bodyPr/>
          <a:lstStyle/>
          <a:p>
            <a:r>
              <a:rPr lang="en-IN" dirty="0"/>
              <a:t>ICMP Message Types</a:t>
            </a:r>
          </a:p>
        </p:txBody>
      </p:sp>
      <p:sp>
        <p:nvSpPr>
          <p:cNvPr id="3" name="Content Placeholder 2">
            <a:extLst>
              <a:ext uri="{FF2B5EF4-FFF2-40B4-BE49-F238E27FC236}">
                <a16:creationId xmlns:a16="http://schemas.microsoft.com/office/drawing/2014/main" id="{37C23556-25E4-3C42-A88A-BEF3995B8666}"/>
              </a:ext>
            </a:extLst>
          </p:cNvPr>
          <p:cNvSpPr>
            <a:spLocks noGrp="1"/>
          </p:cNvSpPr>
          <p:nvPr>
            <p:ph idx="1"/>
          </p:nvPr>
        </p:nvSpPr>
        <p:spPr/>
        <p:txBody>
          <a:bodyPr/>
          <a:lstStyle/>
          <a:p>
            <a:r>
              <a:rPr lang="en-IN" dirty="0"/>
              <a:t>Error-reporting messages</a:t>
            </a:r>
          </a:p>
          <a:p>
            <a:pPr lvl="1"/>
            <a:r>
              <a:rPr lang="en-US" dirty="0"/>
              <a:t>Report problems that a router or a host (destination) may encounter when it processes an IP packet</a:t>
            </a:r>
          </a:p>
          <a:p>
            <a:r>
              <a:rPr lang="en-US" dirty="0"/>
              <a:t>Query messages</a:t>
            </a:r>
          </a:p>
          <a:p>
            <a:pPr lvl="1"/>
            <a:r>
              <a:rPr lang="en-US" dirty="0"/>
              <a:t>Occur in pairs, help a host or a network manager get specific information from a router or another host. </a:t>
            </a:r>
          </a:p>
          <a:p>
            <a:pPr lvl="1"/>
            <a:r>
              <a:rPr lang="en-US" dirty="0"/>
              <a:t>For example, nodes can discover their neighbors. </a:t>
            </a:r>
          </a:p>
          <a:p>
            <a:pPr lvl="1"/>
            <a:r>
              <a:rPr lang="en-US" dirty="0"/>
              <a:t>Also, hosts can discover and learn about routers on their network and routers can help a node redirect its messages.</a:t>
            </a:r>
          </a:p>
          <a:p>
            <a:pPr lvl="1"/>
            <a:endParaRPr lang="en-US" dirty="0"/>
          </a:p>
          <a:p>
            <a:pPr lvl="1"/>
            <a:endParaRPr lang="en-IN" dirty="0"/>
          </a:p>
        </p:txBody>
      </p:sp>
    </p:spTree>
    <p:extLst>
      <p:ext uri="{BB962C8B-B14F-4D97-AF65-F5344CB8AC3E}">
        <p14:creationId xmlns:p14="http://schemas.microsoft.com/office/powerpoint/2010/main" val="3250104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2052-F1A0-C3B0-1719-A19221A0077E}"/>
              </a:ext>
            </a:extLst>
          </p:cNvPr>
          <p:cNvSpPr>
            <a:spLocks noGrp="1"/>
          </p:cNvSpPr>
          <p:nvPr>
            <p:ph type="title"/>
          </p:nvPr>
        </p:nvSpPr>
        <p:spPr/>
        <p:txBody>
          <a:bodyPr/>
          <a:lstStyle/>
          <a:p>
            <a:r>
              <a:rPr lang="en-IN" dirty="0"/>
              <a:t>Subnetting Exercise</a:t>
            </a:r>
          </a:p>
        </p:txBody>
      </p:sp>
      <p:sp>
        <p:nvSpPr>
          <p:cNvPr id="3" name="Content Placeholder 2">
            <a:extLst>
              <a:ext uri="{FF2B5EF4-FFF2-40B4-BE49-F238E27FC236}">
                <a16:creationId xmlns:a16="http://schemas.microsoft.com/office/drawing/2014/main" id="{DC11DCD4-E7C3-8C25-A2F5-73D7AC6DE850}"/>
              </a:ext>
            </a:extLst>
          </p:cNvPr>
          <p:cNvSpPr>
            <a:spLocks noGrp="1"/>
          </p:cNvSpPr>
          <p:nvPr>
            <p:ph idx="1"/>
          </p:nvPr>
        </p:nvSpPr>
        <p:spPr/>
        <p:txBody>
          <a:bodyPr>
            <a:normAutofit/>
          </a:bodyPr>
          <a:lstStyle/>
          <a:p>
            <a:r>
              <a:rPr lang="en-US" dirty="0"/>
              <a:t>For an address 192.168.5.85 /24, we want to create 5 subnets.</a:t>
            </a:r>
          </a:p>
          <a:p>
            <a:r>
              <a:rPr lang="en-US" dirty="0"/>
              <a:t>What will be the first host address on the first subnet and the second host address on the second subnet?</a:t>
            </a:r>
          </a:p>
          <a:p>
            <a:r>
              <a:rPr lang="en-US" dirty="0"/>
              <a:t>How many hosts are possible per subnet?</a:t>
            </a:r>
            <a:endParaRPr lang="en-IN" dirty="0"/>
          </a:p>
        </p:txBody>
      </p:sp>
    </p:spTree>
    <p:extLst>
      <p:ext uri="{BB962C8B-B14F-4D97-AF65-F5344CB8AC3E}">
        <p14:creationId xmlns:p14="http://schemas.microsoft.com/office/powerpoint/2010/main" val="4166049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1D51-45A5-870A-8E68-718261C8A519}"/>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A5971D6D-77FC-C06F-5485-1B5443D428D9}"/>
              </a:ext>
            </a:extLst>
          </p:cNvPr>
          <p:cNvSpPr>
            <a:spLocks noGrp="1"/>
          </p:cNvSpPr>
          <p:nvPr>
            <p:ph idx="1"/>
          </p:nvPr>
        </p:nvSpPr>
        <p:spPr/>
        <p:txBody>
          <a:bodyPr>
            <a:normAutofit fontScale="47500" lnSpcReduction="20000"/>
          </a:bodyPr>
          <a:lstStyle/>
          <a:p>
            <a:r>
              <a:rPr lang="en-US" dirty="0"/>
              <a:t>Our network address is 192.168.5.85 /24.</a:t>
            </a:r>
          </a:p>
          <a:p>
            <a:r>
              <a:rPr lang="en-US" dirty="0"/>
              <a:t>We want to create 5 subnets. So, 3 bits from the host id portion will be used for the subnet id. So, 5 bits will be left for the host id.</a:t>
            </a:r>
          </a:p>
          <a:p>
            <a:endParaRPr lang="en-US" dirty="0"/>
          </a:p>
          <a:p>
            <a:r>
              <a:rPr lang="en-US" dirty="0"/>
              <a:t>First subnet id in binary will be: 000</a:t>
            </a:r>
          </a:p>
          <a:p>
            <a:r>
              <a:rPr lang="en-US" dirty="0"/>
              <a:t>First address possible in the first subnet will be: 00000. But this is not the first host address, as this is reserved as the first subnet address.</a:t>
            </a:r>
          </a:p>
          <a:p>
            <a:r>
              <a:rPr lang="en-US" dirty="0"/>
              <a:t>So, the first host address within the first subnet will be 00001.</a:t>
            </a:r>
          </a:p>
          <a:p>
            <a:endParaRPr lang="en-US" dirty="0"/>
          </a:p>
          <a:p>
            <a:r>
              <a:rPr lang="en-US" dirty="0"/>
              <a:t>The first host address within the first subnet will be:</a:t>
            </a:r>
          </a:p>
          <a:p>
            <a:r>
              <a:rPr lang="en-US" dirty="0"/>
              <a:t>192.168.5.(000 00001) to the base 2</a:t>
            </a:r>
          </a:p>
          <a:p>
            <a:r>
              <a:rPr lang="en-US" dirty="0"/>
              <a:t>192.168.5.1 - First host address in the first subnet</a:t>
            </a:r>
          </a:p>
          <a:p>
            <a:r>
              <a:rPr lang="en-US" dirty="0"/>
              <a:t>The second host address within the second subnet will be:</a:t>
            </a:r>
          </a:p>
          <a:p>
            <a:r>
              <a:rPr lang="en-US" dirty="0"/>
              <a:t>192.168.5.(001 00010) to the base 2</a:t>
            </a:r>
          </a:p>
          <a:p>
            <a:r>
              <a:rPr lang="en-US" dirty="0"/>
              <a:t>192.168.5.34</a:t>
            </a:r>
          </a:p>
          <a:p>
            <a:endParaRPr lang="en-US" dirty="0"/>
          </a:p>
          <a:p>
            <a:r>
              <a:rPr lang="en-US" dirty="0"/>
              <a:t>Number of hosts per subnet = 2</a:t>
            </a:r>
            <a:r>
              <a:rPr lang="en-US" baseline="30000" dirty="0"/>
              <a:t>h</a:t>
            </a:r>
            <a:r>
              <a:rPr lang="en-US" dirty="0"/>
              <a:t> – 2 = 2</a:t>
            </a:r>
            <a:r>
              <a:rPr lang="en-US" sz="2700" baseline="30000" dirty="0"/>
              <a:t>5</a:t>
            </a:r>
            <a:r>
              <a:rPr lang="en-US" dirty="0"/>
              <a:t> – 2 = 30</a:t>
            </a:r>
            <a:endParaRPr lang="en-IN" dirty="0"/>
          </a:p>
        </p:txBody>
      </p:sp>
    </p:spTree>
    <p:extLst>
      <p:ext uri="{BB962C8B-B14F-4D97-AF65-F5344CB8AC3E}">
        <p14:creationId xmlns:p14="http://schemas.microsoft.com/office/powerpoint/2010/main" val="1783830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404D-94DA-5694-851D-75CFE5489ADA}"/>
              </a:ext>
            </a:extLst>
          </p:cNvPr>
          <p:cNvSpPr>
            <a:spLocks noGrp="1"/>
          </p:cNvSpPr>
          <p:nvPr>
            <p:ph type="title"/>
          </p:nvPr>
        </p:nvSpPr>
        <p:spPr/>
        <p:txBody>
          <a:bodyPr/>
          <a:lstStyle/>
          <a:p>
            <a:r>
              <a:rPr lang="en-IN" dirty="0"/>
              <a:t>Subnetting Exercise – 3</a:t>
            </a:r>
          </a:p>
        </p:txBody>
      </p:sp>
      <p:sp>
        <p:nvSpPr>
          <p:cNvPr id="3" name="Content Placeholder 2">
            <a:extLst>
              <a:ext uri="{FF2B5EF4-FFF2-40B4-BE49-F238E27FC236}">
                <a16:creationId xmlns:a16="http://schemas.microsoft.com/office/drawing/2014/main" id="{EAEE1D3E-0D8E-8CA8-B60E-B63DDDE430BB}"/>
              </a:ext>
            </a:extLst>
          </p:cNvPr>
          <p:cNvSpPr>
            <a:spLocks noGrp="1"/>
          </p:cNvSpPr>
          <p:nvPr>
            <p:ph idx="1"/>
          </p:nvPr>
        </p:nvSpPr>
        <p:spPr/>
        <p:txBody>
          <a:bodyPr/>
          <a:lstStyle/>
          <a:p>
            <a:r>
              <a:rPr lang="en-US" dirty="0"/>
              <a:t>Consider a class C network with IP address 198.34.5.0.</a:t>
            </a:r>
          </a:p>
          <a:p>
            <a:endParaRPr lang="en-US" dirty="0"/>
          </a:p>
          <a:p>
            <a:r>
              <a:rPr lang="en-US" dirty="0"/>
              <a:t>You are asked to create 6 subnets.</a:t>
            </a:r>
          </a:p>
          <a:p>
            <a:endParaRPr lang="en-IN" dirty="0"/>
          </a:p>
        </p:txBody>
      </p:sp>
    </p:spTree>
    <p:extLst>
      <p:ext uri="{BB962C8B-B14F-4D97-AF65-F5344CB8AC3E}">
        <p14:creationId xmlns:p14="http://schemas.microsoft.com/office/powerpoint/2010/main" val="3046819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76BF-E500-27E1-8CFE-F3FA58148B0D}"/>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ACB9C872-5E40-4928-1CD2-26006D657FB2}"/>
              </a:ext>
            </a:extLst>
          </p:cNvPr>
          <p:cNvSpPr>
            <a:spLocks noGrp="1"/>
          </p:cNvSpPr>
          <p:nvPr>
            <p:ph idx="1"/>
          </p:nvPr>
        </p:nvSpPr>
        <p:spPr/>
        <p:txBody>
          <a:bodyPr>
            <a:normAutofit fontScale="25000" lnSpcReduction="20000"/>
          </a:bodyPr>
          <a:lstStyle/>
          <a:p>
            <a:r>
              <a:rPr lang="en-US" dirty="0"/>
              <a:t>(1) Write the default mask in decimal.</a:t>
            </a:r>
          </a:p>
          <a:p>
            <a:r>
              <a:rPr lang="en-US" dirty="0"/>
              <a:t>=&gt; 24 bits are reserved for the network id, 8 bits are reserved for the host id</a:t>
            </a:r>
          </a:p>
          <a:p>
            <a:r>
              <a:rPr lang="en-US" dirty="0"/>
              <a:t>So, the default mask will be 255.255.255.0</a:t>
            </a:r>
          </a:p>
          <a:p>
            <a:endParaRPr lang="en-US" dirty="0"/>
          </a:p>
          <a:p>
            <a:r>
              <a:rPr lang="en-US" dirty="0"/>
              <a:t>(2) Write the subnet mask in decimal.</a:t>
            </a:r>
          </a:p>
          <a:p>
            <a:r>
              <a:rPr lang="en-US" dirty="0"/>
              <a:t>=&gt; We want to create 6 subnets. For 6 subnets, we will need to reserve 3 bits for the subnet id (because 2 to the power 3 = 8, which is &gt;= 6)</a:t>
            </a:r>
          </a:p>
          <a:p>
            <a:r>
              <a:rPr lang="en-US" dirty="0"/>
              <a:t>As we know, the default mask is 255.255.255.0 in decimal</a:t>
            </a:r>
          </a:p>
          <a:p>
            <a:r>
              <a:rPr lang="en-US" dirty="0"/>
              <a:t>In binary, it will be 11111111.11111111.11111111.00000000</a:t>
            </a:r>
          </a:p>
          <a:p>
            <a:endParaRPr lang="en-US" dirty="0"/>
          </a:p>
          <a:p>
            <a:r>
              <a:rPr lang="en-US" dirty="0"/>
              <a:t>Subnet mask will be: 11111111.11111111.11111111.11100000</a:t>
            </a:r>
          </a:p>
          <a:p>
            <a:r>
              <a:rPr lang="en-US" dirty="0"/>
              <a:t>Subnet mask in decimal will be: 255.255.255.224</a:t>
            </a:r>
          </a:p>
          <a:p>
            <a:endParaRPr lang="en-US" dirty="0"/>
          </a:p>
          <a:p>
            <a:r>
              <a:rPr lang="en-US" dirty="0"/>
              <a:t>(3) Write the </a:t>
            </a:r>
            <a:r>
              <a:rPr lang="en-US" dirty="0" err="1"/>
              <a:t>subnetted</a:t>
            </a:r>
            <a:r>
              <a:rPr lang="en-US" dirty="0"/>
              <a:t> address for this network.</a:t>
            </a:r>
          </a:p>
          <a:p>
            <a:r>
              <a:rPr lang="en-US" dirty="0"/>
              <a:t>=&gt; Default network address for this network is 198.34.5.0/24.</a:t>
            </a:r>
          </a:p>
          <a:p>
            <a:r>
              <a:rPr lang="en-US" dirty="0" err="1"/>
              <a:t>Subnetted</a:t>
            </a:r>
            <a:r>
              <a:rPr lang="en-US" dirty="0"/>
              <a:t> address for the same network will be 198.34.5.224/27.</a:t>
            </a:r>
          </a:p>
          <a:p>
            <a:endParaRPr lang="en-US" dirty="0"/>
          </a:p>
          <a:p>
            <a:r>
              <a:rPr lang="en-US" dirty="0"/>
              <a:t>(4) What will be the first host address of the first subnet in this network?</a:t>
            </a:r>
          </a:p>
          <a:p>
            <a:r>
              <a:rPr lang="en-US" dirty="0"/>
              <a:t>=&gt;</a:t>
            </a:r>
          </a:p>
          <a:p>
            <a:r>
              <a:rPr lang="en-US" dirty="0"/>
              <a:t>There are 6 subnets.</a:t>
            </a:r>
          </a:p>
          <a:p>
            <a:r>
              <a:rPr lang="en-US" dirty="0"/>
              <a:t>3 bits are reserved for the subnet id.</a:t>
            </a:r>
          </a:p>
          <a:p>
            <a:r>
              <a:rPr lang="en-US" dirty="0"/>
              <a:t>Subnet ids will be:</a:t>
            </a:r>
          </a:p>
          <a:p>
            <a:r>
              <a:rPr lang="en-US" dirty="0"/>
              <a:t>First subnet id: 000</a:t>
            </a:r>
          </a:p>
          <a:p>
            <a:r>
              <a:rPr lang="en-US" dirty="0"/>
              <a:t>Second subnet id: 001</a:t>
            </a:r>
          </a:p>
          <a:p>
            <a:r>
              <a:rPr lang="en-US" dirty="0"/>
              <a:t>Third subnet id: 010</a:t>
            </a:r>
          </a:p>
          <a:p>
            <a:r>
              <a:rPr lang="en-US" dirty="0"/>
              <a:t>...</a:t>
            </a:r>
          </a:p>
          <a:p>
            <a:r>
              <a:rPr lang="en-US" dirty="0" err="1"/>
              <a:t>Eigthth</a:t>
            </a:r>
            <a:r>
              <a:rPr lang="en-US" dirty="0"/>
              <a:t> subnet id: 111</a:t>
            </a:r>
          </a:p>
          <a:p>
            <a:endParaRPr lang="en-US" dirty="0"/>
          </a:p>
          <a:p>
            <a:r>
              <a:rPr lang="en-US" dirty="0"/>
              <a:t>From above, the first subnet id is 000.</a:t>
            </a:r>
          </a:p>
          <a:p>
            <a:r>
              <a:rPr lang="en-US" dirty="0"/>
              <a:t>Within this first subnet, the first possible address is 00000</a:t>
            </a:r>
          </a:p>
          <a:p>
            <a:r>
              <a:rPr lang="en-US" dirty="0"/>
              <a:t>However, the first address is any network or in any subnet is reserved as the network address.</a:t>
            </a:r>
          </a:p>
          <a:p>
            <a:r>
              <a:rPr lang="en-US" dirty="0"/>
              <a:t>Thus, the first host address will be 00001.</a:t>
            </a:r>
          </a:p>
          <a:p>
            <a:endParaRPr lang="en-US" dirty="0"/>
          </a:p>
          <a:p>
            <a:r>
              <a:rPr lang="en-US" dirty="0"/>
              <a:t>Thus, the full address for the first host in the first subnet will be 00000001 in binary, or 1 in decimal.</a:t>
            </a:r>
          </a:p>
          <a:p>
            <a:endParaRPr lang="en-US" dirty="0"/>
          </a:p>
          <a:p>
            <a:r>
              <a:rPr lang="en-US" dirty="0"/>
              <a:t>And its complete IP address will be 198.34.5.1/27.</a:t>
            </a:r>
          </a:p>
          <a:p>
            <a:endParaRPr lang="en-US" dirty="0"/>
          </a:p>
          <a:p>
            <a:r>
              <a:rPr lang="en-US" dirty="0"/>
              <a:t>(5) How many hosts are possible in the third subnet? What will be the network address for the third subnet, what will be the first host address for the third subnet, and what will be the last host address for the third subnet?</a:t>
            </a:r>
          </a:p>
          <a:p>
            <a:endParaRPr lang="en-IN" dirty="0"/>
          </a:p>
        </p:txBody>
      </p:sp>
    </p:spTree>
    <p:extLst>
      <p:ext uri="{BB962C8B-B14F-4D97-AF65-F5344CB8AC3E}">
        <p14:creationId xmlns:p14="http://schemas.microsoft.com/office/powerpoint/2010/main" val="195392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31B6-849A-5A45-BF82-6C1E462049A0}"/>
              </a:ext>
            </a:extLst>
          </p:cNvPr>
          <p:cNvSpPr>
            <a:spLocks noGrp="1"/>
          </p:cNvSpPr>
          <p:nvPr>
            <p:ph type="title"/>
          </p:nvPr>
        </p:nvSpPr>
        <p:spPr/>
        <p:txBody>
          <a:bodyPr/>
          <a:lstStyle/>
          <a:p>
            <a:r>
              <a:rPr lang="en-IN" dirty="0"/>
              <a:t>Subnetting Exercise – 4</a:t>
            </a:r>
          </a:p>
        </p:txBody>
      </p:sp>
      <p:sp>
        <p:nvSpPr>
          <p:cNvPr id="3" name="Content Placeholder 2">
            <a:extLst>
              <a:ext uri="{FF2B5EF4-FFF2-40B4-BE49-F238E27FC236}">
                <a16:creationId xmlns:a16="http://schemas.microsoft.com/office/drawing/2014/main" id="{71D74ED5-D0DF-F2E5-AE06-AC41983789C9}"/>
              </a:ext>
            </a:extLst>
          </p:cNvPr>
          <p:cNvSpPr>
            <a:spLocks noGrp="1"/>
          </p:cNvSpPr>
          <p:nvPr>
            <p:ph idx="1"/>
          </p:nvPr>
        </p:nvSpPr>
        <p:spPr/>
        <p:txBody>
          <a:bodyPr/>
          <a:lstStyle/>
          <a:p>
            <a:r>
              <a:rPr lang="en-US" dirty="0"/>
              <a:t>What are the network address, broadcast address, and valid host addresses for the IP address 198.22.45.173/26?</a:t>
            </a:r>
          </a:p>
          <a:p>
            <a:r>
              <a:rPr lang="en-US" dirty="0"/>
              <a:t>What is the subnet mask in dotted decimal notation?</a:t>
            </a:r>
            <a:endParaRPr lang="en-IN" dirty="0"/>
          </a:p>
        </p:txBody>
      </p:sp>
    </p:spTree>
    <p:extLst>
      <p:ext uri="{BB962C8B-B14F-4D97-AF65-F5344CB8AC3E}">
        <p14:creationId xmlns:p14="http://schemas.microsoft.com/office/powerpoint/2010/main" val="193249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09AE-D199-81C8-BB11-B0256F237A93}"/>
              </a:ext>
            </a:extLst>
          </p:cNvPr>
          <p:cNvSpPr>
            <a:spLocks noGrp="1"/>
          </p:cNvSpPr>
          <p:nvPr>
            <p:ph type="title"/>
          </p:nvPr>
        </p:nvSpPr>
        <p:spPr/>
        <p:txBody>
          <a:bodyPr/>
          <a:lstStyle/>
          <a:p>
            <a:r>
              <a:rPr lang="en-IN" dirty="0"/>
              <a:t>Hub</a:t>
            </a:r>
          </a:p>
        </p:txBody>
      </p:sp>
      <p:sp>
        <p:nvSpPr>
          <p:cNvPr id="3" name="Content Placeholder 2">
            <a:extLst>
              <a:ext uri="{FF2B5EF4-FFF2-40B4-BE49-F238E27FC236}">
                <a16:creationId xmlns:a16="http://schemas.microsoft.com/office/drawing/2014/main" id="{07BE0018-25AF-B8C1-7A19-46F76C0B3FBF}"/>
              </a:ext>
            </a:extLst>
          </p:cNvPr>
          <p:cNvSpPr>
            <a:spLocks noGrp="1"/>
          </p:cNvSpPr>
          <p:nvPr>
            <p:ph idx="1"/>
          </p:nvPr>
        </p:nvSpPr>
        <p:spPr/>
        <p:txBody>
          <a:bodyPr>
            <a:normAutofit/>
          </a:bodyPr>
          <a:lstStyle/>
          <a:p>
            <a:r>
              <a:rPr lang="en-US" dirty="0"/>
              <a:t>Earlier, </a:t>
            </a:r>
            <a:r>
              <a:rPr lang="en-US" b="1" dirty="0"/>
              <a:t>hubs</a:t>
            </a:r>
            <a:r>
              <a:rPr lang="en-US" dirty="0"/>
              <a:t> were used as connection devices in Ethernet</a:t>
            </a:r>
          </a:p>
          <a:p>
            <a:r>
              <a:rPr lang="en-US" dirty="0"/>
              <a:t>Hub is a dumb device, works only at the physical layer (Layer 1). </a:t>
            </a:r>
          </a:p>
          <a:p>
            <a:r>
              <a:rPr lang="en-US" dirty="0"/>
              <a:t>So, it does not know about MAC addresses, and hence floods out all the ports.</a:t>
            </a:r>
          </a:p>
          <a:p>
            <a:r>
              <a:rPr lang="en-US" dirty="0"/>
              <a:t>Hub operates only in half duplex mode</a:t>
            </a:r>
          </a:p>
          <a:p>
            <a:pPr lvl="1"/>
            <a:r>
              <a:rPr lang="en-US" dirty="0"/>
              <a:t>Attached hosts cannot send and receive data at the same time – they can perform only one of the tasks</a:t>
            </a:r>
          </a:p>
          <a:p>
            <a:pPr lvl="1"/>
            <a:r>
              <a:rPr lang="en-US" dirty="0"/>
              <a:t>All devices in a hub share the same </a:t>
            </a:r>
            <a:r>
              <a:rPr lang="en-US" b="1" dirty="0"/>
              <a:t>collision domain</a:t>
            </a:r>
            <a:r>
              <a:rPr lang="en-US" dirty="0"/>
              <a:t> – If two or more devices transmit at the same time, collisions will occur, leading to CSMA/CD</a:t>
            </a:r>
          </a:p>
        </p:txBody>
      </p:sp>
    </p:spTree>
    <p:extLst>
      <p:ext uri="{BB962C8B-B14F-4D97-AF65-F5344CB8AC3E}">
        <p14:creationId xmlns:p14="http://schemas.microsoft.com/office/powerpoint/2010/main" val="968385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6E1-6291-AF07-C896-816686521F2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35CFA02-2A0F-C3BB-CB1B-886552DEC54F}"/>
              </a:ext>
            </a:extLst>
          </p:cNvPr>
          <p:cNvSpPr>
            <a:spLocks noGrp="1"/>
          </p:cNvSpPr>
          <p:nvPr>
            <p:ph idx="1"/>
          </p:nvPr>
        </p:nvSpPr>
        <p:spPr/>
        <p:txBody>
          <a:bodyPr/>
          <a:lstStyle/>
          <a:p>
            <a:r>
              <a:rPr lang="en-US" dirty="0"/>
              <a:t>Let’s figure out the subnet mask in dotted decimal notation first because that’s easy...</a:t>
            </a:r>
          </a:p>
          <a:p>
            <a:r>
              <a:rPr lang="en-US" dirty="0"/>
              <a:t>/26 borrows the first 2 bits in the last octet</a:t>
            </a:r>
          </a:p>
          <a:p>
            <a:endParaRPr lang="en-US" dirty="0"/>
          </a:p>
          <a:p>
            <a:endParaRPr lang="en-US" dirty="0"/>
          </a:p>
          <a:p>
            <a:r>
              <a:rPr lang="en-US" dirty="0"/>
              <a:t>128 + 64 = 192</a:t>
            </a:r>
          </a:p>
          <a:p>
            <a:r>
              <a:rPr lang="en-US" dirty="0"/>
              <a:t>So the subnet mask is 255.255.255.192</a:t>
            </a:r>
          </a:p>
          <a:p>
            <a:endParaRPr lang="en-IN" dirty="0"/>
          </a:p>
        </p:txBody>
      </p:sp>
      <p:pic>
        <p:nvPicPr>
          <p:cNvPr id="5" name="Picture 4">
            <a:extLst>
              <a:ext uri="{FF2B5EF4-FFF2-40B4-BE49-F238E27FC236}">
                <a16:creationId xmlns:a16="http://schemas.microsoft.com/office/drawing/2014/main" id="{868D1BA8-2C1F-F752-79BA-A23A03B41147}"/>
              </a:ext>
            </a:extLst>
          </p:cNvPr>
          <p:cNvPicPr>
            <a:picLocks noChangeAspect="1"/>
          </p:cNvPicPr>
          <p:nvPr/>
        </p:nvPicPr>
        <p:blipFill>
          <a:blip r:embed="rId2"/>
          <a:stretch>
            <a:fillRect/>
          </a:stretch>
        </p:blipFill>
        <p:spPr>
          <a:xfrm>
            <a:off x="1850198" y="3284984"/>
            <a:ext cx="8491604" cy="469774"/>
          </a:xfrm>
          <a:prstGeom prst="rect">
            <a:avLst/>
          </a:prstGeom>
        </p:spPr>
      </p:pic>
    </p:spTree>
    <p:extLst>
      <p:ext uri="{BB962C8B-B14F-4D97-AF65-F5344CB8AC3E}">
        <p14:creationId xmlns:p14="http://schemas.microsoft.com/office/powerpoint/2010/main" val="3287384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B9EA-C1EB-4D9F-A732-33BD5609A20F}"/>
              </a:ext>
            </a:extLst>
          </p:cNvPr>
          <p:cNvSpPr>
            <a:spLocks noGrp="1"/>
          </p:cNvSpPr>
          <p:nvPr>
            <p:ph type="title"/>
          </p:nvPr>
        </p:nvSpPr>
        <p:spPr/>
        <p:txBody>
          <a:bodyPr/>
          <a:lstStyle/>
          <a:p>
            <a:r>
              <a:rPr lang="en-IN" dirty="0"/>
              <a:t>Solution - Subnets and Hosts</a:t>
            </a:r>
          </a:p>
        </p:txBody>
      </p:sp>
      <p:sp>
        <p:nvSpPr>
          <p:cNvPr id="3" name="Content Placeholder 2">
            <a:extLst>
              <a:ext uri="{FF2B5EF4-FFF2-40B4-BE49-F238E27FC236}">
                <a16:creationId xmlns:a16="http://schemas.microsoft.com/office/drawing/2014/main" id="{9F604959-084C-D6AC-A749-31FF30096542}"/>
              </a:ext>
            </a:extLst>
          </p:cNvPr>
          <p:cNvSpPr>
            <a:spLocks noGrp="1"/>
          </p:cNvSpPr>
          <p:nvPr>
            <p:ph idx="1"/>
          </p:nvPr>
        </p:nvSpPr>
        <p:spPr/>
        <p:txBody>
          <a:bodyPr/>
          <a:lstStyle/>
          <a:p>
            <a:r>
              <a:rPr lang="en-IN" dirty="0"/>
              <a:t>Our given address is </a:t>
            </a:r>
            <a:r>
              <a:rPr lang="en-US" dirty="0"/>
              <a:t>198.22.45.173/26</a:t>
            </a:r>
          </a:p>
          <a:p>
            <a:r>
              <a:rPr lang="en-US" dirty="0"/>
              <a:t>Since two bits are reserved for the subnet id, 4 subnets 00, 01, 10, and 11 are possible</a:t>
            </a:r>
          </a:p>
          <a:p>
            <a:r>
              <a:rPr lang="en-US" dirty="0"/>
              <a:t>We need to think “Our IP address will fall in which of these four subnets?”</a:t>
            </a:r>
          </a:p>
          <a:p>
            <a:r>
              <a:rPr lang="en-US" dirty="0"/>
              <a:t>To answer this, let us calculate the address range for each of the four subnets</a:t>
            </a:r>
            <a:endParaRPr lang="en-IN" dirty="0"/>
          </a:p>
        </p:txBody>
      </p:sp>
    </p:spTree>
    <p:extLst>
      <p:ext uri="{BB962C8B-B14F-4D97-AF65-F5344CB8AC3E}">
        <p14:creationId xmlns:p14="http://schemas.microsoft.com/office/powerpoint/2010/main" val="4104142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B9EA-C1EB-4D9F-A732-33BD5609A20F}"/>
              </a:ext>
            </a:extLst>
          </p:cNvPr>
          <p:cNvSpPr>
            <a:spLocks noGrp="1"/>
          </p:cNvSpPr>
          <p:nvPr>
            <p:ph type="title"/>
          </p:nvPr>
        </p:nvSpPr>
        <p:spPr/>
        <p:txBody>
          <a:bodyPr/>
          <a:lstStyle/>
          <a:p>
            <a:r>
              <a:rPr lang="en-IN" dirty="0"/>
              <a:t>Solution - Subnets and Hosts</a:t>
            </a:r>
          </a:p>
        </p:txBody>
      </p:sp>
      <p:sp>
        <p:nvSpPr>
          <p:cNvPr id="3" name="Content Placeholder 2">
            <a:extLst>
              <a:ext uri="{FF2B5EF4-FFF2-40B4-BE49-F238E27FC236}">
                <a16:creationId xmlns:a16="http://schemas.microsoft.com/office/drawing/2014/main" id="{9F604959-084C-D6AC-A749-31FF30096542}"/>
              </a:ext>
            </a:extLst>
          </p:cNvPr>
          <p:cNvSpPr>
            <a:spLocks noGrp="1"/>
          </p:cNvSpPr>
          <p:nvPr>
            <p:ph idx="1"/>
          </p:nvPr>
        </p:nvSpPr>
        <p:spPr/>
        <p:txBody>
          <a:bodyPr/>
          <a:lstStyle/>
          <a:p>
            <a:r>
              <a:rPr lang="en-IN" dirty="0"/>
              <a:t>Our given address is </a:t>
            </a:r>
            <a:r>
              <a:rPr lang="en-US" dirty="0"/>
              <a:t>198.22.45.173/26</a:t>
            </a:r>
          </a:p>
          <a:p>
            <a:endParaRPr lang="en-US" dirty="0"/>
          </a:p>
          <a:p>
            <a:endParaRPr lang="en-US" dirty="0"/>
          </a:p>
        </p:txBody>
      </p:sp>
      <p:graphicFrame>
        <p:nvGraphicFramePr>
          <p:cNvPr id="6" name="Table 6">
            <a:extLst>
              <a:ext uri="{FF2B5EF4-FFF2-40B4-BE49-F238E27FC236}">
                <a16:creationId xmlns:a16="http://schemas.microsoft.com/office/drawing/2014/main" id="{3B8A43DC-9A7C-50ED-B3C9-9A652D15CB1F}"/>
              </a:ext>
            </a:extLst>
          </p:cNvPr>
          <p:cNvGraphicFramePr>
            <a:graphicFrameLocks noGrp="1"/>
          </p:cNvGraphicFramePr>
          <p:nvPr/>
        </p:nvGraphicFramePr>
        <p:xfrm>
          <a:off x="1919538" y="1684020"/>
          <a:ext cx="8352925" cy="3489960"/>
        </p:xfrm>
        <a:graphic>
          <a:graphicData uri="http://schemas.openxmlformats.org/drawingml/2006/table">
            <a:tbl>
              <a:tblPr firstRow="1" bandRow="1">
                <a:tableStyleId>{5C22544A-7EE6-4342-B048-85BDC9FD1C3A}</a:tableStyleId>
              </a:tblPr>
              <a:tblGrid>
                <a:gridCol w="1193275">
                  <a:extLst>
                    <a:ext uri="{9D8B030D-6E8A-4147-A177-3AD203B41FA5}">
                      <a16:colId xmlns:a16="http://schemas.microsoft.com/office/drawing/2014/main" val="1673805656"/>
                    </a:ext>
                  </a:extLst>
                </a:gridCol>
                <a:gridCol w="1193275">
                  <a:extLst>
                    <a:ext uri="{9D8B030D-6E8A-4147-A177-3AD203B41FA5}">
                      <a16:colId xmlns:a16="http://schemas.microsoft.com/office/drawing/2014/main" val="2111250971"/>
                    </a:ext>
                  </a:extLst>
                </a:gridCol>
                <a:gridCol w="1193275">
                  <a:extLst>
                    <a:ext uri="{9D8B030D-6E8A-4147-A177-3AD203B41FA5}">
                      <a16:colId xmlns:a16="http://schemas.microsoft.com/office/drawing/2014/main" val="184095812"/>
                    </a:ext>
                  </a:extLst>
                </a:gridCol>
                <a:gridCol w="1193275">
                  <a:extLst>
                    <a:ext uri="{9D8B030D-6E8A-4147-A177-3AD203B41FA5}">
                      <a16:colId xmlns:a16="http://schemas.microsoft.com/office/drawing/2014/main" val="714495206"/>
                    </a:ext>
                  </a:extLst>
                </a:gridCol>
                <a:gridCol w="1193275">
                  <a:extLst>
                    <a:ext uri="{9D8B030D-6E8A-4147-A177-3AD203B41FA5}">
                      <a16:colId xmlns:a16="http://schemas.microsoft.com/office/drawing/2014/main" val="1881160632"/>
                    </a:ext>
                  </a:extLst>
                </a:gridCol>
                <a:gridCol w="1193275">
                  <a:extLst>
                    <a:ext uri="{9D8B030D-6E8A-4147-A177-3AD203B41FA5}">
                      <a16:colId xmlns:a16="http://schemas.microsoft.com/office/drawing/2014/main" val="4270425855"/>
                    </a:ext>
                  </a:extLst>
                </a:gridCol>
                <a:gridCol w="1193275">
                  <a:extLst>
                    <a:ext uri="{9D8B030D-6E8A-4147-A177-3AD203B41FA5}">
                      <a16:colId xmlns:a16="http://schemas.microsoft.com/office/drawing/2014/main" val="3813350934"/>
                    </a:ext>
                  </a:extLst>
                </a:gridCol>
              </a:tblGrid>
              <a:tr h="370840">
                <a:tc>
                  <a:txBody>
                    <a:bodyPr/>
                    <a:lstStyle/>
                    <a:p>
                      <a:r>
                        <a:rPr lang="en-IN" dirty="0"/>
                        <a:t>Subnet Number (Decimal)</a:t>
                      </a:r>
                    </a:p>
                  </a:txBody>
                  <a:tcPr/>
                </a:tc>
                <a:tc>
                  <a:txBody>
                    <a:bodyPr/>
                    <a:lstStyle/>
                    <a:p>
                      <a:r>
                        <a:rPr lang="en-IN" dirty="0"/>
                        <a:t>Subnet ID (Binary)</a:t>
                      </a:r>
                    </a:p>
                  </a:txBody>
                  <a:tcPr/>
                </a:tc>
                <a:tc>
                  <a:txBody>
                    <a:bodyPr/>
                    <a:lstStyle/>
                    <a:p>
                      <a:r>
                        <a:rPr lang="en-IN" dirty="0"/>
                        <a:t>First full address in the subnet (Binary)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Last full address in the subnet (Decimal)</a:t>
                      </a:r>
                    </a:p>
                    <a:p>
                      <a:endParaRPr lang="en-IN" dirty="0"/>
                    </a:p>
                  </a:txBody>
                  <a:tcPr/>
                </a:tc>
                <a:tc>
                  <a:txBody>
                    <a:bodyPr/>
                    <a:lstStyle/>
                    <a:p>
                      <a:r>
                        <a:rPr lang="en-IN" dirty="0"/>
                        <a:t>First full address in the subnet (Binary)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Last full address in the subnet (Decimal)</a:t>
                      </a:r>
                    </a:p>
                  </a:txBody>
                  <a:tcPr/>
                </a:tc>
                <a:tc>
                  <a:txBody>
                    <a:bodyPr/>
                    <a:lstStyle/>
                    <a:p>
                      <a:r>
                        <a:rPr lang="en-IN" dirty="0"/>
                        <a:t>Our target IP address (173)</a:t>
                      </a:r>
                    </a:p>
                  </a:txBody>
                  <a:tcPr/>
                </a:tc>
                <a:extLst>
                  <a:ext uri="{0D108BD9-81ED-4DB2-BD59-A6C34878D82A}">
                    <a16:rowId xmlns:a16="http://schemas.microsoft.com/office/drawing/2014/main" val="1505133254"/>
                  </a:ext>
                </a:extLst>
              </a:tr>
              <a:tr h="370840">
                <a:tc>
                  <a:txBody>
                    <a:bodyPr/>
                    <a:lstStyle/>
                    <a:p>
                      <a:r>
                        <a:rPr lang="en-IN" dirty="0"/>
                        <a:t>1</a:t>
                      </a:r>
                    </a:p>
                  </a:txBody>
                  <a:tcPr/>
                </a:tc>
                <a:tc>
                  <a:txBody>
                    <a:bodyPr/>
                    <a:lstStyle/>
                    <a:p>
                      <a:r>
                        <a:rPr lang="en-IN" dirty="0"/>
                        <a:t>00</a:t>
                      </a:r>
                    </a:p>
                  </a:txBody>
                  <a:tcPr/>
                </a:tc>
                <a:tc>
                  <a:txBody>
                    <a:bodyPr/>
                    <a:lstStyle/>
                    <a:p>
                      <a:r>
                        <a:rPr lang="en-IN" b="1" dirty="0"/>
                        <a:t>00</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00</a:t>
                      </a:r>
                      <a:r>
                        <a:rPr lang="en-IN" dirty="0"/>
                        <a:t>111111</a:t>
                      </a:r>
                    </a:p>
                    <a:p>
                      <a:endParaRPr lang="en-IN" dirty="0"/>
                    </a:p>
                  </a:txBody>
                  <a:tcPr/>
                </a:tc>
                <a:tc>
                  <a:txBody>
                    <a:bodyPr/>
                    <a:lstStyle/>
                    <a:p>
                      <a:r>
                        <a:rPr lang="en-IN" dirty="0"/>
                        <a:t>0</a:t>
                      </a:r>
                    </a:p>
                  </a:txBody>
                  <a:tcPr/>
                </a:tc>
                <a:tc>
                  <a:txBody>
                    <a:bodyPr/>
                    <a:lstStyle/>
                    <a:p>
                      <a:r>
                        <a:rPr lang="en-IN" dirty="0"/>
                        <a:t>63</a:t>
                      </a:r>
                    </a:p>
                  </a:txBody>
                  <a:tcPr/>
                </a:tc>
                <a:tc>
                  <a:txBody>
                    <a:bodyPr/>
                    <a:lstStyle/>
                    <a:p>
                      <a:r>
                        <a:rPr lang="en-IN" dirty="0"/>
                        <a:t>Not here</a:t>
                      </a:r>
                    </a:p>
                  </a:txBody>
                  <a:tcPr/>
                </a:tc>
                <a:extLst>
                  <a:ext uri="{0D108BD9-81ED-4DB2-BD59-A6C34878D82A}">
                    <a16:rowId xmlns:a16="http://schemas.microsoft.com/office/drawing/2014/main" val="1590311913"/>
                  </a:ext>
                </a:extLst>
              </a:tr>
              <a:tr h="370840">
                <a:tc>
                  <a:txBody>
                    <a:bodyPr/>
                    <a:lstStyle/>
                    <a:p>
                      <a:r>
                        <a:rPr lang="en-IN" dirty="0"/>
                        <a:t>2</a:t>
                      </a:r>
                    </a:p>
                  </a:txBody>
                  <a:tcPr/>
                </a:tc>
                <a:tc>
                  <a:txBody>
                    <a:bodyPr/>
                    <a:lstStyle/>
                    <a:p>
                      <a:r>
                        <a:rPr lang="en-IN" dirty="0"/>
                        <a:t>01</a:t>
                      </a:r>
                    </a:p>
                  </a:txBody>
                  <a:tcPr/>
                </a:tc>
                <a:tc>
                  <a:txBody>
                    <a:bodyPr/>
                    <a:lstStyle/>
                    <a:p>
                      <a:r>
                        <a:rPr lang="en-IN" b="1" dirty="0"/>
                        <a:t>01</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01</a:t>
                      </a:r>
                      <a:r>
                        <a:rPr lang="en-IN" dirty="0"/>
                        <a:t>111111</a:t>
                      </a:r>
                    </a:p>
                  </a:txBody>
                  <a:tcPr/>
                </a:tc>
                <a:tc>
                  <a:txBody>
                    <a:bodyPr/>
                    <a:lstStyle/>
                    <a:p>
                      <a:r>
                        <a:rPr lang="en-IN" dirty="0"/>
                        <a:t>64</a:t>
                      </a:r>
                    </a:p>
                  </a:txBody>
                  <a:tcPr/>
                </a:tc>
                <a:tc>
                  <a:txBody>
                    <a:bodyPr/>
                    <a:lstStyle/>
                    <a:p>
                      <a:r>
                        <a:rPr lang="en-IN" dirty="0"/>
                        <a:t>127</a:t>
                      </a:r>
                    </a:p>
                  </a:txBody>
                  <a:tcPr/>
                </a:tc>
                <a:tc>
                  <a:txBody>
                    <a:bodyPr/>
                    <a:lstStyle/>
                    <a:p>
                      <a:r>
                        <a:rPr lang="en-IN" dirty="0"/>
                        <a:t>Not here</a:t>
                      </a:r>
                    </a:p>
                  </a:txBody>
                  <a:tcPr/>
                </a:tc>
                <a:extLst>
                  <a:ext uri="{0D108BD9-81ED-4DB2-BD59-A6C34878D82A}">
                    <a16:rowId xmlns:a16="http://schemas.microsoft.com/office/drawing/2014/main" val="2392677553"/>
                  </a:ext>
                </a:extLst>
              </a:tr>
              <a:tr h="370840">
                <a:tc>
                  <a:txBody>
                    <a:bodyPr/>
                    <a:lstStyle/>
                    <a:p>
                      <a:r>
                        <a:rPr lang="en-IN" dirty="0"/>
                        <a:t>3</a:t>
                      </a:r>
                    </a:p>
                  </a:txBody>
                  <a:tcPr/>
                </a:tc>
                <a:tc>
                  <a:txBody>
                    <a:bodyPr/>
                    <a:lstStyle/>
                    <a:p>
                      <a:r>
                        <a:rPr lang="en-IN" dirty="0"/>
                        <a:t>10</a:t>
                      </a:r>
                    </a:p>
                  </a:txBody>
                  <a:tcPr/>
                </a:tc>
                <a:tc>
                  <a:txBody>
                    <a:bodyPr/>
                    <a:lstStyle/>
                    <a:p>
                      <a:r>
                        <a:rPr lang="en-IN" b="1" dirty="0"/>
                        <a:t>10</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10</a:t>
                      </a:r>
                      <a:r>
                        <a:rPr lang="en-IN" dirty="0"/>
                        <a:t>111111</a:t>
                      </a:r>
                    </a:p>
                  </a:txBody>
                  <a:tcPr/>
                </a:tc>
                <a:tc>
                  <a:txBody>
                    <a:bodyPr/>
                    <a:lstStyle/>
                    <a:p>
                      <a:r>
                        <a:rPr lang="en-IN" dirty="0"/>
                        <a:t>128</a:t>
                      </a:r>
                    </a:p>
                  </a:txBody>
                  <a:tcPr/>
                </a:tc>
                <a:tc>
                  <a:txBody>
                    <a:bodyPr/>
                    <a:lstStyle/>
                    <a:p>
                      <a:r>
                        <a:rPr lang="en-IN" dirty="0"/>
                        <a:t>191</a:t>
                      </a:r>
                    </a:p>
                  </a:txBody>
                  <a:tcPr/>
                </a:tc>
                <a:tc>
                  <a:txBody>
                    <a:bodyPr/>
                    <a:lstStyle/>
                    <a:p>
                      <a:r>
                        <a:rPr lang="en-IN" dirty="0"/>
                        <a:t>Here</a:t>
                      </a:r>
                    </a:p>
                  </a:txBody>
                  <a:tcPr/>
                </a:tc>
                <a:extLst>
                  <a:ext uri="{0D108BD9-81ED-4DB2-BD59-A6C34878D82A}">
                    <a16:rowId xmlns:a16="http://schemas.microsoft.com/office/drawing/2014/main" val="2495973349"/>
                  </a:ext>
                </a:extLst>
              </a:tr>
              <a:tr h="370840">
                <a:tc>
                  <a:txBody>
                    <a:bodyPr/>
                    <a:lstStyle/>
                    <a:p>
                      <a:r>
                        <a:rPr lang="en-IN" dirty="0"/>
                        <a:t>4</a:t>
                      </a:r>
                    </a:p>
                  </a:txBody>
                  <a:tcPr/>
                </a:tc>
                <a:tc>
                  <a:txBody>
                    <a:bodyPr/>
                    <a:lstStyle/>
                    <a:p>
                      <a:r>
                        <a:rPr lang="en-IN" dirty="0"/>
                        <a:t>11</a:t>
                      </a:r>
                    </a:p>
                  </a:txBody>
                  <a:tcPr/>
                </a:tc>
                <a:tc>
                  <a:txBody>
                    <a:bodyPr/>
                    <a:lstStyle/>
                    <a:p>
                      <a:r>
                        <a:rPr lang="en-IN" b="1" dirty="0"/>
                        <a:t>11</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11</a:t>
                      </a:r>
                      <a:r>
                        <a:rPr lang="en-IN" dirty="0"/>
                        <a:t>111111</a:t>
                      </a:r>
                    </a:p>
                  </a:txBody>
                  <a:tcPr/>
                </a:tc>
                <a:tc>
                  <a:txBody>
                    <a:bodyPr/>
                    <a:lstStyle/>
                    <a:p>
                      <a:r>
                        <a:rPr lang="en-IN" dirty="0"/>
                        <a:t>192</a:t>
                      </a:r>
                    </a:p>
                  </a:txBody>
                  <a:tcPr/>
                </a:tc>
                <a:tc>
                  <a:txBody>
                    <a:bodyPr/>
                    <a:lstStyle/>
                    <a:p>
                      <a:r>
                        <a:rPr lang="en-IN" dirty="0"/>
                        <a:t>255</a:t>
                      </a:r>
                    </a:p>
                  </a:txBody>
                  <a:tcPr/>
                </a:tc>
                <a:tc>
                  <a:txBody>
                    <a:bodyPr/>
                    <a:lstStyle/>
                    <a:p>
                      <a:r>
                        <a:rPr lang="en-IN" dirty="0"/>
                        <a:t>Not here</a:t>
                      </a:r>
                    </a:p>
                  </a:txBody>
                  <a:tcPr/>
                </a:tc>
                <a:extLst>
                  <a:ext uri="{0D108BD9-81ED-4DB2-BD59-A6C34878D82A}">
                    <a16:rowId xmlns:a16="http://schemas.microsoft.com/office/drawing/2014/main" val="3491516514"/>
                  </a:ext>
                </a:extLst>
              </a:tr>
            </a:tbl>
          </a:graphicData>
        </a:graphic>
      </p:graphicFrame>
    </p:spTree>
    <p:extLst>
      <p:ext uri="{BB962C8B-B14F-4D97-AF65-F5344CB8AC3E}">
        <p14:creationId xmlns:p14="http://schemas.microsoft.com/office/powerpoint/2010/main" val="3633806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6E1-6291-AF07-C896-816686521F2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35CFA02-2A0F-C3BB-CB1B-886552DEC54F}"/>
              </a:ext>
            </a:extLst>
          </p:cNvPr>
          <p:cNvSpPr>
            <a:spLocks noGrp="1"/>
          </p:cNvSpPr>
          <p:nvPr>
            <p:ph idx="1"/>
          </p:nvPr>
        </p:nvSpPr>
        <p:spPr/>
        <p:txBody>
          <a:bodyPr>
            <a:normAutofit/>
          </a:bodyPr>
          <a:lstStyle/>
          <a:p>
            <a:r>
              <a:rPr lang="en-US" dirty="0"/>
              <a:t>Next let’s calculate the address range for this subnet</a:t>
            </a:r>
          </a:p>
          <a:p>
            <a:r>
              <a:rPr lang="en-US" dirty="0"/>
              <a:t>The network portion of the address is the first 26 bits</a:t>
            </a:r>
          </a:p>
          <a:p>
            <a:r>
              <a:rPr lang="en-US" dirty="0"/>
              <a:t>198.22.45.128 is the network address (First address of the third subnet – See the previous slide)</a:t>
            </a:r>
          </a:p>
          <a:p>
            <a:r>
              <a:rPr lang="en-US" dirty="0"/>
              <a:t>The line is after 64, so add 64 to get the network address of the next subnet</a:t>
            </a:r>
          </a:p>
          <a:p>
            <a:r>
              <a:rPr lang="en-US" dirty="0"/>
              <a:t>The next subnet begins at 198.22.45.192</a:t>
            </a:r>
          </a:p>
          <a:p>
            <a:r>
              <a:rPr lang="en-US" dirty="0"/>
              <a:t>So the broadcast address is 198.22.45.191</a:t>
            </a:r>
          </a:p>
          <a:p>
            <a:r>
              <a:rPr lang="en-US" dirty="0"/>
              <a:t>And the valid host addresses are 198.22.45.129 to 198.22.45.190</a:t>
            </a:r>
          </a:p>
        </p:txBody>
      </p:sp>
    </p:spTree>
    <p:extLst>
      <p:ext uri="{BB962C8B-B14F-4D97-AF65-F5344CB8AC3E}">
        <p14:creationId xmlns:p14="http://schemas.microsoft.com/office/powerpoint/2010/main" val="605075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D1B6-AF57-C57D-59A2-4260FAAE81ED}"/>
              </a:ext>
            </a:extLst>
          </p:cNvPr>
          <p:cNvSpPr>
            <a:spLocks noGrp="1"/>
          </p:cNvSpPr>
          <p:nvPr>
            <p:ph type="title"/>
          </p:nvPr>
        </p:nvSpPr>
        <p:spPr/>
        <p:txBody>
          <a:bodyPr/>
          <a:lstStyle/>
          <a:p>
            <a:r>
              <a:rPr lang="en-IN" dirty="0"/>
              <a:t>Summary: Subnetting in Class C</a:t>
            </a:r>
          </a:p>
        </p:txBody>
      </p:sp>
      <p:sp>
        <p:nvSpPr>
          <p:cNvPr id="3" name="Content Placeholder 2">
            <a:extLst>
              <a:ext uri="{FF2B5EF4-FFF2-40B4-BE49-F238E27FC236}">
                <a16:creationId xmlns:a16="http://schemas.microsoft.com/office/drawing/2014/main" id="{5ADD386E-5B91-E473-DD1E-F0D0E40BAEDD}"/>
              </a:ext>
            </a:extLst>
          </p:cNvPr>
          <p:cNvSpPr>
            <a:spLocks noGrp="1"/>
          </p:cNvSpPr>
          <p:nvPr>
            <p:ph idx="1"/>
          </p:nvPr>
        </p:nvSpPr>
        <p:spPr/>
        <p:txBody>
          <a:bodyPr/>
          <a:lstStyle/>
          <a:p>
            <a:endParaRPr lang="en-IN"/>
          </a:p>
        </p:txBody>
      </p:sp>
      <p:pic>
        <p:nvPicPr>
          <p:cNvPr id="1028" name="Picture 4" descr="Class C Subnets">
            <a:extLst>
              <a:ext uri="{FF2B5EF4-FFF2-40B4-BE49-F238E27FC236}">
                <a16:creationId xmlns:a16="http://schemas.microsoft.com/office/drawing/2014/main" id="{84D772E8-45B1-9E9E-A4E1-8B5613DCE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62" y="1825625"/>
            <a:ext cx="10534559" cy="379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5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249FDE-220D-4CE6-8542-46FF5879F18F}"/>
              </a:ext>
            </a:extLst>
          </p:cNvPr>
          <p:cNvSpPr>
            <a:spLocks noGrp="1"/>
          </p:cNvSpPr>
          <p:nvPr>
            <p:ph type="title"/>
          </p:nvPr>
        </p:nvSpPr>
        <p:spPr/>
        <p:txBody>
          <a:bodyPr/>
          <a:lstStyle/>
          <a:p>
            <a:r>
              <a:rPr lang="en-IN" dirty="0"/>
              <a:t>Collision domain concept</a:t>
            </a:r>
          </a:p>
        </p:txBody>
      </p:sp>
      <p:sp>
        <p:nvSpPr>
          <p:cNvPr id="5" name="Content Placeholder 4">
            <a:extLst>
              <a:ext uri="{FF2B5EF4-FFF2-40B4-BE49-F238E27FC236}">
                <a16:creationId xmlns:a16="http://schemas.microsoft.com/office/drawing/2014/main" id="{5B66CE6E-6219-730F-ADE0-B08589F5E37C}"/>
              </a:ext>
            </a:extLst>
          </p:cNvPr>
          <p:cNvSpPr>
            <a:spLocks noGrp="1"/>
          </p:cNvSpPr>
          <p:nvPr>
            <p:ph idx="1"/>
          </p:nvPr>
        </p:nvSpPr>
        <p:spPr/>
        <p:txBody>
          <a:bodyPr>
            <a:normAutofit/>
          </a:bodyPr>
          <a:lstStyle/>
          <a:p>
            <a:pPr algn="l"/>
            <a:r>
              <a:rPr lang="en-US" sz="2000" b="0" i="0" u="none" strike="noStrike" baseline="0" dirty="0"/>
              <a:t>All devices that use the same physical media and listen to each frame are considered to be in the same </a:t>
            </a:r>
            <a:r>
              <a:rPr lang="en-US" sz="2000" b="1" i="0" u="none" strike="noStrike" baseline="0" dirty="0"/>
              <a:t>collision domain</a:t>
            </a:r>
            <a:r>
              <a:rPr lang="en-US" sz="2000" b="0" i="0" u="none" strike="noStrike" baseline="0" dirty="0"/>
              <a:t>. </a:t>
            </a:r>
          </a:p>
          <a:p>
            <a:pPr algn="l"/>
            <a:r>
              <a:rPr lang="en-US" sz="2000" b="0" i="0" u="none" strike="noStrike" baseline="0" dirty="0"/>
              <a:t>This means that only one device can transmit at any given time, and any other device on the network segment must synchronize with the signal and extract </a:t>
            </a:r>
            <a:r>
              <a:rPr lang="en-IN" sz="2000" b="0" i="0" u="none" strike="noStrike" baseline="0" dirty="0"/>
              <a:t>the frame.</a:t>
            </a:r>
            <a:endParaRPr lang="en-IN" sz="3200" dirty="0"/>
          </a:p>
        </p:txBody>
      </p:sp>
      <p:pic>
        <p:nvPicPr>
          <p:cNvPr id="5122" name="Picture 2">
            <a:extLst>
              <a:ext uri="{FF2B5EF4-FFF2-40B4-BE49-F238E27FC236}">
                <a16:creationId xmlns:a16="http://schemas.microsoft.com/office/drawing/2014/main" id="{B50B54F3-1E85-A6E0-98E1-A572E59AD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970" y="3143303"/>
            <a:ext cx="5428180" cy="357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9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BB7C-866D-0F0E-117E-AEC6249B3931}"/>
              </a:ext>
            </a:extLst>
          </p:cNvPr>
          <p:cNvSpPr>
            <a:spLocks noGrp="1"/>
          </p:cNvSpPr>
          <p:nvPr>
            <p:ph type="title"/>
          </p:nvPr>
        </p:nvSpPr>
        <p:spPr/>
        <p:txBody>
          <a:bodyPr/>
          <a:lstStyle/>
          <a:p>
            <a:r>
              <a:rPr lang="en-IN" dirty="0"/>
              <a:t>Hub</a:t>
            </a:r>
          </a:p>
        </p:txBody>
      </p:sp>
      <p:sp>
        <p:nvSpPr>
          <p:cNvPr id="3" name="Content Placeholder 2">
            <a:extLst>
              <a:ext uri="{FF2B5EF4-FFF2-40B4-BE49-F238E27FC236}">
                <a16:creationId xmlns:a16="http://schemas.microsoft.com/office/drawing/2014/main" id="{42F569B4-7363-4032-0E39-F876E4A1146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0028E8F-5947-2629-1C7F-3FB33EDE926B}"/>
              </a:ext>
            </a:extLst>
          </p:cNvPr>
          <p:cNvPicPr>
            <a:picLocks noChangeAspect="1"/>
          </p:cNvPicPr>
          <p:nvPr/>
        </p:nvPicPr>
        <p:blipFill>
          <a:blip r:embed="rId2"/>
          <a:stretch>
            <a:fillRect/>
          </a:stretch>
        </p:blipFill>
        <p:spPr>
          <a:xfrm>
            <a:off x="1051700" y="1921202"/>
            <a:ext cx="9742216" cy="3769766"/>
          </a:xfrm>
          <a:prstGeom prst="rect">
            <a:avLst/>
          </a:prstGeom>
        </p:spPr>
      </p:pic>
    </p:spTree>
    <p:extLst>
      <p:ext uri="{BB962C8B-B14F-4D97-AF65-F5344CB8AC3E}">
        <p14:creationId xmlns:p14="http://schemas.microsoft.com/office/powerpoint/2010/main" val="156435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09AE-D199-81C8-BB11-B0256F237A93}"/>
              </a:ext>
            </a:extLst>
          </p:cNvPr>
          <p:cNvSpPr>
            <a:spLocks noGrp="1"/>
          </p:cNvSpPr>
          <p:nvPr>
            <p:ph type="title"/>
          </p:nvPr>
        </p:nvSpPr>
        <p:spPr/>
        <p:txBody>
          <a:bodyPr/>
          <a:lstStyle/>
          <a:p>
            <a:r>
              <a:rPr lang="en-IN" dirty="0"/>
              <a:t>Switch</a:t>
            </a:r>
          </a:p>
        </p:txBody>
      </p:sp>
      <p:sp>
        <p:nvSpPr>
          <p:cNvPr id="3" name="Content Placeholder 2">
            <a:extLst>
              <a:ext uri="{FF2B5EF4-FFF2-40B4-BE49-F238E27FC236}">
                <a16:creationId xmlns:a16="http://schemas.microsoft.com/office/drawing/2014/main" id="{07BE0018-25AF-B8C1-7A19-46F76C0B3FBF}"/>
              </a:ext>
            </a:extLst>
          </p:cNvPr>
          <p:cNvSpPr>
            <a:spLocks noGrp="1"/>
          </p:cNvSpPr>
          <p:nvPr>
            <p:ph idx="1"/>
          </p:nvPr>
        </p:nvSpPr>
        <p:spPr/>
        <p:txBody>
          <a:bodyPr>
            <a:normAutofit/>
          </a:bodyPr>
          <a:lstStyle/>
          <a:p>
            <a:r>
              <a:rPr lang="en-US" dirty="0"/>
              <a:t>Hubs are obsolete</a:t>
            </a:r>
          </a:p>
          <a:p>
            <a:r>
              <a:rPr lang="en-US" b="1" dirty="0"/>
              <a:t>Switch</a:t>
            </a:r>
            <a:r>
              <a:rPr lang="en-US" dirty="0"/>
              <a:t> is an intelligent device – can filter traffic</a:t>
            </a:r>
          </a:p>
          <a:p>
            <a:r>
              <a:rPr lang="en-US" dirty="0"/>
              <a:t>Example</a:t>
            </a:r>
          </a:p>
          <a:p>
            <a:pPr lvl="1"/>
            <a:r>
              <a:rPr lang="en-US" dirty="0"/>
              <a:t>If a hub connects two branches of a network, it will flood both the branches for every received frame</a:t>
            </a:r>
          </a:p>
          <a:p>
            <a:pPr lvl="1"/>
            <a:r>
              <a:rPr lang="en-US" dirty="0"/>
              <a:t>A switch will check whether it should send it to the other branch of the network by comparing addresses, as discussed shortly</a:t>
            </a:r>
          </a:p>
        </p:txBody>
      </p:sp>
    </p:spTree>
    <p:extLst>
      <p:ext uri="{BB962C8B-B14F-4D97-AF65-F5344CB8AC3E}">
        <p14:creationId xmlns:p14="http://schemas.microsoft.com/office/powerpoint/2010/main" val="235831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09AE-D199-81C8-BB11-B0256F237A93}"/>
              </a:ext>
            </a:extLst>
          </p:cNvPr>
          <p:cNvSpPr>
            <a:spLocks noGrp="1"/>
          </p:cNvSpPr>
          <p:nvPr>
            <p:ph type="title"/>
          </p:nvPr>
        </p:nvSpPr>
        <p:spPr/>
        <p:txBody>
          <a:bodyPr/>
          <a:lstStyle/>
          <a:p>
            <a:r>
              <a:rPr lang="en-IN" dirty="0"/>
              <a:t>More on Switch</a:t>
            </a:r>
          </a:p>
        </p:txBody>
      </p:sp>
      <p:sp>
        <p:nvSpPr>
          <p:cNvPr id="3" name="Content Placeholder 2">
            <a:extLst>
              <a:ext uri="{FF2B5EF4-FFF2-40B4-BE49-F238E27FC236}">
                <a16:creationId xmlns:a16="http://schemas.microsoft.com/office/drawing/2014/main" id="{07BE0018-25AF-B8C1-7A19-46F76C0B3FBF}"/>
              </a:ext>
            </a:extLst>
          </p:cNvPr>
          <p:cNvSpPr>
            <a:spLocks noGrp="1"/>
          </p:cNvSpPr>
          <p:nvPr>
            <p:ph idx="1"/>
          </p:nvPr>
        </p:nvSpPr>
        <p:spPr/>
        <p:txBody>
          <a:bodyPr>
            <a:normAutofit/>
          </a:bodyPr>
          <a:lstStyle/>
          <a:p>
            <a:r>
              <a:rPr lang="en-US" dirty="0"/>
              <a:t>From the outside, a </a:t>
            </a:r>
            <a:r>
              <a:rPr lang="en-US" b="1" dirty="0"/>
              <a:t>switch </a:t>
            </a:r>
            <a:r>
              <a:rPr lang="en-US" dirty="0"/>
              <a:t>looks just like a hub. </a:t>
            </a:r>
          </a:p>
          <a:p>
            <a:r>
              <a:rPr lang="en-US" dirty="0"/>
              <a:t>They are both boxes, typically with 4 to 48 ports, each with  a standard RJ-45 connector for a twisted-pair cable. </a:t>
            </a:r>
          </a:p>
          <a:p>
            <a:r>
              <a:rPr lang="en-US" dirty="0"/>
              <a:t>If the switch itself fails, it will need to be replaced.</a:t>
            </a:r>
          </a:p>
        </p:txBody>
      </p:sp>
      <p:pic>
        <p:nvPicPr>
          <p:cNvPr id="6" name="Picture 5">
            <a:extLst>
              <a:ext uri="{FF2B5EF4-FFF2-40B4-BE49-F238E27FC236}">
                <a16:creationId xmlns:a16="http://schemas.microsoft.com/office/drawing/2014/main" id="{78E2EF1F-81C9-F684-9A02-6B0BDB7C961C}"/>
              </a:ext>
            </a:extLst>
          </p:cNvPr>
          <p:cNvPicPr>
            <a:picLocks noChangeAspect="1"/>
          </p:cNvPicPr>
          <p:nvPr/>
        </p:nvPicPr>
        <p:blipFill>
          <a:blip r:embed="rId2"/>
          <a:stretch>
            <a:fillRect/>
          </a:stretch>
        </p:blipFill>
        <p:spPr>
          <a:xfrm>
            <a:off x="1077136" y="3910622"/>
            <a:ext cx="9474424" cy="2572970"/>
          </a:xfrm>
          <a:prstGeom prst="rect">
            <a:avLst/>
          </a:prstGeom>
        </p:spPr>
      </p:pic>
    </p:spTree>
    <p:extLst>
      <p:ext uri="{BB962C8B-B14F-4D97-AF65-F5344CB8AC3E}">
        <p14:creationId xmlns:p14="http://schemas.microsoft.com/office/powerpoint/2010/main" val="149173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E2A3-5C88-018B-873C-FF467B4381E5}"/>
              </a:ext>
            </a:extLst>
          </p:cNvPr>
          <p:cNvSpPr>
            <a:spLocks noGrp="1"/>
          </p:cNvSpPr>
          <p:nvPr>
            <p:ph type="title"/>
          </p:nvPr>
        </p:nvSpPr>
        <p:spPr/>
        <p:txBody>
          <a:bodyPr/>
          <a:lstStyle/>
          <a:p>
            <a:r>
              <a:rPr lang="en-IN" dirty="0"/>
              <a:t>Multiple switches are used these days (Not hubs) …</a:t>
            </a:r>
          </a:p>
        </p:txBody>
      </p:sp>
      <p:sp>
        <p:nvSpPr>
          <p:cNvPr id="3" name="Content Placeholder 2">
            <a:extLst>
              <a:ext uri="{FF2B5EF4-FFF2-40B4-BE49-F238E27FC236}">
                <a16:creationId xmlns:a16="http://schemas.microsoft.com/office/drawing/2014/main" id="{D717D6FA-DCF0-59EA-589E-7839B7A208FB}"/>
              </a:ext>
            </a:extLst>
          </p:cNvPr>
          <p:cNvSpPr>
            <a:spLocks noGrp="1"/>
          </p:cNvSpPr>
          <p:nvPr>
            <p:ph idx="1"/>
          </p:nvPr>
        </p:nvSpPr>
        <p:spPr/>
        <p:txBody>
          <a:bodyPr/>
          <a:lstStyle/>
          <a:p>
            <a:endParaRPr lang="en-IN"/>
          </a:p>
        </p:txBody>
      </p:sp>
      <p:pic>
        <p:nvPicPr>
          <p:cNvPr id="3074" name="Picture 2" descr="switch - How is Ethernet traffic sent between computers with multiple  switches in-between? - Network Engineering Stack Exchange">
            <a:extLst>
              <a:ext uri="{FF2B5EF4-FFF2-40B4-BE49-F238E27FC236}">
                <a16:creationId xmlns:a16="http://schemas.microsoft.com/office/drawing/2014/main" id="{84E3E78C-97F2-F6DF-2E76-2357331BD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082" y="1127997"/>
            <a:ext cx="7696574" cy="488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27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8804-50F5-00CE-B9A8-4E05E52B315A}"/>
              </a:ext>
            </a:extLst>
          </p:cNvPr>
          <p:cNvSpPr>
            <a:spLocks noGrp="1"/>
          </p:cNvSpPr>
          <p:nvPr>
            <p:ph type="title"/>
          </p:nvPr>
        </p:nvSpPr>
        <p:spPr/>
        <p:txBody>
          <a:bodyPr/>
          <a:lstStyle/>
          <a:p>
            <a:r>
              <a:rPr lang="en-IN" dirty="0"/>
              <a:t>Switching Example – 1</a:t>
            </a:r>
          </a:p>
        </p:txBody>
      </p:sp>
      <p:sp>
        <p:nvSpPr>
          <p:cNvPr id="3" name="Content Placeholder 2">
            <a:extLst>
              <a:ext uri="{FF2B5EF4-FFF2-40B4-BE49-F238E27FC236}">
                <a16:creationId xmlns:a16="http://schemas.microsoft.com/office/drawing/2014/main" id="{6DE5F9DA-4863-2FCE-D6B3-510C0DE14341}"/>
              </a:ext>
            </a:extLst>
          </p:cNvPr>
          <p:cNvSpPr>
            <a:spLocks noGrp="1"/>
          </p:cNvSpPr>
          <p:nvPr>
            <p:ph idx="1"/>
          </p:nvPr>
        </p:nvSpPr>
        <p:spPr/>
        <p:txBody>
          <a:bodyPr/>
          <a:lstStyle/>
          <a:p>
            <a:r>
              <a:rPr lang="en-IN" dirty="0"/>
              <a:t>Each switch maintains a mapping table</a:t>
            </a:r>
          </a:p>
        </p:txBody>
      </p:sp>
      <p:pic>
        <p:nvPicPr>
          <p:cNvPr id="5" name="Picture 4">
            <a:extLst>
              <a:ext uri="{FF2B5EF4-FFF2-40B4-BE49-F238E27FC236}">
                <a16:creationId xmlns:a16="http://schemas.microsoft.com/office/drawing/2014/main" id="{767E97AF-61B0-354E-09BC-7E73D5DE6A84}"/>
              </a:ext>
            </a:extLst>
          </p:cNvPr>
          <p:cNvPicPr>
            <a:picLocks noChangeAspect="1"/>
          </p:cNvPicPr>
          <p:nvPr/>
        </p:nvPicPr>
        <p:blipFill>
          <a:blip r:embed="rId2"/>
          <a:stretch>
            <a:fillRect/>
          </a:stretch>
        </p:blipFill>
        <p:spPr>
          <a:xfrm>
            <a:off x="1228989" y="2495326"/>
            <a:ext cx="9138120" cy="4362674"/>
          </a:xfrm>
          <a:prstGeom prst="rect">
            <a:avLst/>
          </a:prstGeom>
        </p:spPr>
      </p:pic>
      <p:sp>
        <p:nvSpPr>
          <p:cNvPr id="6" name="Rectangle 5">
            <a:extLst>
              <a:ext uri="{FF2B5EF4-FFF2-40B4-BE49-F238E27FC236}">
                <a16:creationId xmlns:a16="http://schemas.microsoft.com/office/drawing/2014/main" id="{EEB1DF9A-AAC2-E578-6F9B-99FCA7843CAB}"/>
              </a:ext>
            </a:extLst>
          </p:cNvPr>
          <p:cNvSpPr/>
          <p:nvPr/>
        </p:nvSpPr>
        <p:spPr>
          <a:xfrm>
            <a:off x="8794679" y="4676663"/>
            <a:ext cx="1572430" cy="21813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5755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1740</Words>
  <Application>Microsoft Office PowerPoint</Application>
  <PresentationFormat>Widescreen</PresentationFormat>
  <Paragraphs>262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Session 8-10: Network Devices – Hub, Switch, and Router</vt:lpstr>
      <vt:lpstr>Networking devices</vt:lpstr>
      <vt:lpstr>Hub</vt:lpstr>
      <vt:lpstr>Collision domain concept</vt:lpstr>
      <vt:lpstr>Hub</vt:lpstr>
      <vt:lpstr>Switch</vt:lpstr>
      <vt:lpstr>More on Switch</vt:lpstr>
      <vt:lpstr>Multiple switches are used these days (Not hubs) …</vt:lpstr>
      <vt:lpstr>Switching Example – 1</vt:lpstr>
      <vt:lpstr>Switching Example – 2</vt:lpstr>
      <vt:lpstr>Switching Example – 3</vt:lpstr>
      <vt:lpstr>“Layer 2” Switch</vt:lpstr>
      <vt:lpstr>Router</vt:lpstr>
      <vt:lpstr>Routers versus Switches</vt:lpstr>
      <vt:lpstr>Switch Operation</vt:lpstr>
      <vt:lpstr>Router Operation</vt:lpstr>
      <vt:lpstr>Understanding Routing</vt:lpstr>
      <vt:lpstr>Understanding Routing</vt:lpstr>
      <vt:lpstr>MAC Addresses and LAN</vt:lpstr>
      <vt:lpstr>IP Addresses and the Internet</vt:lpstr>
      <vt:lpstr>Address Resolution Protocol (ARP)</vt:lpstr>
      <vt:lpstr>ARP Example</vt:lpstr>
      <vt:lpstr>Internet Message Control Protocol (ICMP)</vt:lpstr>
      <vt:lpstr>ICMP Message Types</vt:lpstr>
      <vt:lpstr>Subnetting Exercise</vt:lpstr>
      <vt:lpstr>Solution</vt:lpstr>
      <vt:lpstr>Subnetting Exercise – 3</vt:lpstr>
      <vt:lpstr>Solution</vt:lpstr>
      <vt:lpstr>Subnetting Exercise – 4</vt:lpstr>
      <vt:lpstr>Solution</vt:lpstr>
      <vt:lpstr>Solution - Subnets and Hosts</vt:lpstr>
      <vt:lpstr>Solution - Subnets and Hosts</vt:lpstr>
      <vt:lpstr>Solution</vt:lpstr>
      <vt:lpstr>Summary: Subnetting in Class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8-10: Network Devices – Hub, Switch, and Router</dc:title>
  <dc:creator>Atul Kahate</dc:creator>
  <cp:lastModifiedBy>Atul Kahate</cp:lastModifiedBy>
  <cp:revision>1</cp:revision>
  <dcterms:created xsi:type="dcterms:W3CDTF">2023-04-11T07:44:40Z</dcterms:created>
  <dcterms:modified xsi:type="dcterms:W3CDTF">2023-04-11T07:45:21Z</dcterms:modified>
</cp:coreProperties>
</file>