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757" r:id="rId2"/>
    <p:sldId id="759" r:id="rId3"/>
    <p:sldId id="758" r:id="rId4"/>
    <p:sldId id="679" r:id="rId5"/>
    <p:sldId id="760" r:id="rId6"/>
    <p:sldId id="761" r:id="rId7"/>
    <p:sldId id="789" r:id="rId8"/>
    <p:sldId id="790" r:id="rId9"/>
    <p:sldId id="791" r:id="rId10"/>
    <p:sldId id="610" r:id="rId11"/>
    <p:sldId id="611" r:id="rId12"/>
    <p:sldId id="612" r:id="rId13"/>
    <p:sldId id="762" r:id="rId14"/>
    <p:sldId id="792" r:id="rId15"/>
    <p:sldId id="763" r:id="rId16"/>
    <p:sldId id="793" r:id="rId17"/>
    <p:sldId id="794" r:id="rId18"/>
    <p:sldId id="795" r:id="rId19"/>
    <p:sldId id="796" r:id="rId20"/>
    <p:sldId id="797" r:id="rId21"/>
    <p:sldId id="79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93F99-238B-43BA-9CAD-5821FB2D869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58167-70F5-4CA4-B5AB-C99A19014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3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3" name="Rectangle 1">
            <a:extLst>
              <a:ext uri="{FF2B5EF4-FFF2-40B4-BE49-F238E27FC236}">
                <a16:creationId xmlns:a16="http://schemas.microsoft.com/office/drawing/2014/main" id="{7C54BA46-7143-75D9-F5D5-99F7F566AA6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24" name="Text Box 2">
            <a:extLst>
              <a:ext uri="{FF2B5EF4-FFF2-40B4-BE49-F238E27FC236}">
                <a16:creationId xmlns:a16="http://schemas.microsoft.com/office/drawing/2014/main" id="{1EC6CD63-AFC0-87BB-B656-F60704E7A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89125" name="Text Box 3">
            <a:extLst>
              <a:ext uri="{FF2B5EF4-FFF2-40B4-BE49-F238E27FC236}">
                <a16:creationId xmlns:a16="http://schemas.microsoft.com/office/drawing/2014/main" id="{994F5660-E061-0862-379F-FDD6BFC0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FDE74B5-FAF3-4EE0-B255-7C673C0B2615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673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3" name="Rectangle 1">
            <a:extLst>
              <a:ext uri="{FF2B5EF4-FFF2-40B4-BE49-F238E27FC236}">
                <a16:creationId xmlns:a16="http://schemas.microsoft.com/office/drawing/2014/main" id="{7C54BA46-7143-75D9-F5D5-99F7F566AA6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24" name="Text Box 2">
            <a:extLst>
              <a:ext uri="{FF2B5EF4-FFF2-40B4-BE49-F238E27FC236}">
                <a16:creationId xmlns:a16="http://schemas.microsoft.com/office/drawing/2014/main" id="{1EC6CD63-AFC0-87BB-B656-F60704E7A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89125" name="Text Box 3">
            <a:extLst>
              <a:ext uri="{FF2B5EF4-FFF2-40B4-BE49-F238E27FC236}">
                <a16:creationId xmlns:a16="http://schemas.microsoft.com/office/drawing/2014/main" id="{994F5660-E061-0862-379F-FDD6BFC0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FDE74B5-FAF3-4EE0-B255-7C673C0B2615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768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3" name="Rectangle 1">
            <a:extLst>
              <a:ext uri="{FF2B5EF4-FFF2-40B4-BE49-F238E27FC236}">
                <a16:creationId xmlns:a16="http://schemas.microsoft.com/office/drawing/2014/main" id="{7C54BA46-7143-75D9-F5D5-99F7F566AA6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24" name="Text Box 2">
            <a:extLst>
              <a:ext uri="{FF2B5EF4-FFF2-40B4-BE49-F238E27FC236}">
                <a16:creationId xmlns:a16="http://schemas.microsoft.com/office/drawing/2014/main" id="{1EC6CD63-AFC0-87BB-B656-F60704E7A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89125" name="Text Box 3">
            <a:extLst>
              <a:ext uri="{FF2B5EF4-FFF2-40B4-BE49-F238E27FC236}">
                <a16:creationId xmlns:a16="http://schemas.microsoft.com/office/drawing/2014/main" id="{994F5660-E061-0862-379F-FDD6BFC0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FDE74B5-FAF3-4EE0-B255-7C673C0B2615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01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B979-EF78-B708-0597-CD1B9FBDB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E4721-BA8E-0341-A97D-5A03FA0E0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65EFD-ECD5-84F2-11B7-C562A7A5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5713-DCAD-4A09-B28E-22812A44D0F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7EC3E-C4F1-BBE0-6B52-9C4D7ADA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A70FF-3590-E29D-7EB4-5E8FA29B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97D2-5D6F-4AFD-B99E-F91841DA7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91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ADE4-A6A1-7F01-1FED-479325AC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44B56-1834-16E1-F905-F15181380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38A9A-9393-75BD-DB84-F6E80241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5713-DCAD-4A09-B28E-22812A44D0F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CE635-3179-48E1-4783-117F68B3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A3BFB-2378-ED93-9779-0271AA47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97D2-5D6F-4AFD-B99E-F91841DA7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48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2FE2D4-A34C-BE73-737F-AED108369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F6618-F496-7CE3-FAA7-D356D46E9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A9C90-6C6D-AC78-B9AA-B83E0BB7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5713-DCAD-4A09-B28E-22812A44D0F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886AF-ADF1-734C-B81F-3B3C77F8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1547B-C0B4-AB64-925D-1703859A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97D2-5D6F-4AFD-B99E-F91841DA7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76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D407-7038-7303-C9DB-2935928F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4C61-AAED-1CD4-DD9E-BF5E0F5BB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D1C37-07DC-8E34-F493-4D0176E56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5713-DCAD-4A09-B28E-22812A44D0F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679BE-579A-CB74-27B6-0B5A7B49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35B8A-1263-1C15-1C0C-A146BB07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97D2-5D6F-4AFD-B99E-F91841DA7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57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AB66-F451-EC8A-AB90-09735022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47D36-999F-99E0-E6DA-64232169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A6F1E-41F5-197E-F5B3-97AC8E17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5713-DCAD-4A09-B28E-22812A44D0F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A900C-8C24-558B-CAEF-8ADDAAD0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90AA8-DB8B-158E-CC93-3D5AA8E1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97D2-5D6F-4AFD-B99E-F91841DA7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85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566D-436B-EBC9-6AE0-DB188091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6362F-3A30-8580-6223-2B2BD9A9A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C8055-F1E5-E8A7-63E5-309D1CE04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F7A93-9756-59B3-FC73-C05A9771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5713-DCAD-4A09-B28E-22812A44D0F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B3705-070F-2D75-E92C-D1F261F8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D34C9-321B-7F00-FD4A-134538ED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97D2-5D6F-4AFD-B99E-F91841DA7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37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8363-531A-6DA5-8622-BED827EC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1F7FD-A434-7CE4-2734-F4A99B7A8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81F1D-F3B8-D53C-D0DC-6A5251CF3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FE93B-C44B-1FF3-86F1-2FC83C29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35532-3610-24E8-5706-294ADAC0D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2405E-CF6E-6D68-E534-E1E42DD4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5713-DCAD-4A09-B28E-22812A44D0F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44DB8-E586-5D8E-7574-2CA48591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291F5-4E5F-7A5B-808C-AD0D5215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97D2-5D6F-4AFD-B99E-F91841DA7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40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2200-18C2-2963-DB19-7E6C5D40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E12D1-49F5-577F-1070-7F0970EA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5713-DCAD-4A09-B28E-22812A44D0F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183AE-4F37-96EC-FF7C-FB81A171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3CFAA-79C8-90FB-2FF5-5A39CC01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97D2-5D6F-4AFD-B99E-F91841DA7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63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D84B2-13D3-D334-FFE4-8DD3515C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5713-DCAD-4A09-B28E-22812A44D0F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374C6-72E3-7CB5-7E32-1091633D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F3BB9-5444-6654-95C3-7219BF9A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97D2-5D6F-4AFD-B99E-F91841DA7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55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3CCD-0218-1B65-EF1D-412652AE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FEE1A-4D15-E195-BBE6-165C0CBF3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E30DB-CF99-3F89-DC58-437805C7C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B6C8C-B685-6662-3068-2D04AD26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5713-DCAD-4A09-B28E-22812A44D0F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5EE8C-E592-D290-6CDB-455199A5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D140A-E9E1-6219-1F7D-15D47BC9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97D2-5D6F-4AFD-B99E-F91841DA7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19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1058-056C-3714-656F-C346F732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AEB1C-B196-91A3-4930-63EC56352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34BC6-5ACE-1E1D-4CB0-AFA89A188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0E4FC-DC44-EE9E-2A88-11476F7C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5713-DCAD-4A09-B28E-22812A44D0F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F02F3-6ABD-68FF-5A39-F46498A3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24AC9-1949-ED09-1666-B8CAF1F5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97D2-5D6F-4AFD-B99E-F91841DA7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9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9AB6E-ECC8-80CD-23F6-660E7A91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28CC9-4C0D-DAF6-91D7-2B054DF8E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B6A1D-A24D-4285-1B4B-7D6979FDC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B5713-DCAD-4A09-B28E-22812A44D0F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1BB52-004E-A70E-CFDF-C682825D1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E40F-DE8C-1068-76E3-C6DF7AB30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A97D2-5D6F-4AFD-B99E-F91841DA7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03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1BE3BE-DC46-0152-CCE3-7FE03D27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Router and Routing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DC7F4-4801-D9DB-497C-737ECAD37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96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0" name="Text Box 3">
            <a:extLst>
              <a:ext uri="{FF2B5EF4-FFF2-40B4-BE49-F238E27FC236}">
                <a16:creationId xmlns:a16="http://schemas.microsoft.com/office/drawing/2014/main" id="{201E5B38-4F45-EB48-D0F8-368F26D8A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9" y="214314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dirty="0">
                <a:solidFill>
                  <a:srgbClr val="333399"/>
                </a:solidFill>
              </a:rPr>
              <a:t>Variations of RIP: IGRP and EIGRP</a:t>
            </a:r>
          </a:p>
        </p:txBody>
      </p:sp>
      <p:sp>
        <p:nvSpPr>
          <p:cNvPr id="388101" name="Text Box 4">
            <a:extLst>
              <a:ext uri="{FF2B5EF4-FFF2-40B4-BE49-F238E27FC236}">
                <a16:creationId xmlns:a16="http://schemas.microsoft.com/office/drawing/2014/main" id="{86B8F621-C723-E8D3-17A6-5E4D9B90E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000" dirty="0">
                <a:solidFill>
                  <a:srgbClr val="000000"/>
                </a:solidFill>
              </a:rPr>
              <a:t>The </a:t>
            </a:r>
            <a:r>
              <a:rPr lang="en-US" altLang="en-US" sz="2000" b="1" dirty="0">
                <a:solidFill>
                  <a:srgbClr val="000000"/>
                </a:solidFill>
              </a:rPr>
              <a:t>Interior Gateway Routing Protocol (IGRP) </a:t>
            </a:r>
            <a:r>
              <a:rPr lang="en-US" altLang="en-US" sz="2000" dirty="0">
                <a:solidFill>
                  <a:srgbClr val="000000"/>
                </a:solidFill>
              </a:rPr>
              <a:t>is a distance-vector routing protocol. 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000" dirty="0">
                <a:solidFill>
                  <a:srgbClr val="000000"/>
                </a:solidFill>
              </a:rPr>
              <a:t>IGRP has been superseded by </a:t>
            </a:r>
            <a:r>
              <a:rPr lang="en-US" altLang="en-US" sz="2000" b="1" dirty="0">
                <a:solidFill>
                  <a:srgbClr val="000000"/>
                </a:solidFill>
              </a:rPr>
              <a:t>Enhanced IGRP (EIGRP)</a:t>
            </a:r>
            <a:r>
              <a:rPr lang="en-US" altLang="en-US" sz="2000" dirty="0">
                <a:solidFill>
                  <a:srgbClr val="000000"/>
                </a:solidFill>
              </a:rPr>
              <a:t>, which has many new features.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000" dirty="0">
                <a:solidFill>
                  <a:srgbClr val="000000"/>
                </a:solidFill>
              </a:rPr>
              <a:t>IGRP and EIGRP have a compound metric that takes into account several factors, such as link bandwidth and latency. 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000" dirty="0">
                <a:solidFill>
                  <a:srgbClr val="000000"/>
                </a:solidFill>
              </a:rPr>
              <a:t>As such, IGRP is superior to RIP, which takes into account only the hop count, and RIPv2, which uses both hop count and bandwidth. 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000" dirty="0">
                <a:solidFill>
                  <a:srgbClr val="000000"/>
                </a:solidFill>
              </a:rPr>
              <a:t>In addition to the compound metric, which allows better route selection, IGRP tends to have better convergence times, meaning that routing stabilizes more quickly after a network disruption.</a:t>
            </a:r>
          </a:p>
        </p:txBody>
      </p:sp>
    </p:spTree>
    <p:extLst>
      <p:ext uri="{BB962C8B-B14F-4D97-AF65-F5344CB8AC3E}">
        <p14:creationId xmlns:p14="http://schemas.microsoft.com/office/powerpoint/2010/main" val="1873943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0" name="Text Box 3">
            <a:extLst>
              <a:ext uri="{FF2B5EF4-FFF2-40B4-BE49-F238E27FC236}">
                <a16:creationId xmlns:a16="http://schemas.microsoft.com/office/drawing/2014/main" id="{201E5B38-4F45-EB48-D0F8-368F26D8A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9" y="214314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dirty="0">
                <a:solidFill>
                  <a:srgbClr val="333399"/>
                </a:solidFill>
              </a:rPr>
              <a:t>Drawbacks</a:t>
            </a:r>
          </a:p>
        </p:txBody>
      </p:sp>
      <p:sp>
        <p:nvSpPr>
          <p:cNvPr id="388101" name="Text Box 4">
            <a:extLst>
              <a:ext uri="{FF2B5EF4-FFF2-40B4-BE49-F238E27FC236}">
                <a16:creationId xmlns:a16="http://schemas.microsoft.com/office/drawing/2014/main" id="{86B8F621-C723-E8D3-17A6-5E4D9B90E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IGRP and EIGRP are proprietary protocols, which means they are implemented only by Cisco routers. 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IGRP (like RIP) broadcasts the entire routing table, which can consume a lot of network bandwidth</a:t>
            </a:r>
          </a:p>
        </p:txBody>
      </p:sp>
    </p:spTree>
    <p:extLst>
      <p:ext uri="{BB962C8B-B14F-4D97-AF65-F5344CB8AC3E}">
        <p14:creationId xmlns:p14="http://schemas.microsoft.com/office/powerpoint/2010/main" val="1842887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0" name="Text Box 3">
            <a:extLst>
              <a:ext uri="{FF2B5EF4-FFF2-40B4-BE49-F238E27FC236}">
                <a16:creationId xmlns:a16="http://schemas.microsoft.com/office/drawing/2014/main" id="{201E5B38-4F45-EB48-D0F8-368F26D8A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9" y="214314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dirty="0">
                <a:solidFill>
                  <a:srgbClr val="333399"/>
                </a:solidFill>
              </a:rPr>
              <a:t>IGRP versus EIGRP</a:t>
            </a:r>
          </a:p>
        </p:txBody>
      </p:sp>
      <p:sp>
        <p:nvSpPr>
          <p:cNvPr id="388101" name="Text Box 4">
            <a:extLst>
              <a:ext uri="{FF2B5EF4-FFF2-40B4-BE49-F238E27FC236}">
                <a16:creationId xmlns:a16="http://schemas.microsoft.com/office/drawing/2014/main" id="{86B8F621-C723-E8D3-17A6-5E4D9B90E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EIGRP supports VLSM, IGRP does not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Path calculations are improved in EIGRP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EIGRP has less frequent updates as compared to IGRP</a:t>
            </a:r>
          </a:p>
        </p:txBody>
      </p:sp>
    </p:spTree>
    <p:extLst>
      <p:ext uri="{BB962C8B-B14F-4D97-AF65-F5344CB8AC3E}">
        <p14:creationId xmlns:p14="http://schemas.microsoft.com/office/powerpoint/2010/main" val="405062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A89C-47BA-E117-38CF-AFA01055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OSPF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195B1-A607-F5B5-1214-0D33DF207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Open Shortest Path First (OSPF)</a:t>
            </a:r>
            <a:r>
              <a:rPr lang="en-US" dirty="0"/>
              <a:t> is an industry-standard protocol that operates on non-Cisco routers also</a:t>
            </a:r>
          </a:p>
          <a:p>
            <a:r>
              <a:rPr lang="en-US" dirty="0"/>
              <a:t>Based on </a:t>
            </a:r>
            <a:r>
              <a:rPr lang="en-US" b="1" dirty="0"/>
              <a:t>link-state routing</a:t>
            </a:r>
          </a:p>
          <a:p>
            <a:r>
              <a:rPr lang="en-US" dirty="0"/>
              <a:t>Detailed routing information about an </a:t>
            </a:r>
            <a:r>
              <a:rPr lang="en-US" b="1" dirty="0"/>
              <a:t>area </a:t>
            </a:r>
            <a:r>
              <a:rPr lang="en-US" dirty="0"/>
              <a:t>is confined to that area, and only a summary of information is advertised to other areas</a:t>
            </a:r>
          </a:p>
          <a:p>
            <a:r>
              <a:rPr lang="en-US" dirty="0"/>
              <a:t>This has the benefit of keeping OSPF routing tables smaller</a:t>
            </a:r>
          </a:p>
          <a:p>
            <a:r>
              <a:rPr lang="en-US" dirty="0"/>
              <a:t>RIP works fine in small networks, but not in large networks</a:t>
            </a:r>
          </a:p>
          <a:p>
            <a:r>
              <a:rPr lang="en-US" dirty="0"/>
              <a:t>When routers exchange information, it is called as </a:t>
            </a:r>
            <a:r>
              <a:rPr lang="en-US" b="1" dirty="0"/>
              <a:t>flooding</a:t>
            </a:r>
          </a:p>
          <a:p>
            <a:r>
              <a:rPr lang="en-US" dirty="0"/>
              <a:t>Frequency of exchange is once in every 1-2 hours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542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315F-CB85-DA45-AE76-FB50439C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OSPF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B0B99-C894-BAD3-3A81-ECFC9D477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8CE68-6B3F-8BA7-5C8D-CFA76FFBB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20" y="2062543"/>
            <a:ext cx="9897415" cy="415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64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3B9D-8A01-729D-46C0-56AB8C0C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OSPF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59619-EDB1-4DC9-BBDB-69D096D0B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Two aspects: </a:t>
            </a:r>
            <a:r>
              <a:rPr lang="en-IN" b="1" dirty="0"/>
              <a:t>OSPF tables</a:t>
            </a:r>
            <a:r>
              <a:rPr lang="en-IN" dirty="0"/>
              <a:t> and </a:t>
            </a:r>
            <a:r>
              <a:rPr lang="en-IN" b="1" dirty="0"/>
              <a:t>OSPF packets</a:t>
            </a:r>
            <a:endParaRPr lang="en-IN" dirty="0"/>
          </a:p>
          <a:p>
            <a:r>
              <a:rPr lang="en-IN" dirty="0"/>
              <a:t>OSPF uses three tables</a:t>
            </a:r>
          </a:p>
          <a:p>
            <a:pPr lvl="1"/>
            <a:r>
              <a:rPr lang="en-US" dirty="0"/>
              <a:t>Neighbor Table: Information about neighbors</a:t>
            </a:r>
          </a:p>
          <a:p>
            <a:pPr lvl="1"/>
            <a:r>
              <a:rPr lang="en-US" dirty="0"/>
              <a:t>Topology Table: Information about other routers and networks in the AS</a:t>
            </a:r>
          </a:p>
          <a:p>
            <a:pPr lvl="1"/>
            <a:r>
              <a:rPr lang="en-US" dirty="0"/>
              <a:t>Routing Table</a:t>
            </a:r>
            <a:endParaRPr lang="en-IN" dirty="0"/>
          </a:p>
          <a:p>
            <a:r>
              <a:rPr lang="en-IN" dirty="0"/>
              <a:t>It uses five packets</a:t>
            </a:r>
          </a:p>
          <a:p>
            <a:pPr lvl="1"/>
            <a:r>
              <a:rPr lang="en-IN" dirty="0"/>
              <a:t>Hello Packets</a:t>
            </a:r>
          </a:p>
          <a:p>
            <a:pPr lvl="1"/>
            <a:r>
              <a:rPr lang="en-IN" dirty="0"/>
              <a:t>Database Descriptor (DBD)</a:t>
            </a:r>
          </a:p>
          <a:p>
            <a:pPr lvl="1"/>
            <a:r>
              <a:rPr lang="en-IN" dirty="0"/>
              <a:t>Link State Request (LSR)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Link State Update (LSU) – Most important</a:t>
            </a:r>
          </a:p>
          <a:p>
            <a:pPr lvl="1"/>
            <a:r>
              <a:rPr lang="en-IN" dirty="0"/>
              <a:t>Link State Acknowledgement (</a:t>
            </a:r>
            <a:r>
              <a:rPr lang="en-IN" dirty="0" err="1"/>
              <a:t>LSAck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287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160E-7C6E-E438-F096-5C5AE257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State Update Packet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F5B8D-C735-B08B-BCBC-768A9426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Main packet, used by a router to advertise the state of its links</a:t>
            </a:r>
          </a:p>
          <a:p>
            <a:r>
              <a:rPr lang="en-IN" dirty="0"/>
              <a:t>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97D50-F929-1B52-C0B8-B6964068C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034" y="2367874"/>
            <a:ext cx="8466216" cy="234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55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24F2-1B6B-DC28-C7D6-7391DAAC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State Update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8CA22-E195-7B16-C015-AC015230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will be the LSA part of the Link State Update packet sent by router 10.24.7.9?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FBAEB-94CB-C6B5-5C57-E34C7F0E4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313" y="3003066"/>
            <a:ext cx="7834067" cy="335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25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24F2-1B6B-DC28-C7D6-7391DAAC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State Update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8CA22-E195-7B16-C015-AC015230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FBAEB-94CB-C6B5-5C57-E34C7F0E4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9" y="1622237"/>
            <a:ext cx="6549927" cy="280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F38BB1-0916-05BA-B6D8-CAAAE88D7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682" y="1622237"/>
            <a:ext cx="5797237" cy="4460064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04F35E4-127E-2062-8DD0-0AFA583F0E37}"/>
              </a:ext>
            </a:extLst>
          </p:cNvPr>
          <p:cNvSpPr/>
          <p:nvPr/>
        </p:nvSpPr>
        <p:spPr>
          <a:xfrm>
            <a:off x="4530903" y="1825625"/>
            <a:ext cx="2619910" cy="650447"/>
          </a:xfrm>
          <a:prstGeom prst="wedgeRectCallout">
            <a:avLst>
              <a:gd name="adj1" fmla="val 97076"/>
              <a:gd name="adj2" fmla="val 212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1: It is about a router</a:t>
            </a:r>
          </a:p>
          <a:p>
            <a:pPr algn="ctr"/>
            <a:r>
              <a:rPr lang="en-IN" dirty="0"/>
              <a:t>3: It is about a network</a:t>
            </a:r>
          </a:p>
        </p:txBody>
      </p:sp>
    </p:spTree>
    <p:extLst>
      <p:ext uri="{BB962C8B-B14F-4D97-AF65-F5344CB8AC3E}">
        <p14:creationId xmlns:p14="http://schemas.microsoft.com/office/powerpoint/2010/main" val="2085096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AE22-4E0C-0369-795E-8594E1E9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Flooding into the Neighbouring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97EE6-9F84-EE3D-3FBA-972CBFB7B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54F24-D97F-EE52-DB92-07CA7FFE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5002"/>
            <a:ext cx="10225359" cy="3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6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B77885-0CEE-CB08-EC89-DA1DB6A6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Routing: Key Aspects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34F43-E38D-4933-440D-A504D0E83B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/>
              <a:t>Routing table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D253DF-AE6E-7A05-02C3-C19AB445EE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b="1" dirty="0"/>
              <a:t>Routing algorithms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558D052-BF81-EEDA-4BB2-69715EA2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285035"/>
            <a:ext cx="5616304" cy="301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ypes of Routing Protocols (3.1.4) &gt; Cisco Networking Academy's  Introduction to Routing Dynamically | Cisco Press">
            <a:extLst>
              <a:ext uri="{FF2B5EF4-FFF2-40B4-BE49-F238E27FC236}">
                <a16:creationId xmlns:a16="http://schemas.microsoft.com/office/drawing/2014/main" id="{D58E8F20-2250-0BFB-E765-482E15356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5035"/>
            <a:ext cx="5616304" cy="422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561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38D4-4883-8731-068C-A46075E1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Path Vector Routing –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6D08-C859-6DAC-CCD2-0B80C5BDC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126"/>
            <a:ext cx="10515600" cy="4351338"/>
          </a:xfrm>
        </p:spPr>
        <p:txBody>
          <a:bodyPr/>
          <a:lstStyle/>
          <a:p>
            <a:r>
              <a:rPr lang="en-IN" dirty="0"/>
              <a:t>Each AS has at least one path vector routing that collects </a:t>
            </a:r>
            <a:r>
              <a:rPr lang="en-IN" i="1" dirty="0"/>
              <a:t>reachability</a:t>
            </a:r>
            <a:r>
              <a:rPr lang="en-IN" dirty="0"/>
              <a:t> information for each network in that 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73C78-361F-8034-E22A-8A90EED5D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872" y="2367668"/>
            <a:ext cx="6023032" cy="449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39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38D4-4883-8731-068C-A46075E1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Path Vector Routing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6D08-C859-6DAC-CCD2-0B80C5BDC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126"/>
            <a:ext cx="10515600" cy="4351338"/>
          </a:xfrm>
        </p:spPr>
        <p:txBody>
          <a:bodyPr/>
          <a:lstStyle/>
          <a:p>
            <a:r>
              <a:rPr lang="en-US" dirty="0"/>
              <a:t>A path vector routing table for each router can be created if ASs share their </a:t>
            </a:r>
            <a:r>
              <a:rPr lang="en-US" i="1" dirty="0"/>
              <a:t>reachability list </a:t>
            </a:r>
            <a:r>
              <a:rPr lang="en-US" dirty="0"/>
              <a:t>with each other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60856-B1A2-7ED4-EB95-53F6338C8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15" y="2680516"/>
            <a:ext cx="8962413" cy="38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9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5FD817-D2B2-DAE7-4817-095FE5A5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Routers Learn about Routes?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68B4E1-0F1C-BA1F-FBFB-D8BF1BC1B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Default routing</a:t>
            </a:r>
          </a:p>
          <a:p>
            <a:pPr lvl="1"/>
            <a:r>
              <a:rPr lang="en-IN" dirty="0"/>
              <a:t>All routes send packets to a single router</a:t>
            </a:r>
          </a:p>
          <a:p>
            <a:r>
              <a:rPr lang="en-IN" b="1" dirty="0"/>
              <a:t>Static routing</a:t>
            </a:r>
          </a:p>
          <a:p>
            <a:pPr lvl="1"/>
            <a:r>
              <a:rPr lang="en-IN" dirty="0"/>
              <a:t>We manually add routes to the routing tables</a:t>
            </a:r>
          </a:p>
          <a:p>
            <a:r>
              <a:rPr lang="en-IN" b="1" dirty="0"/>
              <a:t>Dynamic routing</a:t>
            </a:r>
          </a:p>
          <a:p>
            <a:pPr lvl="1"/>
            <a:r>
              <a:rPr lang="en-IN" dirty="0"/>
              <a:t>Routers learn about routes from each other or because of broadcasts</a:t>
            </a:r>
          </a:p>
        </p:txBody>
      </p:sp>
    </p:spTree>
    <p:extLst>
      <p:ext uri="{BB962C8B-B14F-4D97-AF65-F5344CB8AC3E}">
        <p14:creationId xmlns:p14="http://schemas.microsoft.com/office/powerpoint/2010/main" val="329060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EA66-1CF0-4A9A-04F5-6023E3E1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Interior and Exterior Gateway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DF936-D870-8F95-B426-0A1389BB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BE10B-A34B-6073-0A93-6A304092E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457" y="2204865"/>
            <a:ext cx="8605086" cy="335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3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548E-6569-24A1-9BE2-0F073DB8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 of Routing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E870-AA2B-4D42-2844-3C516020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Distance Vector Protocols (Example: RIP – Routing Information Protocol)</a:t>
            </a:r>
            <a:endParaRPr lang="en-US" dirty="0"/>
          </a:p>
          <a:p>
            <a:pPr lvl="1"/>
            <a:r>
              <a:rPr lang="en-US" dirty="0"/>
              <a:t>Use distance to measure the route cost</a:t>
            </a:r>
          </a:p>
          <a:p>
            <a:pPr lvl="1"/>
            <a:r>
              <a:rPr lang="en-US" dirty="0"/>
              <a:t>The number of hops between the router and a destination network establishes the distance </a:t>
            </a:r>
          </a:p>
          <a:p>
            <a:pPr lvl="1"/>
            <a:r>
              <a:rPr lang="en-US" dirty="0"/>
              <a:t>Regularly send their whole routing table to the remote routers</a:t>
            </a:r>
          </a:p>
          <a:p>
            <a:pPr lvl="1"/>
            <a:r>
              <a:rPr lang="en-US" dirty="0"/>
              <a:t>The receiving router then integrates its routing table with the received data based on the metrics</a:t>
            </a:r>
          </a:p>
          <a:p>
            <a:r>
              <a:rPr lang="en-IN" b="1" dirty="0"/>
              <a:t>Link State Protocols (Example: OSPF – Open Shortest Path First)</a:t>
            </a:r>
          </a:p>
          <a:p>
            <a:pPr lvl="1"/>
            <a:r>
              <a:rPr lang="en-US" dirty="0"/>
              <a:t>Form a remote connection with other routers prior to sharing routing data</a:t>
            </a:r>
          </a:p>
          <a:p>
            <a:pPr lvl="1"/>
            <a:r>
              <a:rPr lang="en-US" dirty="0"/>
              <a:t>They don’t broadcast routing data to the whole network</a:t>
            </a:r>
          </a:p>
          <a:p>
            <a:r>
              <a:rPr lang="en-US" b="1" dirty="0"/>
              <a:t>Path Vector Protocols (Example: BGP – Border Gateway Protocol)</a:t>
            </a:r>
          </a:p>
          <a:p>
            <a:pPr lvl="1"/>
            <a:r>
              <a:rPr lang="en-US" dirty="0"/>
              <a:t>Works across interior networks, i.e. in an exterior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06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E1D1-5EB4-866D-41DC-131FF172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Information Protocol (RIP)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0BF9B-26CC-4B36-DD4C-CBD122EC1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RIP routers use only routing tables to store information</a:t>
            </a:r>
          </a:p>
          <a:p>
            <a:r>
              <a:rPr lang="en-US" dirty="0"/>
              <a:t>RIP can store multiple routes to the same destination and uses as its metric a value called </a:t>
            </a:r>
            <a:r>
              <a:rPr lang="en-US" b="1" dirty="0"/>
              <a:t>hop count</a:t>
            </a:r>
          </a:p>
          <a:p>
            <a:r>
              <a:rPr lang="en-US" dirty="0"/>
              <a:t>Hop count is the number of routers that are in the path to the destination network using that route</a:t>
            </a:r>
          </a:p>
          <a:p>
            <a:r>
              <a:rPr lang="en-US" dirty="0"/>
              <a:t>Broadcasts UDP data packets to exchange routing information</a:t>
            </a:r>
          </a:p>
          <a:p>
            <a:r>
              <a:rPr lang="en-US" dirty="0"/>
              <a:t>Cisco software sends routing information updates every 30 seconds, which is termed </a:t>
            </a:r>
            <a:r>
              <a:rPr lang="en-US" i="1" dirty="0"/>
              <a:t>advertising</a:t>
            </a:r>
          </a:p>
          <a:p>
            <a:r>
              <a:rPr lang="en-US" dirty="0"/>
              <a:t>If a device does not receive an update from another device for 180 seconds or more, the receiving device marks the routes served by the non updating device as unusable</a:t>
            </a:r>
          </a:p>
          <a:p>
            <a:r>
              <a:rPr lang="en-US" dirty="0"/>
              <a:t>If there is still no update after 240 seconds, the device removes all routing table entries for the non updating device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26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0CCE-B697-BCB6-DE86-9D048D76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Distance Vector Routing Example –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199D-A3DE-F356-20AE-0890C6B9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926C0-1C9D-6DBF-239F-D3646C34A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231" y="1414602"/>
            <a:ext cx="8419072" cy="515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4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0CCE-B697-BCB6-DE86-9D048D76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Distance Vector Routing Example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199D-A3DE-F356-20AE-0890C6B9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C2D8B3-E778-F99F-18F6-D74781CB9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16" y="1690688"/>
            <a:ext cx="7405547" cy="457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6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0CCE-B697-BCB6-DE86-9D048D76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Distance Vector Routing Example –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199D-A3DE-F356-20AE-0890C6B9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More updates will be needed to fill the blanks/gaps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A8520-48ED-14A1-FE96-C814E15D6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69" y="2260953"/>
            <a:ext cx="9481100" cy="252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6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</Words>
  <Application>Microsoft Office PowerPoint</Application>
  <PresentationFormat>Widescreen</PresentationFormat>
  <Paragraphs>85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Router and Routing</vt:lpstr>
      <vt:lpstr>Routing: Key Aspects</vt:lpstr>
      <vt:lpstr>How Routers Learn about Routes?</vt:lpstr>
      <vt:lpstr>Interior and Exterior Gateway Protocols</vt:lpstr>
      <vt:lpstr>Classes of Routing Protocols</vt:lpstr>
      <vt:lpstr>Routing Information Protocol (RIP)</vt:lpstr>
      <vt:lpstr>Distance Vector Routing Example – Step 1</vt:lpstr>
      <vt:lpstr>Distance Vector Routing Example – Step 2</vt:lpstr>
      <vt:lpstr>Distance Vector Routing Example – Step 3</vt:lpstr>
      <vt:lpstr>PowerPoint Presentation</vt:lpstr>
      <vt:lpstr>PowerPoint Presentation</vt:lpstr>
      <vt:lpstr>PowerPoint Presentation</vt:lpstr>
      <vt:lpstr>OSPF</vt:lpstr>
      <vt:lpstr>OSPF Area</vt:lpstr>
      <vt:lpstr>Understanding OSPF</vt:lpstr>
      <vt:lpstr>Link State Update Packet</vt:lpstr>
      <vt:lpstr>Link State Update – Example</vt:lpstr>
      <vt:lpstr>Link State Update – Example</vt:lpstr>
      <vt:lpstr>Flooding into the Neighbouring Areas</vt:lpstr>
      <vt:lpstr>Path Vector Routing – Step 1</vt:lpstr>
      <vt:lpstr>Path Vector Routing – Step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Router and Routing</dc:title>
  <dc:creator>Atul Kahate</dc:creator>
  <cp:lastModifiedBy>Atul Kahate</cp:lastModifiedBy>
  <cp:revision>1</cp:revision>
  <dcterms:created xsi:type="dcterms:W3CDTF">2023-04-12T07:06:04Z</dcterms:created>
  <dcterms:modified xsi:type="dcterms:W3CDTF">2023-04-12T07:06:18Z</dcterms:modified>
</cp:coreProperties>
</file>