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8"/>
  </p:notesMasterIdLst>
  <p:sldIdLst>
    <p:sldId id="500" r:id="rId2"/>
    <p:sldId id="257" r:id="rId3"/>
    <p:sldId id="416" r:id="rId4"/>
    <p:sldId id="495" r:id="rId5"/>
    <p:sldId id="414" r:id="rId6"/>
    <p:sldId id="494" r:id="rId7"/>
    <p:sldId id="417" r:id="rId8"/>
    <p:sldId id="419" r:id="rId9"/>
    <p:sldId id="422" r:id="rId10"/>
    <p:sldId id="423" r:id="rId11"/>
    <p:sldId id="424" r:id="rId12"/>
    <p:sldId id="426" r:id="rId13"/>
    <p:sldId id="425" r:id="rId14"/>
    <p:sldId id="446" r:id="rId15"/>
    <p:sldId id="503" r:id="rId16"/>
    <p:sldId id="504" r:id="rId17"/>
    <p:sldId id="505" r:id="rId18"/>
    <p:sldId id="506" r:id="rId19"/>
    <p:sldId id="507" r:id="rId20"/>
    <p:sldId id="501" r:id="rId21"/>
    <p:sldId id="502" r:id="rId22"/>
    <p:sldId id="427" r:id="rId23"/>
    <p:sldId id="428" r:id="rId24"/>
    <p:sldId id="430" r:id="rId25"/>
    <p:sldId id="431" r:id="rId26"/>
    <p:sldId id="432" r:id="rId27"/>
    <p:sldId id="433" r:id="rId28"/>
    <p:sldId id="434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1502" autoAdjust="0"/>
  </p:normalViewPr>
  <p:slideViewPr>
    <p:cSldViewPr>
      <p:cViewPr varScale="1">
        <p:scale>
          <a:sx n="84" d="100"/>
          <a:sy n="8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0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86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1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4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77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4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3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57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80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InfiniBand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Endnodes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IBA </a:t>
            </a:r>
            <a:r>
              <a:rPr lang="en-US" altLang="zh-TW" dirty="0" err="1"/>
              <a:t>endnodes</a:t>
            </a:r>
            <a:r>
              <a:rPr lang="en-US" altLang="zh-TW" dirty="0"/>
              <a:t> are the ultimate sources and sinks of </a:t>
            </a:r>
            <a:r>
              <a:rPr lang="en-US" altLang="zh-TW" dirty="0" smtClean="0"/>
              <a:t>communication in </a:t>
            </a:r>
            <a:r>
              <a:rPr lang="en-US" altLang="zh-TW" dirty="0"/>
              <a:t>IBA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They may be host systems or </a:t>
            </a:r>
            <a:r>
              <a:rPr lang="en-US" altLang="zh-TW" dirty="0" smtClean="0"/>
              <a:t>devices.</a:t>
            </a:r>
            <a:endParaRPr lang="en-US" altLang="zh-TW" dirty="0"/>
          </a:p>
          <a:p>
            <a:pPr lvl="2"/>
            <a:r>
              <a:rPr lang="en-US" altLang="zh-TW" dirty="0" smtClean="0"/>
              <a:t>Ex. network </a:t>
            </a:r>
            <a:r>
              <a:rPr lang="en-US" altLang="zh-TW" dirty="0"/>
              <a:t>adapters, storage subsystems, etc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</p:txBody>
      </p:sp>
      <p:pic>
        <p:nvPicPr>
          <p:cNvPr id="1026" name="Picture 2" descr="http://h10003.www1.hp.com/digmedialib/prodimg/lowres/c032245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424">
            <a:off x="490924" y="3233059"/>
            <a:ext cx="2953367" cy="33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etpro.com.tw/userfiles/image/201106/201106132027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43" y="3541002"/>
            <a:ext cx="4137670" cy="30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IBA </a:t>
            </a:r>
            <a:r>
              <a:rPr lang="en-US" altLang="zh-TW" dirty="0"/>
              <a:t>links are bidirectional point-to-point </a:t>
            </a:r>
            <a:r>
              <a:rPr lang="en-US" altLang="zh-TW" dirty="0" smtClean="0"/>
              <a:t>communication channels</a:t>
            </a:r>
            <a:r>
              <a:rPr lang="en-US" altLang="zh-TW" dirty="0"/>
              <a:t>, and may be either copper and optical </a:t>
            </a:r>
            <a:r>
              <a:rPr lang="en-US" altLang="zh-TW" dirty="0" err="1"/>
              <a:t>fibre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Link </a:t>
            </a:r>
            <a:r>
              <a:rPr lang="en-US" altLang="zh-TW" dirty="0"/>
              <a:t>widths are </a:t>
            </a:r>
            <a:r>
              <a:rPr lang="en-US" altLang="zh-TW" dirty="0" smtClean="0"/>
              <a:t>1X</a:t>
            </a:r>
            <a:r>
              <a:rPr lang="en-US" altLang="zh-TW" dirty="0"/>
              <a:t>, 4X, and 12X.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6077496" cy="158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Channel </a:t>
            </a:r>
            <a:r>
              <a:rPr lang="en-US" altLang="zh-TW" dirty="0" smtClean="0"/>
              <a:t>Adapter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Channel Adapter </a:t>
            </a:r>
            <a:r>
              <a:rPr lang="en-US" altLang="zh-TW" dirty="0"/>
              <a:t>(CA</a:t>
            </a:r>
            <a:r>
              <a:rPr lang="en-US" altLang="zh-TW" dirty="0" smtClean="0"/>
              <a:t>) is the </a:t>
            </a:r>
            <a:r>
              <a:rPr lang="en-US" altLang="zh-TW" dirty="0"/>
              <a:t>interface between an </a:t>
            </a:r>
            <a:r>
              <a:rPr lang="en-US" altLang="zh-TW" dirty="0" err="1"/>
              <a:t>endnode</a:t>
            </a:r>
            <a:r>
              <a:rPr lang="en-US" altLang="zh-TW" dirty="0"/>
              <a:t> and a </a:t>
            </a:r>
            <a:r>
              <a:rPr lang="en-US" altLang="zh-TW" dirty="0" smtClean="0"/>
              <a:t>link</a:t>
            </a:r>
          </a:p>
          <a:p>
            <a:r>
              <a:rPr lang="en-US" altLang="zh-TW" dirty="0"/>
              <a:t>There are two types of channel </a:t>
            </a:r>
            <a:r>
              <a:rPr lang="en-US" altLang="zh-TW" dirty="0" smtClean="0"/>
              <a:t>adapters</a:t>
            </a:r>
            <a:endParaRPr lang="en-US" altLang="zh-TW" dirty="0"/>
          </a:p>
          <a:p>
            <a:pPr lvl="1"/>
            <a:r>
              <a:rPr lang="en-US" altLang="zh-TW" dirty="0"/>
              <a:t>Host channel adapter(HCA)</a:t>
            </a:r>
          </a:p>
          <a:p>
            <a:pPr lvl="2"/>
            <a:r>
              <a:rPr lang="en-US" altLang="zh-TW" dirty="0"/>
              <a:t>For inter-server </a:t>
            </a:r>
            <a:r>
              <a:rPr lang="en-US" altLang="zh-TW" dirty="0" smtClean="0"/>
              <a:t>communication</a:t>
            </a:r>
            <a:endParaRPr lang="en-US" altLang="zh-TW" dirty="0"/>
          </a:p>
          <a:p>
            <a:pPr lvl="2"/>
            <a:r>
              <a:rPr lang="en-US" altLang="zh-TW" dirty="0"/>
              <a:t>Has a collection of features that are defined to be available to host programs, defined by </a:t>
            </a:r>
            <a:r>
              <a:rPr lang="en-US" altLang="zh-TW" dirty="0" smtClean="0"/>
              <a:t>verbs</a:t>
            </a:r>
            <a:endParaRPr lang="en-US" altLang="zh-TW" dirty="0"/>
          </a:p>
          <a:p>
            <a:pPr lvl="1"/>
            <a:r>
              <a:rPr lang="en-US" altLang="zh-TW" dirty="0"/>
              <a:t>Target channel adapter(TCA)</a:t>
            </a:r>
          </a:p>
          <a:p>
            <a:pPr lvl="2"/>
            <a:r>
              <a:rPr lang="en-US" altLang="zh-TW" dirty="0"/>
              <a:t>For server IO </a:t>
            </a:r>
            <a:r>
              <a:rPr lang="en-US" altLang="zh-TW" dirty="0" smtClean="0"/>
              <a:t>communication</a:t>
            </a:r>
            <a:endParaRPr lang="en-US" altLang="zh-TW" dirty="0"/>
          </a:p>
          <a:p>
            <a:pPr lvl="2"/>
            <a:r>
              <a:rPr lang="en-US" altLang="zh-TW" dirty="0"/>
              <a:t>No defined software </a:t>
            </a:r>
            <a:r>
              <a:rPr lang="en-US" altLang="zh-TW" dirty="0" smtClean="0"/>
              <a:t>interface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2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IBA switches route messages from their source to their </a:t>
            </a:r>
            <a:r>
              <a:rPr lang="en-US" altLang="zh-TW" dirty="0" smtClean="0"/>
              <a:t>destination based </a:t>
            </a:r>
            <a:r>
              <a:rPr lang="en-US" altLang="zh-TW" dirty="0"/>
              <a:t>on routing </a:t>
            </a:r>
            <a:r>
              <a:rPr lang="en-US" altLang="zh-TW" dirty="0" smtClean="0"/>
              <a:t>tables</a:t>
            </a:r>
          </a:p>
          <a:p>
            <a:pPr lvl="1"/>
            <a:r>
              <a:rPr lang="en-US" altLang="zh-TW" dirty="0" smtClean="0"/>
              <a:t>Support multicast and multiple virtual lanes</a:t>
            </a:r>
          </a:p>
          <a:p>
            <a:r>
              <a:rPr lang="en-US" altLang="zh-TW" dirty="0" smtClean="0"/>
              <a:t>Switch size denotes the </a:t>
            </a:r>
            <a:r>
              <a:rPr lang="en-US" altLang="zh-TW" dirty="0"/>
              <a:t>number of </a:t>
            </a:r>
            <a:r>
              <a:rPr lang="en-US" altLang="zh-TW" dirty="0" smtClean="0"/>
              <a:t>ports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maximum switch </a:t>
            </a:r>
            <a:r>
              <a:rPr lang="en-US" altLang="zh-TW" dirty="0"/>
              <a:t>size supported is one with 256 </a:t>
            </a:r>
            <a:r>
              <a:rPr lang="en-US" altLang="zh-TW" dirty="0" smtClean="0"/>
              <a:t>ports</a:t>
            </a:r>
          </a:p>
          <a:p>
            <a:r>
              <a:rPr lang="en-US" altLang="zh-TW" dirty="0"/>
              <a:t>The addressing used by switched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Local </a:t>
            </a:r>
            <a:r>
              <a:rPr lang="en-US" altLang="zh-TW" dirty="0"/>
              <a:t>Identifiers, </a:t>
            </a:r>
            <a:r>
              <a:rPr lang="en-US" altLang="zh-TW" dirty="0" smtClean="0"/>
              <a:t>or LIDs </a:t>
            </a:r>
            <a:r>
              <a:rPr lang="en-US" altLang="zh-TW" dirty="0"/>
              <a:t>allows 48K </a:t>
            </a:r>
            <a:r>
              <a:rPr lang="en-US" altLang="zh-TW" dirty="0" smtClean="0"/>
              <a:t>end nodes </a:t>
            </a:r>
            <a:r>
              <a:rPr lang="en-US" altLang="zh-TW" dirty="0"/>
              <a:t>on a single </a:t>
            </a:r>
            <a:r>
              <a:rPr lang="en-US" altLang="zh-TW" dirty="0" smtClean="0"/>
              <a:t>subnet</a:t>
            </a:r>
          </a:p>
          <a:p>
            <a:pPr lvl="1"/>
            <a:r>
              <a:rPr lang="en-US" altLang="zh-TW" dirty="0" smtClean="0"/>
              <a:t>The 64K </a:t>
            </a:r>
            <a:r>
              <a:rPr lang="en-US" altLang="zh-TW" dirty="0"/>
              <a:t>LID address space is reserved for </a:t>
            </a:r>
            <a:r>
              <a:rPr lang="en-US" altLang="zh-TW" dirty="0" smtClean="0"/>
              <a:t>multicast addresses</a:t>
            </a:r>
          </a:p>
          <a:p>
            <a:pPr lvl="1"/>
            <a:r>
              <a:rPr lang="en-US" altLang="zh-TW" dirty="0" smtClean="0"/>
              <a:t>Routing </a:t>
            </a:r>
            <a:r>
              <a:rPr lang="en-US" altLang="zh-TW" dirty="0"/>
              <a:t>between different subnets is done on </a:t>
            </a:r>
            <a:r>
              <a:rPr lang="en-US" altLang="zh-TW" dirty="0" smtClean="0"/>
              <a:t>the basis of a Global Identifier (GID) that is 128 bits long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4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LIDs </a:t>
            </a:r>
          </a:p>
          <a:p>
            <a:pPr lvl="1"/>
            <a:r>
              <a:rPr lang="en-US" altLang="zh-TW" sz="2200" dirty="0"/>
              <a:t>Local Identifiers, 16 </a:t>
            </a:r>
            <a:r>
              <a:rPr lang="en-US" altLang="zh-TW" sz="2200" dirty="0" smtClean="0"/>
              <a:t>bits</a:t>
            </a:r>
            <a:endParaRPr lang="en-US" altLang="zh-TW" sz="2200" dirty="0"/>
          </a:p>
          <a:p>
            <a:pPr lvl="1"/>
            <a:r>
              <a:rPr lang="en-US" altLang="zh-TW" sz="2200" dirty="0"/>
              <a:t>Used within a subnet by switch for </a:t>
            </a:r>
            <a:r>
              <a:rPr lang="en-US" altLang="zh-TW" sz="2200" dirty="0" smtClean="0"/>
              <a:t>routing</a:t>
            </a:r>
            <a:endParaRPr lang="en-US" altLang="zh-TW" sz="2200" dirty="0"/>
          </a:p>
          <a:p>
            <a:r>
              <a:rPr lang="en-US" altLang="zh-TW" dirty="0" smtClean="0"/>
              <a:t>GUIDs (For each HCA)</a:t>
            </a:r>
            <a:endParaRPr lang="en-US" altLang="zh-TW" dirty="0"/>
          </a:p>
          <a:p>
            <a:pPr lvl="1"/>
            <a:r>
              <a:rPr lang="en-US" altLang="zh-TW" sz="2200" dirty="0"/>
              <a:t>Global Unique </a:t>
            </a:r>
            <a:r>
              <a:rPr lang="en-US" altLang="zh-TW" sz="2200" dirty="0" smtClean="0"/>
              <a:t>Identifier</a:t>
            </a:r>
            <a:endParaRPr lang="en-US" altLang="zh-TW" sz="2200" dirty="0"/>
          </a:p>
          <a:p>
            <a:pPr lvl="1"/>
            <a:r>
              <a:rPr lang="en-US" altLang="zh-TW" sz="2200" dirty="0"/>
              <a:t>64 EUI-64 IEEE-defined identifiers for elements in a </a:t>
            </a:r>
            <a:r>
              <a:rPr lang="en-US" altLang="zh-TW" sz="2200" dirty="0" smtClean="0"/>
              <a:t>subnet</a:t>
            </a:r>
            <a:endParaRPr lang="en-US" altLang="zh-TW" sz="2200" dirty="0"/>
          </a:p>
          <a:p>
            <a:r>
              <a:rPr lang="en-US" altLang="zh-TW" dirty="0" smtClean="0"/>
              <a:t>GIDs</a:t>
            </a:r>
          </a:p>
          <a:p>
            <a:pPr lvl="1"/>
            <a:r>
              <a:rPr lang="en-US" altLang="zh-TW" sz="2200" dirty="0"/>
              <a:t>Global IDs, 128 bits</a:t>
            </a:r>
          </a:p>
          <a:p>
            <a:pPr lvl="1"/>
            <a:r>
              <a:rPr lang="en-US" altLang="zh-TW" sz="2200" dirty="0"/>
              <a:t>Used for routing across </a:t>
            </a:r>
            <a:r>
              <a:rPr lang="en-US" altLang="zh-TW" sz="2200" dirty="0" smtClean="0"/>
              <a:t>subnets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1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Infiniband</a:t>
            </a:r>
            <a:r>
              <a:rPr lang="en-US" dirty="0" smtClean="0"/>
              <a:t>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HCA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Router</a:t>
            </a:r>
          </a:p>
          <a:p>
            <a:r>
              <a:rPr lang="en-US" dirty="0" smtClean="0"/>
              <a:t>Gateway (</a:t>
            </a:r>
            <a:r>
              <a:rPr lang="en-US" dirty="0" err="1" smtClean="0"/>
              <a:t>Infiniband</a:t>
            </a:r>
            <a:r>
              <a:rPr lang="en-US" dirty="0" smtClean="0"/>
              <a:t> to Ethernet)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 (Global Unique Identifier) = 64 bits (Like Ethernet Mac Address)</a:t>
            </a:r>
          </a:p>
          <a:p>
            <a:r>
              <a:rPr lang="en-US" dirty="0" smtClean="0"/>
              <a:t>Assigned by IB vendor</a:t>
            </a:r>
          </a:p>
          <a:p>
            <a:r>
              <a:rPr lang="en-US" dirty="0" smtClean="0"/>
              <a:t>Persistent (Reboots)</a:t>
            </a:r>
          </a:p>
          <a:p>
            <a:r>
              <a:rPr lang="en-US" dirty="0" smtClean="0"/>
              <a:t>Each switch will have one GUID</a:t>
            </a:r>
          </a:p>
          <a:p>
            <a:r>
              <a:rPr lang="en-US" dirty="0" smtClean="0"/>
              <a:t>Chassis switch will allow to combine multiple GUID </a:t>
            </a:r>
            <a:r>
              <a:rPr lang="en-US" smtClean="0"/>
              <a:t>into </a:t>
            </a:r>
            <a:r>
              <a:rPr lang="en-US" smtClean="0"/>
              <a:t>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2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 (Local Identifier)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bit</a:t>
            </a:r>
          </a:p>
          <a:p>
            <a:r>
              <a:rPr lang="en-US" dirty="0" smtClean="0"/>
              <a:t>By Subnet Manager</a:t>
            </a:r>
          </a:p>
          <a:p>
            <a:r>
              <a:rPr lang="en-US" dirty="0" smtClean="0"/>
              <a:t>Not persistent</a:t>
            </a:r>
          </a:p>
          <a:p>
            <a:r>
              <a:rPr lang="en-US" dirty="0" smtClean="0"/>
              <a:t>LID RANGE</a:t>
            </a:r>
          </a:p>
          <a:p>
            <a:r>
              <a:rPr lang="en-US" dirty="0" smtClean="0"/>
              <a:t>0x0000 = Reserved</a:t>
            </a:r>
          </a:p>
          <a:p>
            <a:r>
              <a:rPr lang="en-US" dirty="0" smtClean="0"/>
              <a:t>0x0001   &lt;-&gt;  0xBFFF     Unicast</a:t>
            </a:r>
          </a:p>
          <a:p>
            <a:r>
              <a:rPr lang="en-US" dirty="0" smtClean="0"/>
              <a:t>0xc001    &lt;-&gt;  0xFFFE      Multicast</a:t>
            </a:r>
          </a:p>
          <a:p>
            <a:r>
              <a:rPr lang="en-US" dirty="0" smtClean="0"/>
              <a:t>0xFFFF   = Reserved</a:t>
            </a:r>
          </a:p>
        </p:txBody>
      </p:sp>
    </p:spTree>
    <p:extLst>
      <p:ext uri="{BB962C8B-B14F-4D97-AF65-F5344CB8AC3E}">
        <p14:creationId xmlns:p14="http://schemas.microsoft.com/office/powerpoint/2010/main" val="41360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GID (Global Identifier)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bit field in Global Routing Header used to route packets between different IB subnets</a:t>
            </a:r>
          </a:p>
          <a:p>
            <a:r>
              <a:rPr lang="en-US" dirty="0" smtClean="0"/>
              <a:t>Port ID </a:t>
            </a:r>
            <a:r>
              <a:rPr lang="en-US" dirty="0" err="1" smtClean="0"/>
              <a:t>Guid</a:t>
            </a:r>
            <a:r>
              <a:rPr lang="en-US" dirty="0" smtClean="0"/>
              <a:t>  + </a:t>
            </a:r>
            <a:r>
              <a:rPr lang="en-US" dirty="0" err="1" smtClean="0"/>
              <a:t>Subent</a:t>
            </a:r>
            <a:r>
              <a:rPr lang="en-US" dirty="0" smtClean="0"/>
              <a:t> Id (Link Local)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will have a agent</a:t>
            </a:r>
          </a:p>
          <a:p>
            <a:r>
              <a:rPr lang="en-US" dirty="0" smtClean="0"/>
              <a:t>Agent always in touch with SM</a:t>
            </a:r>
          </a:p>
          <a:p>
            <a:r>
              <a:rPr lang="en-US" dirty="0" smtClean="0"/>
              <a:t>Management Datagram (Standard Message format for Agent-Manager communication)</a:t>
            </a:r>
          </a:p>
          <a:p>
            <a:r>
              <a:rPr lang="en-US" dirty="0" smtClean="0"/>
              <a:t>Subnet Packet Manager ( Manager-Agent Communication)</a:t>
            </a:r>
          </a:p>
          <a:p>
            <a:r>
              <a:rPr lang="en-US" dirty="0" smtClean="0"/>
              <a:t>Each Communication medium will have virtual lanes </a:t>
            </a:r>
          </a:p>
          <a:p>
            <a:r>
              <a:rPr lang="en-US" dirty="0" smtClean="0"/>
              <a:t>VL-15 (Traffic to SM)</a:t>
            </a:r>
          </a:p>
          <a:p>
            <a:r>
              <a:rPr lang="en-US" dirty="0" smtClean="0"/>
              <a:t>VL- (0-7) used for data traffic</a:t>
            </a:r>
          </a:p>
          <a:p>
            <a:r>
              <a:rPr lang="en-US" dirty="0" smtClean="0"/>
              <a:t>OPED (</a:t>
            </a:r>
            <a:r>
              <a:rPr lang="en-US" dirty="0" err="1" smtClean="0"/>
              <a:t>InfiniBand</a:t>
            </a:r>
            <a:r>
              <a:rPr lang="en-US" dirty="0" smtClean="0"/>
              <a:t> Driver) Open Fabrics Enterprise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1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latin typeface="+mj-lt"/>
              </a:rPr>
              <a:t>What is </a:t>
            </a:r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InfiniBand</a:t>
            </a:r>
            <a:r>
              <a:rPr lang="en-US" altLang="zh-TW" dirty="0" smtClean="0">
                <a:latin typeface="+mj-lt"/>
              </a:rPr>
              <a:t> Architecture</a:t>
            </a:r>
          </a:p>
          <a:p>
            <a:pPr lvl="1"/>
            <a:endParaRPr lang="en-US" altLang="zh-TW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416824" cy="5112568"/>
          </a:xfrm>
        </p:spPr>
      </p:pic>
    </p:spTree>
    <p:extLst>
      <p:ext uri="{BB962C8B-B14F-4D97-AF65-F5344CB8AC3E}">
        <p14:creationId xmlns:p14="http://schemas.microsoft.com/office/powerpoint/2010/main" val="41367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LRH = 8 bytes</a:t>
            </a:r>
          </a:p>
          <a:p>
            <a:r>
              <a:rPr lang="en-US" dirty="0" smtClean="0"/>
              <a:t>GRH = 40 bytes</a:t>
            </a:r>
          </a:p>
          <a:p>
            <a:r>
              <a:rPr lang="en-US" dirty="0" smtClean="0"/>
              <a:t>IBH = 12 bytes</a:t>
            </a:r>
          </a:p>
          <a:p>
            <a:r>
              <a:rPr lang="en-US" dirty="0" smtClean="0"/>
              <a:t>Payload = 4096 bytes</a:t>
            </a:r>
          </a:p>
          <a:p>
            <a:r>
              <a:rPr lang="en-US" dirty="0" smtClean="0"/>
              <a:t>I-CRC = 4 bytes</a:t>
            </a:r>
          </a:p>
          <a:p>
            <a:r>
              <a:rPr lang="en-US" dirty="0" smtClean="0"/>
              <a:t>V-CRC = 2 bytes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7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IBA Subnet</a:t>
            </a:r>
          </a:p>
          <a:p>
            <a:r>
              <a:rPr lang="en-US" altLang="zh-TW" dirty="0"/>
              <a:t>Communication </a:t>
            </a:r>
            <a:r>
              <a:rPr lang="en-US" altLang="zh-TW" dirty="0" smtClean="0"/>
              <a:t>Service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Model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033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Service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7" y="1556469"/>
            <a:ext cx="821848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0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Effective theoretical throughput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17911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7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IBA Subnet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Communication Service</a:t>
            </a:r>
          </a:p>
          <a:p>
            <a:r>
              <a:rPr lang="en-US" altLang="zh-TW" dirty="0" smtClean="0"/>
              <a:t>Communication Model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15162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Queue-Based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Channel adapters </a:t>
            </a:r>
            <a:r>
              <a:rPr lang="en-US" altLang="zh-TW" dirty="0"/>
              <a:t>communicate using </a:t>
            </a:r>
            <a:r>
              <a:rPr lang="en-US" altLang="zh-TW" dirty="0" smtClean="0"/>
              <a:t>Work Queues </a:t>
            </a:r>
            <a:r>
              <a:rPr lang="en-US" altLang="zh-TW" dirty="0"/>
              <a:t>of three types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Queue Pair(QP) </a:t>
            </a:r>
            <a:r>
              <a:rPr lang="en-US" altLang="zh-TW" dirty="0"/>
              <a:t>consists of</a:t>
            </a:r>
          </a:p>
          <a:p>
            <a:pPr lvl="2"/>
            <a:r>
              <a:rPr lang="en-US" altLang="zh-TW" dirty="0"/>
              <a:t>Send queue</a:t>
            </a:r>
          </a:p>
          <a:p>
            <a:pPr lvl="2"/>
            <a:r>
              <a:rPr lang="en-US" altLang="zh-TW" dirty="0"/>
              <a:t>Receive queue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Work Queue </a:t>
            </a:r>
            <a:r>
              <a:rPr lang="en-US" altLang="zh-TW" dirty="0" smtClean="0">
                <a:solidFill>
                  <a:srgbClr val="FF0000"/>
                </a:solidFill>
              </a:rPr>
              <a:t>Request (</a:t>
            </a:r>
            <a:r>
              <a:rPr lang="en-US" altLang="zh-TW" dirty="0">
                <a:solidFill>
                  <a:srgbClr val="FF0000"/>
                </a:solidFill>
              </a:rPr>
              <a:t>WQR) </a:t>
            </a:r>
            <a:r>
              <a:rPr lang="en-US" altLang="zh-TW" dirty="0"/>
              <a:t>contains the communication instruction </a:t>
            </a:r>
          </a:p>
          <a:p>
            <a:pPr lvl="2"/>
            <a:r>
              <a:rPr lang="en-US" altLang="zh-TW" dirty="0"/>
              <a:t>It would be submitted to QP.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Completion </a:t>
            </a:r>
            <a:r>
              <a:rPr lang="en-US" altLang="zh-TW" dirty="0" smtClean="0">
                <a:solidFill>
                  <a:srgbClr val="FF0000"/>
                </a:solidFill>
              </a:rPr>
              <a:t>Queues (</a:t>
            </a:r>
            <a:r>
              <a:rPr lang="en-US" altLang="zh-TW" dirty="0">
                <a:solidFill>
                  <a:srgbClr val="FF0000"/>
                </a:solidFill>
              </a:rPr>
              <a:t>CQs)</a:t>
            </a:r>
            <a:r>
              <a:rPr lang="en-US" altLang="zh-TW" dirty="0"/>
              <a:t> use Completion Queue Entries (CQEs) to report the completion of the communication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2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Queue-Based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" y="2564904"/>
            <a:ext cx="906944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7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</a:t>
            </a:r>
            <a:r>
              <a:rPr lang="en-US" altLang="zh-TW" dirty="0" smtClean="0"/>
              <a:t>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types of communication semantics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Channel</a:t>
            </a:r>
            <a:r>
              <a:rPr lang="en-US" altLang="zh-TW" dirty="0"/>
              <a:t> semantics</a:t>
            </a:r>
          </a:p>
          <a:p>
            <a:pPr lvl="2"/>
            <a:r>
              <a:rPr lang="en-US" altLang="zh-TW" dirty="0"/>
              <a:t>With traditional send/receive operations.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Memory</a:t>
            </a:r>
            <a:r>
              <a:rPr lang="en-US" altLang="zh-TW" dirty="0" smtClean="0"/>
              <a:t> </a:t>
            </a:r>
            <a:r>
              <a:rPr lang="en-US" altLang="zh-TW" dirty="0"/>
              <a:t>semantics</a:t>
            </a:r>
          </a:p>
          <a:p>
            <a:pPr lvl="2"/>
            <a:r>
              <a:rPr lang="en-US" altLang="zh-TW" dirty="0"/>
              <a:t>With RDMA operations.</a:t>
            </a:r>
          </a:p>
          <a:p>
            <a:endParaRPr lang="zh-TW" altLang="en-US" dirty="0"/>
          </a:p>
        </p:txBody>
      </p:sp>
      <p:pic>
        <p:nvPicPr>
          <p:cNvPr id="4" name="Picture 2" descr="http://blog.tmcnet.com/blog/rich-tehrani/uploads/infiniband-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2" y="3717032"/>
            <a:ext cx="461278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2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9705"/>
            <a:chOff x="1043608" y="2420888"/>
            <a:chExt cx="3672408" cy="3169705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Transport</a:t>
              </a:r>
              <a:r>
                <a:rPr kumimoji="0" lang="en-US" altLang="zh-TW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Engine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92727" y="5089945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77141"/>
            <a:chOff x="1043608" y="2420888"/>
            <a:chExt cx="3672408" cy="3177141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92727" y="5097381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90" name="直線單箭頭接點 89"/>
          <p:cNvCxnSpPr>
            <a:stCxn id="4" idx="2"/>
            <a:endCxn id="46" idx="0"/>
          </p:cNvCxnSpPr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線單箭頭接點 96"/>
          <p:cNvCxnSpPr>
            <a:stCxn id="50" idx="2"/>
            <a:endCxn id="54" idx="0"/>
          </p:cNvCxnSpPr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98055" y="5856099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588224" y="210265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526128" y="3722659"/>
            <a:ext cx="25993" cy="4111552"/>
          </a:xfrm>
          <a:prstGeom prst="bentConnector3">
            <a:avLst>
              <a:gd name="adj1" fmla="val -879468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312 0.2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IBA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InfiniBand</a:t>
            </a:r>
            <a:r>
              <a:rPr lang="en-US" altLang="zh-TW" dirty="0"/>
              <a:t> Architecture (IBA) is a new industry-standard architecture for </a:t>
            </a:r>
            <a:r>
              <a:rPr lang="en-US" altLang="zh-TW" dirty="0">
                <a:solidFill>
                  <a:srgbClr val="FF0000"/>
                </a:solidFill>
              </a:rPr>
              <a:t>server I/O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inter-server </a:t>
            </a:r>
            <a:r>
              <a:rPr lang="en-US" altLang="zh-TW" dirty="0" smtClean="0">
                <a:solidFill>
                  <a:srgbClr val="FF0000"/>
                </a:solidFill>
              </a:rPr>
              <a:t>communication.</a:t>
            </a:r>
          </a:p>
          <a:p>
            <a:pPr lvl="1"/>
            <a:r>
              <a:rPr lang="en-US" altLang="zh-TW" dirty="0">
                <a:latin typeface="+mj-lt"/>
              </a:rPr>
              <a:t>Developed by </a:t>
            </a:r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Trade Association (IBTA</a:t>
            </a:r>
            <a:r>
              <a:rPr lang="en-US" altLang="zh-TW" dirty="0" smtClean="0">
                <a:latin typeface="+mj-lt"/>
              </a:rPr>
              <a:t>).</a:t>
            </a:r>
            <a:endParaRPr lang="en-US" altLang="zh-TW" dirty="0">
              <a:latin typeface="+mj-lt"/>
            </a:endParaRPr>
          </a:p>
          <a:p>
            <a:r>
              <a:rPr lang="en-US" altLang="zh-TW" dirty="0"/>
              <a:t>It defines a </a:t>
            </a:r>
            <a:r>
              <a:rPr lang="en-US" altLang="zh-TW" dirty="0">
                <a:solidFill>
                  <a:srgbClr val="FF0000"/>
                </a:solidFill>
              </a:rPr>
              <a:t>switch-based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point-to-point</a:t>
            </a:r>
            <a:r>
              <a:rPr lang="en-US" altLang="zh-TW" dirty="0"/>
              <a:t> interconnection network that enables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High-speed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Low-latency </a:t>
            </a:r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TW" sz="2800" dirty="0" smtClean="0">
                <a:solidFill>
                  <a:schemeClr val="tx2">
                    <a:lumMod val="75000"/>
                  </a:schemeClr>
                </a:solidFill>
              </a:rPr>
              <a:t>     communication </a:t>
            </a:r>
            <a:r>
              <a:rPr lang="en-US" altLang="zh-TW" sz="2800" dirty="0">
                <a:solidFill>
                  <a:schemeClr val="tx2">
                    <a:lumMod val="75000"/>
                  </a:schemeClr>
                </a:solidFill>
              </a:rPr>
              <a:t>between connected devices.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48912" y="2066363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52220" y="3938775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0018 0.2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828600" y="397497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2220" y="3938775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65317" y="4194363"/>
            <a:ext cx="901209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Data packet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5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2083 L 0.03386 0.26991 L 0.4849 0.27129 L 0.51042 -0.02269 " pathEditMode="relative" ptsTypes="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橢圓 85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85" name="直線單箭頭接點 84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70434" y="1556792"/>
            <a:ext cx="339067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Complete</a:t>
            </a:r>
            <a:endParaRPr lang="zh-TW" altLang="en-US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04109" y="304263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85863" y="309437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12049 -0.1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8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11909 -0.1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-7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8" grpId="0" animBg="1"/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48912" y="2066363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0018 0.2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828600" y="397497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623415" y="4175811"/>
            <a:ext cx="901209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Data packet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肘形接點 85"/>
          <p:cNvCxnSpPr/>
          <p:nvPr/>
        </p:nvCxnSpPr>
        <p:spPr bwMode="auto">
          <a:xfrm rot="5400000" flipH="1" flipV="1">
            <a:off x="7187787" y="1569296"/>
            <a:ext cx="383434" cy="165456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7051814" y="2252394"/>
            <a:ext cx="145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/</a:t>
            </a:r>
            <a:r>
              <a:rPr lang="zh-TW" altLang="en-US" dirty="0"/>
              <a:t>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4497 0.26273 L 0.48976 0.25995 L 0.48976 0.18773 " pathEditMode="relative" ptsTypes="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0434" y="1556792"/>
            <a:ext cx="339067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Complete</a:t>
            </a:r>
            <a:endParaRPr lang="zh-TW" altLang="en-US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85863" y="309437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11909 -0.1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-7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6" name="Picture 2" descr="http://www.fujitsu.com/fts/Images/W-DK27592_tcm21-1631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352428" cy="213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1" y="4869160"/>
            <a:ext cx="587731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www.cablesondemand.com/images/products/SF-QSFPINFQD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17" y="2249785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Adapter Card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08104" y="39632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Cable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635896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241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is commonly used in high performance computing (HPC).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3" y="2636912"/>
            <a:ext cx="4628845" cy="381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31010" y="4083738"/>
            <a:ext cx="112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/>
              <a:t>InfiniBand</a:t>
            </a:r>
            <a:r>
              <a:rPr lang="en-US" altLang="zh-TW" sz="1400" b="1" dirty="0" smtClean="0"/>
              <a:t> 44.80%</a:t>
            </a:r>
            <a:endParaRPr lang="zh-TW" altLang="en-US" sz="1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69171" y="5335364"/>
            <a:ext cx="168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Gigabit Ethernet</a:t>
            </a:r>
          </a:p>
          <a:p>
            <a:pPr algn="ctr"/>
            <a:r>
              <a:rPr lang="en-US" altLang="zh-TW" sz="1400" b="1" dirty="0" smtClean="0"/>
              <a:t>37.80%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70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VS. Ethernet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655017"/>
              </p:ext>
            </p:extLst>
          </p:nvPr>
        </p:nvGraphicFramePr>
        <p:xfrm>
          <a:off x="467544" y="2420888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890664"/>
                <a:gridCol w="289066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Ethernet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InfiniBand</a:t>
                      </a:r>
                      <a:endParaRPr lang="zh-TW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Commonly</a:t>
                      </a:r>
                      <a:r>
                        <a:rPr lang="en-US" altLang="zh-TW" sz="2000" baseline="0" dirty="0" smtClean="0"/>
                        <a:t> used in what kinds of</a:t>
                      </a:r>
                      <a:r>
                        <a:rPr lang="en-US" altLang="zh-TW" sz="2000" dirty="0" smtClean="0"/>
                        <a:t> network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Local</a:t>
                      </a:r>
                      <a:r>
                        <a:rPr lang="en-US" altLang="zh-TW" sz="2000" baseline="0" dirty="0" smtClean="0">
                          <a:solidFill>
                            <a:srgbClr val="002060"/>
                          </a:solidFill>
                        </a:rPr>
                        <a:t> area network(LAN) or </a:t>
                      </a:r>
                    </a:p>
                    <a:p>
                      <a:pPr algn="ctr"/>
                      <a:r>
                        <a:rPr lang="en-US" altLang="zh-TW" sz="2000" baseline="0" dirty="0" smtClean="0">
                          <a:solidFill>
                            <a:srgbClr val="002060"/>
                          </a:solidFill>
                        </a:rPr>
                        <a:t>wide area network(WAN)</a:t>
                      </a: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002060"/>
                          </a:solidFill>
                        </a:rPr>
                        <a:t>Interprocess</a:t>
                      </a: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 communication (IPC) network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Transmission medium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Copper/optical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Copper/optical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Bandwidth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1Gb/10Gb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2.5Gb~120Gb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Popularity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Cost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IBA </a:t>
            </a:r>
            <a:r>
              <a:rPr lang="en-US" altLang="zh-TW" dirty="0" smtClean="0"/>
              <a:t>Subnet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Model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1116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IBA Subnet Overview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IBA subnet  is the smallest complete IBA unit.</a:t>
            </a:r>
          </a:p>
          <a:p>
            <a:pPr lvl="1"/>
            <a:r>
              <a:rPr lang="en-US" altLang="zh-TW" dirty="0" smtClean="0"/>
              <a:t>Usually used </a:t>
            </a:r>
            <a:r>
              <a:rPr lang="en-US" altLang="zh-TW" dirty="0"/>
              <a:t>for system area network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Element of a subnet</a:t>
            </a:r>
          </a:p>
          <a:p>
            <a:pPr lvl="1"/>
            <a:r>
              <a:rPr lang="en-US" altLang="zh-TW" dirty="0" err="1"/>
              <a:t>Endnodes</a:t>
            </a:r>
            <a:endParaRPr lang="en-US" altLang="zh-TW" dirty="0"/>
          </a:p>
          <a:p>
            <a:pPr lvl="1"/>
            <a:r>
              <a:rPr lang="en-US" altLang="zh-TW" dirty="0" smtClean="0"/>
              <a:t>Links</a:t>
            </a:r>
            <a:endParaRPr lang="en-US" altLang="zh-TW" dirty="0"/>
          </a:p>
          <a:p>
            <a:pPr lvl="1"/>
            <a:r>
              <a:rPr lang="en-US" altLang="zh-TW" dirty="0"/>
              <a:t>Channel Adapters(CAs)</a:t>
            </a:r>
          </a:p>
          <a:p>
            <a:pPr lvl="2"/>
            <a:r>
              <a:rPr lang="en-US" altLang="zh-TW" dirty="0"/>
              <a:t>Connect </a:t>
            </a:r>
            <a:r>
              <a:rPr lang="en-US" altLang="zh-TW" dirty="0" smtClean="0"/>
              <a:t>end nodes </a:t>
            </a:r>
            <a:r>
              <a:rPr lang="en-US" altLang="zh-TW" dirty="0"/>
              <a:t>to links</a:t>
            </a:r>
            <a:endParaRPr lang="zh-TW" altLang="en-US" dirty="0"/>
          </a:p>
          <a:p>
            <a:pPr lvl="1"/>
            <a:r>
              <a:rPr lang="en-US" altLang="zh-TW" dirty="0" smtClean="0"/>
              <a:t>Switches</a:t>
            </a:r>
            <a:endParaRPr lang="en-US" altLang="zh-TW" dirty="0"/>
          </a:p>
          <a:p>
            <a:pPr lvl="1"/>
            <a:r>
              <a:rPr lang="en-US" altLang="zh-TW" dirty="0"/>
              <a:t>Subnet </a:t>
            </a:r>
            <a:r>
              <a:rPr lang="en-US" altLang="zh-TW" dirty="0" smtClean="0"/>
              <a:t>manager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1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IBA </a:t>
            </a:r>
            <a:r>
              <a:rPr lang="en-US" altLang="zh-TW" dirty="0" smtClean="0"/>
              <a:t>Subnet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328592" cy="502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15865</TotalTime>
  <Words>959</Words>
  <Application>Microsoft Office PowerPoint</Application>
  <PresentationFormat>On-screen Show (4:3)</PresentationFormat>
  <Paragraphs>372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Office Theme</vt:lpstr>
      <vt:lpstr>InfiniBand</vt:lpstr>
      <vt:lpstr>PowerPoint Presentation</vt:lpstr>
      <vt:lpstr>IBA</vt:lpstr>
      <vt:lpstr>InfiniBand Devices</vt:lpstr>
      <vt:lpstr>Usage</vt:lpstr>
      <vt:lpstr>InfiniBand VS. Ethernet</vt:lpstr>
      <vt:lpstr>InfiniBand Architecture</vt:lpstr>
      <vt:lpstr>IBA Subnet Overview</vt:lpstr>
      <vt:lpstr>IBA Subnet</vt:lpstr>
      <vt:lpstr>Endnodes</vt:lpstr>
      <vt:lpstr>Links</vt:lpstr>
      <vt:lpstr>Channel Adapter</vt:lpstr>
      <vt:lpstr>Switches</vt:lpstr>
      <vt:lpstr>Addressing</vt:lpstr>
      <vt:lpstr>Infiniband Components</vt:lpstr>
      <vt:lpstr>HCA</vt:lpstr>
      <vt:lpstr>LID (Local Identifier)</vt:lpstr>
      <vt:lpstr>GID (Global Identifier)</vt:lpstr>
      <vt:lpstr>Subnet Manager</vt:lpstr>
      <vt:lpstr>PowerPoint Presentation</vt:lpstr>
      <vt:lpstr>PowerPoint Presentation</vt:lpstr>
      <vt:lpstr>InfiniBand Architecture</vt:lpstr>
      <vt:lpstr>Communication Service Types</vt:lpstr>
      <vt:lpstr>Data Rate</vt:lpstr>
      <vt:lpstr>InfiniBand Architecture</vt:lpstr>
      <vt:lpstr>Queue-Based Model </vt:lpstr>
      <vt:lpstr>Queue-Based Mode</vt:lpstr>
      <vt:lpstr>Communication Semantics</vt:lpstr>
      <vt:lpstr>Send and Receive</vt:lpstr>
      <vt:lpstr>Send and Receive</vt:lpstr>
      <vt:lpstr>Send and Receive</vt:lpstr>
      <vt:lpstr>Send and Receive</vt:lpstr>
      <vt:lpstr>RDMA Read / Write</vt:lpstr>
      <vt:lpstr>RDMA Read / Write</vt:lpstr>
      <vt:lpstr>RDMA Read / Write</vt:lpstr>
      <vt:lpstr>RDMA Read / Write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Arun</cp:lastModifiedBy>
  <cp:revision>1446</cp:revision>
  <dcterms:created xsi:type="dcterms:W3CDTF">2010-08-10T05:14:29Z</dcterms:created>
  <dcterms:modified xsi:type="dcterms:W3CDTF">2019-09-08T15:41:18Z</dcterms:modified>
</cp:coreProperties>
</file>