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2" r:id="rId4"/>
    <p:sldId id="264" r:id="rId5"/>
    <p:sldId id="265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DDFAC-8968-4FA7-B575-30BFC87F14A5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48273-22E0-4CC7-A87F-2BB5B02CA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44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83306">
              <a:defRPr/>
            </a:pPr>
            <a:r>
              <a:rPr lang="en-US" dirty="0"/>
              <a:t>(some adapted from </a:t>
            </a:r>
            <a:r>
              <a:rPr lang="en-US" b="1" dirty="0"/>
              <a:t>Interconnection Networks</a:t>
            </a:r>
            <a:br>
              <a:rPr lang="en-US" b="1" dirty="0"/>
            </a:br>
            <a:r>
              <a:rPr lang="en-US" b="1" i="1" dirty="0"/>
              <a:t>Computer Architecture: A Quantitative Approach</a:t>
            </a:r>
            <a:br>
              <a:rPr lang="en-US" b="1" i="1" dirty="0"/>
            </a:br>
            <a:r>
              <a:rPr lang="en-US" b="1" i="1" dirty="0"/>
              <a:t>4</a:t>
            </a:r>
            <a:r>
              <a:rPr lang="en-US" b="1" i="1" baseline="30000" dirty="0"/>
              <a:t>th</a:t>
            </a:r>
            <a:r>
              <a:rPr lang="en-US" b="1" i="1" dirty="0"/>
              <a:t> Edition, Appendix E, Timothy Pinkston and Jose </a:t>
            </a:r>
            <a:r>
              <a:rPr lang="en-US" b="1" i="1" dirty="0" err="1"/>
              <a:t>Duato</a:t>
            </a:r>
            <a:r>
              <a:rPr lang="en-US" b="1" i="1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5A68B-5D0A-AC4E-ABB3-229A0F08F6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42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925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13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5B38-4648-42D8-B47B-3C7BDED90E94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A5A7-1A1E-47AB-8560-C60CEC3B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6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5B38-4648-42D8-B47B-3C7BDED90E94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A5A7-1A1E-47AB-8560-C60CEC3B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5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5B38-4648-42D8-B47B-3C7BDED90E94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A5A7-1A1E-47AB-8560-C60CEC3B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5B38-4648-42D8-B47B-3C7BDED90E94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A5A7-1A1E-47AB-8560-C60CEC3B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2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5B38-4648-42D8-B47B-3C7BDED90E94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A5A7-1A1E-47AB-8560-C60CEC3B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5B38-4648-42D8-B47B-3C7BDED90E94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A5A7-1A1E-47AB-8560-C60CEC3B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5B38-4648-42D8-B47B-3C7BDED90E94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A5A7-1A1E-47AB-8560-C60CEC3B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7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5B38-4648-42D8-B47B-3C7BDED90E94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A5A7-1A1E-47AB-8560-C60CEC3B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5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5B38-4648-42D8-B47B-3C7BDED90E94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A5A7-1A1E-47AB-8560-C60CEC3B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7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5B38-4648-42D8-B47B-3C7BDED90E94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A5A7-1A1E-47AB-8560-C60CEC3B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3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5B38-4648-42D8-B47B-3C7BDED90E94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A5A7-1A1E-47AB-8560-C60CEC3B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6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55B38-4648-42D8-B47B-3C7BDED90E94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AA5A7-1A1E-47AB-8560-C60CEC3B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5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600"/>
              <a:t>Interconnection Networks: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B S V Ramesh</a:t>
            </a:r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90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Introduction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/>
              <a:t>How to connect individual devices into a group of communicating devices?</a:t>
            </a:r>
          </a:p>
          <a:p>
            <a:pPr lvl="1"/>
            <a:r>
              <a:rPr lang="en-US" sz="2200"/>
              <a:t>A device can be:</a:t>
            </a:r>
          </a:p>
          <a:p>
            <a:pPr lvl="2"/>
            <a:r>
              <a:rPr lang="en-US" sz="2200"/>
              <a:t>Component within a chip</a:t>
            </a:r>
          </a:p>
          <a:p>
            <a:pPr lvl="2"/>
            <a:r>
              <a:rPr lang="en-US" sz="2200"/>
              <a:t>Component within a computer</a:t>
            </a:r>
          </a:p>
          <a:p>
            <a:pPr lvl="2"/>
            <a:r>
              <a:rPr lang="en-US" sz="2200"/>
              <a:t>Computer</a:t>
            </a:r>
          </a:p>
          <a:p>
            <a:pPr lvl="2"/>
            <a:r>
              <a:rPr lang="en-US" sz="2200"/>
              <a:t>System of computers</a:t>
            </a:r>
          </a:p>
          <a:p>
            <a:pPr lvl="1"/>
            <a:r>
              <a:rPr lang="en-US" sz="2200"/>
              <a:t>Network consists of:</a:t>
            </a:r>
          </a:p>
          <a:p>
            <a:pPr lvl="2"/>
            <a:r>
              <a:rPr lang="en-US" sz="2200"/>
              <a:t>End point devices with interface to network</a:t>
            </a:r>
          </a:p>
          <a:p>
            <a:pPr lvl="2"/>
            <a:r>
              <a:rPr lang="en-US" sz="2200"/>
              <a:t>Links</a:t>
            </a:r>
          </a:p>
          <a:p>
            <a:pPr lvl="2"/>
            <a:r>
              <a:rPr lang="en-US" sz="2200"/>
              <a:t>Interconnect hardware</a:t>
            </a:r>
          </a:p>
          <a:p>
            <a:r>
              <a:rPr lang="en-US" sz="2200"/>
              <a:t>Goal: transfer maximum amount of information with the least cost (minimum time, power)</a:t>
            </a:r>
          </a:p>
        </p:txBody>
      </p:sp>
    </p:spTree>
    <p:extLst>
      <p:ext uri="{BB962C8B-B14F-4D97-AF65-F5344CB8AC3E}">
        <p14:creationId xmlns:p14="http://schemas.microsoft.com/office/powerpoint/2010/main" val="37478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2400" b="1"/>
              <a:t>Infiniband architecture overview</a:t>
            </a:r>
          </a:p>
          <a:p>
            <a:pPr lvl="1" eaLnBrk="1" hangingPunct="1">
              <a:defRPr/>
            </a:pPr>
            <a:r>
              <a:rPr lang="en-US" dirty="0"/>
              <a:t>Components: </a:t>
            </a:r>
          </a:p>
          <a:p>
            <a:pPr lvl="2" eaLnBrk="1" hangingPunct="1">
              <a:defRPr/>
            </a:pPr>
            <a:r>
              <a:rPr lang="en-US" sz="2400"/>
              <a:t>Links</a:t>
            </a:r>
          </a:p>
          <a:p>
            <a:pPr lvl="2" eaLnBrk="1" hangingPunct="1">
              <a:defRPr/>
            </a:pPr>
            <a:r>
              <a:rPr lang="en-US" sz="2400"/>
              <a:t>Channel adaptors</a:t>
            </a:r>
          </a:p>
          <a:p>
            <a:pPr lvl="2" eaLnBrk="1" hangingPunct="1">
              <a:defRPr/>
            </a:pPr>
            <a:r>
              <a:rPr lang="en-US" sz="2400"/>
              <a:t>Switches</a:t>
            </a:r>
          </a:p>
          <a:p>
            <a:pPr lvl="2" eaLnBrk="1" hangingPunct="1">
              <a:defRPr/>
            </a:pPr>
            <a:r>
              <a:rPr lang="en-US" sz="2400"/>
              <a:t>Routers</a:t>
            </a:r>
          </a:p>
          <a:p>
            <a:pPr lvl="1" eaLnBrk="1" hangingPunct="1">
              <a:defRPr/>
            </a:pPr>
            <a:r>
              <a:rPr lang="en-US" dirty="0"/>
              <a:t>The specification allows Infiniband wide area network, but mostly adopted as a system/storage area network.</a:t>
            </a:r>
          </a:p>
          <a:p>
            <a:pPr lvl="1" eaLnBrk="1" hangingPunct="1">
              <a:defRPr/>
            </a:pPr>
            <a:r>
              <a:rPr lang="en-US" dirty="0"/>
              <a:t>Topology:</a:t>
            </a:r>
          </a:p>
          <a:p>
            <a:pPr lvl="2" eaLnBrk="1" hangingPunct="1">
              <a:defRPr/>
            </a:pPr>
            <a:r>
              <a:rPr lang="en-US" sz="2400"/>
              <a:t>Irregular</a:t>
            </a:r>
          </a:p>
          <a:p>
            <a:pPr lvl="2" eaLnBrk="1" hangingPunct="1">
              <a:defRPr/>
            </a:pPr>
            <a:r>
              <a:rPr lang="en-US" sz="2400"/>
              <a:t>Regular: Fat tree , hypercube, torus, etc.</a:t>
            </a:r>
          </a:p>
        </p:txBody>
      </p:sp>
    </p:spTree>
    <p:extLst>
      <p:ext uri="{BB962C8B-B14F-4D97-AF65-F5344CB8AC3E}">
        <p14:creationId xmlns:p14="http://schemas.microsoft.com/office/powerpoint/2010/main" val="279294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1">
              <a:defRPr/>
            </a:pPr>
            <a:r>
              <a:rPr lang="en-US" dirty="0"/>
              <a:t>Link speed (signal rate):</a:t>
            </a:r>
          </a:p>
          <a:p>
            <a:pPr lvl="2">
              <a:defRPr/>
            </a:pPr>
            <a:r>
              <a:rPr lang="en-US" sz="2400"/>
              <a:t>Single data rate (SDR): 2.5Gbps (1X), 10Gbps (4X), and 30Gbps (12X).</a:t>
            </a:r>
          </a:p>
          <a:p>
            <a:pPr lvl="2">
              <a:defRPr/>
            </a:pPr>
            <a:r>
              <a:rPr lang="en-US" sz="2400"/>
              <a:t>Double data rate (DDR): 5Gbps (1X), 20 Gbps (4X), 60Gbps(12X)</a:t>
            </a:r>
          </a:p>
          <a:p>
            <a:pPr lvl="2">
              <a:defRPr/>
            </a:pPr>
            <a:r>
              <a:rPr lang="en-US" sz="2400"/>
              <a:t>Quad data rate (QDR): 10Gbps (1X), 40Gbps(4X), 120Gbps(12X)</a:t>
            </a:r>
          </a:p>
          <a:p>
            <a:pPr lvl="2">
              <a:defRPr/>
            </a:pPr>
            <a:r>
              <a:rPr lang="en-US" sz="2400"/>
              <a:t>Fourteen data rate (FDR): 14Gbps(1X), 56Gbps(4X), 168Gbps(12X)</a:t>
            </a:r>
          </a:p>
          <a:p>
            <a:pPr lvl="2">
              <a:defRPr/>
            </a:pPr>
            <a:r>
              <a:rPr lang="en-US" sz="2400"/>
              <a:t>Enhanced data rate (EDR): 25Gbps(1X), 100Gbps(4X), 300Gbps(12X)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652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en-US">
                <a:solidFill>
                  <a:schemeClr val="accent1"/>
                </a:solidFill>
              </a:rPr>
              <a:t>What InfiniBand Offers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1687"/>
              </a:spcBef>
              <a:buClr>
                <a:srgbClr val="76DCFF"/>
              </a:buClr>
              <a:buSzPct val="180000"/>
              <a:buNone/>
            </a:pPr>
            <a:r>
              <a:rPr lang="en-US" altLang="en-US" sz="2400"/>
              <a:t>Lowest Layer for scalable IO interconnect</a:t>
            </a:r>
          </a:p>
          <a:p>
            <a:pPr marL="0" indent="0">
              <a:spcBef>
                <a:spcPts val="1687"/>
              </a:spcBef>
              <a:buClr>
                <a:srgbClr val="76DCFF"/>
              </a:buClr>
              <a:buSzPct val="180000"/>
              <a:buNone/>
            </a:pPr>
            <a:r>
              <a:rPr lang="en-US" altLang="en-US" sz="2400"/>
              <a:t>  High-Performance</a:t>
            </a:r>
          </a:p>
          <a:p>
            <a:pPr marL="0" indent="0">
              <a:spcBef>
                <a:spcPts val="1687"/>
              </a:spcBef>
              <a:buClr>
                <a:srgbClr val="76DCFF"/>
              </a:buClr>
              <a:buSzPct val="180000"/>
              <a:buNone/>
            </a:pPr>
            <a:r>
              <a:rPr lang="en-US" altLang="en-US" sz="2400"/>
              <a:t>  Low Latency</a:t>
            </a:r>
          </a:p>
          <a:p>
            <a:pPr marL="0" indent="0">
              <a:spcBef>
                <a:spcPts val="1687"/>
              </a:spcBef>
              <a:buClr>
                <a:srgbClr val="76DCFF"/>
              </a:buClr>
              <a:buSzPct val="180000"/>
              <a:buNone/>
            </a:pPr>
            <a:r>
              <a:rPr lang="en-US" altLang="en-US" sz="2400"/>
              <a:t>  Reliable Switch Fabric</a:t>
            </a:r>
          </a:p>
          <a:p>
            <a:pPr marL="0" indent="0">
              <a:spcBef>
                <a:spcPts val="1687"/>
              </a:spcBef>
              <a:buClr>
                <a:srgbClr val="76DCFF"/>
              </a:buClr>
              <a:buSzPct val="180000"/>
              <a:buNone/>
            </a:pPr>
            <a:r>
              <a:rPr lang="en-US" altLang="en-US" sz="2400"/>
              <a:t>Offers higher layers of functionality</a:t>
            </a:r>
          </a:p>
          <a:p>
            <a:pPr marL="0" indent="0">
              <a:spcBef>
                <a:spcPts val="1687"/>
              </a:spcBef>
              <a:buClr>
                <a:srgbClr val="76DCFF"/>
              </a:buClr>
              <a:buSzPct val="180000"/>
              <a:buNone/>
            </a:pPr>
            <a:r>
              <a:rPr lang="en-US" altLang="en-US" sz="2400"/>
              <a:t>  Application Clustering</a:t>
            </a:r>
          </a:p>
          <a:p>
            <a:pPr marL="0" indent="0">
              <a:spcBef>
                <a:spcPts val="1687"/>
              </a:spcBef>
              <a:buClr>
                <a:srgbClr val="76DCFF"/>
              </a:buClr>
              <a:buSzPct val="180000"/>
              <a:buNone/>
            </a:pPr>
            <a:r>
              <a:rPr lang="en-US" altLang="en-US" sz="2400"/>
              <a:t>  Fast Inter Process Communications</a:t>
            </a:r>
          </a:p>
          <a:p>
            <a:pPr marL="0" indent="0">
              <a:spcBef>
                <a:spcPts val="1687"/>
              </a:spcBef>
              <a:buClr>
                <a:srgbClr val="76DCFF"/>
              </a:buClr>
              <a:buSzPct val="180000"/>
              <a:buNone/>
            </a:pPr>
            <a:r>
              <a:rPr lang="en-US" altLang="en-US" sz="2400"/>
              <a:t>  Storage Area Networks</a:t>
            </a:r>
          </a:p>
        </p:txBody>
      </p:sp>
      <p:sp>
        <p:nvSpPr>
          <p:cNvPr id="13315" name="AutoShape 3"/>
          <p:cNvSpPr>
            <a:spLocks/>
          </p:cNvSpPr>
          <p:nvPr/>
        </p:nvSpPr>
        <p:spPr bwMode="auto">
          <a:xfrm>
            <a:off x="9828610" y="5625703"/>
            <a:ext cx="556990" cy="571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spcBef>
                <a:spcPct val="0"/>
              </a:spcBef>
              <a:spcAft>
                <a:spcPts val="600"/>
              </a:spcAft>
            </a:pPr>
            <a:endParaRPr lang="en-US" altLang="en-US" sz="1266" dirty="0"/>
          </a:p>
        </p:txBody>
      </p:sp>
    </p:spTree>
    <p:extLst>
      <p:ext uri="{BB962C8B-B14F-4D97-AF65-F5344CB8AC3E}">
        <p14:creationId xmlns:p14="http://schemas.microsoft.com/office/powerpoint/2010/main" val="40152578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000"/>
              <a:t>Layers: somewhat similar to TCP/IP</a:t>
            </a:r>
          </a:p>
          <a:p>
            <a:pPr lvl="1" eaLnBrk="1" hangingPunct="1"/>
            <a:r>
              <a:rPr lang="en-US" altLang="en-US" sz="2000"/>
              <a:t>Physical layer</a:t>
            </a:r>
          </a:p>
          <a:p>
            <a:pPr lvl="1" eaLnBrk="1" hangingPunct="1"/>
            <a:r>
              <a:rPr lang="en-US" altLang="en-US" sz="2000"/>
              <a:t>Link layer</a:t>
            </a:r>
          </a:p>
          <a:p>
            <a:pPr lvl="2" eaLnBrk="1" hangingPunct="1"/>
            <a:r>
              <a:rPr lang="en-US" altLang="en-US"/>
              <a:t>Error detection (CRC checksum)</a:t>
            </a:r>
          </a:p>
          <a:p>
            <a:pPr lvl="2" eaLnBrk="1" hangingPunct="1"/>
            <a:r>
              <a:rPr lang="en-US" altLang="en-US"/>
              <a:t>flow control (credit based)</a:t>
            </a:r>
          </a:p>
          <a:p>
            <a:pPr lvl="2" eaLnBrk="1" hangingPunct="1"/>
            <a:r>
              <a:rPr lang="en-US" altLang="en-US"/>
              <a:t>switching, virtual lanes (VL), </a:t>
            </a:r>
          </a:p>
          <a:p>
            <a:pPr lvl="2" eaLnBrk="1" hangingPunct="1"/>
            <a:r>
              <a:rPr lang="en-US" altLang="en-US"/>
              <a:t>forwarding table computed by subnet manager</a:t>
            </a:r>
          </a:p>
          <a:p>
            <a:pPr lvl="3" eaLnBrk="1" hangingPunct="1"/>
            <a:r>
              <a:rPr lang="en-US" altLang="en-US" sz="2000"/>
              <a:t>Single path deterministic routing (not adaptive)</a:t>
            </a:r>
          </a:p>
          <a:p>
            <a:pPr lvl="1" eaLnBrk="1" hangingPunct="1"/>
            <a:r>
              <a:rPr lang="en-US" altLang="en-US" sz="2000"/>
              <a:t>Network layer: across subnets.</a:t>
            </a:r>
          </a:p>
          <a:p>
            <a:pPr lvl="2" eaLnBrk="1" hangingPunct="1"/>
            <a:r>
              <a:rPr lang="en-US" altLang="en-US"/>
              <a:t>No use for the cluster environment</a:t>
            </a:r>
          </a:p>
          <a:p>
            <a:pPr lvl="1" eaLnBrk="1" hangingPunct="1"/>
            <a:r>
              <a:rPr lang="en-US" altLang="en-US" sz="2000"/>
              <a:t>Transport layer</a:t>
            </a:r>
          </a:p>
          <a:p>
            <a:pPr lvl="2" eaLnBrk="1" hangingPunct="1"/>
            <a:r>
              <a:rPr lang="en-US" altLang="en-US"/>
              <a:t>Reliable/unreliable, connection/datagram</a:t>
            </a:r>
          </a:p>
          <a:p>
            <a:pPr lvl="1" eaLnBrk="1" hangingPunct="1"/>
            <a:r>
              <a:rPr lang="en-US" altLang="en-US" sz="2000"/>
              <a:t>Verbs: interface between adaptors and OS/Users</a:t>
            </a:r>
          </a:p>
          <a:p>
            <a:pPr lvl="1" eaLnBrk="1" hangingPunct="1"/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00762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>
                <a:solidFill>
                  <a:schemeClr val="accent1"/>
                </a:solidFill>
              </a:rPr>
              <a:t>Interconnection Networks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0"/>
            <a:r>
              <a:rPr lang="en-US" sz="1900"/>
              <a:t>System/Storage Area Network (SANs)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8138" algn="l"/>
                <a:tab pos="8686800" algn="l"/>
                <a:tab pos="9405938" algn="l"/>
              </a:tabLst>
            </a:pPr>
            <a:r>
              <a:rPr lang="en-GB" sz="1900"/>
              <a:t>Multiprocessor and multicomputer systems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8138" algn="l"/>
                <a:tab pos="8686800" algn="l"/>
                <a:tab pos="9405938" algn="l"/>
              </a:tabLst>
            </a:pPr>
            <a:r>
              <a:rPr lang="en-GB" sz="1900"/>
              <a:t>Interprocessor and processor-memory interconnections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8138" algn="l"/>
                <a:tab pos="8686800" algn="l"/>
                <a:tab pos="9405938" algn="l"/>
              </a:tabLst>
            </a:pPr>
            <a:r>
              <a:rPr lang="en-GB" sz="1900"/>
              <a:t>Server and data center environments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8138" algn="l"/>
                <a:tab pos="8686800" algn="l"/>
                <a:tab pos="9405938" algn="l"/>
              </a:tabLst>
            </a:pPr>
            <a:r>
              <a:rPr lang="en-GB" sz="1900"/>
              <a:t>Storage and I/O components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8138" algn="l"/>
                <a:tab pos="8686800" algn="l"/>
                <a:tab pos="9405938" algn="l"/>
              </a:tabLst>
            </a:pPr>
            <a:r>
              <a:rPr lang="en-GB" sz="1900"/>
              <a:t>Hundreds to thousands of devices interconnected 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8138" algn="l"/>
                <a:tab pos="8686800" algn="l"/>
                <a:tab pos="9405938" algn="l"/>
              </a:tabLst>
            </a:pPr>
            <a:r>
              <a:rPr lang="en-GB" sz="1900"/>
              <a:t>IBM Blue Gene/L supercomputer (64K nodes, each with 2 processors)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8138" algn="l"/>
                <a:tab pos="8686800" algn="l"/>
                <a:tab pos="9405938" algn="l"/>
              </a:tabLst>
            </a:pPr>
            <a:r>
              <a:rPr lang="en-GB" sz="1900"/>
              <a:t>Maximum interconnect distance typically on the order of tens of meters, but some with as high as a few hundred meters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8138" algn="l"/>
                <a:tab pos="8686800" algn="l"/>
                <a:tab pos="9405938" algn="l"/>
              </a:tabLst>
            </a:pPr>
            <a:r>
              <a:rPr lang="en-GB" sz="1900"/>
              <a:t>InfiniBand: 120 Gbps over a distance of 300 m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8138" algn="l"/>
                <a:tab pos="8686800" algn="l"/>
                <a:tab pos="9405938" algn="l"/>
              </a:tabLst>
            </a:pPr>
            <a:r>
              <a:rPr lang="en-GB" sz="1900"/>
              <a:t>Examples (standards and proprietary)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8138" algn="l"/>
                <a:tab pos="8686800" algn="l"/>
                <a:tab pos="9405938" algn="l"/>
              </a:tabLst>
            </a:pPr>
            <a:r>
              <a:rPr lang="en-GB" sz="1900"/>
              <a:t>InfiniBand, Myrinet, Quadrics, Advanced Switching Interconnect</a:t>
            </a:r>
            <a:endParaRPr lang="en-US" sz="19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26448EE-B45F-6646-A673-B7007F420676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597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Widescreen</PresentationFormat>
  <Paragraphs>67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Interconnection Networks: Introduction</vt:lpstr>
      <vt:lpstr>Introduction</vt:lpstr>
      <vt:lpstr>PowerPoint Presentation</vt:lpstr>
      <vt:lpstr>PowerPoint Presentation</vt:lpstr>
      <vt:lpstr>What InfiniBand Offers</vt:lpstr>
      <vt:lpstr>PowerPoint Presentation</vt:lpstr>
      <vt:lpstr>Interconnection Networks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Interconnection Networks: Introduction</dc:title>
  <dc:creator>Ramesh Bulusu</dc:creator>
  <cp:lastModifiedBy>Ramesh Bulusu</cp:lastModifiedBy>
  <cp:revision>2</cp:revision>
  <dcterms:created xsi:type="dcterms:W3CDTF">2019-09-30T12:01:26Z</dcterms:created>
  <dcterms:modified xsi:type="dcterms:W3CDTF">2019-09-30T12:02:12Z</dcterms:modified>
</cp:coreProperties>
</file>