
<file path=[Content_Types].xml><?xml version="1.0" encoding="utf-8"?>
<Types xmlns="http://schemas.openxmlformats.org/package/2006/content-types">
  <Default Extension="wmf" ContentType="image/x-w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2"/>
  </p:notesMasterIdLst>
  <p:handoutMasterIdLst>
    <p:handoutMasterId r:id="rId83"/>
  </p:handoutMasterIdLst>
  <p:sldIdLst>
    <p:sldId id="545" r:id="rId3"/>
    <p:sldId id="373" r:id="rId4"/>
    <p:sldId id="543" r:id="rId5"/>
    <p:sldId id="374" r:id="rId6"/>
    <p:sldId id="544" r:id="rId7"/>
    <p:sldId id="375" r:id="rId8"/>
    <p:sldId id="376" r:id="rId9"/>
    <p:sldId id="379" r:id="rId10"/>
    <p:sldId id="407" r:id="rId11"/>
    <p:sldId id="408" r:id="rId12"/>
    <p:sldId id="409" r:id="rId13"/>
    <p:sldId id="382" r:id="rId14"/>
    <p:sldId id="384" r:id="rId15"/>
    <p:sldId id="383" r:id="rId16"/>
    <p:sldId id="385" r:id="rId17"/>
    <p:sldId id="386" r:id="rId18"/>
    <p:sldId id="405" r:id="rId19"/>
    <p:sldId id="397" r:id="rId20"/>
    <p:sldId id="398" r:id="rId21"/>
    <p:sldId id="399" r:id="rId22"/>
    <p:sldId id="400" r:id="rId23"/>
    <p:sldId id="403" r:id="rId24"/>
    <p:sldId id="404" r:id="rId25"/>
    <p:sldId id="401" r:id="rId26"/>
    <p:sldId id="406" r:id="rId27"/>
    <p:sldId id="609" r:id="rId28"/>
    <p:sldId id="410" r:id="rId29"/>
    <p:sldId id="411" r:id="rId30"/>
    <p:sldId id="414" r:id="rId31"/>
    <p:sldId id="412" r:id="rId32"/>
    <p:sldId id="413" r:id="rId33"/>
    <p:sldId id="415" r:id="rId34"/>
    <p:sldId id="417" r:id="rId35"/>
    <p:sldId id="416" r:id="rId36"/>
    <p:sldId id="420" r:id="rId37"/>
    <p:sldId id="419" r:id="rId38"/>
    <p:sldId id="387" r:id="rId39"/>
    <p:sldId id="388" r:id="rId40"/>
    <p:sldId id="389" r:id="rId41"/>
    <p:sldId id="390" r:id="rId42"/>
    <p:sldId id="391" r:id="rId43"/>
    <p:sldId id="392" r:id="rId44"/>
    <p:sldId id="393" r:id="rId45"/>
    <p:sldId id="394" r:id="rId46"/>
    <p:sldId id="395" r:id="rId47"/>
    <p:sldId id="396" r:id="rId48"/>
    <p:sldId id="421"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451" r:id="rId65"/>
    <p:sldId id="452" r:id="rId66"/>
    <p:sldId id="453" r:id="rId67"/>
    <p:sldId id="610" r:id="rId68"/>
    <p:sldId id="611" r:id="rId69"/>
    <p:sldId id="612" r:id="rId70"/>
    <p:sldId id="613" r:id="rId71"/>
    <p:sldId id="614" r:id="rId72"/>
    <p:sldId id="615" r:id="rId73"/>
    <p:sldId id="616" r:id="rId74"/>
    <p:sldId id="617" r:id="rId75"/>
    <p:sldId id="618" r:id="rId76"/>
    <p:sldId id="622" r:id="rId77"/>
    <p:sldId id="626" r:id="rId78"/>
    <p:sldId id="623" r:id="rId79"/>
    <p:sldId id="624" r:id="rId80"/>
    <p:sldId id="625" r:id="rId8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8"/>
    <p:restoredTop sz="94709"/>
  </p:normalViewPr>
  <p:slideViewPr>
    <p:cSldViewPr showGuides="1">
      <p:cViewPr>
        <p:scale>
          <a:sx n="75" d="100"/>
          <a:sy n="75" d="100"/>
        </p:scale>
        <p:origin x="-1218" y="174"/>
      </p:cViewPr>
      <p:guideLst>
        <p:guide orient="horz" pos="2160"/>
        <p:guide pos="2880"/>
      </p:guideLst>
    </p:cSldViewPr>
  </p:slideViewPr>
  <p:outlineViewPr>
    <p:cViewPr>
      <p:scale>
        <a:sx n="33" d="100"/>
        <a:sy n="33" d="100"/>
      </p:scale>
      <p:origin x="0" y="7171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6" Type="http://schemas.openxmlformats.org/officeDocument/2006/relationships/tableStyles" Target="tableStyles.xml"/><Relationship Id="rId85" Type="http://schemas.openxmlformats.org/officeDocument/2006/relationships/viewProps" Target="viewProps.xml"/><Relationship Id="rId84" Type="http://schemas.openxmlformats.org/officeDocument/2006/relationships/presProps" Target="presProps.xml"/><Relationship Id="rId83" Type="http://schemas.openxmlformats.org/officeDocument/2006/relationships/handoutMaster" Target="handoutMasters/handoutMaster1.xml"/><Relationship Id="rId82" Type="http://schemas.openxmlformats.org/officeDocument/2006/relationships/notesMaster" Target="notesMasters/notesMaster1.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17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4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5974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174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n-ea"/>
              <a:cs typeface="+mn-cs"/>
            </a:endParaRPr>
          </a:p>
        </p:txBody>
      </p:sp>
      <p:sp>
        <p:nvSpPr>
          <p:cNvPr id="3175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5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2"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3" name="Date Placeholder 29"/>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18"/>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2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vert="horz" wrap="square" lIns="91440" tIns="45720" rIns="91440" bIns="45720" numCol="1" anchor="t" anchorCtr="0" compatLnSpc="1"/>
          <a:lstStyle/>
          <a:p>
            <a:pPr marL="419100" marR="0" lvl="0" indent="-382905"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Char char=""/>
              <a:defRPr/>
            </a:pPr>
            <a:endParaRPr kumimoji="0" lang="en-US" sz="3000" b="0" i="0" u="none" strike="noStrike" kern="1200" cap="none" spc="0" normalizeH="0" baseline="0" noProof="0">
              <a:ln>
                <a:noFill/>
              </a:ln>
              <a:solidFill>
                <a:schemeClr val="tx1"/>
              </a:solidFill>
              <a:effectLst/>
              <a:uLnTx/>
              <a:uFillTx/>
              <a:latin typeface="+mn-lt"/>
              <a:ea typeface="+mn-ea"/>
              <a:cs typeface="+mn-cs"/>
            </a:endParaRPr>
          </a:p>
        </p:txBody>
      </p:sp>
      <p:sp>
        <p:nvSpPr>
          <p:cNvPr id="9" name="Date Placeholder 4"/>
          <p:cNvSpPr>
            <a:spLocks noGrp="1"/>
          </p:cNvSpPr>
          <p:nvPr>
            <p:ph type="dt" sz="half" idx="12"/>
          </p:nvPr>
        </p:nvSpPr>
        <p:spPr>
          <a:xfrm>
            <a:off x="685800" y="6248400"/>
            <a:ext cx="1905000" cy="457200"/>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248400"/>
            <a:ext cx="2895600" cy="457200"/>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6553200" y="6248400"/>
            <a:ext cx="1905000" cy="457200"/>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9" name="Freeform 8"/>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1" name="Freeform 10"/>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4" name="Footer Placeholder 4"/>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5" name="Slide Number Placeholder 5"/>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6"/>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7"/>
          <p:cNvSpPr>
            <a:spLocks noGrp="1"/>
          </p:cNvSpPr>
          <p:nvPr>
            <p:ph type="ftr" sz="quarter" idx="1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8"/>
          <p:cNvSpPr>
            <a:spLocks noGrp="1"/>
          </p:cNvSpPr>
          <p:nvPr>
            <p:ph type="sldNum" sz="quarter" idx="1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6575"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2" panose="05020102010507070707"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endParaRPr lang="en-US" smtClean="0"/>
          </a:p>
        </p:txBody>
      </p:sp>
      <p:sp>
        <p:nvSpPr>
          <p:cNvPr id="9" name="Date Placeholder 4"/>
          <p:cNvSpPr>
            <a:spLocks noGrp="1"/>
          </p:cNvSpPr>
          <p:nvPr>
            <p:ph type="dt" sz="half" idx="12"/>
          </p:nvPr>
        </p:nvSpPr>
        <p:spPr>
          <a:xfrm>
            <a:off x="457200" y="6421438"/>
            <a:ext cx="2133600" cy="365125"/>
          </a:xfrm>
          <a:prstGeom prst="rect">
            <a:avLst/>
          </a:prstGeom>
        </p:spPr>
        <p:txBody>
          <a:bodyPr vert="horz"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1" name="Footer Placeholder 5"/>
          <p:cNvSpPr>
            <a:spLocks noGrp="1"/>
          </p:cNvSpPr>
          <p:nvPr>
            <p:ph type="ftr" sz="quarter" idx="3"/>
          </p:nvPr>
        </p:nvSpPr>
        <p:spPr>
          <a:xfrm>
            <a:off x="3124200" y="6421438"/>
            <a:ext cx="2895600" cy="365125"/>
          </a:xfrm>
          <a:prstGeom prst="rect">
            <a:avLst/>
          </a:prstGeom>
        </p:spPr>
        <p:txBody>
          <a:bodyPr vert="horz" lIns="0" rIns="0" bIns="0" anchor="b"/>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3" name="Slide Number Placeholder 6"/>
          <p:cNvSpPr>
            <a:spLocks noGrp="1"/>
          </p:cNvSpPr>
          <p:nvPr>
            <p:ph type="sldNum" sz="quarter" idx="4"/>
          </p:nvPr>
        </p:nvSpPr>
        <p:spPr>
          <a:xfrm>
            <a:off x="8153400" y="6421438"/>
            <a:ext cx="762000" cy="365125"/>
          </a:xfrm>
          <a:prstGeom prst="rect">
            <a:avLst/>
          </a:prstGeom>
        </p:spPr>
        <p:txBody>
          <a:bodyPr vert="horz" lIns="0" tIns="0" rIns="0" bIns="0" anchor="b"/>
          <a:p>
            <a:pPr algn="r"/>
            <a:fld id="{9A0DB2DC-4C9A-4742-B13C-FB6460FD350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p:sp>
        <p:nvSpPr>
          <p:cNvPr id="12" name="Freeform 11"/>
          <p:cNvSpPr/>
          <p:nvPr/>
        </p:nvSpPr>
        <p:spPr bwMode="auto">
          <a:xfrm>
            <a:off x="0" y="4751388"/>
            <a:ext cx="9144000" cy="211296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 name="Freeform 15"/>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8" name="Title Placeholder 8"/>
          <p:cNvSpPr>
            <a:spLocks noGrp="1"/>
          </p:cNvSpPr>
          <p:nvPr>
            <p:ph type="title"/>
          </p:nvPr>
        </p:nvSpPr>
        <p:spPr>
          <a:xfrm>
            <a:off x="457200" y="274638"/>
            <a:ext cx="7467600" cy="1143000"/>
          </a:xfrm>
          <a:prstGeom prst="rect">
            <a:avLst/>
          </a:prstGeom>
          <a:noFill/>
          <a:ln w="9525">
            <a:noFill/>
          </a:ln>
        </p:spPr>
        <p:txBody>
          <a:bodyPr lIns="45720" rIns="45720" anchor="ctr"/>
          <a:p>
            <a:pPr lvl="0"/>
            <a:r>
              <a:rPr dirty="0"/>
              <a:t>Click to edit Master title style</a:t>
            </a:r>
            <a:endParaRPr dirty="0"/>
          </a:p>
        </p:txBody>
      </p:sp>
      <p:sp>
        <p:nvSpPr>
          <p:cNvPr id="6149" name="Text Placeholder 29"/>
          <p:cNvSpPr>
            <a:spLocks noGrp="1"/>
          </p:cNvSpPr>
          <p:nvPr>
            <p:ph type="body" idx="1"/>
          </p:nvPr>
        </p:nvSpPr>
        <p:spPr>
          <a:xfrm>
            <a:off x="457200" y="1600200"/>
            <a:ext cx="7467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schemeClr val="tx2">
                  <a:shade val="50000"/>
                </a:schemeClr>
              </a:solidFill>
              <a:effectLst/>
              <a:uLnTx/>
              <a:uFillTx/>
              <a:latin typeface="Arial" panose="020B0604020202020204" pitchFamily="34" charset="0"/>
              <a:ea typeface="+mn-ea"/>
              <a:cs typeface="+mn-cs"/>
            </a:endParaRPr>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a:defRPr sz="1000">
                <a:solidFill>
                  <a:srgbClr val="9B9A98"/>
                </a:solidFill>
              </a:defRPr>
            </a:lvl1pPr>
          </a:lstStyle>
          <a:p>
            <a:pPr lvl="0" eaLnBrk="1" hangingPunct="1"/>
            <a:fld id="{9A0DB2DC-4C9A-4742-B13C-FB6460FD3503}" type="slidenum">
              <a:rPr lang="en-US" dirty="0">
                <a:latin typeface="Arial" panose="020B0604020202020204" pitchFamily="34" charset="0"/>
              </a:rPr>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600" kern="1200">
          <a:solidFill>
            <a:schemeClr val="tx1"/>
          </a:solidFill>
          <a:latin typeface="+mj-lt"/>
          <a:ea typeface="+mj-ea"/>
          <a:cs typeface="+mj-cs"/>
        </a:defRPr>
      </a:lvl1pPr>
      <a:lvl2pPr algn="l" rtl="0" eaLnBrk="0" fontAlgn="base" hangingPunct="0">
        <a:spcBef>
          <a:spcPct val="0"/>
        </a:spcBef>
        <a:spcAft>
          <a:spcPct val="0"/>
        </a:spcAft>
        <a:defRPr sz="4600">
          <a:solidFill>
            <a:schemeClr val="tx1"/>
          </a:solidFill>
          <a:latin typeface="Franklin Gothic Book" panose="020B0503020102020204"/>
        </a:defRPr>
      </a:lvl2pPr>
      <a:lvl3pPr algn="l" rtl="0" eaLnBrk="0" fontAlgn="base" hangingPunct="0">
        <a:spcBef>
          <a:spcPct val="0"/>
        </a:spcBef>
        <a:spcAft>
          <a:spcPct val="0"/>
        </a:spcAft>
        <a:defRPr sz="4600">
          <a:solidFill>
            <a:schemeClr val="tx1"/>
          </a:solidFill>
          <a:latin typeface="Franklin Gothic Book" panose="020B0503020102020204"/>
        </a:defRPr>
      </a:lvl3pPr>
      <a:lvl4pPr algn="l" rtl="0" eaLnBrk="0" fontAlgn="base" hangingPunct="0">
        <a:spcBef>
          <a:spcPct val="0"/>
        </a:spcBef>
        <a:spcAft>
          <a:spcPct val="0"/>
        </a:spcAft>
        <a:defRPr sz="4600">
          <a:solidFill>
            <a:schemeClr val="tx1"/>
          </a:solidFill>
          <a:latin typeface="Franklin Gothic Book" panose="020B0503020102020204"/>
        </a:defRPr>
      </a:lvl4pPr>
      <a:lvl5pPr algn="l" rtl="0" eaLnBrk="0" fontAlgn="base" hangingPunct="0">
        <a:spcBef>
          <a:spcPct val="0"/>
        </a:spcBef>
        <a:spcAft>
          <a:spcPct val="0"/>
        </a:spcAft>
        <a:defRPr sz="4600">
          <a:solidFill>
            <a:schemeClr val="tx1"/>
          </a:solidFill>
          <a:latin typeface="Franklin Gothic Book" panose="020B0503020102020204"/>
        </a:defRPr>
      </a:lvl5pPr>
      <a:lvl6pPr marL="457200" algn="l" rtl="0" fontAlgn="base">
        <a:spcBef>
          <a:spcPct val="0"/>
        </a:spcBef>
        <a:spcAft>
          <a:spcPct val="0"/>
        </a:spcAft>
        <a:defRPr sz="4600">
          <a:solidFill>
            <a:schemeClr val="tx1"/>
          </a:solidFill>
          <a:latin typeface="Franklin Gothic Book" panose="020B0503020102020204"/>
        </a:defRPr>
      </a:lvl6pPr>
      <a:lvl7pPr marL="914400" algn="l" rtl="0" fontAlgn="base">
        <a:spcBef>
          <a:spcPct val="0"/>
        </a:spcBef>
        <a:spcAft>
          <a:spcPct val="0"/>
        </a:spcAft>
        <a:defRPr sz="4600">
          <a:solidFill>
            <a:schemeClr val="tx1"/>
          </a:solidFill>
          <a:latin typeface="Franklin Gothic Book" panose="020B0503020102020204"/>
        </a:defRPr>
      </a:lvl7pPr>
      <a:lvl8pPr marL="1371600" algn="l" rtl="0" fontAlgn="base">
        <a:spcBef>
          <a:spcPct val="0"/>
        </a:spcBef>
        <a:spcAft>
          <a:spcPct val="0"/>
        </a:spcAft>
        <a:defRPr sz="4600">
          <a:solidFill>
            <a:schemeClr val="tx1"/>
          </a:solidFill>
          <a:latin typeface="Franklin Gothic Book" panose="020B0503020102020204"/>
        </a:defRPr>
      </a:lvl8pPr>
      <a:lvl9pPr marL="1828800" algn="l" rtl="0" fontAlgn="base">
        <a:spcBef>
          <a:spcPct val="0"/>
        </a:spcBef>
        <a:spcAft>
          <a:spcPct val="0"/>
        </a:spcAft>
        <a:defRPr sz="4600">
          <a:solidFill>
            <a:schemeClr val="tx1"/>
          </a:solidFill>
          <a:latin typeface="Franklin Gothic Book" panose="020B0503020102020204"/>
        </a:defRPr>
      </a:lvl9pPr>
    </p:titleStyle>
    <p:bodyStyle>
      <a:lvl1pPr marL="419100" indent="-382905"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722630" indent="-273050" algn="l" rtl="0" eaLnBrk="0" fontAlgn="base" hangingPunct="0">
        <a:spcBef>
          <a:spcPct val="20000"/>
        </a:spcBef>
        <a:spcAft>
          <a:spcPct val="0"/>
        </a:spcAft>
        <a:buClr>
          <a:schemeClr val="accent1"/>
        </a:buClr>
        <a:buSzPct val="90000"/>
        <a:buFont typeface="Wingdings 2" panose="05020102010507070707" pitchFamily="18" charset="2"/>
        <a:buChar char=""/>
        <a:defRPr sz="2600" kern="1200">
          <a:solidFill>
            <a:schemeClr val="tx1"/>
          </a:solidFill>
          <a:latin typeface="+mn-lt"/>
          <a:ea typeface="+mn-ea"/>
          <a:cs typeface="+mn-cs"/>
        </a:defRPr>
      </a:lvl2pPr>
      <a:lvl3pPr marL="1005205" indent="-255905" algn="l" rtl="0" eaLnBrk="0" fontAlgn="base" hangingPunct="0">
        <a:spcBef>
          <a:spcPct val="20000"/>
        </a:spcBef>
        <a:spcAft>
          <a:spcPct val="0"/>
        </a:spcAft>
        <a:buClr>
          <a:schemeClr val="accent2"/>
        </a:buClr>
        <a:buSzPct val="85000"/>
        <a:buFont typeface="Arial" panose="020B0604020202020204" pitchFamily="34" charset="0"/>
        <a:buChar char="○"/>
        <a:defRPr sz="2400" kern="1200">
          <a:solidFill>
            <a:schemeClr val="tx1"/>
          </a:solidFill>
          <a:latin typeface="+mn-lt"/>
          <a:ea typeface="+mn-ea"/>
          <a:cs typeface="+mn-cs"/>
        </a:defRPr>
      </a:lvl3pPr>
      <a:lvl4pPr marL="1279525" indent="-236855" algn="l" rtl="0" eaLnBrk="0" fontAlgn="base" hangingPunct="0">
        <a:spcBef>
          <a:spcPct val="20000"/>
        </a:spcBef>
        <a:spcAft>
          <a:spcPct val="0"/>
        </a:spcAft>
        <a:buClr>
          <a:srgbClr val="8D89A4"/>
        </a:buClr>
        <a:buSzPct val="90000"/>
        <a:buFont typeface="Wingdings 2" panose="05020102010507070707" pitchFamily="18" charset="2"/>
        <a:buChar char=""/>
        <a:defRPr sz="2000" kern="1200">
          <a:solidFill>
            <a:schemeClr val="tx1"/>
          </a:solidFill>
          <a:latin typeface="+mn-lt"/>
          <a:ea typeface="+mn-ea"/>
          <a:cs typeface="+mn-cs"/>
        </a:defRPr>
      </a:lvl4pPr>
      <a:lvl5pPr marL="1489075" indent="-182880" algn="l" rtl="0" eaLnBrk="0" fontAlgn="base" hangingPunct="0">
        <a:spcBef>
          <a:spcPct val="20000"/>
        </a:spcBef>
        <a:spcAft>
          <a:spcPct val="0"/>
        </a:spcAft>
        <a:buClr>
          <a:srgbClr val="748560"/>
        </a:buClr>
        <a:buSzPct val="100000"/>
        <a:buFont typeface="Arial" panose="020B0604020202020204" pitchFamily="34" charset="0"/>
        <a:buChar char="-"/>
        <a:defRPr sz="2000" kern="1200">
          <a:solidFill>
            <a:schemeClr val="tx1"/>
          </a:solidFill>
          <a:latin typeface="+mn-lt"/>
          <a:ea typeface="+mn-ea"/>
          <a:cs typeface="+mn-cs"/>
        </a:defRPr>
      </a:lvl5pPr>
      <a:lvl6pPr marL="1700530" indent="-182880" algn="l" rtl="0" eaLnBrk="1" latinLnBrk="0" hangingPunct="1">
        <a:spcBef>
          <a:spcPct val="20000"/>
        </a:spcBef>
        <a:buClr>
          <a:schemeClr val="accent5"/>
        </a:buClr>
        <a:buFont typeface="Arial" panose="020B0604020202020204"/>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panose="020B0604020202020204"/>
        <a:buChar char="•"/>
        <a:defRPr kumimoji="0" sz="1800" kern="1200" baseline="0">
          <a:solidFill>
            <a:schemeClr val="tx1"/>
          </a:solidFill>
          <a:latin typeface="+mn-lt"/>
          <a:ea typeface="+mn-ea"/>
          <a:cs typeface="+mn-cs"/>
        </a:defRPr>
      </a:lvl7pPr>
      <a:lvl8pPr marL="213995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panose="020B0604020202020204"/>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en.wikipedia.org/wiki/List_of_IP_protocol_number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en.wikipedia.org/wiki/List_of_IP_protocol_number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Title 1"/>
          <p:cNvSpPr>
            <a:spLocks noGrp="1"/>
          </p:cNvSpPr>
          <p:nvPr>
            <p:ph type="title"/>
          </p:nvPr>
        </p:nvSpPr>
        <p:spPr>
          <a:xfrm>
            <a:off x="381000" y="2438400"/>
            <a:ext cx="8229600" cy="1143000"/>
          </a:xfrm>
        </p:spPr>
        <p:txBody>
          <a:bodyPr vert="horz" wrap="square" lIns="45720" tIns="45720" rIns="45720" bIns="45720" anchor="ctr"/>
          <a:p>
            <a:pPr eaLnBrk="1" hangingPunct="1"/>
            <a:r>
              <a:rPr kern="1200" dirty="0">
                <a:latin typeface="+mj-lt"/>
                <a:ea typeface="+mj-ea"/>
                <a:cs typeface="+mj-cs"/>
              </a:rPr>
              <a:t>IP Security (IPSec)</a:t>
            </a:r>
            <a:endParaRPr kern="1200" dirty="0">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Content Placeholder 2"/>
          <p:cNvSpPr>
            <a:spLocks noGrp="1"/>
          </p:cNvSpPr>
          <p:nvPr>
            <p:ph idx="1"/>
          </p:nvPr>
        </p:nvSpPr>
        <p:spPr>
          <a:xfrm>
            <a:off x="457200" y="304800"/>
            <a:ext cx="8229600" cy="6553200"/>
          </a:xfrm>
        </p:spPr>
        <p:txBody>
          <a:bodyPr vert="horz" wrap="square" lIns="91440" tIns="45720" rIns="91440" bIns="45720" anchor="t"/>
          <a:p>
            <a:pPr eaLnBrk="1" hangingPunct="1"/>
            <a:r>
              <a:rPr sz="2000" dirty="0"/>
              <a:t>Again each security association may have a different agreement related to security protocols and methods to be used for the data.</a:t>
            </a:r>
            <a:endParaRPr sz="2000" dirty="0"/>
          </a:p>
          <a:p>
            <a:pPr eaLnBrk="1" hangingPunct="1"/>
            <a:r>
              <a:rPr sz="2000" dirty="0"/>
              <a:t>Thus a device is required to use the agreed set of protocols or methods each time it sends or receives data from another device .</a:t>
            </a:r>
            <a:endParaRPr sz="2000" dirty="0"/>
          </a:p>
          <a:p>
            <a:pPr eaLnBrk="1" hangingPunct="1"/>
            <a:r>
              <a:rPr sz="2000" dirty="0"/>
              <a:t>Thus to easily identify the security associations with different devices and also the associated algorithms or methods , every device creates a database of the security associations it forms.</a:t>
            </a:r>
            <a:endParaRPr sz="2000" dirty="0"/>
          </a:p>
          <a:p>
            <a:pPr eaLnBrk="1" hangingPunct="1"/>
            <a:r>
              <a:rPr sz="2000" dirty="0"/>
              <a:t>This database is known as </a:t>
            </a:r>
            <a:r>
              <a:rPr sz="2000" b="1" dirty="0"/>
              <a:t>Security Association database (SAD).</a:t>
            </a:r>
            <a:endParaRPr sz="2000" b="1" dirty="0"/>
          </a:p>
          <a:p>
            <a:pPr eaLnBrk="1" hangingPunct="1"/>
            <a:r>
              <a:rPr sz="2000" dirty="0"/>
              <a:t>Each SA has a related index in SA database, called SPI (Security Parameter Index).</a:t>
            </a:r>
            <a:endParaRPr sz="2000" dirty="0"/>
          </a:p>
          <a:p>
            <a:pPr eaLnBrk="1" hangingPunct="1">
              <a:lnSpc>
                <a:spcPct val="90000"/>
              </a:lnSpc>
            </a:pPr>
            <a:r>
              <a:rPr sz="2000" dirty="0"/>
              <a:t>By  using Internet Key Exchange (IKE), two ends negotiate SA and put SA into their SA database.</a:t>
            </a:r>
            <a:endParaRPr sz="2000" dirty="0"/>
          </a:p>
          <a:p>
            <a:pPr eaLnBrk="1" hangingPunct="1">
              <a:lnSpc>
                <a:spcPct val="90000"/>
              </a:lnSpc>
            </a:pPr>
            <a:r>
              <a:rPr sz="2000" dirty="0"/>
              <a:t>A sender will put SPI in the IPSec’s SPI field of every IP packet</a:t>
            </a:r>
            <a:endParaRPr sz="2000" dirty="0"/>
          </a:p>
          <a:p>
            <a:pPr eaLnBrk="1" hangingPunct="1">
              <a:lnSpc>
                <a:spcPct val="90000"/>
              </a:lnSpc>
            </a:pPr>
            <a:r>
              <a:rPr sz="2000" dirty="0"/>
              <a:t>The receiver will look up its SA database to find the SA corresponding to the SPI in the IP packet. </a:t>
            </a:r>
            <a:endParaRPr sz="2000" dirty="0"/>
          </a:p>
          <a:p>
            <a:pPr eaLnBrk="1" hangingPunct="1"/>
            <a:r>
              <a:rPr sz="2000" dirty="0"/>
              <a:t>Separate SA’s are used between the two devices for different kinds of IPSec connections .</a:t>
            </a:r>
            <a:endParaRPr sz="2000" dirty="0"/>
          </a:p>
          <a:p>
            <a:pPr eaLnBrk="1" hangingPunct="1"/>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Content Placeholder 2"/>
          <p:cNvSpPr>
            <a:spLocks noGrp="1"/>
          </p:cNvSpPr>
          <p:nvPr>
            <p:ph idx="1"/>
          </p:nvPr>
        </p:nvSpPr>
        <p:spPr>
          <a:xfrm>
            <a:off x="457200" y="381000"/>
            <a:ext cx="8229600" cy="6172200"/>
          </a:xfrm>
        </p:spPr>
        <p:txBody>
          <a:bodyPr vert="horz" wrap="square" lIns="91440" tIns="45720" rIns="91440" bIns="45720" anchor="t"/>
          <a:p>
            <a:pPr eaLnBrk="1" hangingPunct="1"/>
            <a:r>
              <a:rPr sz="2000" dirty="0"/>
              <a:t>However as mentioned earlier not all the traffic between the two devices require IPSec to be used.</a:t>
            </a:r>
            <a:endParaRPr sz="2000" dirty="0"/>
          </a:p>
          <a:p>
            <a:pPr eaLnBrk="1" hangingPunct="1"/>
            <a:r>
              <a:rPr sz="2000" dirty="0"/>
              <a:t>Using IPSec for the entire communication will increase overhead on the devices.</a:t>
            </a:r>
            <a:endParaRPr sz="2000" dirty="0"/>
          </a:p>
          <a:p>
            <a:pPr eaLnBrk="1" hangingPunct="1"/>
            <a:r>
              <a:rPr sz="2000" dirty="0"/>
              <a:t>Thus a </a:t>
            </a:r>
            <a:r>
              <a:rPr sz="2000" b="1" dirty="0"/>
              <a:t>security policy </a:t>
            </a:r>
            <a:r>
              <a:rPr sz="2000" dirty="0"/>
              <a:t>is crated to identify the traffic which can be treated as an interesting traffic for the IPSec.</a:t>
            </a:r>
            <a:endParaRPr sz="2000" dirty="0"/>
          </a:p>
          <a:p>
            <a:pPr eaLnBrk="1" hangingPunct="1"/>
            <a:r>
              <a:rPr sz="2000" dirty="0"/>
              <a:t>The </a:t>
            </a:r>
            <a:r>
              <a:rPr sz="2000" b="1" dirty="0"/>
              <a:t>security policy </a:t>
            </a:r>
            <a:r>
              <a:rPr sz="2000" dirty="0"/>
              <a:t>is a rule created in the IPSec.</a:t>
            </a:r>
            <a:endParaRPr sz="2000" dirty="0"/>
          </a:p>
          <a:p>
            <a:pPr eaLnBrk="1" hangingPunct="1"/>
            <a:r>
              <a:rPr sz="2000" dirty="0"/>
              <a:t>The traffic which is not identified by the security policy goes on the network as it is.</a:t>
            </a:r>
            <a:endParaRPr sz="2000" dirty="0"/>
          </a:p>
          <a:p>
            <a:pPr eaLnBrk="1" hangingPunct="1"/>
            <a:r>
              <a:rPr sz="2000" dirty="0"/>
              <a:t>The policies are stored in a </a:t>
            </a:r>
            <a:r>
              <a:rPr sz="2000" b="1" dirty="0"/>
              <a:t>Security Policy database</a:t>
            </a:r>
            <a:r>
              <a:rPr sz="2000" dirty="0"/>
              <a:t>.</a:t>
            </a:r>
            <a:endParaRPr sz="2000" dirty="0"/>
          </a:p>
          <a:p>
            <a:pPr eaLnBrk="1" hangingPunct="1"/>
            <a:r>
              <a:rPr sz="2000" dirty="0"/>
              <a:t>The  security policy not only identifies the interesting traffic but also tales whether it requires encryption and or  integrity also.</a:t>
            </a:r>
            <a:endParaRPr sz="2000" dirty="0"/>
          </a:p>
          <a:p>
            <a:pPr eaLnBrk="1" hangingPunct="1"/>
            <a:r>
              <a:rPr sz="2000" dirty="0"/>
              <a:t>The security policy also holds the information about the integrity or encryption algorithms to be used.</a:t>
            </a:r>
            <a:endParaRPr sz="2000" dirty="0"/>
          </a:p>
          <a:p>
            <a:pPr eaLnBrk="1" hangingPunct="1"/>
            <a:r>
              <a:rPr sz="2000" dirty="0"/>
              <a:t>The decision for the interesting IPSec traffic can be based on any field in the IP packet.</a:t>
            </a:r>
            <a:endParaRPr sz="2000" dirty="0"/>
          </a:p>
          <a:p>
            <a:pPr eaLnBrk="1" hangingPunct="1"/>
            <a:r>
              <a:rPr sz="2000" dirty="0"/>
              <a:t>Generally the source IP address, destination IP address, protocol and layer 4 protocol ports are used.</a:t>
            </a:r>
            <a:endParaRPr sz="2000" dirty="0"/>
          </a:p>
          <a:p>
            <a:pPr eaLnBrk="1" hangingPunct="1"/>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Content Placeholder 2"/>
          <p:cNvSpPr>
            <a:spLocks noGrp="1"/>
          </p:cNvSpPr>
          <p:nvPr>
            <p:ph idx="1"/>
          </p:nvPr>
        </p:nvSpPr>
        <p:spPr>
          <a:xfrm>
            <a:off x="457200" y="228600"/>
            <a:ext cx="8229600" cy="63246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IPSec uses two protocols to provide security.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Authentication Header </a:t>
            </a:r>
            <a:r>
              <a:rPr kumimoji="0" lang="en-US" sz="2000" b="0" i="0" u="none" strike="noStrike" kern="1200" cap="none" spc="0" normalizeH="0" baseline="0" noProof="0" smtClean="0">
                <a:ln>
                  <a:noFill/>
                </a:ln>
                <a:solidFill>
                  <a:schemeClr val="tx1"/>
                </a:solidFill>
                <a:effectLst/>
                <a:uLnTx/>
                <a:uFillTx/>
                <a:latin typeface="+mn-lt"/>
                <a:ea typeface="+mn-ea"/>
                <a:cs typeface="+mn-cs"/>
              </a:rPr>
              <a:t>(AH) and </a:t>
            </a:r>
            <a:r>
              <a:rPr kumimoji="0" lang="en-US" sz="2000" b="1" i="0" u="none" strike="noStrike" kern="1200" cap="none" spc="0" normalizeH="0" baseline="0" noProof="0" smtClean="0">
                <a:ln>
                  <a:noFill/>
                </a:ln>
                <a:solidFill>
                  <a:schemeClr val="tx1"/>
                </a:solidFill>
                <a:effectLst/>
                <a:uLnTx/>
                <a:uFillTx/>
                <a:latin typeface="+mn-lt"/>
                <a:ea typeface="+mn-ea"/>
                <a:cs typeface="+mn-cs"/>
              </a:rPr>
              <a:t>Encapsulation Security payload </a:t>
            </a:r>
            <a:r>
              <a:rPr kumimoji="0" lang="en-US" sz="2000" b="0" i="0" u="none" strike="noStrike" kern="1200" cap="none" spc="0" normalizeH="0" baseline="0" noProof="0" smtClean="0">
                <a:ln>
                  <a:noFill/>
                </a:ln>
                <a:solidFill>
                  <a:schemeClr val="tx1"/>
                </a:solidFill>
                <a:effectLst/>
                <a:uLnTx/>
                <a:uFillTx/>
                <a:latin typeface="+mn-lt"/>
                <a:ea typeface="+mn-ea"/>
                <a:cs typeface="+mn-cs"/>
              </a:rPr>
              <a:t>(ESP).</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smtClean="0">
                <a:ln>
                  <a:noFill/>
                </a:ln>
                <a:solidFill>
                  <a:schemeClr val="tx1"/>
                </a:solidFill>
                <a:effectLst/>
                <a:uLnTx/>
                <a:uFillTx/>
                <a:latin typeface="+mn-lt"/>
                <a:ea typeface="+mn-ea"/>
                <a:cs typeface="+mn-cs"/>
              </a:rPr>
              <a:t>Authentication header  </a:t>
            </a:r>
            <a:r>
              <a:rPr kumimoji="0" lang="en-US" sz="2000" b="0" i="0" u="none" strike="noStrike" kern="1200" cap="none" spc="0" normalizeH="0" baseline="0" noProof="0" smtClean="0">
                <a:ln>
                  <a:noFill/>
                </a:ln>
                <a:solidFill>
                  <a:schemeClr val="tx1"/>
                </a:solidFill>
                <a:effectLst/>
                <a:uLnTx/>
                <a:uFillTx/>
                <a:latin typeface="+mn-lt"/>
                <a:ea typeface="+mn-ea"/>
                <a:cs typeface="+mn-cs"/>
              </a:rPr>
              <a:t>provides two services- Authentication and Integrity.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Authentication here relates to making sure that the data received has come from the same source mentioned in the received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Integrity service makes sure that the data has not been altered between the source and the destination.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Authentication service is provided by the AH by computing a cryptographic Hash-based Message Authentication Code (HMAC) over the IP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some fields of the IP header change in transit from source to destination. These fields are called mutable fields.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During HMAC calculation the mutable field actual values are not used rather the value is replaced by 0.</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Some of the mutable fields of the IP packet are TTL(Time-To-Live), TOS(Type of Service), Flags, fragment Offset , Header Checksum etc.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3"/>
          <p:cNvSpPr>
            <a:spLocks noGrp="1"/>
          </p:cNvSpPr>
          <p:nvPr>
            <p:ph idx="1"/>
          </p:nvPr>
        </p:nvSpPr>
        <p:spPr>
          <a:xfrm>
            <a:off x="533400" y="381000"/>
            <a:ext cx="8229600" cy="6096000"/>
          </a:xfrm>
        </p:spPr>
        <p:txBody>
          <a:bodyPr vert="horz" wrap="square" lIns="91440" tIns="45720" rIns="91440" bIns="45720" anchor="t"/>
          <a:p>
            <a:pPr algn="ctr" eaLnBrk="1" hangingPunct="1">
              <a:lnSpc>
                <a:spcPct val="90000"/>
              </a:lnSpc>
              <a:buNone/>
            </a:pPr>
            <a:endParaRPr sz="1200" dirty="0">
              <a:latin typeface="Courier New" panose="02070309020205020404" pitchFamily="49" charset="0"/>
              <a:cs typeface="Courier New" panose="02070309020205020404" pitchFamily="49" charset="0"/>
            </a:endParaRPr>
          </a:p>
          <a:p>
            <a:pPr eaLnBrk="1" hangingPunct="1"/>
            <a:r>
              <a:rPr sz="2000" dirty="0"/>
              <a:t>This value is known as Integrity Check Value (ICV).</a:t>
            </a:r>
            <a:endParaRPr sz="2000" dirty="0"/>
          </a:p>
          <a:p>
            <a:pPr eaLnBrk="1" hangingPunct="1"/>
            <a:r>
              <a:rPr sz="2000" dirty="0"/>
              <a:t>The ICV value calculation involves IP header immutable fields, AH header fields, and higher layer protocol data.</a:t>
            </a:r>
            <a:endParaRPr sz="2000" dirty="0"/>
          </a:p>
          <a:p>
            <a:pPr eaLnBrk="1" hangingPunct="1"/>
            <a:r>
              <a:rPr sz="2000" dirty="0"/>
              <a:t>This value is added in a new AH header which is added in the IP packet  and sent to the other end.</a:t>
            </a:r>
            <a:endParaRPr sz="2000" dirty="0"/>
          </a:p>
          <a:p>
            <a:pPr eaLnBrk="1" hangingPunct="1"/>
            <a:r>
              <a:rPr sz="2000" dirty="0"/>
              <a:t>The IPSec AH header format is as shown below.</a:t>
            </a:r>
            <a:endParaRPr sz="2000" dirty="0"/>
          </a:p>
          <a:p>
            <a:pPr algn="ctr" eaLnBrk="1" hangingPunct="1">
              <a:lnSpc>
                <a:spcPct val="90000"/>
              </a:lnSpc>
              <a:buNone/>
            </a:pP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0                   1                   2                   3</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0 1 2 3 4 5 6 7 8 9 0 1 2 3 4 5 6 7 8 9 0 1 2 3 4 5 6 7 8 9 0 1</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 Next Header   |  Payload Len  |          RESERVED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                 Security Parameters Index (SPI)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                    Sequence Number Field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                Authentication Data (variable)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r>
              <a:rPr sz="1200" dirty="0">
                <a:latin typeface="Courier New" panose="02070309020205020404" pitchFamily="49" charset="0"/>
                <a:cs typeface="Courier New" panose="02070309020205020404" pitchFamily="49" charset="0"/>
              </a:rPr>
              <a:t>   +-+-+-+-+-+-+-+-+-+-+-+-+-+-+-+-+-+-+-+-+-+-+-+-+-+-+-+-+-+-+-+-+</a:t>
            </a:r>
            <a:endParaRPr sz="1200" dirty="0">
              <a:latin typeface="Courier New" panose="02070309020205020404" pitchFamily="49" charset="0"/>
              <a:cs typeface="Courier New" panose="02070309020205020404" pitchFamily="49" charset="0"/>
            </a:endParaRPr>
          </a:p>
          <a:p>
            <a:pPr algn="ctr" eaLnBrk="1" hangingPunct="1">
              <a:lnSpc>
                <a:spcPct val="90000"/>
              </a:lnSpc>
              <a:buNone/>
            </a:pPr>
            <a:endParaRPr sz="1200" dirty="0"/>
          </a:p>
          <a:p>
            <a:pPr eaLnBrk="1" hangingPunct="1">
              <a:lnSpc>
                <a:spcPct val="90000"/>
              </a:lnSpc>
              <a:buChar char="•"/>
            </a:pPr>
            <a:r>
              <a:rPr sz="2000" dirty="0"/>
              <a:t>This header is placed between the  original IP header and the payload.</a:t>
            </a:r>
            <a:endParaRPr sz="2000" dirty="0"/>
          </a:p>
          <a:p>
            <a:pPr eaLnBrk="1" hangingPunct="1">
              <a:lnSpc>
                <a:spcPct val="90000"/>
              </a:lnSpc>
              <a:buChar char="•"/>
            </a:pPr>
            <a:endParaRPr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dirty="0"/>
              <a:t>As shown in the earlier diagram the AH header contains five important fields.</a:t>
            </a:r>
            <a:endParaRPr sz="2000" dirty="0"/>
          </a:p>
          <a:p>
            <a:pPr eaLnBrk="1" hangingPunct="1"/>
            <a:r>
              <a:rPr sz="2000" dirty="0"/>
              <a:t>AH header fields.</a:t>
            </a:r>
            <a:endParaRPr sz="2000" dirty="0"/>
          </a:p>
          <a:p>
            <a:pPr eaLnBrk="1" hangingPunct="1"/>
            <a:r>
              <a:rPr sz="2000" b="1" u="sng" dirty="0"/>
              <a:t>Next Header</a:t>
            </a:r>
            <a:endParaRPr sz="2000" dirty="0"/>
          </a:p>
          <a:p>
            <a:pPr eaLnBrk="1" hangingPunct="1"/>
            <a:r>
              <a:rPr sz="2000" dirty="0"/>
              <a:t>This field is of 8 bits.</a:t>
            </a:r>
            <a:endParaRPr sz="2000" dirty="0"/>
          </a:p>
          <a:p>
            <a:pPr eaLnBrk="1" hangingPunct="1"/>
            <a:r>
              <a:rPr sz="2000" dirty="0"/>
              <a:t>This field identifies the protocol whose payload follows the AH header.</a:t>
            </a:r>
            <a:endParaRPr sz="2000" dirty="0"/>
          </a:p>
          <a:p>
            <a:pPr eaLnBrk="1" hangingPunct="1"/>
            <a:r>
              <a:rPr sz="2000" dirty="0"/>
              <a:t>This field contains a number which represents a protocol from the set of IP protocols.</a:t>
            </a:r>
            <a:endParaRPr sz="2000" dirty="0"/>
          </a:p>
          <a:p>
            <a:pPr eaLnBrk="1" hangingPunct="1"/>
            <a:r>
              <a:rPr sz="2000" dirty="0"/>
              <a:t>These numbers are defined by the Internet Assigned Numbers Authority (IANA).</a:t>
            </a:r>
            <a:endParaRPr sz="2000" dirty="0"/>
          </a:p>
          <a:p>
            <a:pPr eaLnBrk="1" hangingPunct="1"/>
            <a:r>
              <a:rPr sz="2000" dirty="0"/>
              <a:t>The list is also available at the following link.</a:t>
            </a:r>
            <a:endParaRPr sz="2000" dirty="0"/>
          </a:p>
          <a:p>
            <a:pPr eaLnBrk="1" hangingPunct="1"/>
            <a:r>
              <a:rPr sz="2000" dirty="0">
                <a:hlinkClick r:id="rId1"/>
              </a:rPr>
              <a:t>http://en.wikipedia.org/wiki/List_of_IP_protocol_numbers</a:t>
            </a:r>
            <a:endParaRPr sz="2000" dirty="0"/>
          </a:p>
          <a:p>
            <a:pPr eaLnBrk="1" hangingPunct="1"/>
            <a:r>
              <a:rPr sz="2000" b="1" u="sng" dirty="0"/>
              <a:t>Payload Length</a:t>
            </a:r>
            <a:endParaRPr sz="2000" b="1" u="sng" dirty="0"/>
          </a:p>
          <a:p>
            <a:pPr eaLnBrk="1" hangingPunct="1"/>
            <a:r>
              <a:rPr sz="2000" dirty="0"/>
              <a:t>This is an 8-bit field.</a:t>
            </a:r>
            <a:endParaRPr sz="2000" dirty="0"/>
          </a:p>
          <a:p>
            <a:pPr eaLnBrk="1" hangingPunct="1"/>
            <a:r>
              <a:rPr sz="2000" dirty="0"/>
              <a:t>This specifies the length of the AH .</a:t>
            </a:r>
            <a:endParaRPr sz="2000" dirty="0"/>
          </a:p>
          <a:p>
            <a:pPr eaLnBrk="1" hangingPunct="1"/>
            <a:r>
              <a:rPr sz="2000" dirty="0"/>
              <a:t>The length of the AH is specified in 32 bit words (4-byte units) minus 2.</a:t>
            </a:r>
            <a:endParaRPr sz="2000" dirty="0"/>
          </a:p>
          <a:p>
            <a:pPr eaLnBrk="1" hangingPunct="1"/>
            <a:endParaRPr sz="2000" dirty="0"/>
          </a:p>
          <a:p>
            <a:pPr eaLnBrk="1" hangingPunct="1">
              <a:buNone/>
            </a:pP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Content Placeholder 2"/>
          <p:cNvSpPr>
            <a:spLocks noGrp="1"/>
          </p:cNvSpPr>
          <p:nvPr>
            <p:ph idx="1"/>
          </p:nvPr>
        </p:nvSpPr>
        <p:spPr>
          <a:xfrm>
            <a:off x="457200" y="381000"/>
            <a:ext cx="8229600" cy="6248400"/>
          </a:xfrm>
        </p:spPr>
        <p:txBody>
          <a:bodyPr vert="horz" wrap="square" lIns="91440" tIns="45720" rIns="91440" bIns="45720" anchor="t"/>
          <a:p>
            <a:pPr eaLnBrk="1" hangingPunct="1"/>
            <a:r>
              <a:rPr sz="2000" b="1" u="sng" dirty="0"/>
              <a:t>Reserved </a:t>
            </a:r>
            <a:endParaRPr sz="2000" b="1" u="sng" dirty="0"/>
          </a:p>
          <a:p>
            <a:pPr eaLnBrk="1" hangingPunct="1"/>
            <a:r>
              <a:rPr sz="2000" dirty="0"/>
              <a:t>This field is of 16 bits.</a:t>
            </a:r>
            <a:endParaRPr sz="2000" dirty="0"/>
          </a:p>
          <a:p>
            <a:pPr eaLnBrk="1" hangingPunct="1"/>
            <a:r>
              <a:rPr sz="2000" dirty="0"/>
              <a:t>This field is reserved for future use.</a:t>
            </a:r>
            <a:endParaRPr sz="2000" dirty="0"/>
          </a:p>
          <a:p>
            <a:pPr eaLnBrk="1" hangingPunct="1"/>
            <a:r>
              <a:rPr sz="2000" dirty="0"/>
              <a:t>This field is set to all zeros.</a:t>
            </a:r>
            <a:endParaRPr sz="2000" dirty="0"/>
          </a:p>
          <a:p>
            <a:pPr eaLnBrk="1" hangingPunct="1"/>
            <a:r>
              <a:rPr sz="2000" b="1" u="sng" dirty="0"/>
              <a:t>Security Parameter Index(SPI)</a:t>
            </a:r>
            <a:endParaRPr sz="2000" b="1" u="sng" dirty="0"/>
          </a:p>
          <a:p>
            <a:pPr eaLnBrk="1" hangingPunct="1"/>
            <a:r>
              <a:rPr sz="2000" dirty="0"/>
              <a:t>The SPI is an arbitrary 32 bit value.</a:t>
            </a:r>
            <a:endParaRPr sz="2000" dirty="0"/>
          </a:p>
          <a:p>
            <a:pPr eaLnBrk="1" hangingPunct="1"/>
            <a:r>
              <a:rPr sz="2000" dirty="0"/>
              <a:t>This value along with the destination IP address and AH protocol uniquely identifies the security association for this datagram.</a:t>
            </a:r>
            <a:endParaRPr sz="2000" dirty="0"/>
          </a:p>
          <a:p>
            <a:pPr eaLnBrk="1" hangingPunct="1"/>
            <a:r>
              <a:rPr sz="2000" dirty="0"/>
              <a:t>As a system can have multiple security associations, thus this value points to the session keys and algorithm to be used for the datagram.</a:t>
            </a:r>
            <a:endParaRPr sz="2000" dirty="0"/>
          </a:p>
          <a:p>
            <a:pPr eaLnBrk="1" hangingPunct="1"/>
            <a:r>
              <a:rPr sz="2000" b="1" u="sng" dirty="0"/>
              <a:t>Sequence Number</a:t>
            </a:r>
            <a:endParaRPr sz="2000" b="1" u="sng" dirty="0"/>
          </a:p>
          <a:p>
            <a:pPr eaLnBrk="1" hangingPunct="1"/>
            <a:r>
              <a:rPr sz="2000" dirty="0"/>
              <a:t>This 32 bit unsigned field is a counter.</a:t>
            </a:r>
            <a:endParaRPr sz="2000" dirty="0"/>
          </a:p>
          <a:p>
            <a:pPr eaLnBrk="1" hangingPunct="1"/>
            <a:r>
              <a:rPr sz="2000" dirty="0"/>
              <a:t>When a security association is established between the two devices this counter at both the ends is set to 0.</a:t>
            </a:r>
            <a:endParaRPr sz="2000" dirty="0"/>
          </a:p>
          <a:p>
            <a:pPr eaLnBrk="1" hangingPunct="1"/>
            <a:r>
              <a:rPr sz="2000" dirty="0"/>
              <a:t>As the packets are transmitted this counter is increased each time.</a:t>
            </a:r>
            <a:endParaRPr sz="2000" dirty="0"/>
          </a:p>
          <a:p>
            <a:pPr eaLnBrk="1" hangingPunct="1"/>
            <a:r>
              <a:rPr sz="2000" dirty="0"/>
              <a:t>This field provides protection against the replay attack.</a:t>
            </a:r>
            <a:endParaRPr sz="2000" dirty="0"/>
          </a:p>
          <a:p>
            <a:pPr eaLnBrk="1" hangingPunct="1"/>
            <a:endParaRPr sz="2000" dirty="0"/>
          </a:p>
          <a:p>
            <a:pPr eaLnBrk="1" hangingPunct="1"/>
            <a:endParaRPr sz="2000" b="1" u="sng"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Content Placeholder 2"/>
          <p:cNvSpPr>
            <a:spLocks noGrp="1"/>
          </p:cNvSpPr>
          <p:nvPr>
            <p:ph idx="1"/>
          </p:nvPr>
        </p:nvSpPr>
        <p:spPr>
          <a:xfrm>
            <a:off x="457200" y="228600"/>
            <a:ext cx="8229600" cy="6629400"/>
          </a:xfrm>
        </p:spPr>
        <p:txBody>
          <a:bodyPr vert="horz" wrap="square" lIns="91440" tIns="45720" rIns="91440" bIns="45720" anchor="t"/>
          <a:p>
            <a:pPr eaLnBrk="1" hangingPunct="1"/>
            <a:r>
              <a:rPr sz="2000" dirty="0"/>
              <a:t>This field is compulsory for the sender means the sender needs to increase the counter each time it sends the packet.</a:t>
            </a:r>
            <a:endParaRPr sz="2000" dirty="0"/>
          </a:p>
          <a:p>
            <a:pPr eaLnBrk="1" hangingPunct="1"/>
            <a:r>
              <a:rPr sz="2000" dirty="0"/>
              <a:t>The receiver is to decide whether it will use this field as anti-replay solution.</a:t>
            </a:r>
            <a:endParaRPr sz="2000" dirty="0"/>
          </a:p>
          <a:p>
            <a:pPr eaLnBrk="1" hangingPunct="1"/>
            <a:r>
              <a:rPr sz="2000" dirty="0"/>
              <a:t>If the receiver decides to use this field as replay protection then the sequence numbers will never be allowed to cycle.</a:t>
            </a:r>
            <a:endParaRPr sz="2000" dirty="0"/>
          </a:p>
          <a:p>
            <a:pPr eaLnBrk="1" hangingPunct="1"/>
            <a:r>
              <a:rPr sz="2000" dirty="0"/>
              <a:t>Any packet having the earlier sequence number will not be accepted by the receiver.</a:t>
            </a:r>
            <a:endParaRPr sz="2000" dirty="0"/>
          </a:p>
          <a:p>
            <a:pPr eaLnBrk="1" hangingPunct="1"/>
            <a:r>
              <a:rPr sz="2000" dirty="0"/>
              <a:t>Thus after every 2^32 packet on a security association the counter at both the sides is required to be reset.</a:t>
            </a:r>
            <a:endParaRPr sz="2000" dirty="0"/>
          </a:p>
          <a:p>
            <a:pPr eaLnBrk="1" hangingPunct="1"/>
            <a:r>
              <a:rPr sz="2000" dirty="0"/>
              <a:t>Also the counter is reset whenever a new association is created.</a:t>
            </a:r>
            <a:endParaRPr sz="2000" dirty="0"/>
          </a:p>
          <a:p>
            <a:pPr eaLnBrk="1" hangingPunct="1"/>
            <a:r>
              <a:rPr sz="2000" b="1" u="sng" dirty="0"/>
              <a:t>Authentication Data</a:t>
            </a:r>
            <a:endParaRPr sz="2000" b="1" u="sng" dirty="0"/>
          </a:p>
          <a:p>
            <a:pPr eaLnBrk="1" hangingPunct="1"/>
            <a:r>
              <a:rPr sz="2000" dirty="0"/>
              <a:t>This is a variable length field.</a:t>
            </a:r>
            <a:endParaRPr sz="2000" dirty="0"/>
          </a:p>
          <a:p>
            <a:pPr eaLnBrk="1" hangingPunct="1"/>
            <a:r>
              <a:rPr sz="2000" dirty="0"/>
              <a:t>This field contains the Integrity Check value (ICV) i.e. the hash value of the packet .</a:t>
            </a:r>
            <a:endParaRPr sz="2000" dirty="0"/>
          </a:p>
          <a:p>
            <a:pPr eaLnBrk="1" hangingPunct="1"/>
            <a:r>
              <a:rPr sz="2000" dirty="0"/>
              <a:t>This field must be an multiple of 32 bit word.</a:t>
            </a:r>
            <a:endParaRPr sz="2000" dirty="0"/>
          </a:p>
          <a:p>
            <a:pPr eaLnBrk="1" hangingPunct="1"/>
            <a:r>
              <a:rPr sz="2000" dirty="0"/>
              <a:t>Thus the ICV value may be padded to fulfill the requirement.</a:t>
            </a:r>
            <a:endParaRPr sz="2000" dirty="0"/>
          </a:p>
          <a:p>
            <a:pPr eaLnBrk="1" hangingPunct="1"/>
            <a:r>
              <a:rPr sz="2000" dirty="0"/>
              <a:t>The entire Ah header length must be either multiple of 32 bits (IPV4) or  64 bits (IPV6).</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400" dirty="0"/>
              <a:t>Normal IP Packet</a:t>
            </a:r>
            <a:endParaRPr sz="2400" dirty="0"/>
          </a:p>
          <a:p>
            <a:pPr eaLnBrk="1" hangingPunct="1"/>
            <a:endParaRPr sz="2400" dirty="0"/>
          </a:p>
          <a:p>
            <a:pPr eaLnBrk="1" hangingPunct="1"/>
            <a:endParaRPr dirty="0"/>
          </a:p>
          <a:p>
            <a:pPr eaLnBrk="1" hangingPunct="1"/>
            <a:endParaRPr dirty="0"/>
          </a:p>
          <a:p>
            <a:pPr eaLnBrk="1" hangingPunct="1"/>
            <a:r>
              <a:rPr sz="2400" dirty="0"/>
              <a:t>Transport Mode AH IPSec Packet</a:t>
            </a:r>
            <a:endParaRPr sz="2400" dirty="0"/>
          </a:p>
          <a:p>
            <a:pPr eaLnBrk="1" hangingPunct="1"/>
            <a:endParaRPr dirty="0"/>
          </a:p>
          <a:p>
            <a:pPr eaLnBrk="1" hangingPunct="1"/>
            <a:endParaRPr sz="2400" dirty="0"/>
          </a:p>
          <a:p>
            <a:pPr eaLnBrk="1" hangingPunct="1"/>
            <a:endParaRPr sz="2400" dirty="0"/>
          </a:p>
          <a:p>
            <a:pPr eaLnBrk="1" hangingPunct="1"/>
            <a:r>
              <a:rPr sz="2400" dirty="0"/>
              <a:t>Tunnel Mode AH IPSec Packet</a:t>
            </a:r>
            <a:endParaRPr sz="2400" dirty="0"/>
          </a:p>
        </p:txBody>
      </p:sp>
      <p:sp>
        <p:nvSpPr>
          <p:cNvPr id="4" name="Rectangle 3"/>
          <p:cNvSpPr/>
          <p:nvPr/>
        </p:nvSpPr>
        <p:spPr>
          <a:xfrm>
            <a:off x="4800600" y="1143000"/>
            <a:ext cx="3581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Data</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3505200" y="1143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2209800" y="3048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4800600" y="3048000"/>
            <a:ext cx="3581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Data</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3505200" y="3048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AH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2209800" y="4953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AH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3505200" y="4953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11"/>
          <p:cNvSpPr/>
          <p:nvPr/>
        </p:nvSpPr>
        <p:spPr>
          <a:xfrm>
            <a:off x="914400" y="4953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New 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4800600" y="4953000"/>
            <a:ext cx="3581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Data</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Content Placeholder 2"/>
          <p:cNvSpPr>
            <a:spLocks noGrp="1"/>
          </p:cNvSpPr>
          <p:nvPr>
            <p:ph idx="1"/>
          </p:nvPr>
        </p:nvSpPr>
        <p:spPr>
          <a:xfrm>
            <a:off x="457200" y="533400"/>
            <a:ext cx="8229600" cy="60960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second IPSec protocol – </a:t>
            </a:r>
            <a:r>
              <a:rPr kumimoji="0" lang="en-US" sz="2000" b="1" i="0" u="none" strike="noStrike" kern="1200" cap="none" spc="0" normalizeH="0" baseline="0" noProof="0" smtClean="0">
                <a:ln>
                  <a:noFill/>
                </a:ln>
                <a:solidFill>
                  <a:schemeClr val="tx1"/>
                </a:solidFill>
                <a:effectLst/>
                <a:uLnTx/>
                <a:uFillTx/>
                <a:latin typeface="+mn-lt"/>
                <a:ea typeface="+mn-ea"/>
                <a:cs typeface="+mn-cs"/>
              </a:rPr>
              <a:t>Encapsulating Security Payload (ESP) </a:t>
            </a:r>
            <a:r>
              <a:rPr kumimoji="0" lang="en-US" sz="2000" b="0" i="0" u="none" strike="noStrike" kern="1200" cap="none" spc="0" normalizeH="0" baseline="0" noProof="0" smtClean="0">
                <a:ln>
                  <a:noFill/>
                </a:ln>
                <a:solidFill>
                  <a:schemeClr val="tx1"/>
                </a:solidFill>
                <a:effectLst/>
                <a:uLnTx/>
                <a:uFillTx/>
                <a:latin typeface="+mn-lt"/>
                <a:ea typeface="+mn-ea"/>
                <a:cs typeface="+mn-cs"/>
              </a:rPr>
              <a:t>provides encryption and / or integrity for an IP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Thus if the need is the data privacy (confidentiality) then ESP is the only solution.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for data integrity needs either AH or ESP can be used.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Both AH and ESP can be used together to provide both confidentiality and integrity.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previous AH documentation shows that AH adds IPSec information in the header only.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ESP adds a header and a trailer to the original IP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But still it is known as ESP header.</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protocol number of ESP is 50.</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ESP always performs encryption of the IP packet, but it can be avoided by using special “null  encryption “ algorithm.</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“null encryption” algorithm is specified in RFC 2410.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with ESP the firewalls or intermediate routers can not read the upper layer information like TCP or UDP source or destination ports.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3"/>
          <p:cNvSpPr>
            <a:spLocks noGrp="1"/>
          </p:cNvSpPr>
          <p:nvPr>
            <p:ph idx="1"/>
          </p:nvPr>
        </p:nvSpPr>
        <p:spPr>
          <a:xfrm>
            <a:off x="457200" y="381000"/>
            <a:ext cx="8229600" cy="6096000"/>
          </a:xfrm>
        </p:spPr>
        <p:txBody>
          <a:bodyPr vert="horz" wrap="square" lIns="91440" tIns="45720" rIns="91440" bIns="45720" anchor="t"/>
          <a:p>
            <a:pPr eaLnBrk="1" hangingPunct="1">
              <a:lnSpc>
                <a:spcPct val="90000"/>
              </a:lnSpc>
              <a:buNone/>
            </a:pP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a:t>
            </a:r>
            <a:r>
              <a:rPr sz="2000" dirty="0">
                <a:cs typeface="Courier New" panose="02070309020205020404" pitchFamily="49" charset="0"/>
              </a:rPr>
              <a:t>The ESP header format is as shown below.</a:t>
            </a:r>
            <a:endParaRPr sz="2000" dirty="0">
              <a:cs typeface="Courier New" panose="02070309020205020404" pitchFamily="49" charset="0"/>
            </a:endParaRPr>
          </a:p>
          <a:p>
            <a:pPr eaLnBrk="1" hangingPunct="1">
              <a:lnSpc>
                <a:spcPct val="90000"/>
              </a:lnSpc>
              <a:buNone/>
            </a:pP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0                   1                   2                   3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0 1 2 3 4 5 6 7 8 9 0 1 2 3 4 5 6 7 8 9 0 1 2 3 4 5 6 7 8 9 0 1</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Security Parameters Index (SPI)                 | ^Auth.</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|Cov-</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Sequence Number                          | |erage</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Payload Data (variable)                    |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|Conf.</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|Cov-</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Padding (0-255 bytes)                     | |erage*</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  Pad Length   | Next Header   | v   v</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Authentication Data (variable)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latin typeface="Courier New" panose="02070309020205020404" pitchFamily="49" charset="0"/>
                <a:cs typeface="Courier New" panose="02070309020205020404" pitchFamily="49" charset="0"/>
              </a:rPr>
              <a:t>	+-+-+-+-+-+-+-+-+-+-+-+-+-+-+-+-+-+-+-+-+-+-+-+-+-+-+-+-+-+-+-+-+</a:t>
            </a:r>
            <a:endParaRPr sz="1200" dirty="0">
              <a:latin typeface="Courier New" panose="02070309020205020404" pitchFamily="49" charset="0"/>
              <a:cs typeface="Courier New" panose="02070309020205020404" pitchFamily="49" charset="0"/>
            </a:endParaRPr>
          </a:p>
          <a:p>
            <a:pPr eaLnBrk="1" hangingPunct="1">
              <a:lnSpc>
                <a:spcPct val="90000"/>
              </a:lnSpc>
              <a:buNone/>
            </a:pPr>
            <a:r>
              <a:rPr sz="1200" dirty="0">
                <a:cs typeface="Courier New" panose="02070309020205020404" pitchFamily="49" charset="0"/>
              </a:rPr>
              <a:t>	</a:t>
            </a:r>
            <a:endParaRPr sz="1200" dirty="0">
              <a:cs typeface="Courier New" panose="02070309020205020404" pitchFamily="49" charset="0"/>
            </a:endParaRPr>
          </a:p>
          <a:p>
            <a:pPr eaLnBrk="1" hangingPunct="1">
              <a:lnSpc>
                <a:spcPct val="90000"/>
              </a:lnSpc>
              <a:buNone/>
            </a:pPr>
            <a:r>
              <a:rPr sz="1200" dirty="0">
                <a:cs typeface="Courier New" panose="02070309020205020404" pitchFamily="49" charset="0"/>
              </a:rPr>
              <a:t>	</a:t>
            </a:r>
            <a:r>
              <a:rPr sz="2000" dirty="0">
                <a:cs typeface="Courier New" panose="02070309020205020404" pitchFamily="49" charset="0"/>
              </a:rPr>
              <a:t>Some fields of the ESP header are optional . The selection of the fields entirely depends upon the security features of the ESP used.</a:t>
            </a:r>
            <a:endParaRPr sz="2000" dirty="0">
              <a:cs typeface="Courier New" panose="02070309020205020404" pitchFamily="49" charset="0"/>
            </a:endParaRPr>
          </a:p>
          <a:p>
            <a:pPr eaLnBrk="1" hangingPunct="1">
              <a:lnSpc>
                <a:spcPct val="90000"/>
              </a:lnSpc>
              <a:buNone/>
            </a:pPr>
            <a:r>
              <a:rPr sz="2000" dirty="0">
                <a:cs typeface="Courier New" panose="02070309020205020404" pitchFamily="49" charset="0"/>
              </a:rPr>
              <a:t>	These optional fields are not transmitted and their values are not considered while calculating hash values.</a:t>
            </a:r>
            <a:endParaRPr sz="2000" dirty="0">
              <a:ea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itle 1"/>
          <p:cNvSpPr>
            <a:spLocks noGrp="1"/>
          </p:cNvSpPr>
          <p:nvPr>
            <p:ph type="title"/>
          </p:nvPr>
        </p:nvSpPr>
        <p:spPr/>
        <p:txBody>
          <a:bodyPr vert="horz" wrap="square" lIns="45720" tIns="45720" rIns="45720" bIns="45720" anchor="ctr"/>
          <a:p>
            <a:pPr eaLnBrk="1" hangingPunct="1"/>
            <a:r>
              <a:rPr sz="3200" kern="1200" dirty="0">
                <a:latin typeface="+mj-lt"/>
                <a:ea typeface="+mj-ea"/>
                <a:cs typeface="+mj-cs"/>
              </a:rPr>
              <a:t>IP Security (IPSec)</a:t>
            </a:r>
            <a:endParaRPr sz="3200" kern="1200" dirty="0">
              <a:latin typeface="+mj-lt"/>
              <a:ea typeface="+mj-ea"/>
              <a:cs typeface="+mj-cs"/>
            </a:endParaRPr>
          </a:p>
        </p:txBody>
      </p:sp>
      <p:sp>
        <p:nvSpPr>
          <p:cNvPr id="4099" name="Content Placeholder 2"/>
          <p:cNvSpPr>
            <a:spLocks noGrp="1"/>
          </p:cNvSpPr>
          <p:nvPr>
            <p:ph idx="1"/>
          </p:nvPr>
        </p:nvSpPr>
        <p:spPr>
          <a:xfrm>
            <a:off x="457200" y="1143000"/>
            <a:ext cx="8229600" cy="54864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Internet Protocol (IP) decides the path for the data that moves between the two networks.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IP packets move from device to device (Typically routers) before they reach the destination.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In this process the packets cross different unknown networks.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Thus there is always a chance of this data being intercepted and read or changed.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default design of the IP protocol does not have any built-in mechanisms to avoid this.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None/>
              <a:defRPr/>
            </a:pPr>
            <a:endParaRPr kumimoji="0" lang="en-US" sz="3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dirty="0"/>
              <a:t>As shown in the earlier diagram the ESP header contains seven important fields.</a:t>
            </a:r>
            <a:endParaRPr sz="2000" dirty="0"/>
          </a:p>
          <a:p>
            <a:pPr eaLnBrk="1" hangingPunct="1"/>
            <a:r>
              <a:rPr sz="2000" dirty="0"/>
              <a:t>ESP header fields.</a:t>
            </a:r>
            <a:endParaRPr sz="2000" dirty="0"/>
          </a:p>
          <a:p>
            <a:pPr eaLnBrk="1" hangingPunct="1"/>
            <a:r>
              <a:rPr sz="2000" b="1" u="sng" dirty="0"/>
              <a:t>Security Parameter Index(SPI)</a:t>
            </a:r>
            <a:endParaRPr sz="2000" b="1" u="sng" dirty="0"/>
          </a:p>
          <a:p>
            <a:pPr eaLnBrk="1" hangingPunct="1"/>
            <a:r>
              <a:rPr sz="2000" dirty="0"/>
              <a:t>The SPI is an arbitrary 32 bit value.</a:t>
            </a:r>
            <a:endParaRPr sz="2000" dirty="0"/>
          </a:p>
          <a:p>
            <a:pPr eaLnBrk="1" hangingPunct="1"/>
            <a:r>
              <a:rPr sz="2000" dirty="0"/>
              <a:t>This value along with the destination IP address and ESP protocol uniquely identifies the security association for this datagram.</a:t>
            </a:r>
            <a:endParaRPr sz="2000" dirty="0"/>
          </a:p>
          <a:p>
            <a:pPr eaLnBrk="1" hangingPunct="1"/>
            <a:r>
              <a:rPr sz="2000" dirty="0"/>
              <a:t>As a system can have multiple security associations, thus this value points to the session keys and algorithm to be used for the datagram.</a:t>
            </a:r>
            <a:endParaRPr sz="2000" dirty="0"/>
          </a:p>
          <a:p>
            <a:pPr eaLnBrk="1" hangingPunct="1"/>
            <a:r>
              <a:rPr sz="2000" dirty="0"/>
              <a:t>It is a mandatory field.</a:t>
            </a:r>
            <a:endParaRPr sz="2000" dirty="0"/>
          </a:p>
          <a:p>
            <a:pPr eaLnBrk="1" hangingPunct="1"/>
            <a:r>
              <a:rPr sz="2000" b="1" u="sng" dirty="0"/>
              <a:t>Sequence Number</a:t>
            </a:r>
            <a:endParaRPr sz="2000" b="1" u="sng" dirty="0"/>
          </a:p>
          <a:p>
            <a:pPr eaLnBrk="1" hangingPunct="1"/>
            <a:r>
              <a:rPr sz="2000" dirty="0"/>
              <a:t>This 32 bit unsigned field is a counter.</a:t>
            </a:r>
            <a:endParaRPr sz="2000" dirty="0"/>
          </a:p>
          <a:p>
            <a:pPr eaLnBrk="1" hangingPunct="1"/>
            <a:r>
              <a:rPr sz="2000" dirty="0"/>
              <a:t>When a security association is established between the two devices this counter at both the ends is set to 0.</a:t>
            </a:r>
            <a:endParaRPr sz="2000" dirty="0"/>
          </a:p>
          <a:p>
            <a:pPr eaLnBrk="1" hangingPunct="1"/>
            <a:r>
              <a:rPr sz="2000" dirty="0"/>
              <a:t>As the packets are transmitted this counter is increased each time.</a:t>
            </a:r>
            <a:endParaRPr sz="2000" dirty="0"/>
          </a:p>
          <a:p>
            <a:pPr eaLnBrk="1" hangingPunct="1"/>
            <a:r>
              <a:rPr sz="2000" dirty="0"/>
              <a:t>This field provides protection against the replay attack.</a:t>
            </a:r>
            <a:endParaRPr sz="2000" dirty="0"/>
          </a:p>
          <a:p>
            <a:pPr eaLnBrk="1" hangingPunct="1"/>
            <a:r>
              <a:rPr sz="2000" dirty="0"/>
              <a:t>It is the receiver who decides whether to use this field or not.</a:t>
            </a:r>
            <a:endParaRPr sz="2000" dirty="0"/>
          </a:p>
          <a:p>
            <a:pPr eaLnBrk="1" hangingPunct="1">
              <a:buNone/>
            </a:pPr>
            <a:endParaRPr sz="2000" dirty="0"/>
          </a:p>
          <a:p>
            <a:pPr eaLnBrk="1" hangingPunct="1">
              <a:buNone/>
            </a:pPr>
            <a:endParaRPr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Content Placeholder 2"/>
          <p:cNvSpPr>
            <a:spLocks noGrp="1"/>
          </p:cNvSpPr>
          <p:nvPr>
            <p:ph idx="1"/>
          </p:nvPr>
        </p:nvSpPr>
        <p:spPr>
          <a:xfrm>
            <a:off x="457200" y="381000"/>
            <a:ext cx="8229600" cy="6248400"/>
          </a:xfrm>
        </p:spPr>
        <p:txBody>
          <a:bodyPr vert="horz" wrap="square" lIns="91440" tIns="45720" rIns="91440" bIns="45720" anchor="t"/>
          <a:p>
            <a:pPr eaLnBrk="1" hangingPunct="1"/>
            <a:endParaRPr sz="2000" dirty="0"/>
          </a:p>
          <a:p>
            <a:pPr eaLnBrk="1" hangingPunct="1"/>
            <a:r>
              <a:rPr sz="2000" dirty="0"/>
              <a:t>This field is compulsory for the sender means the sender needs to increase the counter each time it sends the packet.</a:t>
            </a:r>
            <a:endParaRPr sz="2000" dirty="0"/>
          </a:p>
          <a:p>
            <a:pPr eaLnBrk="1" hangingPunct="1"/>
            <a:r>
              <a:rPr sz="2000" dirty="0"/>
              <a:t>The receiver is to decide whether it will use this field as anti-replay solution.</a:t>
            </a:r>
            <a:endParaRPr sz="2000" dirty="0"/>
          </a:p>
          <a:p>
            <a:pPr eaLnBrk="1" hangingPunct="1"/>
            <a:r>
              <a:rPr sz="2000" dirty="0"/>
              <a:t>If the receiver decides to use this field as replay protection then the sequence numbers will never be allowed to cycle.</a:t>
            </a:r>
            <a:endParaRPr sz="2000" dirty="0"/>
          </a:p>
          <a:p>
            <a:pPr eaLnBrk="1" hangingPunct="1"/>
            <a:r>
              <a:rPr sz="2000" dirty="0"/>
              <a:t>Any packet having the earlier sequence number will not be accepted by the receiver.</a:t>
            </a:r>
            <a:endParaRPr sz="2000" dirty="0"/>
          </a:p>
          <a:p>
            <a:pPr eaLnBrk="1" hangingPunct="1"/>
            <a:r>
              <a:rPr sz="2000" dirty="0"/>
              <a:t>Thus after every 2^32 packet on a security association the counter at both the sides is required to be reset.</a:t>
            </a:r>
            <a:endParaRPr sz="2000" dirty="0"/>
          </a:p>
          <a:p>
            <a:pPr eaLnBrk="1" hangingPunct="1"/>
            <a:r>
              <a:rPr sz="2000" dirty="0"/>
              <a:t>Also the counter is reset whenever a new association is created.</a:t>
            </a:r>
            <a:endParaRPr sz="2000" dirty="0"/>
          </a:p>
          <a:p>
            <a:pPr eaLnBrk="1" hangingPunct="1"/>
            <a:r>
              <a:rPr sz="2000" b="1" u="sng" dirty="0"/>
              <a:t>Payload Data</a:t>
            </a:r>
            <a:endParaRPr sz="2000" b="1" u="sng" dirty="0"/>
          </a:p>
          <a:p>
            <a:pPr eaLnBrk="1" hangingPunct="1"/>
            <a:r>
              <a:rPr sz="2000" dirty="0"/>
              <a:t>The length of this field is variable.</a:t>
            </a:r>
            <a:endParaRPr sz="2000" dirty="0"/>
          </a:p>
          <a:p>
            <a:pPr eaLnBrk="1" hangingPunct="1"/>
            <a:r>
              <a:rPr sz="2000" dirty="0"/>
              <a:t>It contains the data as described by the next header field.</a:t>
            </a:r>
            <a:endParaRPr sz="2000" dirty="0"/>
          </a:p>
          <a:p>
            <a:pPr eaLnBrk="1" hangingPunct="1"/>
            <a:r>
              <a:rPr sz="2000" dirty="0"/>
              <a:t>Some encryption algorithms require a cryptographic synchronization data called initialization vector (IV).</a:t>
            </a:r>
            <a:endParaRPr sz="2000" dirty="0"/>
          </a:p>
          <a:p>
            <a:pPr eaLnBrk="1" hangingPunct="1"/>
            <a:r>
              <a:rPr sz="2000" dirty="0"/>
              <a:t>In these cases this field contains IV value.</a:t>
            </a:r>
            <a:endParaRPr sz="2000" dirty="0"/>
          </a:p>
          <a:p>
            <a:pPr eaLnBrk="1" hangingPunct="1"/>
            <a:endParaRPr sz="2000" dirty="0"/>
          </a:p>
          <a:p>
            <a:pPr eaLnBrk="1" hangingPunct="1"/>
            <a:endParaRPr sz="2000" b="1"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Content Placeholder 2"/>
          <p:cNvSpPr>
            <a:spLocks noGrp="1"/>
          </p:cNvSpPr>
          <p:nvPr>
            <p:ph idx="1"/>
          </p:nvPr>
        </p:nvSpPr>
        <p:spPr>
          <a:xfrm>
            <a:off x="457200" y="381000"/>
            <a:ext cx="8229600" cy="6172200"/>
          </a:xfrm>
        </p:spPr>
        <p:txBody>
          <a:bodyPr vert="horz" wrap="square" lIns="91440" tIns="45720" rIns="91440" bIns="45720" numCol="1" anchor="t" anchorCtr="0" compatLnSpc="1">
            <a:normAutofit fontScale="92500" lnSpcReduction="2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Depending upon the algorithm selected during security association the IV length may vary.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can be zero also for some algorithms.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This field also contains the protected data in encrypted format.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Thus if ESP is implemented in tunnel mode then the beginning of the data would be an IP header.</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if the ESP is implemented in transport mode then the beginning of the data would be an upper layer protocol header like TCP, UDP etc.</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This field is mandatory.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sng" strike="noStrike" kern="1200" cap="none" spc="0" normalizeH="0" baseline="0" noProof="0" smtClean="0">
                <a:ln>
                  <a:noFill/>
                </a:ln>
                <a:solidFill>
                  <a:schemeClr val="tx1"/>
                </a:solidFill>
                <a:effectLst/>
                <a:uLnTx/>
                <a:uFillTx/>
                <a:latin typeface="+mn-lt"/>
                <a:ea typeface="+mn-ea"/>
                <a:cs typeface="+mn-cs"/>
              </a:rPr>
              <a:t>Padding </a:t>
            </a:r>
            <a:endParaRPr kumimoji="0" lang="en-US" sz="2000" b="1" i="0" u="sng"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data padding is used for various reasons.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Most of the encryption algorithms used are block ciphers so that they work on a predefined sized block of data.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Thus in case if data is short in length it may be padded to fulfill the above requirement.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Also some algorithms may use data padding so that the resulting cipher text length is different than the actual plain text.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1" i="0" u="sng"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Content Placeholder 2"/>
          <p:cNvSpPr>
            <a:spLocks noGrp="1"/>
          </p:cNvSpPr>
          <p:nvPr>
            <p:ph idx="1"/>
          </p:nvPr>
        </p:nvSpPr>
        <p:spPr>
          <a:xfrm>
            <a:off x="457200" y="457200"/>
            <a:ext cx="8229600" cy="6096000"/>
          </a:xfrm>
        </p:spPr>
        <p:txBody>
          <a:bodyPr vert="horz" wrap="square" lIns="91440" tIns="45720" rIns="91440" bIns="45720" anchor="t"/>
          <a:p>
            <a:pPr eaLnBrk="1" hangingPunct="1"/>
            <a:r>
              <a:rPr sz="2000" dirty="0"/>
              <a:t>It is also used to align some of the ESP header fields to a 4 byte boundary.</a:t>
            </a:r>
            <a:endParaRPr sz="2000" dirty="0"/>
          </a:p>
          <a:p>
            <a:pPr eaLnBrk="1" hangingPunct="1"/>
            <a:r>
              <a:rPr sz="2000" b="1" u="sng" dirty="0"/>
              <a:t>Pad Length</a:t>
            </a:r>
            <a:endParaRPr sz="2000" dirty="0"/>
          </a:p>
          <a:p>
            <a:pPr eaLnBrk="1" hangingPunct="1"/>
            <a:r>
              <a:rPr sz="2000" dirty="0"/>
              <a:t>This field indicates the number of pad bits used in bytes.</a:t>
            </a:r>
            <a:endParaRPr sz="2000" dirty="0"/>
          </a:p>
          <a:p>
            <a:pPr eaLnBrk="1" hangingPunct="1"/>
            <a:r>
              <a:rPr sz="2000" dirty="0"/>
              <a:t>The value can be from 0-255.</a:t>
            </a:r>
            <a:endParaRPr sz="2000" dirty="0"/>
          </a:p>
          <a:p>
            <a:pPr eaLnBrk="1" hangingPunct="1"/>
            <a:r>
              <a:rPr sz="2000" dirty="0"/>
              <a:t>The value of zero indicates that no padding is used.</a:t>
            </a:r>
            <a:endParaRPr sz="2000" dirty="0"/>
          </a:p>
          <a:p>
            <a:pPr eaLnBrk="1" hangingPunct="1"/>
            <a:r>
              <a:rPr sz="2000" dirty="0"/>
              <a:t> This field is mandatory.</a:t>
            </a:r>
            <a:endParaRPr sz="2000" dirty="0"/>
          </a:p>
          <a:p>
            <a:pPr eaLnBrk="1" hangingPunct="1"/>
            <a:r>
              <a:rPr sz="2000" b="1" u="sng" dirty="0"/>
              <a:t>Next Header</a:t>
            </a:r>
            <a:endParaRPr sz="2000" dirty="0"/>
          </a:p>
          <a:p>
            <a:pPr eaLnBrk="1" hangingPunct="1"/>
            <a:r>
              <a:rPr sz="2000" dirty="0"/>
              <a:t>This field is of 8 bits.</a:t>
            </a:r>
            <a:endParaRPr sz="2000" dirty="0"/>
          </a:p>
          <a:p>
            <a:pPr eaLnBrk="1" hangingPunct="1"/>
            <a:r>
              <a:rPr sz="2000" dirty="0"/>
              <a:t>This field identifies the protocol whose payload follows the ESP header.</a:t>
            </a:r>
            <a:endParaRPr sz="2000" dirty="0"/>
          </a:p>
          <a:p>
            <a:pPr eaLnBrk="1" hangingPunct="1"/>
            <a:r>
              <a:rPr sz="2000" dirty="0"/>
              <a:t>This field contains a number which represents a protocol from the set of IP protocols.</a:t>
            </a:r>
            <a:endParaRPr sz="2000" dirty="0"/>
          </a:p>
          <a:p>
            <a:pPr eaLnBrk="1" hangingPunct="1"/>
            <a:r>
              <a:rPr sz="2000" dirty="0"/>
              <a:t>These numbers are defined by the Internet Assigned Numbers Authority (IANA).</a:t>
            </a:r>
            <a:endParaRPr sz="2000" dirty="0"/>
          </a:p>
          <a:p>
            <a:pPr eaLnBrk="1" hangingPunct="1"/>
            <a:r>
              <a:rPr sz="2000" dirty="0"/>
              <a:t>The list is also available at the following link.</a:t>
            </a:r>
            <a:endParaRPr sz="2000" dirty="0"/>
          </a:p>
          <a:p>
            <a:pPr eaLnBrk="1" hangingPunct="1"/>
            <a:r>
              <a:rPr sz="2000" dirty="0">
                <a:hlinkClick r:id="rId1"/>
              </a:rPr>
              <a:t>http://en.wikipedia.org/wiki/List_of_IP_protocol_numbers</a:t>
            </a:r>
            <a:endParaRPr sz="2000" dirty="0"/>
          </a:p>
          <a:p>
            <a:pPr eaLnBrk="1" hangingPunct="1"/>
            <a:endParaRPr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Content Placeholder 2"/>
          <p:cNvSpPr>
            <a:spLocks noGrp="1"/>
          </p:cNvSpPr>
          <p:nvPr>
            <p:ph idx="1"/>
          </p:nvPr>
        </p:nvSpPr>
        <p:spPr>
          <a:xfrm>
            <a:off x="457200" y="228600"/>
            <a:ext cx="8229600" cy="6629400"/>
          </a:xfrm>
        </p:spPr>
        <p:txBody>
          <a:bodyPr vert="horz" wrap="square" lIns="91440" tIns="45720" rIns="91440" bIns="45720" anchor="t"/>
          <a:p>
            <a:pPr eaLnBrk="1" hangingPunct="1"/>
            <a:r>
              <a:rPr sz="2000" b="1" u="sng" dirty="0"/>
              <a:t>Authentication Data</a:t>
            </a:r>
            <a:endParaRPr sz="2000" b="1" u="sng" dirty="0"/>
          </a:p>
          <a:p>
            <a:pPr eaLnBrk="1" hangingPunct="1"/>
            <a:r>
              <a:rPr sz="2000" dirty="0"/>
              <a:t>This is a variable length field.</a:t>
            </a:r>
            <a:endParaRPr sz="2000" dirty="0"/>
          </a:p>
          <a:p>
            <a:pPr eaLnBrk="1" hangingPunct="1"/>
            <a:r>
              <a:rPr sz="2000" dirty="0"/>
              <a:t>This field contains the Integrity Check value (ICV) i.e. the hash value of the packet .</a:t>
            </a:r>
            <a:endParaRPr sz="2000" dirty="0"/>
          </a:p>
          <a:p>
            <a:pPr eaLnBrk="1" hangingPunct="1"/>
            <a:r>
              <a:rPr sz="2000" dirty="0"/>
              <a:t>This field must be an multiple of 32 bit word.</a:t>
            </a:r>
            <a:endParaRPr sz="2000" dirty="0"/>
          </a:p>
          <a:p>
            <a:pPr eaLnBrk="1" hangingPunct="1"/>
            <a:r>
              <a:rPr sz="2000" dirty="0"/>
              <a:t>Thus the ICV value may be padded to fulfill the requirement.</a:t>
            </a:r>
            <a:endParaRPr sz="2000" dirty="0"/>
          </a:p>
          <a:p>
            <a:pPr eaLnBrk="1" hangingPunct="1"/>
            <a:r>
              <a:rPr sz="2000" dirty="0"/>
              <a:t>The entire ESP header length must be either multiple of 32 bits (IPV4) or  64 bits (IPV6).</a:t>
            </a:r>
            <a:endParaRPr sz="2000" dirty="0"/>
          </a:p>
          <a:p>
            <a:pPr eaLnBrk="1" hangingPunct="1"/>
            <a:r>
              <a:rPr sz="2000" dirty="0"/>
              <a:t>However if ESP is used only for encryption then this field is of zero length.</a:t>
            </a:r>
            <a:endParaRPr sz="2000" dirty="0"/>
          </a:p>
          <a:p>
            <a:pPr eaLnBrk="1" hangingPunct="1"/>
            <a:r>
              <a:rPr sz="2000" dirty="0"/>
              <a:t>While calculating the ICV value all fields in the ESP ( SPI to Next Header) except this field are included.</a:t>
            </a:r>
            <a:endParaRPr sz="2000" dirty="0"/>
          </a:p>
          <a:p>
            <a:pPr eaLnBrk="1" hangingPunct="1"/>
            <a:endParaRPr sz="2000" dirty="0"/>
          </a:p>
          <a:p>
            <a:pPr eaLnBrk="1" hangingPunct="1"/>
            <a:r>
              <a:rPr sz="2000" dirty="0"/>
              <a:t>Thus in ESP if encryption is used the following fields are encrypted.</a:t>
            </a:r>
            <a:endParaRPr sz="2000" dirty="0"/>
          </a:p>
          <a:p>
            <a:pPr eaLnBrk="1" hangingPunct="1"/>
            <a:r>
              <a:rPr sz="2000" dirty="0"/>
              <a:t>DATA, PADDING, PAD LENGTH and NEXT HEADER.</a:t>
            </a:r>
            <a:endParaRPr sz="2000" dirty="0"/>
          </a:p>
          <a:p>
            <a:pPr eaLnBrk="1" hangingPunct="1"/>
            <a:r>
              <a:rPr sz="2000" dirty="0"/>
              <a:t>If integrity protection is used then only the AUTHENTICATION DATA field is inserted in the ESP header.</a:t>
            </a:r>
            <a:endParaRPr sz="2000" dirty="0"/>
          </a:p>
          <a:p>
            <a:pPr eaLnBrk="1" hangingPunct="1"/>
            <a:endParaRP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400" dirty="0"/>
              <a:t>Normal IP Packet</a:t>
            </a:r>
            <a:endParaRPr sz="2400" dirty="0"/>
          </a:p>
          <a:p>
            <a:pPr eaLnBrk="1" hangingPunct="1"/>
            <a:endParaRPr sz="2400" dirty="0"/>
          </a:p>
          <a:p>
            <a:pPr eaLnBrk="1" hangingPunct="1"/>
            <a:endParaRPr dirty="0"/>
          </a:p>
          <a:p>
            <a:pPr eaLnBrk="1" hangingPunct="1"/>
            <a:endParaRPr dirty="0"/>
          </a:p>
          <a:p>
            <a:pPr eaLnBrk="1" hangingPunct="1"/>
            <a:r>
              <a:rPr sz="2400" dirty="0"/>
              <a:t>Transport Mode ESP IPSec Packet</a:t>
            </a:r>
            <a:endParaRPr sz="2400" dirty="0"/>
          </a:p>
          <a:p>
            <a:pPr eaLnBrk="1" hangingPunct="1"/>
            <a:endParaRPr dirty="0"/>
          </a:p>
          <a:p>
            <a:pPr eaLnBrk="1" hangingPunct="1"/>
            <a:endParaRPr sz="2400" dirty="0"/>
          </a:p>
          <a:p>
            <a:pPr eaLnBrk="1" hangingPunct="1"/>
            <a:endParaRPr sz="2400" dirty="0"/>
          </a:p>
          <a:p>
            <a:pPr eaLnBrk="1" hangingPunct="1"/>
            <a:r>
              <a:rPr sz="2400" dirty="0"/>
              <a:t>Tunnel Mode ESP IPSec Packet</a:t>
            </a:r>
            <a:endParaRPr sz="2400" dirty="0"/>
          </a:p>
        </p:txBody>
      </p:sp>
      <p:sp>
        <p:nvSpPr>
          <p:cNvPr id="4" name="Rectangle 3"/>
          <p:cNvSpPr/>
          <p:nvPr/>
        </p:nvSpPr>
        <p:spPr>
          <a:xfrm>
            <a:off x="4114800" y="1143000"/>
            <a:ext cx="25908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Data</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4"/>
          <p:cNvSpPr/>
          <p:nvPr/>
        </p:nvSpPr>
        <p:spPr>
          <a:xfrm>
            <a:off x="2819400" y="1143000"/>
            <a:ext cx="1295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828800" y="3048000"/>
            <a:ext cx="11430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7"/>
          <p:cNvSpPr/>
          <p:nvPr/>
        </p:nvSpPr>
        <p:spPr>
          <a:xfrm>
            <a:off x="4114800" y="3048000"/>
            <a:ext cx="25908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Data</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8"/>
          <p:cNvSpPr/>
          <p:nvPr/>
        </p:nvSpPr>
        <p:spPr>
          <a:xfrm>
            <a:off x="2971800" y="3048000"/>
            <a:ext cx="11430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ESP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Rectangle 9"/>
          <p:cNvSpPr/>
          <p:nvPr/>
        </p:nvSpPr>
        <p:spPr>
          <a:xfrm>
            <a:off x="1828800" y="4953000"/>
            <a:ext cx="11430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ESP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Rectangle 10"/>
          <p:cNvSpPr/>
          <p:nvPr/>
        </p:nvSpPr>
        <p:spPr>
          <a:xfrm>
            <a:off x="2971800" y="4953000"/>
            <a:ext cx="11430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Rectangle 11"/>
          <p:cNvSpPr/>
          <p:nvPr/>
        </p:nvSpPr>
        <p:spPr>
          <a:xfrm>
            <a:off x="762000" y="4953000"/>
            <a:ext cx="10668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New IP Header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Rectangle 12"/>
          <p:cNvSpPr/>
          <p:nvPr/>
        </p:nvSpPr>
        <p:spPr>
          <a:xfrm>
            <a:off x="4114800" y="4953000"/>
            <a:ext cx="25908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Data</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Rectangle 13"/>
          <p:cNvSpPr/>
          <p:nvPr/>
        </p:nvSpPr>
        <p:spPr>
          <a:xfrm>
            <a:off x="6705600" y="3048000"/>
            <a:ext cx="10668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ESP trailer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Rectangle 14"/>
          <p:cNvSpPr/>
          <p:nvPr/>
        </p:nvSpPr>
        <p:spPr>
          <a:xfrm>
            <a:off x="7696200" y="3048000"/>
            <a:ext cx="8382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ESP Auth</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Rectangle 15"/>
          <p:cNvSpPr/>
          <p:nvPr/>
        </p:nvSpPr>
        <p:spPr>
          <a:xfrm>
            <a:off x="6705600" y="4953000"/>
            <a:ext cx="914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ESP Trailer</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Rectangle 16"/>
          <p:cNvSpPr/>
          <p:nvPr/>
        </p:nvSpPr>
        <p:spPr>
          <a:xfrm>
            <a:off x="7620000" y="4953000"/>
            <a:ext cx="914400" cy="762000"/>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dirty="0">
                <a:ln>
                  <a:noFill/>
                </a:ln>
                <a:solidFill>
                  <a:schemeClr val="tx1"/>
                </a:solidFill>
                <a:effectLst/>
                <a:uLnTx/>
                <a:uFillTx/>
                <a:latin typeface="+mn-lt"/>
                <a:ea typeface="+mn-ea"/>
                <a:cs typeface="+mn-cs"/>
              </a:rPr>
              <a:t>ESP Auth</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353060" y="380365"/>
            <a:ext cx="8256905" cy="611759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a:xfrm>
            <a:off x="457200" y="2286000"/>
            <a:ext cx="8229600" cy="2087563"/>
          </a:xfrm>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smtClean="0">
                <a:ln>
                  <a:noFill/>
                </a:ln>
                <a:solidFill>
                  <a:schemeClr val="tx1"/>
                </a:solidFill>
                <a:effectLst/>
                <a:uLnTx/>
                <a:uFillTx/>
                <a:latin typeface="+mj-lt"/>
                <a:ea typeface="+mj-ea"/>
                <a:cs typeface="+mj-cs"/>
              </a:rPr>
              <a:t>IPSec </a:t>
            </a:r>
            <a:br>
              <a:rPr kumimoji="0" lang="en-US" sz="4600" b="0" i="0" u="none" strike="noStrike" kern="1200" cap="none" spc="0" normalizeH="0" baseline="0" noProof="0" smtClean="0">
                <a:ln>
                  <a:noFill/>
                </a:ln>
                <a:solidFill>
                  <a:schemeClr val="tx1"/>
                </a:solidFill>
                <a:effectLst/>
                <a:uLnTx/>
                <a:uFillTx/>
                <a:latin typeface="+mj-lt"/>
                <a:ea typeface="+mj-ea"/>
                <a:cs typeface="+mj-cs"/>
              </a:rPr>
            </a:br>
            <a:r>
              <a:rPr kumimoji="0" lang="en-US" sz="4600" b="0" i="0" u="none" strike="noStrike" kern="1200" cap="none" spc="0" normalizeH="0" baseline="0" noProof="0" smtClean="0">
                <a:ln>
                  <a:noFill/>
                </a:ln>
                <a:solidFill>
                  <a:schemeClr val="tx1"/>
                </a:solidFill>
                <a:effectLst/>
                <a:uLnTx/>
                <a:uFillTx/>
                <a:latin typeface="+mj-lt"/>
                <a:ea typeface="+mj-ea"/>
                <a:cs typeface="+mj-cs"/>
              </a:rPr>
              <a:t>Internet Key Exchange</a:t>
            </a:r>
            <a:br>
              <a:rPr kumimoji="0" lang="en-US" sz="4600" b="0" i="0" u="none" strike="noStrike" kern="1200" cap="none" spc="0" normalizeH="0" baseline="0" noProof="0" smtClean="0">
                <a:ln>
                  <a:noFill/>
                </a:ln>
                <a:solidFill>
                  <a:schemeClr val="tx1"/>
                </a:solidFill>
                <a:effectLst/>
                <a:uLnTx/>
                <a:uFillTx/>
                <a:latin typeface="+mj-lt"/>
                <a:ea typeface="+mj-ea"/>
                <a:cs typeface="+mj-cs"/>
              </a:rPr>
            </a:br>
            <a:r>
              <a:rPr kumimoji="0" lang="en-US" sz="4600" b="0" i="0" u="none" strike="noStrike" kern="1200" cap="none" spc="0" normalizeH="0" baseline="0" noProof="0" smtClean="0">
                <a:ln>
                  <a:noFill/>
                </a:ln>
                <a:solidFill>
                  <a:schemeClr val="tx1"/>
                </a:solidFill>
                <a:effectLst/>
                <a:uLnTx/>
                <a:uFillTx/>
                <a:latin typeface="+mj-lt"/>
                <a:ea typeface="+mj-ea"/>
                <a:cs typeface="+mj-cs"/>
              </a:rPr>
              <a:t>(IKE)</a:t>
            </a:r>
            <a:endParaRPr kumimoji="0" lang="en-US" sz="4600" b="0" i="0" u="none" strike="noStrike" kern="1200" cap="none" spc="0" normalizeH="0" baseline="0" noProof="0" smtClean="0">
              <a:ln>
                <a:noFill/>
              </a:ln>
              <a:solidFill>
                <a:schemeClr val="tx1"/>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Content Placeholder 2"/>
          <p:cNvSpPr>
            <a:spLocks noGrp="1"/>
          </p:cNvSpPr>
          <p:nvPr>
            <p:ph idx="1"/>
          </p:nvPr>
        </p:nvSpPr>
        <p:spPr>
          <a:xfrm>
            <a:off x="457200" y="381000"/>
            <a:ext cx="8229600" cy="6172200"/>
          </a:xfrm>
        </p:spPr>
        <p:txBody>
          <a:bodyPr vert="horz" wrap="square" lIns="91440" tIns="45720" rIns="91440" bIns="45720" numCol="1" anchor="t" anchorCtr="0" compatLnSpc="1">
            <a:normAutofit/>
          </a:bodyPr>
          <a:lstStyle/>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IPSec uses the concept of the “shared secret”  to communicate.</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makes sure that two devices who know this shared secret can exchange data securely.</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However for this the two devices are required to communicate this shared secret to each other.</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This is achieved by using Internet Key Exchange (IKE) protocol which is a general purpose key exchange protocol .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It is used by IPSec, but it can be used by other protocols who need SAs as well.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IKE protocol is based on Oakley, SKEME and Internet Security Association and Key management Protocol(ISAKMP).</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Tx/>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ISAMKP (Internet Security Association and Key Management Protocol):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90000"/>
              <a:buFont typeface="Wingdings 2" panose="05020102010507070707"/>
              <a:buChar char=""/>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Provides a framework for authentication and key exchange, (not a protocol, suppose support different key exchange)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609600" marR="0" lvl="0" indent="-609600"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OAKLEY</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90000"/>
              <a:buFont typeface="Wingdings 2" panose="05020102010507070707"/>
              <a:buChar char=""/>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Describe a series of key exchanges and services (e.g. perfect forward secrecy, identity protection, and authentication)</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838200"/>
            <a:ext cx="8229600" cy="5287963"/>
          </a:xfrm>
        </p:spPr>
        <p:txBody>
          <a:bodyPr vert="horz" wrap="square" lIns="91440" tIns="45720" rIns="91440" bIns="45720" numCol="1" anchor="t" anchorCtr="0" compatLnSpc="1">
            <a:normAutofit/>
          </a:bodyPr>
          <a:lstStyle/>
          <a:p>
            <a:pPr marL="609600" marR="0" lvl="0" indent="-609600"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SKEME (</a:t>
            </a:r>
            <a:r>
              <a:rPr kumimoji="0" lang="en-US" sz="20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rPr>
              <a:t>Secure Key Exchange </a:t>
            </a:r>
            <a:r>
              <a:rPr kumimoji="0" lang="en-US" sz="2000" b="0" i="0" u="none" strike="noStrike" kern="1200" cap="none" spc="0" normalizeH="0" baseline="0" noProof="0" dirty="0" err="1" smtClean="0">
                <a:ln>
                  <a:noFill/>
                </a:ln>
                <a:solidFill>
                  <a:schemeClr val="tx1"/>
                </a:solidFill>
                <a:effectLst/>
                <a:uLnTx/>
                <a:uFillTx/>
                <a:latin typeface="+mn-lt"/>
                <a:ea typeface="+mn-ea"/>
                <a:cs typeface="Arial" panose="020B0604020202020204" pitchFamily="34" charset="0"/>
              </a:rPr>
              <a:t>MEchanism</a:t>
            </a:r>
            <a:r>
              <a:rPr kumimoji="0" lang="en-US" sz="2000" b="0" i="0" u="none" strike="noStrike" kern="1200" cap="none" spc="0" normalizeH="0" baseline="0" noProof="0" dirty="0" smtClean="0">
                <a:ln>
                  <a:noFill/>
                </a:ln>
                <a:solidFill>
                  <a:schemeClr val="tx1"/>
                </a:solidFill>
                <a:effectLst/>
                <a:uLnTx/>
                <a:uFillTx/>
                <a:latin typeface="+mn-lt"/>
                <a:ea typeface="+mn-ea"/>
                <a:cs typeface="Arial" panose="020B0604020202020204" pitchFamily="34" charset="0"/>
              </a:rPr>
              <a: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90000"/>
              <a:buFont typeface="Wingdings 2" panose="05020102010507070707"/>
              <a:buChar char=""/>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describes a versatile key exchange technique which provides anonymity,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repudiability</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and quick key refreshment</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990600" marR="0" lvl="1" indent="-533400" algn="l" defTabSz="914400" rtl="0" eaLnBrk="1" fontAlgn="auto" latinLnBrk="0" hangingPunct="1">
              <a:lnSpc>
                <a:spcPct val="90000"/>
              </a:lnSpc>
              <a:spcBef>
                <a:spcPct val="20000"/>
              </a:spcBef>
              <a:spcAft>
                <a:spcPts val="0"/>
              </a:spcAft>
              <a:buClr>
                <a:schemeClr val="accent1"/>
              </a:buClr>
              <a:buSzPct val="90000"/>
              <a:buFontTx/>
              <a:buNone/>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IKE is a key exchange mode of the ISAKMP.</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Internet Key Exchange(IKE) creates Security Associations (SA). That is, parties in IKE negotiate keys for the SA.</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IKE protocol is defined by RFC 2409.</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It is one of the more complicated protocol of the IPSec protocols.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In this process the IPSec systems first authenticate themselves to each other and establish ISAKMP (IKE) shared keys.</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9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IKE uses the UDP port 500 (normally) .</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IKE is a request-response type of protocol.</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Title 1"/>
          <p:cNvSpPr>
            <a:spLocks noGrp="1"/>
          </p:cNvSpPr>
          <p:nvPr>
            <p:ph type="title"/>
          </p:nvPr>
        </p:nvSpPr>
        <p:spPr/>
        <p:txBody>
          <a:bodyPr vert="horz" wrap="square" lIns="45720" tIns="45720" rIns="45720" bIns="45720" anchor="ctr"/>
          <a:p>
            <a:pPr eaLnBrk="1" hangingPunct="1"/>
            <a:r>
              <a:rPr sz="3200" kern="1200" dirty="0">
                <a:latin typeface="+mj-lt"/>
                <a:ea typeface="+mj-ea"/>
                <a:cs typeface="+mj-cs"/>
              </a:rPr>
              <a:t>IP Security (IPSec)</a:t>
            </a:r>
            <a:endParaRPr sz="3200" kern="1200" dirty="0">
              <a:latin typeface="+mj-lt"/>
              <a:ea typeface="+mj-ea"/>
              <a:cs typeface="+mj-cs"/>
            </a:endParaRPr>
          </a:p>
        </p:txBody>
      </p:sp>
      <p:sp>
        <p:nvSpPr>
          <p:cNvPr id="87043" name="Content Placeholder 2"/>
          <p:cNvSpPr>
            <a:spLocks noGrp="1"/>
          </p:cNvSpPr>
          <p:nvPr>
            <p:ph idx="1"/>
          </p:nvPr>
        </p:nvSpPr>
        <p:spPr>
          <a:xfrm>
            <a:off x="457200" y="1143000"/>
            <a:ext cx="8229600" cy="5486400"/>
          </a:xfrm>
        </p:spPr>
        <p:txBody>
          <a:bodyPr vert="horz" wrap="square" lIns="91440" tIns="45720" rIns="91440" bIns="45720" anchor="t"/>
          <a:p>
            <a:pPr eaLnBrk="1" hangingPunct="1"/>
            <a:r>
              <a:rPr sz="2000" dirty="0"/>
              <a:t>As more critical applications started using internet and they required a security mechanism to protect IP communication.</a:t>
            </a:r>
            <a:endParaRPr sz="2000" dirty="0"/>
          </a:p>
          <a:p>
            <a:pPr eaLnBrk="1" hangingPunct="1"/>
            <a:endParaRPr sz="2000" dirty="0"/>
          </a:p>
          <a:p>
            <a:pPr eaLnBrk="1" hangingPunct="1"/>
            <a:r>
              <a:rPr sz="2000" dirty="0"/>
              <a:t>The solution developed is IPSec.  </a:t>
            </a:r>
            <a:endParaRPr sz="2000" dirty="0"/>
          </a:p>
          <a:p>
            <a:pPr eaLnBrk="1" hangingPunct="1"/>
            <a:endParaRPr sz="2000" dirty="0"/>
          </a:p>
          <a:p>
            <a:pPr eaLnBrk="1" hangingPunct="1"/>
            <a:r>
              <a:rPr sz="2000" dirty="0"/>
              <a:t>Internet Protocol Security (IPSec) is a suite of protocols used to secure the IP communication between the networks.</a:t>
            </a:r>
            <a:endParaRPr sz="2000" dirty="0"/>
          </a:p>
          <a:p>
            <a:pPr eaLnBrk="1" hangingPunct="1"/>
            <a:endParaRPr sz="2000" dirty="0"/>
          </a:p>
          <a:p>
            <a:pPr eaLnBrk="1" hangingPunct="1"/>
            <a:r>
              <a:rPr sz="2000" dirty="0"/>
              <a:t>The protocols in the suite combine together to provide various types of protections.</a:t>
            </a:r>
            <a:endParaRPr sz="2000" dirty="0"/>
          </a:p>
          <a:p>
            <a:pPr eaLnBrk="1" hangingPunct="1"/>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Content Placeholder 2"/>
          <p:cNvSpPr>
            <a:spLocks noGrp="1"/>
          </p:cNvSpPr>
          <p:nvPr>
            <p:ph idx="1"/>
          </p:nvPr>
        </p:nvSpPr>
        <p:spPr>
          <a:xfrm>
            <a:off x="457200" y="381000"/>
            <a:ext cx="8229600" cy="6248400"/>
          </a:xfrm>
        </p:spPr>
        <p:txBody>
          <a:bodyPr vert="horz" wrap="square" lIns="91440" tIns="45720" rIns="91440" bIns="45720" anchor="t"/>
          <a:p>
            <a:pPr eaLnBrk="1" hangingPunct="1"/>
            <a:r>
              <a:rPr sz="2000" dirty="0"/>
              <a:t>There are two phases involved in the IKE process.</a:t>
            </a:r>
            <a:endParaRPr sz="2000" dirty="0"/>
          </a:p>
          <a:p>
            <a:pPr eaLnBrk="1" hangingPunct="1"/>
            <a:r>
              <a:rPr sz="2000" dirty="0"/>
              <a:t>In phase 1 of this process, IKE creates an authenticated, secure channel between the two IKE nodes, known as the </a:t>
            </a:r>
            <a:r>
              <a:rPr sz="2000" i="1" dirty="0"/>
              <a:t>IKE security association</a:t>
            </a:r>
            <a:r>
              <a:rPr sz="2000" dirty="0"/>
              <a:t>. </a:t>
            </a:r>
            <a:endParaRPr sz="2000" dirty="0"/>
          </a:p>
          <a:p>
            <a:pPr eaLnBrk="1" hangingPunct="1"/>
            <a:r>
              <a:rPr sz="2000" dirty="0"/>
              <a:t>The Diffie-Hellman key agreement is always performed in this phase.</a:t>
            </a:r>
            <a:endParaRPr sz="2000" dirty="0"/>
          </a:p>
          <a:p>
            <a:pPr eaLnBrk="1" hangingPunct="1"/>
            <a:r>
              <a:rPr sz="2000" dirty="0"/>
              <a:t>In phase 2, IKE negotiates the IPSec security associations and generates the required keys for IPSec.</a:t>
            </a:r>
            <a:endParaRPr sz="2000" dirty="0"/>
          </a:p>
          <a:p>
            <a:pPr eaLnBrk="1" hangingPunct="1"/>
            <a:r>
              <a:rPr sz="2000" dirty="0"/>
              <a:t>A new Diffie-Hellman agreement may be done in phase 2, or the keys may be derived from the phase 1 shared secret.</a:t>
            </a:r>
            <a:endParaRPr sz="2000" dirty="0"/>
          </a:p>
          <a:p>
            <a:pPr eaLnBrk="1" hangingPunct="1">
              <a:lnSpc>
                <a:spcPct val="90000"/>
              </a:lnSpc>
            </a:pPr>
            <a:r>
              <a:rPr sz="2000" dirty="0"/>
              <a:t>In the first phase of the IKE exchange, an authentication method is agreed. </a:t>
            </a:r>
            <a:endParaRPr sz="2000" dirty="0"/>
          </a:p>
          <a:p>
            <a:pPr eaLnBrk="1" hangingPunct="1">
              <a:lnSpc>
                <a:spcPct val="90000"/>
              </a:lnSpc>
            </a:pPr>
            <a:r>
              <a:rPr sz="2000" dirty="0"/>
              <a:t>There are four authentication methods</a:t>
            </a:r>
            <a:endParaRPr sz="2000" dirty="0"/>
          </a:p>
          <a:p>
            <a:pPr eaLnBrk="1" hangingPunct="1">
              <a:lnSpc>
                <a:spcPct val="90000"/>
              </a:lnSpc>
            </a:pPr>
            <a:r>
              <a:rPr sz="2000" dirty="0"/>
              <a:t>1) pre shared secret key </a:t>
            </a:r>
            <a:endParaRPr sz="2000" dirty="0"/>
          </a:p>
          <a:p>
            <a:pPr eaLnBrk="1" hangingPunct="1">
              <a:lnSpc>
                <a:spcPct val="90000"/>
              </a:lnSpc>
            </a:pPr>
            <a:r>
              <a:rPr sz="2000" dirty="0"/>
              <a:t>2) public key signature</a:t>
            </a:r>
            <a:endParaRPr sz="2000" dirty="0"/>
          </a:p>
          <a:p>
            <a:pPr eaLnBrk="1" hangingPunct="1">
              <a:lnSpc>
                <a:spcPct val="90000"/>
              </a:lnSpc>
            </a:pPr>
            <a:r>
              <a:rPr sz="2000" dirty="0"/>
              <a:t>3) public key encryption</a:t>
            </a:r>
            <a:endParaRPr sz="2000" dirty="0"/>
          </a:p>
          <a:p>
            <a:pPr eaLnBrk="1" hangingPunct="1">
              <a:lnSpc>
                <a:spcPct val="90000"/>
              </a:lnSpc>
            </a:pPr>
            <a:r>
              <a:rPr sz="2000" dirty="0"/>
              <a:t>4) Revised public key encryption.</a:t>
            </a:r>
            <a:endParaRPr sz="2000" dirty="0"/>
          </a:p>
          <a:p>
            <a:pPr eaLnBrk="1" hangingPunct="1">
              <a:lnSpc>
                <a:spcPct val="90000"/>
              </a:lnSpc>
              <a:buNone/>
            </a:pPr>
            <a:endParaRPr sz="2000" dirty="0"/>
          </a:p>
          <a:p>
            <a:pPr eaLnBrk="1" hangingPunct="1"/>
            <a:endParaRPr sz="2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Content Placeholder 2"/>
          <p:cNvSpPr>
            <a:spLocks noGrp="1"/>
          </p:cNvSpPr>
          <p:nvPr>
            <p:ph idx="1"/>
          </p:nvPr>
        </p:nvSpPr>
        <p:spPr>
          <a:xfrm>
            <a:off x="457200" y="381000"/>
            <a:ext cx="8229600" cy="6477000"/>
          </a:xfrm>
        </p:spPr>
        <p:txBody>
          <a:bodyPr vert="horz" wrap="square" lIns="91440" tIns="45720" rIns="91440" bIns="45720" anchor="t"/>
          <a:p>
            <a:pPr eaLnBrk="1" hangingPunct="1"/>
            <a:r>
              <a:rPr sz="2000" dirty="0"/>
              <a:t>There are two modes of </a:t>
            </a:r>
            <a:r>
              <a:rPr sz="2000" b="1" dirty="0"/>
              <a:t>IKE phase 1- Aggressive Mode </a:t>
            </a:r>
            <a:r>
              <a:rPr sz="2000" dirty="0"/>
              <a:t>and </a:t>
            </a:r>
            <a:r>
              <a:rPr sz="2000" b="1" dirty="0"/>
              <a:t>Main Mode.</a:t>
            </a:r>
            <a:endParaRPr sz="2000" b="1" dirty="0"/>
          </a:p>
          <a:p>
            <a:pPr eaLnBrk="1" hangingPunct="1"/>
            <a:r>
              <a:rPr sz="2000" dirty="0"/>
              <a:t>In </a:t>
            </a:r>
            <a:r>
              <a:rPr sz="2000" b="1" dirty="0"/>
              <a:t>aggressive mode </a:t>
            </a:r>
            <a:r>
              <a:rPr sz="2000" dirty="0"/>
              <a:t>the peer authentication and the session key establishment task is accomplished in three messages only.</a:t>
            </a:r>
            <a:endParaRPr sz="2000" dirty="0"/>
          </a:p>
          <a:p>
            <a:pPr eaLnBrk="1" hangingPunct="1"/>
            <a:r>
              <a:rPr sz="2000" dirty="0"/>
              <a:t>For the same task the </a:t>
            </a:r>
            <a:r>
              <a:rPr sz="2000" b="1" dirty="0"/>
              <a:t>main mode </a:t>
            </a:r>
            <a:r>
              <a:rPr sz="2000" dirty="0"/>
              <a:t>takes six messages.</a:t>
            </a:r>
            <a:endParaRPr sz="2000" dirty="0"/>
          </a:p>
          <a:p>
            <a:pPr eaLnBrk="1" hangingPunct="1"/>
            <a:r>
              <a:rPr sz="2000" dirty="0"/>
              <a:t>The main mode additionally provides protection from eavesdropper by hiding the endpoint identifiers.</a:t>
            </a:r>
            <a:endParaRPr sz="2000" dirty="0"/>
          </a:p>
          <a:p>
            <a:pPr eaLnBrk="1" hangingPunct="1"/>
            <a:r>
              <a:rPr sz="2000" dirty="0"/>
              <a:t>It also provides a flexibility in negotiating cryptographic algorithms.</a:t>
            </a:r>
            <a:endParaRPr sz="2000" dirty="0"/>
          </a:p>
          <a:p>
            <a:pPr eaLnBrk="1" hangingPunct="1"/>
            <a:r>
              <a:rPr sz="2000" dirty="0"/>
              <a:t>The flow of the six messages of the main mode of the IKE are shown in the following slide.</a:t>
            </a:r>
            <a:endParaRPr sz="2000" dirty="0"/>
          </a:p>
          <a:p>
            <a:pPr eaLnBrk="1" hangingPunct="1"/>
            <a:r>
              <a:rPr sz="2000" dirty="0"/>
              <a:t>The device which starts the security association process is called initiator and the other end device is called the responder.</a:t>
            </a:r>
            <a:endParaRPr sz="2000" dirty="0"/>
          </a:p>
          <a:p>
            <a:pPr eaLnBrk="1" hangingPunct="1"/>
            <a:r>
              <a:rPr sz="2000" dirty="0"/>
              <a:t>In the first message the initiator sends a cookie and the preferred order of the cryptographic algorithms supported .</a:t>
            </a:r>
            <a:endParaRPr sz="2000" dirty="0"/>
          </a:p>
          <a:p>
            <a:pPr eaLnBrk="1" hangingPunct="1">
              <a:lnSpc>
                <a:spcPct val="90000"/>
              </a:lnSpc>
            </a:pPr>
            <a:r>
              <a:rPr sz="2000" dirty="0"/>
              <a:t>A cookie is the result of hashing a unique identifier of the peer (peer’s IP address, port and protocol), a secret known only to the generator of the cookie, and a time stamp.</a:t>
            </a:r>
            <a:endParaRPr sz="2000" dirty="0"/>
          </a:p>
          <a:p>
            <a:pPr eaLnBrk="1" hangingPunct="1"/>
            <a:r>
              <a:rPr sz="2000" dirty="0"/>
              <a:t>The initiator generates a cookie, sets the responder cookie to zero and sends to the responder. </a:t>
            </a:r>
            <a:endParaRPr sz="2000" dirty="0"/>
          </a:p>
          <a:p>
            <a:pPr eaLnBrk="1" hangingPunct="1"/>
            <a:endParaRPr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Rectangle 2"/>
          <p:cNvSpPr>
            <a:spLocks noGrp="1"/>
          </p:cNvSpPr>
          <p:nvPr>
            <p:ph type="title"/>
          </p:nvPr>
        </p:nvSpPr>
        <p:spPr>
          <a:xfrm>
            <a:off x="685800" y="228600"/>
            <a:ext cx="7772400" cy="1143000"/>
          </a:xfrm>
        </p:spPr>
        <p:txBody>
          <a:bodyPr vert="horz" wrap="square" lIns="45720" tIns="45720" rIns="45720" bIns="45720" anchor="ctr"/>
          <a:p>
            <a:pPr eaLnBrk="1" hangingPunct="1"/>
            <a:r>
              <a:rPr sz="2800" kern="1200" dirty="0">
                <a:latin typeface="+mj-lt"/>
                <a:ea typeface="+mj-ea"/>
                <a:cs typeface="+mj-cs"/>
              </a:rPr>
              <a:t>IKE phase 1—main mode</a:t>
            </a:r>
            <a:endParaRPr sz="2800" kern="1200" dirty="0">
              <a:latin typeface="+mj-lt"/>
              <a:ea typeface="+mj-ea"/>
              <a:cs typeface="+mj-cs"/>
            </a:endParaRPr>
          </a:p>
        </p:txBody>
      </p:sp>
      <p:sp>
        <p:nvSpPr>
          <p:cNvPr id="115715" name="Text Box 4"/>
          <p:cNvSpPr txBox="1"/>
          <p:nvPr/>
        </p:nvSpPr>
        <p:spPr>
          <a:xfrm>
            <a:off x="593725" y="3165475"/>
            <a:ext cx="941388" cy="369888"/>
          </a:xfrm>
          <a:prstGeom prst="rect">
            <a:avLst/>
          </a:prstGeom>
          <a:noFill/>
          <a:ln w="9525">
            <a:noFill/>
          </a:ln>
        </p:spPr>
        <p:txBody>
          <a:bodyPr wrap="none">
            <a:spAutoFit/>
          </a:bodyPr>
          <a:p>
            <a:r>
              <a:rPr dirty="0">
                <a:latin typeface="Arial" panose="020B0604020202020204" pitchFamily="34" charset="0"/>
              </a:rPr>
              <a:t>Initiator</a:t>
            </a:r>
            <a:endParaRPr dirty="0">
              <a:latin typeface="Arial" panose="020B0604020202020204" pitchFamily="34" charset="0"/>
            </a:endParaRPr>
          </a:p>
        </p:txBody>
      </p:sp>
      <p:sp>
        <p:nvSpPr>
          <p:cNvPr id="115716" name="Text Box 5"/>
          <p:cNvSpPr txBox="1"/>
          <p:nvPr/>
        </p:nvSpPr>
        <p:spPr>
          <a:xfrm>
            <a:off x="7527925" y="3165475"/>
            <a:ext cx="1312863" cy="369888"/>
          </a:xfrm>
          <a:prstGeom prst="rect">
            <a:avLst/>
          </a:prstGeom>
          <a:noFill/>
          <a:ln w="9525">
            <a:noFill/>
          </a:ln>
        </p:spPr>
        <p:txBody>
          <a:bodyPr wrap="none">
            <a:spAutoFit/>
          </a:bodyPr>
          <a:p>
            <a:r>
              <a:rPr dirty="0">
                <a:latin typeface="Arial" panose="020B0604020202020204" pitchFamily="34" charset="0"/>
              </a:rPr>
              <a:t>Responder</a:t>
            </a:r>
            <a:endParaRPr dirty="0">
              <a:latin typeface="Arial" panose="020B0604020202020204" pitchFamily="34" charset="0"/>
            </a:endParaRPr>
          </a:p>
        </p:txBody>
      </p:sp>
      <p:sp>
        <p:nvSpPr>
          <p:cNvPr id="115717" name="Line 6"/>
          <p:cNvSpPr/>
          <p:nvPr/>
        </p:nvSpPr>
        <p:spPr>
          <a:xfrm>
            <a:off x="1905000" y="1905000"/>
            <a:ext cx="4800600" cy="0"/>
          </a:xfrm>
          <a:prstGeom prst="line">
            <a:avLst/>
          </a:prstGeom>
          <a:ln w="9525" cap="flat" cmpd="sng">
            <a:solidFill>
              <a:schemeClr val="tx1"/>
            </a:solidFill>
            <a:prstDash val="solid"/>
            <a:headEnd type="none" w="med" len="med"/>
            <a:tailEnd type="triangle" w="med" len="med"/>
          </a:ln>
        </p:spPr>
      </p:sp>
      <p:sp>
        <p:nvSpPr>
          <p:cNvPr id="115718" name="Text Box 7"/>
          <p:cNvSpPr txBox="1"/>
          <p:nvPr/>
        </p:nvSpPr>
        <p:spPr>
          <a:xfrm>
            <a:off x="2667000" y="1447800"/>
            <a:ext cx="2968625" cy="457200"/>
          </a:xfrm>
          <a:prstGeom prst="rect">
            <a:avLst/>
          </a:prstGeom>
          <a:noFill/>
          <a:ln w="9525">
            <a:noFill/>
          </a:ln>
        </p:spPr>
        <p:txBody>
          <a:bodyPr wrap="none">
            <a:spAutoFit/>
          </a:bodyPr>
          <a:p>
            <a:r>
              <a:rPr dirty="0">
                <a:latin typeface="Arial" panose="020B0604020202020204" pitchFamily="34" charset="0"/>
              </a:rPr>
              <a:t>Crypto suites I support</a:t>
            </a:r>
            <a:endParaRPr dirty="0">
              <a:latin typeface="Arial" panose="020B0604020202020204" pitchFamily="34" charset="0"/>
            </a:endParaRPr>
          </a:p>
        </p:txBody>
      </p:sp>
      <p:sp>
        <p:nvSpPr>
          <p:cNvPr id="115719" name="Line 8"/>
          <p:cNvSpPr/>
          <p:nvPr/>
        </p:nvSpPr>
        <p:spPr>
          <a:xfrm flipH="1">
            <a:off x="1905000" y="2590800"/>
            <a:ext cx="4724400" cy="0"/>
          </a:xfrm>
          <a:prstGeom prst="line">
            <a:avLst/>
          </a:prstGeom>
          <a:ln w="9525" cap="flat" cmpd="sng">
            <a:solidFill>
              <a:schemeClr val="tx1"/>
            </a:solidFill>
            <a:prstDash val="solid"/>
            <a:headEnd type="none" w="med" len="med"/>
            <a:tailEnd type="triangle" w="med" len="med"/>
          </a:ln>
        </p:spPr>
      </p:sp>
      <p:sp>
        <p:nvSpPr>
          <p:cNvPr id="115720" name="Text Box 9"/>
          <p:cNvSpPr txBox="1"/>
          <p:nvPr/>
        </p:nvSpPr>
        <p:spPr>
          <a:xfrm>
            <a:off x="2667000" y="2133600"/>
            <a:ext cx="2781300" cy="457200"/>
          </a:xfrm>
          <a:prstGeom prst="rect">
            <a:avLst/>
          </a:prstGeom>
          <a:noFill/>
          <a:ln w="9525">
            <a:noFill/>
          </a:ln>
        </p:spPr>
        <p:txBody>
          <a:bodyPr>
            <a:spAutoFit/>
          </a:bodyPr>
          <a:p>
            <a:r>
              <a:rPr dirty="0">
                <a:latin typeface="Arial" panose="020B0604020202020204" pitchFamily="34" charset="0"/>
              </a:rPr>
              <a:t>Crypto suite I choose</a:t>
            </a:r>
            <a:endParaRPr dirty="0">
              <a:latin typeface="Arial" panose="020B0604020202020204" pitchFamily="34" charset="0"/>
            </a:endParaRPr>
          </a:p>
        </p:txBody>
      </p:sp>
      <p:sp>
        <p:nvSpPr>
          <p:cNvPr id="115721" name="Line 10"/>
          <p:cNvSpPr/>
          <p:nvPr/>
        </p:nvSpPr>
        <p:spPr>
          <a:xfrm>
            <a:off x="1905000" y="3200400"/>
            <a:ext cx="5105400" cy="0"/>
          </a:xfrm>
          <a:prstGeom prst="line">
            <a:avLst/>
          </a:prstGeom>
          <a:ln w="9525" cap="flat" cmpd="sng">
            <a:solidFill>
              <a:schemeClr val="tx1"/>
            </a:solidFill>
            <a:prstDash val="solid"/>
            <a:headEnd type="none" w="med" len="med"/>
            <a:tailEnd type="triangle" w="med" len="med"/>
          </a:ln>
        </p:spPr>
      </p:sp>
      <p:sp>
        <p:nvSpPr>
          <p:cNvPr id="115722" name="Text Box 11"/>
          <p:cNvSpPr txBox="1"/>
          <p:nvPr/>
        </p:nvSpPr>
        <p:spPr>
          <a:xfrm>
            <a:off x="3581400" y="2743200"/>
            <a:ext cx="1273175" cy="457200"/>
          </a:xfrm>
          <a:prstGeom prst="rect">
            <a:avLst/>
          </a:prstGeom>
          <a:noFill/>
          <a:ln w="9525">
            <a:noFill/>
          </a:ln>
        </p:spPr>
        <p:txBody>
          <a:bodyPr wrap="none">
            <a:spAutoFit/>
          </a:bodyPr>
          <a:p>
            <a:r>
              <a:rPr dirty="0">
                <a:latin typeface="Arial" panose="020B0604020202020204" pitchFamily="34" charset="0"/>
              </a:rPr>
              <a:t>g</a:t>
            </a:r>
            <a:r>
              <a:rPr baseline="30000" dirty="0">
                <a:latin typeface="Arial" panose="020B0604020202020204" pitchFamily="34" charset="0"/>
              </a:rPr>
              <a:t>a</a:t>
            </a:r>
            <a:r>
              <a:rPr dirty="0">
                <a:latin typeface="Arial" panose="020B0604020202020204" pitchFamily="34" charset="0"/>
              </a:rPr>
              <a:t> mod p</a:t>
            </a:r>
            <a:endParaRPr dirty="0">
              <a:latin typeface="Arial" panose="020B0604020202020204" pitchFamily="34" charset="0"/>
            </a:endParaRPr>
          </a:p>
        </p:txBody>
      </p:sp>
      <p:sp>
        <p:nvSpPr>
          <p:cNvPr id="115723" name="Text Box 12"/>
          <p:cNvSpPr txBox="1"/>
          <p:nvPr/>
        </p:nvSpPr>
        <p:spPr>
          <a:xfrm>
            <a:off x="3581400" y="3429000"/>
            <a:ext cx="1284288" cy="457200"/>
          </a:xfrm>
          <a:prstGeom prst="rect">
            <a:avLst/>
          </a:prstGeom>
          <a:noFill/>
          <a:ln w="9525">
            <a:noFill/>
          </a:ln>
        </p:spPr>
        <p:txBody>
          <a:bodyPr wrap="none">
            <a:spAutoFit/>
          </a:bodyPr>
          <a:p>
            <a:r>
              <a:rPr dirty="0">
                <a:latin typeface="Arial" panose="020B0604020202020204" pitchFamily="34" charset="0"/>
              </a:rPr>
              <a:t>g</a:t>
            </a:r>
            <a:r>
              <a:rPr baseline="30000" dirty="0">
                <a:latin typeface="Arial" panose="020B0604020202020204" pitchFamily="34" charset="0"/>
              </a:rPr>
              <a:t>b</a:t>
            </a:r>
            <a:r>
              <a:rPr dirty="0">
                <a:latin typeface="Arial" panose="020B0604020202020204" pitchFamily="34" charset="0"/>
              </a:rPr>
              <a:t> mod p</a:t>
            </a:r>
            <a:endParaRPr dirty="0">
              <a:latin typeface="Arial" panose="020B0604020202020204" pitchFamily="34" charset="0"/>
            </a:endParaRPr>
          </a:p>
        </p:txBody>
      </p:sp>
      <p:sp>
        <p:nvSpPr>
          <p:cNvPr id="115724" name="Line 13"/>
          <p:cNvSpPr/>
          <p:nvPr/>
        </p:nvSpPr>
        <p:spPr>
          <a:xfrm flipH="1">
            <a:off x="1828800" y="3962400"/>
            <a:ext cx="5105400" cy="0"/>
          </a:xfrm>
          <a:prstGeom prst="line">
            <a:avLst/>
          </a:prstGeom>
          <a:ln w="9525" cap="flat" cmpd="sng">
            <a:solidFill>
              <a:schemeClr val="tx1"/>
            </a:solidFill>
            <a:prstDash val="solid"/>
            <a:headEnd type="none" w="med" len="med"/>
            <a:tailEnd type="triangle" w="med" len="med"/>
          </a:ln>
        </p:spPr>
      </p:sp>
      <p:sp>
        <p:nvSpPr>
          <p:cNvPr id="115725" name="Line 14"/>
          <p:cNvSpPr/>
          <p:nvPr/>
        </p:nvSpPr>
        <p:spPr>
          <a:xfrm>
            <a:off x="1905000" y="4876800"/>
            <a:ext cx="5181600" cy="0"/>
          </a:xfrm>
          <a:prstGeom prst="line">
            <a:avLst/>
          </a:prstGeom>
          <a:ln w="9525" cap="flat" cmpd="sng">
            <a:solidFill>
              <a:schemeClr val="tx1"/>
            </a:solidFill>
            <a:prstDash val="solid"/>
            <a:headEnd type="none" w="med" len="med"/>
            <a:tailEnd type="triangle" w="med" len="med"/>
          </a:ln>
        </p:spPr>
      </p:sp>
      <p:sp>
        <p:nvSpPr>
          <p:cNvPr id="115726" name="Line 15"/>
          <p:cNvSpPr/>
          <p:nvPr/>
        </p:nvSpPr>
        <p:spPr>
          <a:xfrm flipH="1">
            <a:off x="2057400" y="5638800"/>
            <a:ext cx="4876800" cy="0"/>
          </a:xfrm>
          <a:prstGeom prst="line">
            <a:avLst/>
          </a:prstGeom>
          <a:ln w="9525" cap="flat" cmpd="sng">
            <a:solidFill>
              <a:schemeClr val="tx1"/>
            </a:solidFill>
            <a:prstDash val="solid"/>
            <a:headEnd type="none" w="med" len="med"/>
            <a:tailEnd type="triangle" w="med" len="med"/>
          </a:ln>
        </p:spPr>
      </p:sp>
      <p:sp>
        <p:nvSpPr>
          <p:cNvPr id="115727" name="Text Box 16"/>
          <p:cNvSpPr txBox="1"/>
          <p:nvPr/>
        </p:nvSpPr>
        <p:spPr>
          <a:xfrm>
            <a:off x="1981200" y="4343400"/>
            <a:ext cx="4214813" cy="369888"/>
          </a:xfrm>
          <a:prstGeom prst="rect">
            <a:avLst/>
          </a:prstGeom>
          <a:noFill/>
          <a:ln w="9525">
            <a:noFill/>
          </a:ln>
        </p:spPr>
        <p:txBody>
          <a:bodyPr wrap="none">
            <a:spAutoFit/>
          </a:bodyPr>
          <a:p>
            <a:r>
              <a:rPr dirty="0">
                <a:latin typeface="Arial" panose="020B0604020202020204" pitchFamily="34" charset="0"/>
              </a:rPr>
              <a:t>g</a:t>
            </a:r>
            <a:r>
              <a:rPr baseline="30000" dirty="0">
                <a:latin typeface="Arial" panose="020B0604020202020204" pitchFamily="34" charset="0"/>
              </a:rPr>
              <a:t>ab</a:t>
            </a:r>
            <a:r>
              <a:rPr dirty="0">
                <a:latin typeface="Arial" panose="020B0604020202020204" pitchFamily="34" charset="0"/>
              </a:rPr>
              <a:t> mod p{“initiator”, proof I am initiator}</a:t>
            </a:r>
            <a:endParaRPr dirty="0">
              <a:latin typeface="Arial" panose="020B0604020202020204" pitchFamily="34" charset="0"/>
            </a:endParaRPr>
          </a:p>
        </p:txBody>
      </p:sp>
      <p:sp>
        <p:nvSpPr>
          <p:cNvPr id="115728" name="Text Box 17"/>
          <p:cNvSpPr txBox="1"/>
          <p:nvPr/>
        </p:nvSpPr>
        <p:spPr>
          <a:xfrm>
            <a:off x="2133600" y="5181600"/>
            <a:ext cx="4803775" cy="369888"/>
          </a:xfrm>
          <a:prstGeom prst="rect">
            <a:avLst/>
          </a:prstGeom>
          <a:noFill/>
          <a:ln w="9525">
            <a:noFill/>
          </a:ln>
        </p:spPr>
        <p:txBody>
          <a:bodyPr wrap="none">
            <a:spAutoFit/>
          </a:bodyPr>
          <a:p>
            <a:r>
              <a:rPr dirty="0">
                <a:latin typeface="Arial" panose="020B0604020202020204" pitchFamily="34" charset="0"/>
              </a:rPr>
              <a:t>g</a:t>
            </a:r>
            <a:r>
              <a:rPr baseline="30000" dirty="0">
                <a:latin typeface="Arial" panose="020B0604020202020204" pitchFamily="34" charset="0"/>
              </a:rPr>
              <a:t>ab</a:t>
            </a:r>
            <a:r>
              <a:rPr dirty="0">
                <a:latin typeface="Arial" panose="020B0604020202020204" pitchFamily="34" charset="0"/>
              </a:rPr>
              <a:t> mod p{“responder”, proof I am responder}</a:t>
            </a:r>
            <a:endParaRPr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Content Placeholder 2"/>
          <p:cNvSpPr>
            <a:spLocks noGrp="1"/>
          </p:cNvSpPr>
          <p:nvPr>
            <p:ph idx="1"/>
          </p:nvPr>
        </p:nvSpPr>
        <p:spPr>
          <a:xfrm>
            <a:off x="457200" y="304800"/>
            <a:ext cx="8229600" cy="6324600"/>
          </a:xfrm>
        </p:spPr>
        <p:txBody>
          <a:bodyPr vert="horz" wrap="square" lIns="91440" tIns="45720" rIns="91440" bIns="45720" anchor="t"/>
          <a:p>
            <a:pPr eaLnBrk="1" hangingPunct="1"/>
            <a:endParaRPr sz="1800" dirty="0"/>
          </a:p>
          <a:p>
            <a:pPr eaLnBrk="1" hangingPunct="1"/>
            <a:r>
              <a:rPr sz="1800" dirty="0"/>
              <a:t>In the second message the responder generates a responder cookie, copies the initiator cookie to the message and sends it to the initiator. </a:t>
            </a:r>
            <a:endParaRPr sz="1800" dirty="0"/>
          </a:p>
          <a:p>
            <a:pPr eaLnBrk="1" hangingPunct="1"/>
            <a:r>
              <a:rPr sz="1800" dirty="0"/>
              <a:t>In the second message the responder also sends  an accepted order of the cryptographic algorithms .</a:t>
            </a:r>
            <a:endParaRPr sz="1800" dirty="0"/>
          </a:p>
          <a:p>
            <a:pPr eaLnBrk="1" hangingPunct="1">
              <a:lnSpc>
                <a:spcPct val="90000"/>
              </a:lnSpc>
            </a:pPr>
            <a:r>
              <a:rPr sz="1800" dirty="0"/>
              <a:t>The initiator can easily check that the initiator cookie is to one it generated and that the peer’s addresses match. </a:t>
            </a:r>
            <a:endParaRPr sz="1800" dirty="0"/>
          </a:p>
          <a:p>
            <a:pPr eaLnBrk="1" hangingPunct="1">
              <a:lnSpc>
                <a:spcPct val="90000"/>
              </a:lnSpc>
            </a:pPr>
            <a:r>
              <a:rPr sz="1800" dirty="0"/>
              <a:t>Only if the cookie matches, check of signatures etc. are made. </a:t>
            </a:r>
            <a:endParaRPr sz="1800" dirty="0"/>
          </a:p>
          <a:p>
            <a:pPr eaLnBrk="1" hangingPunct="1"/>
            <a:r>
              <a:rPr sz="1800" dirty="0"/>
              <a:t>The third and the fourth message uses a Diffie-Hellman exchange to generate shared secret keying material used to generate shared secret keys and to pass nonce—random numbers sent to the other party and then signed and returned to prove their identity.</a:t>
            </a:r>
            <a:endParaRPr sz="1800" dirty="0"/>
          </a:p>
          <a:p>
            <a:pPr eaLnBrk="1" hangingPunct="1"/>
            <a:r>
              <a:rPr sz="1800" dirty="0"/>
              <a:t>In fifth and the sixth message each side revel its identity and proves it knows the relevant secret.</a:t>
            </a:r>
            <a:endParaRPr sz="1800" dirty="0"/>
          </a:p>
          <a:p>
            <a:pPr eaLnBrk="1" hangingPunct="1"/>
            <a:r>
              <a:rPr sz="1800" dirty="0"/>
              <a:t>The task of main mode is matching IKE SAs between nodes to provide a protected channel for subsequent protected ISAKMP exchanges between the IKE peers.</a:t>
            </a:r>
            <a:endParaRPr sz="1800" dirty="0"/>
          </a:p>
          <a:p>
            <a:pPr eaLnBrk="1" hangingPunct="1"/>
            <a:r>
              <a:rPr sz="1800" dirty="0"/>
              <a:t>The IKE SA specifies values for the IKE exchange: the authentication method used, the encryption and hash algorithms, the Diffie-Hellman group used, the lifetime of the IKE SA in seconds or kilobytes, and the shared secret key values for the encryption algorithms.</a:t>
            </a:r>
            <a:endParaRPr sz="1800" dirty="0"/>
          </a:p>
          <a:p>
            <a:pPr eaLnBrk="1" hangingPunct="1"/>
            <a:endParaRPr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p:cNvSpPr>
          <p:nvPr>
            <p:ph type="title"/>
          </p:nvPr>
        </p:nvSpPr>
        <p:spPr>
          <a:xfrm>
            <a:off x="685800" y="304800"/>
            <a:ext cx="7772400" cy="533400"/>
          </a:xfrm>
        </p:spPr>
        <p:txBody>
          <a:bodyPr vert="horz" wrap="square" lIns="45720" tIns="45720" rIns="45720" bIns="45720" anchor="ctr"/>
          <a:p>
            <a:pPr eaLnBrk="1" hangingPunct="1"/>
            <a:r>
              <a:rPr sz="2400" kern="1200" dirty="0">
                <a:latin typeface="+mj-lt"/>
                <a:ea typeface="+mj-ea"/>
                <a:cs typeface="+mj-cs"/>
              </a:rPr>
              <a:t>IKE phase 1—aggressive mode</a:t>
            </a:r>
            <a:endParaRPr sz="2400" kern="1200" dirty="0">
              <a:latin typeface="+mj-lt"/>
              <a:ea typeface="+mj-ea"/>
              <a:cs typeface="+mj-cs"/>
            </a:endParaRPr>
          </a:p>
        </p:txBody>
      </p:sp>
      <p:sp>
        <p:nvSpPr>
          <p:cNvPr id="117763" name="Text Box 4"/>
          <p:cNvSpPr txBox="1"/>
          <p:nvPr/>
        </p:nvSpPr>
        <p:spPr>
          <a:xfrm>
            <a:off x="381000" y="1981200"/>
            <a:ext cx="928688" cy="369888"/>
          </a:xfrm>
          <a:prstGeom prst="rect">
            <a:avLst/>
          </a:prstGeom>
          <a:noFill/>
          <a:ln w="9525">
            <a:noFill/>
          </a:ln>
        </p:spPr>
        <p:txBody>
          <a:bodyPr wrap="none">
            <a:spAutoFit/>
          </a:bodyPr>
          <a:p>
            <a:r>
              <a:rPr dirty="0">
                <a:latin typeface="Arial" panose="020B0604020202020204" pitchFamily="34" charset="0"/>
              </a:rPr>
              <a:t>initiator</a:t>
            </a:r>
            <a:endParaRPr dirty="0">
              <a:latin typeface="Arial" panose="020B0604020202020204" pitchFamily="34" charset="0"/>
            </a:endParaRPr>
          </a:p>
        </p:txBody>
      </p:sp>
      <p:sp>
        <p:nvSpPr>
          <p:cNvPr id="117764" name="Text Box 5"/>
          <p:cNvSpPr txBox="1"/>
          <p:nvPr/>
        </p:nvSpPr>
        <p:spPr>
          <a:xfrm>
            <a:off x="7467600" y="1828800"/>
            <a:ext cx="1223963" cy="369888"/>
          </a:xfrm>
          <a:prstGeom prst="rect">
            <a:avLst/>
          </a:prstGeom>
          <a:noFill/>
          <a:ln w="9525">
            <a:noFill/>
          </a:ln>
        </p:spPr>
        <p:txBody>
          <a:bodyPr wrap="none">
            <a:spAutoFit/>
          </a:bodyPr>
          <a:p>
            <a:r>
              <a:rPr dirty="0">
                <a:latin typeface="Arial" panose="020B0604020202020204" pitchFamily="34" charset="0"/>
              </a:rPr>
              <a:t>responder</a:t>
            </a:r>
            <a:endParaRPr dirty="0">
              <a:latin typeface="Arial" panose="020B0604020202020204" pitchFamily="34" charset="0"/>
            </a:endParaRPr>
          </a:p>
        </p:txBody>
      </p:sp>
      <p:sp>
        <p:nvSpPr>
          <p:cNvPr id="117765" name="Line 6"/>
          <p:cNvSpPr/>
          <p:nvPr/>
        </p:nvSpPr>
        <p:spPr>
          <a:xfrm>
            <a:off x="1905000" y="1752600"/>
            <a:ext cx="4724400" cy="0"/>
          </a:xfrm>
          <a:prstGeom prst="line">
            <a:avLst/>
          </a:prstGeom>
          <a:ln w="9525" cap="flat" cmpd="sng">
            <a:solidFill>
              <a:schemeClr val="tx1"/>
            </a:solidFill>
            <a:prstDash val="solid"/>
            <a:headEnd type="none" w="med" len="med"/>
            <a:tailEnd type="triangle" w="med" len="med"/>
          </a:ln>
        </p:spPr>
      </p:sp>
      <p:sp>
        <p:nvSpPr>
          <p:cNvPr id="117766" name="Text Box 7"/>
          <p:cNvSpPr txBox="1"/>
          <p:nvPr/>
        </p:nvSpPr>
        <p:spPr>
          <a:xfrm>
            <a:off x="2286000" y="1219200"/>
            <a:ext cx="4478338" cy="457200"/>
          </a:xfrm>
          <a:prstGeom prst="rect">
            <a:avLst/>
          </a:prstGeom>
          <a:noFill/>
          <a:ln w="9525">
            <a:noFill/>
          </a:ln>
        </p:spPr>
        <p:txBody>
          <a:bodyPr wrap="none">
            <a:spAutoFit/>
          </a:bodyPr>
          <a:p>
            <a:r>
              <a:rPr dirty="0">
                <a:latin typeface="Arial" panose="020B0604020202020204" pitchFamily="34" charset="0"/>
              </a:rPr>
              <a:t>g</a:t>
            </a:r>
            <a:r>
              <a:rPr baseline="30000" dirty="0">
                <a:latin typeface="Arial" panose="020B0604020202020204" pitchFamily="34" charset="0"/>
              </a:rPr>
              <a:t>a</a:t>
            </a:r>
            <a:r>
              <a:rPr dirty="0">
                <a:latin typeface="Arial" panose="020B0604020202020204" pitchFamily="34" charset="0"/>
              </a:rPr>
              <a:t> mod p, “Alice”, Crypto proposal</a:t>
            </a:r>
            <a:endParaRPr dirty="0">
              <a:latin typeface="Arial" panose="020B0604020202020204" pitchFamily="34" charset="0"/>
            </a:endParaRPr>
          </a:p>
        </p:txBody>
      </p:sp>
      <p:sp>
        <p:nvSpPr>
          <p:cNvPr id="117767" name="Line 8"/>
          <p:cNvSpPr/>
          <p:nvPr/>
        </p:nvSpPr>
        <p:spPr>
          <a:xfrm flipH="1">
            <a:off x="1752600" y="2438400"/>
            <a:ext cx="4953000" cy="0"/>
          </a:xfrm>
          <a:prstGeom prst="line">
            <a:avLst/>
          </a:prstGeom>
          <a:ln w="9525" cap="flat" cmpd="sng">
            <a:solidFill>
              <a:schemeClr val="tx1"/>
            </a:solidFill>
            <a:prstDash val="solid"/>
            <a:headEnd type="none" w="med" len="med"/>
            <a:tailEnd type="triangle" w="med" len="med"/>
          </a:ln>
        </p:spPr>
      </p:sp>
      <p:sp>
        <p:nvSpPr>
          <p:cNvPr id="117768" name="Text Box 9"/>
          <p:cNvSpPr txBox="1"/>
          <p:nvPr/>
        </p:nvSpPr>
        <p:spPr>
          <a:xfrm>
            <a:off x="1981200" y="1905000"/>
            <a:ext cx="5183188" cy="457200"/>
          </a:xfrm>
          <a:prstGeom prst="rect">
            <a:avLst/>
          </a:prstGeom>
          <a:noFill/>
          <a:ln w="9525">
            <a:noFill/>
          </a:ln>
        </p:spPr>
        <p:txBody>
          <a:bodyPr>
            <a:spAutoFit/>
          </a:bodyPr>
          <a:p>
            <a:r>
              <a:rPr dirty="0">
                <a:latin typeface="Arial" panose="020B0604020202020204" pitchFamily="34" charset="0"/>
              </a:rPr>
              <a:t>g</a:t>
            </a:r>
            <a:r>
              <a:rPr baseline="30000" dirty="0">
                <a:latin typeface="Arial" panose="020B0604020202020204" pitchFamily="34" charset="0"/>
              </a:rPr>
              <a:t>b</a:t>
            </a:r>
            <a:r>
              <a:rPr dirty="0">
                <a:latin typeface="Arial" panose="020B0604020202020204" pitchFamily="34" charset="0"/>
              </a:rPr>
              <a:t> mod p,  crypto choice, proof I am Bob</a:t>
            </a:r>
            <a:endParaRPr dirty="0">
              <a:latin typeface="Arial" panose="020B0604020202020204" pitchFamily="34" charset="0"/>
            </a:endParaRPr>
          </a:p>
        </p:txBody>
      </p:sp>
      <p:sp>
        <p:nvSpPr>
          <p:cNvPr id="117769" name="Line 10"/>
          <p:cNvSpPr/>
          <p:nvPr/>
        </p:nvSpPr>
        <p:spPr>
          <a:xfrm>
            <a:off x="1752600" y="3352800"/>
            <a:ext cx="5029200" cy="0"/>
          </a:xfrm>
          <a:prstGeom prst="line">
            <a:avLst/>
          </a:prstGeom>
          <a:ln w="9525" cap="flat" cmpd="sng">
            <a:solidFill>
              <a:schemeClr val="tx1"/>
            </a:solidFill>
            <a:prstDash val="solid"/>
            <a:headEnd type="none" w="med" len="med"/>
            <a:tailEnd type="triangle" w="med" len="med"/>
          </a:ln>
        </p:spPr>
      </p:sp>
      <p:sp>
        <p:nvSpPr>
          <p:cNvPr id="117770" name="Text Box 11"/>
          <p:cNvSpPr txBox="1"/>
          <p:nvPr/>
        </p:nvSpPr>
        <p:spPr>
          <a:xfrm>
            <a:off x="3048000" y="2819400"/>
            <a:ext cx="2298700" cy="457200"/>
          </a:xfrm>
          <a:prstGeom prst="rect">
            <a:avLst/>
          </a:prstGeom>
          <a:noFill/>
          <a:ln w="9525">
            <a:noFill/>
          </a:ln>
        </p:spPr>
        <p:txBody>
          <a:bodyPr wrap="none">
            <a:spAutoFit/>
          </a:bodyPr>
          <a:p>
            <a:r>
              <a:rPr dirty="0">
                <a:latin typeface="Arial" panose="020B0604020202020204" pitchFamily="34" charset="0"/>
              </a:rPr>
              <a:t>Proof  I am Alice</a:t>
            </a:r>
            <a:endParaRPr dirty="0">
              <a:latin typeface="Arial" panose="020B0604020202020204" pitchFamily="34" charset="0"/>
            </a:endParaRPr>
          </a:p>
        </p:txBody>
      </p:sp>
      <p:sp>
        <p:nvSpPr>
          <p:cNvPr id="117771" name="TextBox 10"/>
          <p:cNvSpPr txBox="1"/>
          <p:nvPr/>
        </p:nvSpPr>
        <p:spPr>
          <a:xfrm>
            <a:off x="381000" y="3733800"/>
            <a:ext cx="8153400" cy="2862263"/>
          </a:xfrm>
          <a:prstGeom prst="rect">
            <a:avLst/>
          </a:prstGeom>
          <a:noFill/>
          <a:ln w="9525">
            <a:noFill/>
          </a:ln>
        </p:spPr>
        <p:txBody>
          <a:bodyPr>
            <a:spAutoFit/>
          </a:bodyPr>
          <a:p>
            <a:pPr>
              <a:buFont typeface="Arial" panose="020B0604020202020204" pitchFamily="34" charset="0"/>
              <a:buChar char="•"/>
            </a:pPr>
            <a:r>
              <a:rPr dirty="0">
                <a:latin typeface="Arial" panose="020B0604020202020204" pitchFamily="34" charset="0"/>
              </a:rPr>
              <a:t> </a:t>
            </a:r>
            <a:r>
              <a:rPr sz="2000" dirty="0">
                <a:latin typeface="Arial" panose="020B0604020202020204" pitchFamily="34" charset="0"/>
              </a:rPr>
              <a:t>In </a:t>
            </a:r>
            <a:r>
              <a:rPr sz="2000" i="1" dirty="0">
                <a:latin typeface="Arial" panose="020B0604020202020204" pitchFamily="34" charset="0"/>
              </a:rPr>
              <a:t>aggressive mode</a:t>
            </a:r>
            <a:r>
              <a:rPr sz="2000" dirty="0">
                <a:latin typeface="Arial" panose="020B0604020202020204" pitchFamily="34" charset="0"/>
              </a:rPr>
              <a:t>, only three messages are send between the nodes. </a:t>
            </a:r>
            <a:endParaRPr sz="2000" dirty="0">
              <a:latin typeface="Arial" panose="020B0604020202020204" pitchFamily="34" charset="0"/>
            </a:endParaRPr>
          </a:p>
          <a:p>
            <a:pPr>
              <a:buFont typeface="Arial" panose="020B0604020202020204" pitchFamily="34" charset="0"/>
              <a:buChar char="•"/>
            </a:pPr>
            <a:r>
              <a:rPr sz="2000" dirty="0">
                <a:latin typeface="Arial" panose="020B0604020202020204" pitchFamily="34" charset="0"/>
              </a:rPr>
              <a:t> The initiator, in the first message puts almost everything needed to create a SA : the Diffie-Hellman public key; a nonce that the other party signs; and an identity packet, which can be used to verify identity via a third party. </a:t>
            </a:r>
            <a:endParaRPr sz="2000" dirty="0">
              <a:latin typeface="Arial" panose="020B0604020202020204" pitchFamily="34" charset="0"/>
            </a:endParaRPr>
          </a:p>
          <a:p>
            <a:pPr>
              <a:buFont typeface="Arial" panose="020B0604020202020204" pitchFamily="34" charset="0"/>
              <a:buChar char="•"/>
            </a:pPr>
            <a:r>
              <a:rPr sz="2000" dirty="0">
                <a:latin typeface="Arial" panose="020B0604020202020204" pitchFamily="34" charset="0"/>
              </a:rPr>
              <a:t> The responder sends everything back that is needed to complete the exchange. </a:t>
            </a:r>
            <a:endParaRPr sz="2000" dirty="0">
              <a:latin typeface="Arial" panose="020B0604020202020204" pitchFamily="34" charset="0"/>
            </a:endParaRPr>
          </a:p>
          <a:p>
            <a:pPr>
              <a:buFont typeface="Arial" panose="020B0604020202020204" pitchFamily="34" charset="0"/>
              <a:buChar char="•"/>
            </a:pPr>
            <a:r>
              <a:rPr sz="2000" dirty="0">
                <a:latin typeface="Arial" panose="020B0604020202020204" pitchFamily="34" charset="0"/>
              </a:rPr>
              <a:t>The initiator then confirms the exchange. </a:t>
            </a:r>
            <a:endParaRPr sz="2000"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Content Placeholder 2"/>
          <p:cNvSpPr>
            <a:spLocks noGrp="1"/>
          </p:cNvSpPr>
          <p:nvPr>
            <p:ph idx="1"/>
          </p:nvPr>
        </p:nvSpPr>
        <p:spPr>
          <a:xfrm>
            <a:off x="457200" y="381000"/>
            <a:ext cx="8229600" cy="6172200"/>
          </a:xfrm>
        </p:spPr>
        <p:txBody>
          <a:bodyPr vert="horz" wrap="square" lIns="91440" tIns="45720" rIns="91440" bIns="45720" anchor="t"/>
          <a:p>
            <a:pPr eaLnBrk="1" hangingPunct="1"/>
            <a:r>
              <a:rPr sz="2000" dirty="0"/>
              <a:t>The weakness of using the aggressive mode is that both sides have exchanged information before there's a secure channel. </a:t>
            </a:r>
            <a:endParaRPr sz="2000" dirty="0"/>
          </a:p>
          <a:p>
            <a:pPr eaLnBrk="1" hangingPunct="1"/>
            <a:r>
              <a:rPr sz="2000" dirty="0"/>
              <a:t>Therefore, it's possible to "sniff" the wire and discover who formed the new SA.</a:t>
            </a:r>
            <a:endParaRPr sz="2000" dirty="0"/>
          </a:p>
          <a:p>
            <a:pPr eaLnBrk="1" hangingPunct="1"/>
            <a:r>
              <a:rPr sz="2000" dirty="0"/>
              <a:t> However, it is faster than main mode.</a:t>
            </a:r>
            <a:endParaRPr sz="2000" dirty="0"/>
          </a:p>
          <a:p>
            <a:pPr eaLnBrk="1" hangingPunct="1"/>
            <a:endParaRPr sz="2000" dirty="0"/>
          </a:p>
          <a:p>
            <a:pPr eaLnBrk="1" hangingPunct="1"/>
            <a:endParaRPr sz="2000" dirty="0"/>
          </a:p>
          <a:p>
            <a:pPr eaLnBrk="1" hangingPunct="1"/>
            <a:r>
              <a:rPr sz="2000" dirty="0"/>
              <a:t>There are eight ways in which the phase 1 process of IKE can take place.</a:t>
            </a:r>
            <a:endParaRPr sz="2000" dirty="0"/>
          </a:p>
          <a:p>
            <a:pPr lvl="1" eaLnBrk="1" hangingPunct="1"/>
            <a:r>
              <a:rPr sz="1600" dirty="0"/>
              <a:t>Public Signature Keys, Main Mode</a:t>
            </a:r>
            <a:endParaRPr sz="1600" dirty="0"/>
          </a:p>
          <a:p>
            <a:pPr lvl="1" eaLnBrk="1" hangingPunct="1"/>
            <a:r>
              <a:rPr sz="1600" dirty="0"/>
              <a:t>Public Signature Keys, Aggressive Mode</a:t>
            </a:r>
            <a:endParaRPr sz="1600" dirty="0"/>
          </a:p>
          <a:p>
            <a:pPr lvl="1" eaLnBrk="1" hangingPunct="1"/>
            <a:r>
              <a:rPr sz="1600" dirty="0"/>
              <a:t>Public Encryption Key, Main Mode, Original</a:t>
            </a:r>
            <a:endParaRPr sz="1600" dirty="0"/>
          </a:p>
          <a:p>
            <a:pPr lvl="1" eaLnBrk="1" hangingPunct="1"/>
            <a:r>
              <a:rPr sz="1600" dirty="0"/>
              <a:t>Public Encryption Key, Aggressive Mode, Original</a:t>
            </a:r>
            <a:endParaRPr sz="1600" dirty="0"/>
          </a:p>
          <a:p>
            <a:pPr lvl="1" eaLnBrk="1" hangingPunct="1"/>
            <a:r>
              <a:rPr sz="1600" dirty="0"/>
              <a:t>Public Encryption Key, Main Mode, revised</a:t>
            </a:r>
            <a:endParaRPr sz="1600" dirty="0"/>
          </a:p>
          <a:p>
            <a:pPr lvl="1" eaLnBrk="1" hangingPunct="1"/>
            <a:r>
              <a:rPr sz="1600" dirty="0"/>
              <a:t>Public Encryption Key, Aggressive Mode, revised</a:t>
            </a:r>
            <a:endParaRPr sz="1600" dirty="0"/>
          </a:p>
          <a:p>
            <a:pPr lvl="1" eaLnBrk="1" hangingPunct="1"/>
            <a:r>
              <a:rPr sz="1600" dirty="0"/>
              <a:t>Shared Secret Key, Main Mode</a:t>
            </a:r>
            <a:endParaRPr sz="1600" dirty="0"/>
          </a:p>
          <a:p>
            <a:pPr lvl="1" eaLnBrk="1" hangingPunct="1"/>
            <a:r>
              <a:rPr sz="1600" dirty="0"/>
              <a:t>Shared Secret Key, Aggressive Mode</a:t>
            </a:r>
            <a:endParaRPr sz="1600" dirty="0"/>
          </a:p>
          <a:p>
            <a:pPr lvl="1" eaLnBrk="1" hangingPunct="1">
              <a:buNone/>
            </a:pPr>
            <a:endParaRPr sz="1600" dirty="0"/>
          </a:p>
          <a:p>
            <a:pPr lvl="1" eaLnBrk="1" hangingPunct="1"/>
            <a:endParaRPr sz="1600" dirty="0"/>
          </a:p>
          <a:p>
            <a:pPr lvl="1" eaLnBrk="1" hangingPunct="1"/>
            <a:endParaRPr sz="1600" dirty="0"/>
          </a:p>
          <a:p>
            <a:pPr lvl="1" eaLnBrk="1" hangingPunct="1"/>
            <a:endParaRPr sz="16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3"/>
          <p:cNvSpPr>
            <a:spLocks noGrp="1"/>
          </p:cNvSpPr>
          <p:nvPr>
            <p:ph idx="1"/>
          </p:nvPr>
        </p:nvSpPr>
        <p:spPr>
          <a:xfrm>
            <a:off x="685800" y="381000"/>
            <a:ext cx="7772400" cy="6248400"/>
          </a:xfrm>
        </p:spPr>
        <p:txBody>
          <a:bodyPr vert="horz" wrap="square" lIns="91440" tIns="45720" rIns="91440" bIns="45720" anchor="t"/>
          <a:p>
            <a:pPr eaLnBrk="1" hangingPunct="1"/>
            <a:r>
              <a:rPr sz="2000" b="1" dirty="0"/>
              <a:t>Phase two: quick mode</a:t>
            </a:r>
            <a:endParaRPr sz="2000" dirty="0"/>
          </a:p>
          <a:p>
            <a:pPr eaLnBrk="1" hangingPunct="1"/>
            <a:r>
              <a:rPr sz="2000" dirty="0"/>
              <a:t>Phase two of IKE creates IPsec SA. </a:t>
            </a:r>
            <a:endParaRPr sz="2000" dirty="0"/>
          </a:p>
          <a:p>
            <a:pPr eaLnBrk="1" hangingPunct="1"/>
            <a:r>
              <a:rPr sz="2000" dirty="0"/>
              <a:t>Since IKE can be used for other protocols than IPsec, like the routing protocols RIPv2 and OSPF, IKE SA is not directly IPsec SA. </a:t>
            </a:r>
            <a:endParaRPr sz="2000" dirty="0"/>
          </a:p>
          <a:p>
            <a:pPr eaLnBrk="1" hangingPunct="1"/>
            <a:r>
              <a:rPr sz="2000" dirty="0"/>
              <a:t>The quick mode exchange establishes an ESP and / or AH SA.</a:t>
            </a:r>
            <a:endParaRPr sz="2000" dirty="0"/>
          </a:p>
          <a:p>
            <a:pPr eaLnBrk="1" hangingPunct="1"/>
            <a:r>
              <a:rPr sz="2000" dirty="0"/>
              <a:t>IKE SA protects the quick mode by encrypting messages and authenticating them. </a:t>
            </a:r>
            <a:endParaRPr sz="2000" dirty="0"/>
          </a:p>
          <a:p>
            <a:pPr eaLnBrk="1" hangingPunct="1"/>
            <a:r>
              <a:rPr sz="2000" dirty="0"/>
              <a:t>The quick mode creates keys for IPSec association. </a:t>
            </a:r>
            <a:endParaRPr sz="2000" dirty="0"/>
          </a:p>
          <a:p>
            <a:pPr eaLnBrk="1" hangingPunct="1"/>
            <a:r>
              <a:rPr sz="2000" dirty="0"/>
              <a:t>The initiator for the quick mode can be any node.</a:t>
            </a:r>
            <a:endParaRPr sz="2000" dirty="0"/>
          </a:p>
          <a:p>
            <a:pPr eaLnBrk="1" hangingPunct="1"/>
            <a:r>
              <a:rPr sz="2000" dirty="0"/>
              <a:t>It is not necessary that the initiator of the first phase will be the initiator of the second phase. </a:t>
            </a:r>
            <a:endParaRPr sz="2000" dirty="0"/>
          </a:p>
          <a:p>
            <a:pPr eaLnBrk="1" hangingPunct="1"/>
            <a:r>
              <a:rPr sz="2000" dirty="0"/>
              <a:t>Many quick modes can be made using the same IKE SA, therefore a message ID (M-ID) is used to identify the IPSec SA. Nonce are added to prevent replay of the same messages by an attacker.</a:t>
            </a:r>
            <a:endParaRPr sz="2000" dirty="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ctrTitle"/>
          </p:nvPr>
        </p:nvSpPr>
        <p:spPr bwMode="auto">
          <a:ln>
            <a:miter lim="800000"/>
          </a:ln>
          <a:effectLst/>
          <a:scene3d>
            <a:camera prst="orthographicFront"/>
            <a:lightRig rig="balanced" dir="t"/>
          </a:scene3d>
          <a:sp3d prstMaterial="plastic"/>
        </p:spPr>
        <p:txBody>
          <a:bodyPr vert="horz" wrap="square" lIns="45720" tIns="45720" rIns="45720" bIns="45720" numCol="1" anchor="t" anchorCtr="0" compatLnSpc="1">
            <a:normAutofit/>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sz="4600" b="1" i="0" u="none" strike="noStrike" kern="1200" cap="all" spc="0" normalizeH="0" baseline="0" noProof="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rPr>
              <a:t>IPSec Algorithms and Methods</a:t>
            </a:r>
            <a:endParaRPr kumimoji="0" lang="en-US" sz="4600" b="1" i="0" u="none" strike="noStrike" kern="1200" cap="all" spc="0" normalizeH="0" baseline="0" noProof="0" smtClean="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uLnTx/>
              <a:uFillTx/>
              <a:latin typeface="+mj-lt"/>
              <a:ea typeface="+mj-ea"/>
              <a:cs typeface="+mj-cs"/>
            </a:endParaRPr>
          </a:p>
        </p:txBody>
      </p:sp>
      <p:sp>
        <p:nvSpPr>
          <p:cNvPr id="120835" name="Subtitle 2"/>
          <p:cNvSpPr>
            <a:spLocks noGrp="1"/>
          </p:cNvSpPr>
          <p:nvPr>
            <p:ph type="subTitle" idx="1"/>
          </p:nvPr>
        </p:nvSpPr>
        <p:spPr>
          <a:xfrm>
            <a:off x="433388" y="1544638"/>
            <a:ext cx="6480175" cy="1752600"/>
          </a:xfrm>
        </p:spPr>
        <p:txBody>
          <a:bodyPr vert="horz" wrap="square" lIns="91440" tIns="0" rIns="45720" bIns="0" anchor="b"/>
          <a:p>
            <a:pPr eaLnBrk="1" hangingPunct="1">
              <a:buSzPct val="80000"/>
            </a:pPr>
            <a:endParaRPr kern="1200" dirty="0">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Content Placeholder 2"/>
          <p:cNvSpPr>
            <a:spLocks noGrp="1"/>
          </p:cNvSpPr>
          <p:nvPr>
            <p:ph idx="1"/>
          </p:nvPr>
        </p:nvSpPr>
        <p:spPr>
          <a:xfrm>
            <a:off x="457200" y="381000"/>
            <a:ext cx="8229600" cy="6019800"/>
          </a:xfrm>
        </p:spPr>
        <p:txBody>
          <a:bodyPr vert="horz" wrap="square" lIns="91440" tIns="45720" rIns="91440" bIns="45720" anchor="t"/>
          <a:p>
            <a:pPr eaLnBrk="1" hangingPunct="1"/>
            <a:r>
              <a:rPr sz="2000" dirty="0"/>
              <a:t>Various Types of algorithms are used by IPSec to provide various services.</a:t>
            </a:r>
            <a:endParaRPr sz="2000" dirty="0"/>
          </a:p>
          <a:p>
            <a:pPr eaLnBrk="1" hangingPunct="1"/>
            <a:r>
              <a:rPr sz="2000" dirty="0"/>
              <a:t>Following algorithms or methods are used by IPSec.</a:t>
            </a:r>
            <a:endParaRPr sz="2000" dirty="0"/>
          </a:p>
          <a:p>
            <a:pPr eaLnBrk="1" hangingPunct="1"/>
            <a:endParaRPr sz="2000" dirty="0"/>
          </a:p>
          <a:p>
            <a:pPr eaLnBrk="1" hangingPunct="1"/>
            <a:endParaRPr sz="2000" dirty="0"/>
          </a:p>
          <a:p>
            <a:pPr eaLnBrk="1" hangingPunct="1"/>
            <a:r>
              <a:rPr sz="2800" dirty="0"/>
              <a:t>Integrity Algorithms</a:t>
            </a:r>
            <a:endParaRPr sz="2800" dirty="0"/>
          </a:p>
          <a:p>
            <a:pPr eaLnBrk="1" hangingPunct="1"/>
            <a:endParaRPr sz="2800" dirty="0"/>
          </a:p>
          <a:p>
            <a:pPr eaLnBrk="1" hangingPunct="1"/>
            <a:r>
              <a:rPr sz="2800" dirty="0"/>
              <a:t>Encryption Algorithms</a:t>
            </a:r>
            <a:endParaRPr sz="2800" dirty="0"/>
          </a:p>
          <a:p>
            <a:pPr eaLnBrk="1" hangingPunct="1"/>
            <a:endParaRPr sz="2800" dirty="0"/>
          </a:p>
          <a:p>
            <a:pPr eaLnBrk="1" hangingPunct="1"/>
            <a:r>
              <a:rPr sz="2800" dirty="0"/>
              <a:t>Key Exchange Algorithms</a:t>
            </a:r>
            <a:endParaRPr sz="2800" dirty="0"/>
          </a:p>
          <a:p>
            <a:pPr eaLnBrk="1" hangingPunct="1"/>
            <a:endParaRPr sz="2800" dirty="0"/>
          </a:p>
          <a:p>
            <a:pPr eaLnBrk="1" hangingPunct="1"/>
            <a:r>
              <a:rPr sz="2800" dirty="0"/>
              <a:t>Authentication Methods</a:t>
            </a:r>
            <a:endParaRPr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Content Placeholder 2"/>
          <p:cNvSpPr>
            <a:spLocks noGrp="1"/>
          </p:cNvSpPr>
          <p:nvPr>
            <p:ph idx="1"/>
          </p:nvPr>
        </p:nvSpPr>
        <p:spPr>
          <a:xfrm>
            <a:off x="457200" y="304800"/>
            <a:ext cx="8229600" cy="6248400"/>
          </a:xfrm>
        </p:spPr>
        <p:txBody>
          <a:bodyPr vert="horz" wrap="square" lIns="91440" tIns="45720" rIns="91440" bIns="45720" anchor="t"/>
          <a:p>
            <a:pPr eaLnBrk="1" hangingPunct="1"/>
            <a:r>
              <a:rPr sz="2000" b="1" u="sng" dirty="0"/>
              <a:t>Integrity Algorithms</a:t>
            </a:r>
            <a:endParaRPr sz="2000" b="1" u="sng" dirty="0"/>
          </a:p>
          <a:p>
            <a:pPr eaLnBrk="1" hangingPunct="1"/>
            <a:r>
              <a:rPr sz="2000" dirty="0"/>
              <a:t>Integrity Algorithms make sure that the data in the packet received from a remote computer was not modified in transit.</a:t>
            </a:r>
            <a:endParaRPr sz="2000" dirty="0"/>
          </a:p>
          <a:p>
            <a:pPr eaLnBrk="1" hangingPunct="1"/>
            <a:r>
              <a:rPr sz="2000" dirty="0"/>
              <a:t>The computer sending the data before transmitting it calculates a hash from the data payload part of the packet.</a:t>
            </a:r>
            <a:endParaRPr sz="2000" dirty="0"/>
          </a:p>
          <a:p>
            <a:pPr eaLnBrk="1" hangingPunct="1"/>
            <a:r>
              <a:rPr sz="2000" dirty="0"/>
              <a:t>This hash value is then digitally signed and attached to the packet.</a:t>
            </a:r>
            <a:endParaRPr sz="2000" dirty="0"/>
          </a:p>
          <a:p>
            <a:pPr eaLnBrk="1" hangingPunct="1"/>
            <a:r>
              <a:rPr sz="2000" dirty="0"/>
              <a:t>The packet is then transmitted.</a:t>
            </a:r>
            <a:endParaRPr sz="2000" dirty="0"/>
          </a:p>
          <a:p>
            <a:pPr eaLnBrk="1" hangingPunct="1"/>
            <a:r>
              <a:rPr sz="2000" dirty="0"/>
              <a:t>The receiving computer calculates the hash value from the data payload of the received packet using same algorithm.</a:t>
            </a:r>
            <a:endParaRPr sz="2000" dirty="0"/>
          </a:p>
          <a:p>
            <a:pPr eaLnBrk="1" hangingPunct="1"/>
            <a:r>
              <a:rPr sz="2000" dirty="0"/>
              <a:t>This hash value is then matched with the hash value send by the sender computer. </a:t>
            </a:r>
            <a:endParaRPr sz="2000" dirty="0"/>
          </a:p>
          <a:p>
            <a:pPr eaLnBrk="1" hangingPunct="1"/>
            <a:r>
              <a:rPr sz="2000" dirty="0"/>
              <a:t>If both the hash values match it means the data is unaltered and the receiving computer accepts the packet.</a:t>
            </a:r>
            <a:endParaRPr sz="2000" dirty="0"/>
          </a:p>
          <a:p>
            <a:pPr eaLnBrk="1" hangingPunct="1"/>
            <a:r>
              <a:rPr sz="2000" dirty="0"/>
              <a:t>However if the hash values are different then that means the data is altered in transit and the receiving computer simply drops the packet.</a:t>
            </a:r>
            <a:endParaRPr sz="2000" dirty="0"/>
          </a:p>
          <a:p>
            <a:pPr eaLnBrk="1" hangingPunct="1"/>
            <a:r>
              <a:rPr sz="2000" dirty="0"/>
              <a:t>The Integrity algorithms never encrypt the actual data but provide a method for checking data modification in transit. </a:t>
            </a:r>
            <a:endParaRPr sz="2000" dirty="0"/>
          </a:p>
          <a:p>
            <a:pPr eaLnBrk="1" hangingPunct="1"/>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Content Placeholder 2"/>
          <p:cNvSpPr>
            <a:spLocks noGrp="1"/>
          </p:cNvSpPr>
          <p:nvPr>
            <p:ph idx="1"/>
          </p:nvPr>
        </p:nvSpPr>
        <p:spPr>
          <a:xfrm>
            <a:off x="457200" y="304800"/>
            <a:ext cx="8229600" cy="6248400"/>
          </a:xfrm>
        </p:spPr>
        <p:txBody>
          <a:bodyPr vert="horz" wrap="square" lIns="91440" tIns="45720" rIns="91440" bIns="45720" anchor="t"/>
          <a:p>
            <a:pPr eaLnBrk="1" hangingPunct="1"/>
            <a:r>
              <a:rPr sz="2400" dirty="0"/>
              <a:t>IPSec provides data privacy by encrypting the data.</a:t>
            </a:r>
            <a:endParaRPr sz="2400" dirty="0"/>
          </a:p>
          <a:p>
            <a:pPr eaLnBrk="1" hangingPunct="1"/>
            <a:endParaRPr sz="2400" dirty="0"/>
          </a:p>
          <a:p>
            <a:pPr eaLnBrk="1" hangingPunct="1"/>
            <a:r>
              <a:rPr sz="2400" dirty="0"/>
              <a:t>It also supports peer-authentication, data origin authentication, data integrity and replay attack protection.</a:t>
            </a:r>
            <a:endParaRPr sz="2400" dirty="0"/>
          </a:p>
          <a:p>
            <a:pPr eaLnBrk="1" hangingPunct="1"/>
            <a:endParaRPr sz="2400" dirty="0"/>
          </a:p>
          <a:p>
            <a:pPr eaLnBrk="1" hangingPunct="1"/>
            <a:r>
              <a:rPr sz="2400" dirty="0"/>
              <a:t>The IPSec works at the Internet Layer (Network layer ) to provide security.</a:t>
            </a:r>
            <a:endParaRPr sz="2400" dirty="0"/>
          </a:p>
          <a:p>
            <a:pPr eaLnBrk="1" hangingPunct="1"/>
            <a:endParaRPr sz="2400" dirty="0"/>
          </a:p>
          <a:p>
            <a:pPr eaLnBrk="1" hangingPunct="1"/>
            <a:r>
              <a:rPr sz="2400" dirty="0"/>
              <a:t>Thus any TCP\IP application working at the higher level can use these security features without requiring any modifications.</a:t>
            </a:r>
            <a:endParaRPr sz="2400" dirty="0"/>
          </a:p>
          <a:p>
            <a:pPr eaLnBrk="1" hangingPunct="1"/>
            <a:endParaRPr sz="2400" dirty="0"/>
          </a:p>
          <a:p>
            <a:pPr eaLnBrk="1" hangingPunct="1"/>
            <a:r>
              <a:rPr sz="2400" dirty="0"/>
              <a:t>This is in contrast to the use of TLS\SSL which is required to be integrated in the application.</a:t>
            </a:r>
            <a:endParaRPr sz="2400" dirty="0"/>
          </a:p>
          <a:p>
            <a:pPr eaLnBrk="1" hangingPunct="1">
              <a:buNone/>
            </a:pPr>
            <a:endParaRPr sz="2000" dirty="0"/>
          </a:p>
          <a:p>
            <a:pPr eaLnBrk="1" hangingPunct="1"/>
            <a:endParaRPr sz="2000" dirty="0"/>
          </a:p>
          <a:p>
            <a:pPr eaLnBrk="1" hangingPunct="1"/>
            <a:endParaRPr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Content Placeholder 2"/>
          <p:cNvSpPr>
            <a:spLocks noGrp="1"/>
          </p:cNvSpPr>
          <p:nvPr>
            <p:ph idx="1"/>
          </p:nvPr>
        </p:nvSpPr>
        <p:spPr>
          <a:xfrm>
            <a:off x="457200" y="381000"/>
            <a:ext cx="8229600" cy="63246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Message Digest 5 (MD5):</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Defined by RFC 1321.</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This algorithm takes an input of arbitrary length and produces an 128 bit length output called the message digest.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MD5 algorithm is intended for digital signature applications.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is very simple to implement.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not considered as secure.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can be used on computers running windows 2000 and above.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Secure Hash Algorithm (SHA):</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Federal Information Processing Standards Publication documented the Secure Hash Algorithm as standard.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This document specifies four SHA algorithms.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SHA-1, SHA-256, SHA-384 and SHA-512.</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SHA-1 algorithm produces a 160 bit hash value from an input message of any length.</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SHA-256 and SHA-384 produce a 256 bit and 384 bit hash value respectively.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dirty="0"/>
              <a:t>Higher hash value provides more security however these algorithms tend to increase load on the system.</a:t>
            </a:r>
            <a:endParaRPr sz="2000" dirty="0"/>
          </a:p>
          <a:p>
            <a:pPr eaLnBrk="1" hangingPunct="1"/>
            <a:r>
              <a:rPr sz="2000" dirty="0"/>
              <a:t>SHA-3 Family algorithms are under development.</a:t>
            </a:r>
            <a:endParaRPr sz="2000" dirty="0"/>
          </a:p>
          <a:p>
            <a:pPr eaLnBrk="1" hangingPunct="1"/>
            <a:r>
              <a:rPr sz="2000" dirty="0"/>
              <a:t>SHA-1 algorithms can work on computers with windows 2000 onwards.</a:t>
            </a:r>
            <a:endParaRPr sz="2000" dirty="0"/>
          </a:p>
          <a:p>
            <a:pPr eaLnBrk="1" hangingPunct="1"/>
            <a:r>
              <a:rPr sz="2000" dirty="0"/>
              <a:t>The SHA-256 and SHA-384 algorithms are available on computers with Windows Vista SP1 and Windows 2008.</a:t>
            </a:r>
            <a:endParaRPr sz="2000" dirty="0"/>
          </a:p>
          <a:p>
            <a:pPr eaLnBrk="1" hangingPunct="1"/>
            <a:endParaRPr sz="2000" dirty="0"/>
          </a:p>
          <a:p>
            <a:pPr eaLnBrk="1" hangingPunct="1"/>
            <a:r>
              <a:rPr sz="2000" b="1" dirty="0"/>
              <a:t>Advanced Encryption Standard(AES):</a:t>
            </a:r>
            <a:endParaRPr sz="2000" b="1" dirty="0"/>
          </a:p>
          <a:p>
            <a:pPr eaLnBrk="1" hangingPunct="1"/>
            <a:r>
              <a:rPr sz="2000" dirty="0"/>
              <a:t>Federal Information Processing Standards Publication documented this standard.</a:t>
            </a:r>
            <a:endParaRPr sz="2000" dirty="0"/>
          </a:p>
          <a:p>
            <a:pPr eaLnBrk="1" hangingPunct="1"/>
            <a:r>
              <a:rPr sz="2000" dirty="0"/>
              <a:t>Supports two modes of working, </a:t>
            </a:r>
            <a:r>
              <a:rPr lang="fr-FR" altLang="x-none" sz="2000" dirty="0"/>
              <a:t>Galois Message  Authentication Code  mode(AES-GMAC) and </a:t>
            </a:r>
            <a:r>
              <a:rPr sz="2000" dirty="0"/>
              <a:t>Galois/Counter Mode (AES-GCM).</a:t>
            </a:r>
            <a:endParaRPr sz="2000" dirty="0"/>
          </a:p>
          <a:p>
            <a:pPr eaLnBrk="1" hangingPunct="1"/>
            <a:r>
              <a:rPr sz="2000" dirty="0"/>
              <a:t>It supports a key length of  128 , 192 and 256 bits.</a:t>
            </a:r>
            <a:endParaRPr sz="2000" dirty="0"/>
          </a:p>
          <a:p>
            <a:pPr eaLnBrk="1" hangingPunct="1"/>
            <a:r>
              <a:rPr sz="2000" dirty="0"/>
              <a:t>The AES-GCM can encrypt and decrypt the data so it can work as an encrypting algorithm also.</a:t>
            </a:r>
            <a:endParaRPr sz="2000" dirty="0"/>
          </a:p>
          <a:p>
            <a:pPr eaLnBrk="1" hangingPunct="1"/>
            <a:r>
              <a:rPr sz="2000" dirty="0"/>
              <a:t>Both the above algorithms are available on computers with Windows Vista SP1 and Windows 2008.</a:t>
            </a:r>
            <a:endParaRPr sz="2000" dirty="0"/>
          </a:p>
          <a:p>
            <a:pPr eaLnBrk="1" hangingPunct="1"/>
            <a:endParaRPr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b="1" u="sng" dirty="0"/>
              <a:t>Encrypting Algorithms</a:t>
            </a:r>
            <a:endParaRPr sz="2000" b="1" u="sng" dirty="0"/>
          </a:p>
          <a:p>
            <a:pPr eaLnBrk="1" hangingPunct="1"/>
            <a:r>
              <a:rPr sz="2000" dirty="0"/>
              <a:t>These algorithms encrypt the data before transmitting it.</a:t>
            </a:r>
            <a:endParaRPr sz="2000" dirty="0"/>
          </a:p>
          <a:p>
            <a:pPr eaLnBrk="1" hangingPunct="1"/>
            <a:r>
              <a:rPr sz="2000" dirty="0"/>
              <a:t>Because of this the confidentiality of the data is maintained during transit.</a:t>
            </a:r>
            <a:endParaRPr sz="2000" dirty="0"/>
          </a:p>
          <a:p>
            <a:pPr eaLnBrk="1" hangingPunct="1"/>
            <a:r>
              <a:rPr sz="2000" dirty="0"/>
              <a:t>However encrypting entire traffic can increase load on the system so just encrypt only the required traffic.</a:t>
            </a:r>
            <a:endParaRPr sz="2000" dirty="0"/>
          </a:p>
          <a:p>
            <a:pPr eaLnBrk="1" hangingPunct="1"/>
            <a:endParaRPr sz="2000" dirty="0"/>
          </a:p>
          <a:p>
            <a:pPr eaLnBrk="1" hangingPunct="1"/>
            <a:r>
              <a:rPr sz="2000" b="1" dirty="0"/>
              <a:t>Data Encryption Standard(DES):</a:t>
            </a:r>
            <a:endParaRPr sz="2000" b="1" dirty="0"/>
          </a:p>
          <a:p>
            <a:pPr eaLnBrk="1" hangingPunct="1"/>
            <a:r>
              <a:rPr sz="2000" dirty="0"/>
              <a:t>DES uses 56 bit key for encrypting the data.</a:t>
            </a:r>
            <a:endParaRPr sz="2000" dirty="0"/>
          </a:p>
          <a:p>
            <a:pPr eaLnBrk="1" hangingPunct="1"/>
            <a:r>
              <a:rPr sz="2000" dirty="0"/>
              <a:t>It is a block cipher algorithm as it encrypts64 bit of data block.</a:t>
            </a:r>
            <a:endParaRPr sz="2000" dirty="0"/>
          </a:p>
          <a:p>
            <a:pPr eaLnBrk="1" hangingPunct="1"/>
            <a:r>
              <a:rPr sz="2000" dirty="0"/>
              <a:t>It is not considered as secure.</a:t>
            </a:r>
            <a:endParaRPr sz="2000" dirty="0"/>
          </a:p>
          <a:p>
            <a:pPr eaLnBrk="1" hangingPunct="1"/>
            <a:r>
              <a:rPr sz="2000" dirty="0"/>
              <a:t>It works on computers having windows 2000 and onwards.</a:t>
            </a:r>
            <a:endParaRPr sz="2000" dirty="0"/>
          </a:p>
          <a:p>
            <a:pPr eaLnBrk="1" hangingPunct="1"/>
            <a:endParaRPr sz="2000" dirty="0"/>
          </a:p>
          <a:p>
            <a:pPr eaLnBrk="1" hangingPunct="1"/>
            <a:r>
              <a:rPr sz="2000" b="1" dirty="0"/>
              <a:t>3DES:</a:t>
            </a:r>
            <a:endParaRPr sz="2000" b="1" dirty="0"/>
          </a:p>
          <a:p>
            <a:pPr eaLnBrk="1" hangingPunct="1"/>
            <a:r>
              <a:rPr sz="2000" dirty="0"/>
              <a:t>Provides stronger encryption than DES.</a:t>
            </a:r>
            <a:endParaRPr sz="2000" dirty="0"/>
          </a:p>
          <a:p>
            <a:pPr eaLnBrk="1" hangingPunct="1"/>
            <a:r>
              <a:rPr sz="2000" dirty="0"/>
              <a:t>It is also a block cipher.</a:t>
            </a:r>
            <a:endParaRPr sz="2000" dirty="0"/>
          </a:p>
          <a:p>
            <a:pPr eaLnBrk="1" hangingPunct="1"/>
            <a:r>
              <a:rPr sz="2000" dirty="0"/>
              <a:t>It uses a three step encryption process.</a:t>
            </a:r>
            <a:endParaRPr sz="2000" dirty="0"/>
          </a:p>
          <a:p>
            <a:pPr eaLnBrk="1" hangingPunct="1"/>
            <a:endParaRPr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Content Placeholder 2"/>
          <p:cNvSpPr>
            <a:spLocks noGrp="1"/>
          </p:cNvSpPr>
          <p:nvPr>
            <p:ph idx="1"/>
          </p:nvPr>
        </p:nvSpPr>
        <p:spPr>
          <a:xfrm>
            <a:off x="457200" y="381000"/>
            <a:ext cx="8229600" cy="62484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Advanced Encryption Standard(AES):</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Cipher Block Chaining mode (AES-CBC) of AES supports data encryption.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can encrypt an 128 bit block of data.</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supports keys of length 128 , 192 and 256 bits.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hides the pattern of the identical blocks of data within a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It is available on computers running windows vista with SP1.</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sng" strike="noStrike" kern="1200" cap="none" spc="0" normalizeH="0" baseline="0" noProof="0" smtClean="0">
                <a:ln>
                  <a:noFill/>
                </a:ln>
                <a:solidFill>
                  <a:schemeClr val="tx1"/>
                </a:solidFill>
                <a:effectLst/>
                <a:uLnTx/>
                <a:uFillTx/>
                <a:latin typeface="+mn-lt"/>
                <a:ea typeface="+mn-ea"/>
                <a:cs typeface="+mn-cs"/>
              </a:rPr>
              <a:t>Key Exchange Algorithms</a:t>
            </a:r>
            <a:endParaRPr kumimoji="0" lang="en-US" sz="2000" b="1" i="0" u="sng"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key exchange algorithms provide a secure way to exchange a shared secret value between two computers.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Most of the time the actual shared secret value is not directly send.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computers exchange certain information from which they compute the shared secret value.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Thus any computer listening to this communication can not determine the shared secret.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shared secret can directly work as a key or help in generating a key to encrypt data.</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b="1" dirty="0"/>
              <a:t>Diffie-Hellman:</a:t>
            </a:r>
            <a:endParaRPr sz="2000" b="1" dirty="0"/>
          </a:p>
          <a:p>
            <a:pPr eaLnBrk="1" hangingPunct="1"/>
            <a:r>
              <a:rPr sz="2000" dirty="0"/>
              <a:t>Provides a method for two computers to decide on a shared secret value.</a:t>
            </a:r>
            <a:endParaRPr sz="2000" dirty="0"/>
          </a:p>
          <a:p>
            <a:pPr eaLnBrk="1" hangingPunct="1"/>
            <a:r>
              <a:rPr sz="2000" dirty="0"/>
              <a:t>This algorithm requires that both the sender and the receiver have a public-private key pair.</a:t>
            </a:r>
            <a:endParaRPr sz="2000" dirty="0"/>
          </a:p>
          <a:p>
            <a:pPr eaLnBrk="1" hangingPunct="1"/>
            <a:r>
              <a:rPr sz="2000" dirty="0"/>
              <a:t>The shared secret value is calculated by combining the private key of one computer with the public key of the second computer.</a:t>
            </a:r>
            <a:endParaRPr sz="2000" dirty="0"/>
          </a:p>
          <a:p>
            <a:pPr eaLnBrk="1" hangingPunct="1"/>
            <a:r>
              <a:rPr sz="2000" dirty="0"/>
              <a:t>Based on key lengths it is divided into three groups.</a:t>
            </a:r>
            <a:endParaRPr sz="2000" dirty="0"/>
          </a:p>
          <a:p>
            <a:pPr eaLnBrk="1" hangingPunct="1"/>
            <a:r>
              <a:rPr sz="2000" dirty="0"/>
              <a:t>DH Group 1, 2 and 14 are the three groups.</a:t>
            </a:r>
            <a:endParaRPr sz="2000" dirty="0"/>
          </a:p>
          <a:p>
            <a:pPr eaLnBrk="1" hangingPunct="1"/>
            <a:r>
              <a:rPr sz="2000" dirty="0"/>
              <a:t>DH Group1 provides a 768 bit of key length.</a:t>
            </a:r>
            <a:endParaRPr sz="2000" dirty="0"/>
          </a:p>
          <a:p>
            <a:pPr eaLnBrk="1" hangingPunct="1"/>
            <a:r>
              <a:rPr sz="2000" dirty="0"/>
              <a:t>DH Group2 provides a 1024 bit of key length.</a:t>
            </a:r>
            <a:endParaRPr sz="2000" dirty="0"/>
          </a:p>
          <a:p>
            <a:pPr eaLnBrk="1" hangingPunct="1"/>
            <a:r>
              <a:rPr sz="2000" dirty="0"/>
              <a:t>DH Group14 provides a 2048 bit of key length.</a:t>
            </a:r>
            <a:endParaRPr sz="2000" dirty="0"/>
          </a:p>
          <a:p>
            <a:pPr eaLnBrk="1" hangingPunct="1"/>
            <a:r>
              <a:rPr sz="2000" dirty="0"/>
              <a:t>DH Group 1 is not considered as secure.</a:t>
            </a:r>
            <a:endParaRPr sz="2000" dirty="0"/>
          </a:p>
          <a:p>
            <a:pPr eaLnBrk="1" hangingPunct="1"/>
            <a:r>
              <a:rPr sz="2000" dirty="0"/>
              <a:t>DH Group1 and 2 are available on computers running windows 2000 and onwards.</a:t>
            </a:r>
            <a:endParaRPr sz="2000" dirty="0"/>
          </a:p>
          <a:p>
            <a:pPr eaLnBrk="1" hangingPunct="1"/>
            <a:r>
              <a:rPr sz="2000" dirty="0"/>
              <a:t>DH Group14 is available on computers running windows XP and onwards.</a:t>
            </a:r>
            <a:endParaRPr sz="2000" dirty="0"/>
          </a:p>
          <a:p>
            <a:pPr eaLnBrk="1" hangingPunct="1"/>
            <a:endParaRPr sz="2000" dirty="0"/>
          </a:p>
          <a:p>
            <a:pPr eaLnBrk="1" hangingPunct="1"/>
            <a:endParaRPr sz="2000" dirty="0"/>
          </a:p>
          <a:p>
            <a:pPr eaLnBrk="1" hangingPunct="1"/>
            <a:endParaRPr sz="2000" dirty="0"/>
          </a:p>
          <a:p>
            <a:pPr eaLnBrk="1" hangingPunct="1"/>
            <a:endParaRPr sz="20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Content Placeholder 2"/>
          <p:cNvSpPr>
            <a:spLocks noGrp="1"/>
          </p:cNvSpPr>
          <p:nvPr>
            <p:ph idx="1"/>
          </p:nvPr>
        </p:nvSpPr>
        <p:spPr>
          <a:xfrm>
            <a:off x="457200" y="381000"/>
            <a:ext cx="8229600" cy="6172200"/>
          </a:xfrm>
        </p:spPr>
        <p:txBody>
          <a:bodyPr vert="horz" wrap="square" lIns="91440" tIns="45720" rIns="91440" bIns="45720" anchor="t"/>
          <a:p>
            <a:pPr eaLnBrk="1" hangingPunct="1"/>
            <a:r>
              <a:rPr sz="2000" b="1" dirty="0"/>
              <a:t>Elliptic Curve Diffie-Hellman (ECDH):</a:t>
            </a:r>
            <a:endParaRPr sz="2000" b="1" dirty="0"/>
          </a:p>
          <a:p>
            <a:pPr eaLnBrk="1" hangingPunct="1"/>
            <a:r>
              <a:rPr sz="2000" dirty="0"/>
              <a:t>ECDH provide advanced key exchange values with stronger key strength than DH Groups 1, 2 and 14.</a:t>
            </a:r>
            <a:endParaRPr sz="2000" dirty="0"/>
          </a:p>
          <a:p>
            <a:pPr eaLnBrk="1" hangingPunct="1"/>
            <a:r>
              <a:rPr sz="2000" dirty="0"/>
              <a:t>Two algorithms are available ECDH P-256 and ECDH P-384.</a:t>
            </a:r>
            <a:endParaRPr sz="2000" dirty="0"/>
          </a:p>
          <a:p>
            <a:pPr eaLnBrk="1" hangingPunct="1"/>
            <a:r>
              <a:rPr sz="2000" dirty="0"/>
              <a:t>Both these algorithms are available on computers with windows vista SP1 and windows 2008.</a:t>
            </a:r>
            <a:endParaRPr sz="2000" dirty="0"/>
          </a:p>
          <a:p>
            <a:pPr eaLnBrk="1" hangingPunct="1"/>
            <a:endParaRPr sz="2000" dirty="0"/>
          </a:p>
          <a:p>
            <a:pPr eaLnBrk="1" hangingPunct="1"/>
            <a:r>
              <a:rPr sz="2000" b="1" u="sng" dirty="0"/>
              <a:t>Authentication Methods</a:t>
            </a:r>
            <a:endParaRPr sz="2000" b="1" u="sng" dirty="0"/>
          </a:p>
          <a:p>
            <a:pPr eaLnBrk="1" hangingPunct="1"/>
            <a:r>
              <a:rPr sz="2000" dirty="0"/>
              <a:t>The Authentication methods make sure that any user or computer credentials are securely transmitted to a remote computer.</a:t>
            </a:r>
            <a:endParaRPr sz="2000" dirty="0"/>
          </a:p>
          <a:p>
            <a:pPr eaLnBrk="1" hangingPunct="1"/>
            <a:endParaRPr sz="2000" dirty="0"/>
          </a:p>
          <a:p>
            <a:pPr eaLnBrk="1" hangingPunct="1"/>
            <a:r>
              <a:rPr sz="2000" b="1" dirty="0"/>
              <a:t>Pre shared Key:</a:t>
            </a:r>
            <a:endParaRPr sz="2000" b="1" dirty="0"/>
          </a:p>
          <a:p>
            <a:pPr eaLnBrk="1" hangingPunct="1"/>
            <a:r>
              <a:rPr sz="2000" dirty="0"/>
              <a:t>It is a method in which a text phrase that is configured on the remote systems and used for encrypting the data.</a:t>
            </a:r>
            <a:endParaRPr sz="2000" dirty="0"/>
          </a:p>
          <a:p>
            <a:pPr eaLnBrk="1" hangingPunct="1"/>
            <a:r>
              <a:rPr sz="2000" dirty="0"/>
              <a:t>It not considered as a secure method.</a:t>
            </a:r>
            <a:endParaRPr sz="2000" dirty="0"/>
          </a:p>
          <a:p>
            <a:pPr eaLnBrk="1" hangingPunct="1"/>
            <a:r>
              <a:rPr sz="2000" dirty="0"/>
              <a:t>It is available on computers running windows 2000 and above.</a:t>
            </a:r>
            <a:endParaRPr sz="2000" dirty="0"/>
          </a:p>
          <a:p>
            <a:pPr eaLnBrk="1" hangingPunct="1"/>
            <a:endParaRPr sz="2000" dirty="0"/>
          </a:p>
          <a:p>
            <a:pPr eaLnBrk="1" hangingPunct="1"/>
            <a:endParaRPr sz="2000" b="1" u="sng"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Content Placeholder 2"/>
          <p:cNvSpPr>
            <a:spLocks noGrp="1"/>
          </p:cNvSpPr>
          <p:nvPr>
            <p:ph idx="1"/>
          </p:nvPr>
        </p:nvSpPr>
        <p:spPr>
          <a:xfrm>
            <a:off x="457200" y="381000"/>
            <a:ext cx="8229600" cy="6096000"/>
          </a:xfrm>
        </p:spPr>
        <p:txBody>
          <a:bodyPr vert="horz" wrap="square" lIns="91440" tIns="45720" rIns="91440" bIns="45720" anchor="t"/>
          <a:p>
            <a:pPr eaLnBrk="1" hangingPunct="1"/>
            <a:r>
              <a:rPr sz="2000" b="1" dirty="0"/>
              <a:t>Kerberos V5:</a:t>
            </a:r>
            <a:endParaRPr sz="2000" b="1" dirty="0"/>
          </a:p>
          <a:p>
            <a:pPr eaLnBrk="1" hangingPunct="1"/>
            <a:r>
              <a:rPr sz="2000" dirty="0"/>
              <a:t>Kerberos V5 is an authentication protocol used in active directory.</a:t>
            </a:r>
            <a:endParaRPr sz="2000" dirty="0"/>
          </a:p>
          <a:p>
            <a:pPr eaLnBrk="1" hangingPunct="1"/>
            <a:r>
              <a:rPr sz="2000" dirty="0"/>
              <a:t>It uses encrypted tickets to transmit credentials.</a:t>
            </a:r>
            <a:endParaRPr sz="2000" dirty="0"/>
          </a:p>
          <a:p>
            <a:pPr eaLnBrk="1" hangingPunct="1"/>
            <a:r>
              <a:rPr sz="2000" dirty="0"/>
              <a:t>It works well for users or computers of the same domain or trusted domains.</a:t>
            </a:r>
            <a:endParaRPr sz="2000" dirty="0"/>
          </a:p>
          <a:p>
            <a:pPr eaLnBrk="1" hangingPunct="1"/>
            <a:endParaRPr sz="2000" dirty="0"/>
          </a:p>
          <a:p>
            <a:pPr eaLnBrk="1" hangingPunct="1"/>
            <a:r>
              <a:rPr sz="2000" b="1" dirty="0"/>
              <a:t>NTLM V2:</a:t>
            </a:r>
            <a:endParaRPr sz="2000" b="1" dirty="0"/>
          </a:p>
          <a:p>
            <a:pPr eaLnBrk="1" hangingPunct="1"/>
            <a:r>
              <a:rPr sz="2000" dirty="0"/>
              <a:t>It is Microsoft's challenge/response based authentication protocol.</a:t>
            </a:r>
            <a:endParaRPr sz="2000" dirty="0"/>
          </a:p>
          <a:p>
            <a:pPr eaLnBrk="1" hangingPunct="1"/>
            <a:r>
              <a:rPr sz="2000" dirty="0"/>
              <a:t>It can work for users or computers of the same domain or trusted domains.</a:t>
            </a:r>
            <a:endParaRPr sz="2000" dirty="0"/>
          </a:p>
          <a:p>
            <a:pPr eaLnBrk="1" hangingPunct="1"/>
            <a:r>
              <a:rPr sz="2000" dirty="0"/>
              <a:t>It also works with active directory.</a:t>
            </a:r>
            <a:endParaRPr sz="2000" dirty="0"/>
          </a:p>
          <a:p>
            <a:pPr eaLnBrk="1" hangingPunct="1"/>
            <a:r>
              <a:rPr sz="2000" dirty="0"/>
              <a:t>It is available on computers running windows vista and 2008.</a:t>
            </a:r>
            <a:endParaRPr sz="2000" dirty="0"/>
          </a:p>
          <a:p>
            <a:pPr eaLnBrk="1" hangingPunct="1"/>
            <a:endParaRPr sz="2000" dirty="0"/>
          </a:p>
          <a:p>
            <a:pPr eaLnBrk="1" hangingPunct="1"/>
            <a:r>
              <a:rPr sz="2000" b="1" dirty="0"/>
              <a:t>Certificate:</a:t>
            </a:r>
            <a:endParaRPr sz="2000" b="1" dirty="0"/>
          </a:p>
          <a:p>
            <a:pPr eaLnBrk="1" hangingPunct="1"/>
            <a:r>
              <a:rPr sz="2000" dirty="0"/>
              <a:t>IPSec supports X.509 based certificate for authentication.</a:t>
            </a:r>
            <a:endParaRPr sz="2000" dirty="0"/>
          </a:p>
          <a:p>
            <a:pPr eaLnBrk="1" hangingPunct="1"/>
            <a:r>
              <a:rPr sz="2000" dirty="0"/>
              <a:t>The certificate should be issued by a trusted certification authority (CA).</a:t>
            </a:r>
            <a:endParaRPr sz="20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itle 1"/>
          <p:cNvSpPr>
            <a:spLocks noGrp="1"/>
          </p:cNvSpPr>
          <p:nvPr>
            <p:ph type="title"/>
          </p:nvPr>
        </p:nvSpPr>
        <p:spPr>
          <a:xfrm>
            <a:off x="381000" y="2514600"/>
            <a:ext cx="8229600" cy="1143000"/>
          </a:xfrm>
        </p:spPr>
        <p:txBody>
          <a:bodyPr vert="horz" wrap="square" lIns="45720" tIns="45720" rIns="45720" bIns="45720" anchor="ctr"/>
          <a:p>
            <a:pPr eaLnBrk="1" hangingPunct="1"/>
            <a:r>
              <a:rPr kern="1200" dirty="0">
                <a:latin typeface="+mj-lt"/>
                <a:ea typeface="+mj-ea"/>
                <a:cs typeface="+mj-cs"/>
              </a:rPr>
              <a:t>Configuring IPSec in Windows</a:t>
            </a:r>
            <a:endParaRPr kern="1200" dirty="0">
              <a:latin typeface="+mj-lt"/>
              <a:ea typeface="+mj-ea"/>
              <a:cs typeface="+mj-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Content Placeholder 2"/>
          <p:cNvSpPr>
            <a:spLocks noGrp="1"/>
          </p:cNvSpPr>
          <p:nvPr>
            <p:ph idx="1"/>
          </p:nvPr>
        </p:nvSpPr>
        <p:spPr>
          <a:xfrm>
            <a:off x="457200" y="381000"/>
            <a:ext cx="8229600" cy="6248400"/>
          </a:xfrm>
        </p:spPr>
        <p:txBody>
          <a:bodyPr vert="horz" wrap="square" lIns="91440" tIns="45720" rIns="91440" bIns="45720" anchor="t"/>
          <a:p>
            <a:pPr eaLnBrk="1" hangingPunct="1"/>
            <a:r>
              <a:rPr sz="2000" dirty="0"/>
              <a:t>To configure IPSec on a Windows XP computer ……</a:t>
            </a:r>
            <a:endParaRPr sz="2000" dirty="0"/>
          </a:p>
          <a:p>
            <a:pPr eaLnBrk="1" hangingPunct="1"/>
            <a:r>
              <a:rPr sz="2000" dirty="0"/>
              <a:t>Click – start – Run- </a:t>
            </a:r>
            <a:endParaRPr sz="2000" dirty="0"/>
          </a:p>
          <a:p>
            <a:pPr eaLnBrk="1" hangingPunct="1"/>
            <a:r>
              <a:rPr sz="2000" dirty="0"/>
              <a:t>In the RUN window type secpol.msc</a:t>
            </a:r>
            <a:endParaRPr sz="2000" dirty="0"/>
          </a:p>
          <a:p>
            <a:pPr eaLnBrk="1" hangingPunct="1"/>
            <a:r>
              <a:rPr sz="2000" dirty="0"/>
              <a:t>The following window opens showing IP security policy on Local Computer.</a:t>
            </a:r>
            <a:endParaRPr sz="2000" dirty="0"/>
          </a:p>
          <a:p>
            <a:pPr eaLnBrk="1" hangingPunct="1"/>
            <a:endParaRPr sz="2000" dirty="0"/>
          </a:p>
        </p:txBody>
      </p:sp>
      <p:pic>
        <p:nvPicPr>
          <p:cNvPr id="132099" name="Picture 5" descr="secpol2.bmp"/>
          <p:cNvPicPr>
            <a:picLocks noChangeAspect="1"/>
          </p:cNvPicPr>
          <p:nvPr/>
        </p:nvPicPr>
        <p:blipFill>
          <a:blip r:embed="rId1"/>
          <a:stretch>
            <a:fillRect/>
          </a:stretch>
        </p:blipFill>
        <p:spPr>
          <a:xfrm>
            <a:off x="685800" y="2209800"/>
            <a:ext cx="7543800" cy="434340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Content Placeholder 2"/>
          <p:cNvSpPr>
            <a:spLocks noGrp="1"/>
          </p:cNvSpPr>
          <p:nvPr>
            <p:ph idx="1"/>
          </p:nvPr>
        </p:nvSpPr>
        <p:spPr>
          <a:xfrm>
            <a:off x="457200" y="381000"/>
            <a:ext cx="8229600" cy="6248400"/>
          </a:xfrm>
        </p:spPr>
        <p:txBody>
          <a:bodyPr vert="horz" wrap="square" lIns="91440" tIns="45720" rIns="91440" bIns="45720" anchor="t"/>
          <a:p>
            <a:pPr eaLnBrk="1" hangingPunct="1"/>
            <a:r>
              <a:rPr sz="1800" dirty="0"/>
              <a:t>Select  IP security policy on Local Computer in the left pane of the MMC.</a:t>
            </a:r>
            <a:endParaRPr sz="1800" dirty="0"/>
          </a:p>
          <a:p>
            <a:pPr eaLnBrk="1" hangingPunct="1"/>
            <a:r>
              <a:rPr sz="1800" dirty="0"/>
              <a:t>Right click in the right pane of the MMC window and click create IP security policy.</a:t>
            </a:r>
            <a:endParaRPr sz="1800" dirty="0"/>
          </a:p>
          <a:p>
            <a:pPr eaLnBrk="1" hangingPunct="1"/>
            <a:r>
              <a:rPr sz="1800" dirty="0"/>
              <a:t>A policy creation wizard starts , click next , In the window specify a unique name for this policy. Description about this policy can also be added. Click next </a:t>
            </a:r>
            <a:endParaRPr sz="1800" dirty="0"/>
          </a:p>
          <a:p>
            <a:pPr eaLnBrk="1" hangingPunct="1">
              <a:buNone/>
            </a:pPr>
            <a:endParaRPr sz="1800" dirty="0"/>
          </a:p>
          <a:p>
            <a:pPr eaLnBrk="1" hangingPunct="1"/>
            <a:r>
              <a:rPr sz="1800" dirty="0"/>
              <a:t>In the next window clear check box </a:t>
            </a:r>
            <a:endParaRPr sz="1800" dirty="0"/>
          </a:p>
          <a:p>
            <a:pPr eaLnBrk="1" hangingPunct="1">
              <a:buNone/>
            </a:pPr>
            <a:r>
              <a:rPr sz="1800" dirty="0"/>
              <a:t>      for activate the default response </a:t>
            </a:r>
            <a:endParaRPr sz="1800" dirty="0"/>
          </a:p>
          <a:p>
            <a:pPr eaLnBrk="1" hangingPunct="1">
              <a:buNone/>
            </a:pPr>
            <a:r>
              <a:rPr sz="1800" dirty="0"/>
              <a:t>       rule. Click next .</a:t>
            </a:r>
            <a:endParaRPr sz="1800" dirty="0"/>
          </a:p>
          <a:p>
            <a:pPr eaLnBrk="1" hangingPunct="1"/>
            <a:endParaRPr sz="1800" dirty="0"/>
          </a:p>
          <a:p>
            <a:pPr eaLnBrk="1" hangingPunct="1"/>
            <a:r>
              <a:rPr sz="1800" dirty="0"/>
              <a:t>In the next window keep</a:t>
            </a:r>
            <a:endParaRPr sz="1800" dirty="0"/>
          </a:p>
          <a:p>
            <a:pPr eaLnBrk="1" hangingPunct="1">
              <a:buNone/>
            </a:pPr>
            <a:r>
              <a:rPr sz="1800" dirty="0"/>
              <a:t>      the check box for edit </a:t>
            </a:r>
            <a:endParaRPr sz="1800" dirty="0"/>
          </a:p>
          <a:p>
            <a:pPr eaLnBrk="1" hangingPunct="1">
              <a:buNone/>
            </a:pPr>
            <a:r>
              <a:rPr sz="1800" dirty="0"/>
              <a:t>      properties selected. </a:t>
            </a:r>
            <a:endParaRPr sz="1800" dirty="0"/>
          </a:p>
          <a:p>
            <a:pPr eaLnBrk="1" hangingPunct="1">
              <a:buNone/>
            </a:pPr>
            <a:r>
              <a:rPr sz="1800" dirty="0"/>
              <a:t>      Click next.</a:t>
            </a:r>
            <a:endParaRPr sz="1800" dirty="0"/>
          </a:p>
          <a:p>
            <a:pPr eaLnBrk="1" hangingPunct="1"/>
            <a:endParaRPr sz="1800" dirty="0"/>
          </a:p>
          <a:p>
            <a:pPr eaLnBrk="1" hangingPunct="1"/>
            <a:r>
              <a:rPr sz="1800" dirty="0"/>
              <a:t>A window as shown will open.</a:t>
            </a:r>
            <a:endParaRPr sz="1800" dirty="0"/>
          </a:p>
          <a:p>
            <a:pPr eaLnBrk="1" hangingPunct="1"/>
            <a:r>
              <a:rPr sz="2000" b="1" dirty="0"/>
              <a:t>Just clear the check box for </a:t>
            </a:r>
            <a:endParaRPr sz="2000" b="1" dirty="0"/>
          </a:p>
          <a:p>
            <a:pPr eaLnBrk="1" hangingPunct="1">
              <a:buNone/>
            </a:pPr>
            <a:r>
              <a:rPr sz="2000" b="1" dirty="0"/>
              <a:t>     Use  Add Wizard always.</a:t>
            </a:r>
            <a:endParaRPr sz="2000" b="1" dirty="0"/>
          </a:p>
        </p:txBody>
      </p:sp>
      <p:pic>
        <p:nvPicPr>
          <p:cNvPr id="133123" name="Picture 39"/>
          <p:cNvPicPr>
            <a:picLocks noChangeAspect="1"/>
          </p:cNvPicPr>
          <p:nvPr/>
        </p:nvPicPr>
        <p:blipFill>
          <a:blip r:embed="rId1"/>
          <a:stretch>
            <a:fillRect/>
          </a:stretch>
        </p:blipFill>
        <p:spPr>
          <a:xfrm>
            <a:off x="4495800" y="2133600"/>
            <a:ext cx="4038600" cy="441960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Content Placeholder 2"/>
          <p:cNvSpPr>
            <a:spLocks noGrp="1"/>
          </p:cNvSpPr>
          <p:nvPr>
            <p:ph idx="1"/>
          </p:nvPr>
        </p:nvSpPr>
        <p:spPr>
          <a:xfrm>
            <a:off x="457200" y="304800"/>
            <a:ext cx="8229600" cy="62484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Thus IPSec provides an easy security implementation for the applications.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IPSec is an official standard specified by the Internet Engineering Task Force(IETF).</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As IPSec is a suite of various services and protocols they are defined by a series of RFC’s by IETF.</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IPSec is an Open Standard.</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The IPSec provides two modes to suffice different network needs.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IPSec is optional in IPV4 implementation but is integrated in IPV6.</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Content Placeholder 8"/>
          <p:cNvSpPr>
            <a:spLocks noGrp="1"/>
          </p:cNvSpPr>
          <p:nvPr>
            <p:ph idx="1"/>
          </p:nvPr>
        </p:nvSpPr>
        <p:spPr>
          <a:xfrm>
            <a:off x="457200" y="381000"/>
            <a:ext cx="8229600" cy="6172200"/>
          </a:xfrm>
        </p:spPr>
        <p:txBody>
          <a:bodyPr vert="horz" wrap="square" lIns="91440" tIns="45720" rIns="91440" bIns="45720" anchor="t"/>
          <a:p>
            <a:pPr eaLnBrk="1" hangingPunct="1"/>
            <a:r>
              <a:rPr sz="2000" dirty="0"/>
              <a:t>In the earlier window click on the general tab.</a:t>
            </a:r>
            <a:endParaRPr sz="2000" dirty="0"/>
          </a:p>
          <a:p>
            <a:pPr eaLnBrk="1" hangingPunct="1"/>
            <a:r>
              <a:rPr sz="2000" dirty="0"/>
              <a:t>The window shown on the right side </a:t>
            </a:r>
            <a:endParaRPr sz="2000" dirty="0"/>
          </a:p>
          <a:p>
            <a:pPr eaLnBrk="1" hangingPunct="1">
              <a:buNone/>
            </a:pPr>
            <a:r>
              <a:rPr sz="2000" dirty="0"/>
              <a:t>      opens. </a:t>
            </a:r>
            <a:endParaRPr sz="2000" dirty="0"/>
          </a:p>
          <a:p>
            <a:pPr eaLnBrk="1" hangingPunct="1"/>
            <a:r>
              <a:rPr sz="2000" dirty="0"/>
              <a:t>Click the settings button. </a:t>
            </a:r>
            <a:endParaRPr sz="2000" dirty="0"/>
          </a:p>
          <a:p>
            <a:pPr eaLnBrk="1" hangingPunct="1"/>
            <a:r>
              <a:rPr sz="2000" dirty="0"/>
              <a:t>A key exchange settings window</a:t>
            </a:r>
            <a:endParaRPr sz="2000" dirty="0"/>
          </a:p>
          <a:p>
            <a:pPr eaLnBrk="1" hangingPunct="1">
              <a:buNone/>
            </a:pPr>
            <a:r>
              <a:rPr sz="2000" dirty="0"/>
              <a:t>      opens.</a:t>
            </a:r>
            <a:endParaRPr sz="2000" dirty="0"/>
          </a:p>
          <a:p>
            <a:pPr eaLnBrk="1" hangingPunct="1"/>
            <a:r>
              <a:rPr sz="2000" dirty="0"/>
              <a:t>Click on the methods button.</a:t>
            </a:r>
            <a:endParaRPr sz="2000" dirty="0"/>
          </a:p>
          <a:p>
            <a:pPr eaLnBrk="1" hangingPunct="1"/>
            <a:r>
              <a:rPr sz="2000" dirty="0"/>
              <a:t>Now a key exchange security </a:t>
            </a:r>
            <a:endParaRPr sz="2000" dirty="0"/>
          </a:p>
          <a:p>
            <a:pPr eaLnBrk="1" hangingPunct="1">
              <a:buNone/>
            </a:pPr>
            <a:r>
              <a:rPr sz="2000" dirty="0"/>
              <a:t>   methods window opens , here we </a:t>
            </a:r>
            <a:endParaRPr sz="2000" dirty="0"/>
          </a:p>
          <a:p>
            <a:pPr eaLnBrk="1" hangingPunct="1">
              <a:buNone/>
            </a:pPr>
            <a:r>
              <a:rPr sz="2000" dirty="0"/>
              <a:t>   can select the security methods to be</a:t>
            </a:r>
            <a:endParaRPr sz="2000" dirty="0"/>
          </a:p>
          <a:p>
            <a:pPr eaLnBrk="1" hangingPunct="1">
              <a:buNone/>
            </a:pPr>
            <a:r>
              <a:rPr sz="2000" dirty="0"/>
              <a:t>   used and their preferred order.</a:t>
            </a:r>
            <a:endParaRPr sz="2000" dirty="0"/>
          </a:p>
          <a:p>
            <a:pPr eaLnBrk="1" hangingPunct="1"/>
            <a:r>
              <a:rPr sz="2000" dirty="0"/>
              <a:t>By using add button a new security</a:t>
            </a:r>
            <a:endParaRPr sz="2000" dirty="0"/>
          </a:p>
          <a:p>
            <a:pPr eaLnBrk="1" hangingPunct="1">
              <a:buNone/>
            </a:pPr>
            <a:r>
              <a:rPr sz="2000" dirty="0"/>
              <a:t>     method can be added. Remove button can remove a security method. Edit button allows you to modify a selected method.</a:t>
            </a:r>
            <a:endParaRPr sz="2000" dirty="0"/>
          </a:p>
          <a:p>
            <a:pPr eaLnBrk="1" hangingPunct="1"/>
            <a:r>
              <a:rPr sz="2000" dirty="0"/>
              <a:t>Move up and Move down buttons are available to set the preferred order.</a:t>
            </a:r>
            <a:endParaRPr sz="2000" dirty="0"/>
          </a:p>
          <a:p>
            <a:pPr eaLnBrk="1" hangingPunct="1"/>
            <a:r>
              <a:rPr sz="2000" dirty="0"/>
              <a:t>The following slide shows the figures for these options.</a:t>
            </a:r>
            <a:endParaRPr sz="2000" dirty="0"/>
          </a:p>
          <a:p>
            <a:pPr eaLnBrk="1" hangingPunct="1"/>
            <a:endParaRPr sz="2000" dirty="0"/>
          </a:p>
          <a:p>
            <a:pPr eaLnBrk="1" hangingPunct="1">
              <a:buNone/>
            </a:pPr>
            <a:endParaRPr sz="2000" dirty="0"/>
          </a:p>
          <a:p>
            <a:pPr eaLnBrk="1" hangingPunct="1"/>
            <a:endParaRPr sz="2000" dirty="0"/>
          </a:p>
        </p:txBody>
      </p:sp>
      <p:pic>
        <p:nvPicPr>
          <p:cNvPr id="134147" name="Picture 39"/>
          <p:cNvPicPr>
            <a:picLocks noChangeAspect="1"/>
          </p:cNvPicPr>
          <p:nvPr/>
        </p:nvPicPr>
        <p:blipFill>
          <a:blip r:embed="rId1"/>
          <a:stretch>
            <a:fillRect/>
          </a:stretch>
        </p:blipFill>
        <p:spPr>
          <a:xfrm>
            <a:off x="5029200" y="838200"/>
            <a:ext cx="3429000" cy="388620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5170" name="Picture 39"/>
          <p:cNvPicPr>
            <a:picLocks noChangeAspect="1"/>
          </p:cNvPicPr>
          <p:nvPr/>
        </p:nvPicPr>
        <p:blipFill>
          <a:blip r:embed="rId1"/>
          <a:stretch>
            <a:fillRect/>
          </a:stretch>
        </p:blipFill>
        <p:spPr>
          <a:xfrm>
            <a:off x="914400" y="914400"/>
            <a:ext cx="4114800" cy="3181350"/>
          </a:xfrm>
          <a:prstGeom prst="rect">
            <a:avLst/>
          </a:prstGeom>
          <a:noFill/>
          <a:ln w="9525">
            <a:noFill/>
          </a:ln>
        </p:spPr>
      </p:pic>
      <p:pic>
        <p:nvPicPr>
          <p:cNvPr id="135171" name="Picture 41"/>
          <p:cNvPicPr>
            <a:picLocks noChangeAspect="1"/>
          </p:cNvPicPr>
          <p:nvPr/>
        </p:nvPicPr>
        <p:blipFill>
          <a:blip r:embed="rId2"/>
          <a:stretch>
            <a:fillRect/>
          </a:stretch>
        </p:blipFill>
        <p:spPr>
          <a:xfrm>
            <a:off x="5257800" y="2133600"/>
            <a:ext cx="3657600" cy="3609975"/>
          </a:xfrm>
          <a:prstGeom prst="rect">
            <a:avLst/>
          </a:prstGeom>
          <a:noFill/>
          <a:ln w="9525">
            <a:noFill/>
          </a:ln>
        </p:spPr>
      </p:pic>
      <p:pic>
        <p:nvPicPr>
          <p:cNvPr id="135172" name="Picture 43"/>
          <p:cNvPicPr>
            <a:picLocks noChangeAspect="1"/>
          </p:cNvPicPr>
          <p:nvPr/>
        </p:nvPicPr>
        <p:blipFill>
          <a:blip r:embed="rId3"/>
          <a:stretch>
            <a:fillRect/>
          </a:stretch>
        </p:blipFill>
        <p:spPr>
          <a:xfrm>
            <a:off x="1676400" y="4419600"/>
            <a:ext cx="2457450" cy="2095500"/>
          </a:xfrm>
          <a:prstGeom prst="rect">
            <a:avLst/>
          </a:prstGeom>
          <a:noFill/>
          <a:ln w="9525">
            <a:noFill/>
          </a:ln>
        </p:spPr>
      </p:pic>
      <p:sp>
        <p:nvSpPr>
          <p:cNvPr id="135173" name="Line 44"/>
          <p:cNvSpPr/>
          <p:nvPr/>
        </p:nvSpPr>
        <p:spPr>
          <a:xfrm flipV="1">
            <a:off x="3556000" y="2286000"/>
            <a:ext cx="1701800" cy="527050"/>
          </a:xfrm>
          <a:prstGeom prst="line">
            <a:avLst/>
          </a:prstGeom>
          <a:ln w="38100" cap="flat" cmpd="sng">
            <a:solidFill>
              <a:schemeClr val="tx1"/>
            </a:solidFill>
            <a:prstDash val="solid"/>
            <a:headEnd type="none" w="med" len="med"/>
            <a:tailEnd type="triangle" w="med" len="med"/>
          </a:ln>
        </p:spPr>
      </p:sp>
      <p:sp>
        <p:nvSpPr>
          <p:cNvPr id="135174" name="Line 45"/>
          <p:cNvSpPr/>
          <p:nvPr/>
        </p:nvSpPr>
        <p:spPr>
          <a:xfrm flipH="1">
            <a:off x="3505200" y="3733800"/>
            <a:ext cx="4724400" cy="806450"/>
          </a:xfrm>
          <a:prstGeom prst="line">
            <a:avLst/>
          </a:prstGeom>
          <a:ln w="38100" cap="flat" cmpd="sng">
            <a:solidFill>
              <a:schemeClr val="tx1"/>
            </a:solidFill>
            <a:prstDash val="solid"/>
            <a:headEnd type="none" w="med" len="med"/>
            <a:tailEnd type="triangle" w="med" len="med"/>
          </a:ln>
        </p:spPr>
      </p:sp>
      <p:sp>
        <p:nvSpPr>
          <p:cNvPr id="135175" name="TextBox 44"/>
          <p:cNvSpPr txBox="1"/>
          <p:nvPr/>
        </p:nvSpPr>
        <p:spPr>
          <a:xfrm>
            <a:off x="914400" y="457200"/>
            <a:ext cx="7162800" cy="400050"/>
          </a:xfrm>
          <a:prstGeom prst="rect">
            <a:avLst/>
          </a:prstGeom>
          <a:noFill/>
          <a:ln w="9525">
            <a:noFill/>
          </a:ln>
        </p:spPr>
        <p:txBody>
          <a:bodyPr>
            <a:spAutoFit/>
          </a:bodyPr>
          <a:p>
            <a:r>
              <a:rPr sz="2000" dirty="0">
                <a:latin typeface="Arial" panose="020B0604020202020204" pitchFamily="34" charset="0"/>
              </a:rPr>
              <a:t>Setting the IKE method and parameters.</a:t>
            </a:r>
            <a:endParaRPr sz="2000" dirty="0">
              <a:latin typeface="Arial" panose="020B0604020202020204" pitchFamily="34" charset="0"/>
            </a:endParaRPr>
          </a:p>
        </p:txBody>
      </p:sp>
      <p:sp>
        <p:nvSpPr>
          <p:cNvPr id="135176" name="TextBox 45"/>
          <p:cNvSpPr txBox="1"/>
          <p:nvPr/>
        </p:nvSpPr>
        <p:spPr>
          <a:xfrm>
            <a:off x="5410200" y="914400"/>
            <a:ext cx="3352800" cy="923925"/>
          </a:xfrm>
          <a:prstGeom prst="rect">
            <a:avLst/>
          </a:prstGeom>
          <a:noFill/>
          <a:ln w="9525">
            <a:noFill/>
          </a:ln>
        </p:spPr>
        <p:txBody>
          <a:bodyPr>
            <a:spAutoFit/>
          </a:bodyPr>
          <a:p>
            <a:r>
              <a:rPr dirty="0">
                <a:latin typeface="Arial" panose="020B0604020202020204" pitchFamily="34" charset="0"/>
              </a:rPr>
              <a:t>In the key exchange settings you can specify the new key generation parameters.</a:t>
            </a:r>
            <a:endParaRPr dirty="0">
              <a:latin typeface="Arial" panose="020B0604020202020204" pitchFamily="34" charset="0"/>
            </a:endParaRPr>
          </a:p>
        </p:txBody>
      </p:sp>
      <p:cxnSp>
        <p:nvCxnSpPr>
          <p:cNvPr id="48" name="Straight Arrow Connector 47"/>
          <p:cNvCxnSpPr>
            <a:stCxn id="135176" idx="1"/>
          </p:cNvCxnSpPr>
          <p:nvPr/>
        </p:nvCxnSpPr>
        <p:spPr>
          <a:xfrm rot="10800000" flipV="1">
            <a:off x="2590800" y="1376363"/>
            <a:ext cx="2819400" cy="528638"/>
          </a:xfrm>
          <a:prstGeom prst="straightConnector1">
            <a:avLst/>
          </a:prstGeom>
          <a:ln w="38100" cmpd="thickThi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Content Placeholder 2"/>
          <p:cNvSpPr>
            <a:spLocks noGrp="1"/>
          </p:cNvSpPr>
          <p:nvPr>
            <p:ph idx="1"/>
          </p:nvPr>
        </p:nvSpPr>
        <p:spPr>
          <a:xfrm>
            <a:off x="457200" y="457200"/>
            <a:ext cx="8229600" cy="6019800"/>
          </a:xfrm>
        </p:spPr>
        <p:txBody>
          <a:bodyPr vert="horz" wrap="square" lIns="91440" tIns="45720" rIns="91440" bIns="45720" anchor="t"/>
          <a:p>
            <a:pPr eaLnBrk="1" hangingPunct="1"/>
            <a:r>
              <a:rPr sz="2000" dirty="0"/>
              <a:t>In the IP security policy properties window click on the rules tab.</a:t>
            </a:r>
            <a:endParaRPr sz="2000" dirty="0"/>
          </a:p>
          <a:p>
            <a:pPr eaLnBrk="1" hangingPunct="1"/>
            <a:r>
              <a:rPr sz="2000" dirty="0"/>
              <a:t>Uncheck the Use Add Wizard check box.</a:t>
            </a:r>
            <a:endParaRPr sz="2000" dirty="0"/>
          </a:p>
          <a:p>
            <a:pPr eaLnBrk="1" hangingPunct="1"/>
            <a:r>
              <a:rPr sz="2000" dirty="0"/>
              <a:t>In that window click on the add button.</a:t>
            </a:r>
            <a:endParaRPr sz="2000" dirty="0"/>
          </a:p>
          <a:p>
            <a:pPr eaLnBrk="1" hangingPunct="1"/>
            <a:r>
              <a:rPr sz="2000" dirty="0"/>
              <a:t>The following window opens. Click Add. </a:t>
            </a:r>
            <a:endParaRPr sz="2000" dirty="0"/>
          </a:p>
          <a:p>
            <a:pPr eaLnBrk="1" hangingPunct="1">
              <a:buNone/>
            </a:pPr>
            <a:r>
              <a:rPr sz="2000" dirty="0"/>
              <a:t>                                                         This filter list will identify the                        					interesting traffic for IPSec.</a:t>
            </a:r>
            <a:endParaRPr sz="2000" dirty="0"/>
          </a:p>
        </p:txBody>
      </p:sp>
      <p:pic>
        <p:nvPicPr>
          <p:cNvPr id="136195" name="Picture 39"/>
          <p:cNvPicPr>
            <a:picLocks noChangeAspect="1"/>
          </p:cNvPicPr>
          <p:nvPr/>
        </p:nvPicPr>
        <p:blipFill>
          <a:blip r:embed="rId1"/>
          <a:stretch>
            <a:fillRect/>
          </a:stretch>
        </p:blipFill>
        <p:spPr>
          <a:xfrm>
            <a:off x="533400" y="1981200"/>
            <a:ext cx="3848100" cy="4438650"/>
          </a:xfrm>
          <a:prstGeom prst="rect">
            <a:avLst/>
          </a:prstGeom>
          <a:noFill/>
          <a:ln w="9525">
            <a:noFill/>
          </a:ln>
        </p:spPr>
      </p:pic>
      <p:pic>
        <p:nvPicPr>
          <p:cNvPr id="136196" name="Picture 43"/>
          <p:cNvPicPr>
            <a:picLocks noChangeAspect="1"/>
          </p:cNvPicPr>
          <p:nvPr/>
        </p:nvPicPr>
        <p:blipFill>
          <a:blip r:embed="rId2"/>
          <a:stretch>
            <a:fillRect/>
          </a:stretch>
        </p:blipFill>
        <p:spPr>
          <a:xfrm>
            <a:off x="4572000" y="2743200"/>
            <a:ext cx="4305300" cy="3667125"/>
          </a:xfrm>
          <a:prstGeom prst="rect">
            <a:avLst/>
          </a:prstGeom>
          <a:noFill/>
          <a:ln w="9525">
            <a:noFill/>
          </a:ln>
        </p:spPr>
      </p:pic>
      <p:cxnSp>
        <p:nvCxnSpPr>
          <p:cNvPr id="8" name="Straight Arrow Connector 7"/>
          <p:cNvCxnSpPr/>
          <p:nvPr/>
        </p:nvCxnSpPr>
        <p:spPr>
          <a:xfrm flipV="1">
            <a:off x="1295400" y="2971800"/>
            <a:ext cx="3505200" cy="2743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37218" name="Picture 42"/>
          <p:cNvPicPr>
            <a:picLocks noChangeAspect="1"/>
          </p:cNvPicPr>
          <p:nvPr/>
        </p:nvPicPr>
        <p:blipFill>
          <a:blip r:embed="rId1"/>
          <a:stretch>
            <a:fillRect/>
          </a:stretch>
        </p:blipFill>
        <p:spPr>
          <a:xfrm>
            <a:off x="381000" y="304800"/>
            <a:ext cx="4343400" cy="3886200"/>
          </a:xfrm>
          <a:prstGeom prst="rect">
            <a:avLst/>
          </a:prstGeom>
          <a:noFill/>
          <a:ln w="9525">
            <a:noFill/>
          </a:ln>
        </p:spPr>
      </p:pic>
      <p:pic>
        <p:nvPicPr>
          <p:cNvPr id="137219" name="Picture 44"/>
          <p:cNvPicPr>
            <a:picLocks noChangeAspect="1"/>
          </p:cNvPicPr>
          <p:nvPr/>
        </p:nvPicPr>
        <p:blipFill>
          <a:blip r:embed="rId2"/>
          <a:stretch>
            <a:fillRect/>
          </a:stretch>
        </p:blipFill>
        <p:spPr>
          <a:xfrm>
            <a:off x="381000" y="2971800"/>
            <a:ext cx="4076700" cy="3733800"/>
          </a:xfrm>
          <a:prstGeom prst="rect">
            <a:avLst/>
          </a:prstGeom>
          <a:noFill/>
          <a:ln w="9525">
            <a:noFill/>
          </a:ln>
        </p:spPr>
      </p:pic>
      <p:cxnSp>
        <p:nvCxnSpPr>
          <p:cNvPr id="7" name="Straight Arrow Connector 6"/>
          <p:cNvCxnSpPr/>
          <p:nvPr/>
        </p:nvCxnSpPr>
        <p:spPr>
          <a:xfrm rot="5400000">
            <a:off x="3124200" y="1676400"/>
            <a:ext cx="1447800" cy="12954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37221" name="Picture 46"/>
          <p:cNvPicPr>
            <a:picLocks noGrp="1" noChangeAspect="1"/>
          </p:cNvPicPr>
          <p:nvPr>
            <p:ph idx="1"/>
          </p:nvPr>
        </p:nvPicPr>
        <p:blipFill>
          <a:blip r:embed="rId3"/>
          <a:srcRect/>
          <a:stretch>
            <a:fillRect/>
          </a:stretch>
        </p:blipFill>
        <p:spPr>
          <a:xfrm>
            <a:off x="2266950" y="1728788"/>
            <a:ext cx="3848100" cy="4267200"/>
          </a:xfrm>
        </p:spPr>
      </p:pic>
      <p:cxnSp>
        <p:nvCxnSpPr>
          <p:cNvPr id="12" name="Straight Arrow Connector 11"/>
          <p:cNvCxnSpPr/>
          <p:nvPr/>
        </p:nvCxnSpPr>
        <p:spPr>
          <a:xfrm>
            <a:off x="1600200" y="3352800"/>
            <a:ext cx="4191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7223" name="TextBox 13"/>
          <p:cNvSpPr txBox="1"/>
          <p:nvPr/>
        </p:nvSpPr>
        <p:spPr>
          <a:xfrm>
            <a:off x="4953000" y="609600"/>
            <a:ext cx="3886200" cy="1200150"/>
          </a:xfrm>
          <a:prstGeom prst="rect">
            <a:avLst/>
          </a:prstGeom>
          <a:noFill/>
          <a:ln w="9525">
            <a:noFill/>
          </a:ln>
        </p:spPr>
        <p:txBody>
          <a:bodyPr>
            <a:spAutoFit/>
          </a:bodyPr>
          <a:p>
            <a:r>
              <a:rPr dirty="0">
                <a:latin typeface="Arial" panose="020B0604020202020204" pitchFamily="34" charset="0"/>
              </a:rPr>
              <a:t>The interesting traffic can be based on a source IP address, Destination IP address, Protocol, Source port, Destination port etc.</a:t>
            </a:r>
            <a:endParaRPr dirty="0">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Content Placeholder 2"/>
          <p:cNvSpPr>
            <a:spLocks noGrp="1"/>
          </p:cNvSpPr>
          <p:nvPr>
            <p:ph idx="1"/>
          </p:nvPr>
        </p:nvSpPr>
        <p:spPr>
          <a:xfrm>
            <a:off x="457200" y="381000"/>
            <a:ext cx="8229600" cy="6096000"/>
          </a:xfrm>
        </p:spPr>
        <p:txBody>
          <a:bodyPr vert="horz" wrap="square" lIns="91440" tIns="45720" rIns="91440" bIns="45720" anchor="t"/>
          <a:p>
            <a:pPr eaLnBrk="1" hangingPunct="1"/>
            <a:r>
              <a:rPr sz="2000" dirty="0"/>
              <a:t>A filter list created earlier will identify some traffic.</a:t>
            </a:r>
            <a:endParaRPr sz="2000" dirty="0"/>
          </a:p>
          <a:p>
            <a:pPr eaLnBrk="1" hangingPunct="1"/>
            <a:r>
              <a:rPr sz="2000" dirty="0"/>
              <a:t>Based on the requirement either this traffic will be permitted unsecured or it may be blocked or it can be sent using IPSec.</a:t>
            </a:r>
            <a:endParaRPr sz="2000" dirty="0"/>
          </a:p>
          <a:p>
            <a:pPr eaLnBrk="1" hangingPunct="1"/>
            <a:r>
              <a:rPr sz="2000" dirty="0"/>
              <a:t>In the windows shown click on the Add button to add a particular filter action.</a:t>
            </a:r>
            <a:endParaRPr sz="2000" dirty="0"/>
          </a:p>
        </p:txBody>
      </p:sp>
      <p:pic>
        <p:nvPicPr>
          <p:cNvPr id="138243" name="Picture 41"/>
          <p:cNvPicPr>
            <a:picLocks noChangeAspect="1"/>
          </p:cNvPicPr>
          <p:nvPr/>
        </p:nvPicPr>
        <p:blipFill>
          <a:blip r:embed="rId1"/>
          <a:stretch>
            <a:fillRect/>
          </a:stretch>
        </p:blipFill>
        <p:spPr>
          <a:xfrm>
            <a:off x="609600" y="2057400"/>
            <a:ext cx="3848100" cy="4438650"/>
          </a:xfrm>
          <a:prstGeom prst="rect">
            <a:avLst/>
          </a:prstGeom>
          <a:noFill/>
          <a:ln w="9525">
            <a:noFill/>
          </a:ln>
        </p:spPr>
      </p:pic>
      <p:pic>
        <p:nvPicPr>
          <p:cNvPr id="138244" name="Picture 42"/>
          <p:cNvPicPr>
            <a:picLocks noChangeAspect="1"/>
          </p:cNvPicPr>
          <p:nvPr/>
        </p:nvPicPr>
        <p:blipFill>
          <a:blip r:embed="rId2"/>
          <a:stretch>
            <a:fillRect/>
          </a:stretch>
        </p:blipFill>
        <p:spPr>
          <a:xfrm>
            <a:off x="4800600" y="2133600"/>
            <a:ext cx="3848100" cy="4267200"/>
          </a:xfrm>
          <a:prstGeom prst="rect">
            <a:avLst/>
          </a:prstGeom>
          <a:noFill/>
          <a:ln w="9525">
            <a:noFill/>
          </a:ln>
        </p:spPr>
      </p:pic>
      <p:cxnSp>
        <p:nvCxnSpPr>
          <p:cNvPr id="7" name="Straight Arrow Connector 6"/>
          <p:cNvCxnSpPr/>
          <p:nvPr/>
        </p:nvCxnSpPr>
        <p:spPr>
          <a:xfrm rot="5400000" flipH="1" flipV="1">
            <a:off x="1333500" y="2324100"/>
            <a:ext cx="3505200" cy="3429000"/>
          </a:xfrm>
          <a:prstGeom prst="straightConnector1">
            <a:avLst/>
          </a:prstGeom>
          <a:ln w="38100">
            <a:solidFill>
              <a:schemeClr val="tx1"/>
            </a:solidFill>
            <a:tailEnd type="arrow"/>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305800" y="3505200"/>
            <a:ext cx="5334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Content Placeholder 2"/>
          <p:cNvSpPr>
            <a:spLocks noGrp="1"/>
          </p:cNvSpPr>
          <p:nvPr>
            <p:ph idx="1"/>
          </p:nvPr>
        </p:nvSpPr>
        <p:spPr>
          <a:xfrm>
            <a:off x="457200" y="4343400"/>
            <a:ext cx="8229600" cy="2209800"/>
          </a:xfrm>
        </p:spPr>
        <p:txBody>
          <a:bodyPr vert="horz" wrap="square" lIns="91440" tIns="45720" rIns="91440" bIns="45720" anchor="t"/>
          <a:p>
            <a:pPr eaLnBrk="1" hangingPunct="1"/>
            <a:r>
              <a:rPr sz="2000" dirty="0"/>
              <a:t>Click Add in the security methods tab of the require security properties window.</a:t>
            </a:r>
            <a:endParaRPr sz="2000" dirty="0"/>
          </a:p>
          <a:p>
            <a:pPr eaLnBrk="1" hangingPunct="1"/>
            <a:r>
              <a:rPr sz="2000" dirty="0"/>
              <a:t>This opens a new security method window.</a:t>
            </a:r>
            <a:endParaRPr sz="2000" dirty="0"/>
          </a:p>
          <a:p>
            <a:pPr eaLnBrk="1" hangingPunct="1"/>
            <a:r>
              <a:rPr sz="2000" dirty="0"/>
              <a:t>Click custom and click settings button.</a:t>
            </a:r>
            <a:endParaRPr sz="2000" dirty="0"/>
          </a:p>
          <a:p>
            <a:pPr eaLnBrk="1" hangingPunct="1"/>
            <a:r>
              <a:rPr sz="2000" dirty="0"/>
              <a:t>This opens custom security methods settings window.</a:t>
            </a:r>
            <a:endParaRPr sz="2000" dirty="0"/>
          </a:p>
          <a:p>
            <a:pPr eaLnBrk="1" hangingPunct="1"/>
            <a:r>
              <a:rPr sz="2000" dirty="0"/>
              <a:t>Here you can choose whether you want to use AH or ESP or both.  </a:t>
            </a:r>
            <a:endParaRPr sz="2000" dirty="0"/>
          </a:p>
        </p:txBody>
      </p:sp>
      <p:pic>
        <p:nvPicPr>
          <p:cNvPr id="139267" name="Picture 2"/>
          <p:cNvPicPr>
            <a:picLocks noChangeAspect="1"/>
          </p:cNvPicPr>
          <p:nvPr/>
        </p:nvPicPr>
        <p:blipFill>
          <a:blip r:embed="rId1"/>
          <a:stretch>
            <a:fillRect/>
          </a:stretch>
        </p:blipFill>
        <p:spPr>
          <a:xfrm>
            <a:off x="914400" y="152400"/>
            <a:ext cx="3848100" cy="4114800"/>
          </a:xfrm>
          <a:prstGeom prst="rect">
            <a:avLst/>
          </a:prstGeom>
          <a:noFill/>
          <a:ln w="9525">
            <a:noFill/>
          </a:ln>
        </p:spPr>
      </p:pic>
      <p:pic>
        <p:nvPicPr>
          <p:cNvPr id="139268" name="Picture 42"/>
          <p:cNvPicPr>
            <a:picLocks noChangeAspect="1"/>
          </p:cNvPicPr>
          <p:nvPr/>
        </p:nvPicPr>
        <p:blipFill>
          <a:blip r:embed="rId2"/>
          <a:stretch>
            <a:fillRect/>
          </a:stretch>
        </p:blipFill>
        <p:spPr>
          <a:xfrm>
            <a:off x="5181600" y="609600"/>
            <a:ext cx="3657600" cy="3609975"/>
          </a:xfrm>
          <a:prstGeom prst="rect">
            <a:avLst/>
          </a:prstGeom>
          <a:noFill/>
          <a:ln w="9525">
            <a:noFill/>
          </a:ln>
        </p:spPr>
      </p:pic>
      <p:cxnSp>
        <p:nvCxnSpPr>
          <p:cNvPr id="7" name="Straight Arrow Connector 6"/>
          <p:cNvCxnSpPr/>
          <p:nvPr/>
        </p:nvCxnSpPr>
        <p:spPr>
          <a:xfrm>
            <a:off x="457200" y="304800"/>
            <a:ext cx="4572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057400" y="762000"/>
            <a:ext cx="3200400" cy="1371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Content Placeholder 2"/>
          <p:cNvSpPr>
            <a:spLocks noGrp="1"/>
          </p:cNvSpPr>
          <p:nvPr>
            <p:ph idx="1"/>
          </p:nvPr>
        </p:nvSpPr>
        <p:spPr>
          <a:xfrm>
            <a:off x="457200" y="304800"/>
            <a:ext cx="8229600" cy="1676400"/>
          </a:xfrm>
        </p:spPr>
        <p:txBody>
          <a:bodyPr vert="horz" wrap="square" lIns="91440" tIns="45720" rIns="91440" bIns="45720" anchor="t"/>
          <a:p>
            <a:pPr eaLnBrk="1" hangingPunct="1"/>
            <a:r>
              <a:rPr sz="2000" dirty="0"/>
              <a:t>The authentication method can be selected from the authentication tab.</a:t>
            </a:r>
            <a:endParaRPr sz="2000" dirty="0"/>
          </a:p>
          <a:p>
            <a:pPr eaLnBrk="1" hangingPunct="1"/>
            <a:r>
              <a:rPr sz="2000" dirty="0"/>
              <a:t>It supports three authentication methods – Active directory (Using Kerberos, using certificates or using pre shared key.</a:t>
            </a:r>
            <a:endParaRPr sz="2000" dirty="0"/>
          </a:p>
        </p:txBody>
      </p:sp>
      <p:pic>
        <p:nvPicPr>
          <p:cNvPr id="140291" name="Picture 41"/>
          <p:cNvPicPr>
            <a:picLocks noChangeAspect="1"/>
          </p:cNvPicPr>
          <p:nvPr/>
        </p:nvPicPr>
        <p:blipFill>
          <a:blip r:embed="rId1"/>
          <a:stretch>
            <a:fillRect/>
          </a:stretch>
        </p:blipFill>
        <p:spPr>
          <a:xfrm>
            <a:off x="609600" y="2133600"/>
            <a:ext cx="3848100" cy="4438650"/>
          </a:xfrm>
          <a:prstGeom prst="rect">
            <a:avLst/>
          </a:prstGeom>
          <a:solidFill>
            <a:schemeClr val="tx1"/>
          </a:solidFill>
          <a:ln w="9525">
            <a:noFill/>
          </a:ln>
        </p:spPr>
      </p:pic>
      <p:pic>
        <p:nvPicPr>
          <p:cNvPr id="140292" name="Picture 42"/>
          <p:cNvPicPr>
            <a:picLocks noChangeAspect="1"/>
          </p:cNvPicPr>
          <p:nvPr/>
        </p:nvPicPr>
        <p:blipFill>
          <a:blip r:embed="rId2"/>
          <a:stretch>
            <a:fillRect/>
          </a:stretch>
        </p:blipFill>
        <p:spPr>
          <a:xfrm>
            <a:off x="4800600" y="2209800"/>
            <a:ext cx="3848100" cy="4429125"/>
          </a:xfrm>
          <a:prstGeom prst="rect">
            <a:avLst/>
          </a:prstGeom>
          <a:noFill/>
          <a:ln w="9525">
            <a:noFill/>
          </a:ln>
        </p:spPr>
      </p:pic>
      <p:cxnSp>
        <p:nvCxnSpPr>
          <p:cNvPr id="7" name="Straight Arrow Connector 6"/>
          <p:cNvCxnSpPr/>
          <p:nvPr/>
        </p:nvCxnSpPr>
        <p:spPr>
          <a:xfrm flipV="1">
            <a:off x="2057400" y="2286000"/>
            <a:ext cx="2743200" cy="381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Content Placeholder 2"/>
          <p:cNvSpPr>
            <a:spLocks noGrp="1"/>
          </p:cNvSpPr>
          <p:nvPr>
            <p:ph idx="1"/>
          </p:nvPr>
        </p:nvSpPr>
        <p:spPr>
          <a:xfrm>
            <a:off x="457200" y="381000"/>
            <a:ext cx="8229600" cy="1219200"/>
          </a:xfrm>
        </p:spPr>
        <p:txBody>
          <a:bodyPr vert="horz" wrap="square" lIns="91440" tIns="45720" rIns="91440" bIns="45720" anchor="t"/>
          <a:p>
            <a:pPr eaLnBrk="1" hangingPunct="1"/>
            <a:r>
              <a:rPr sz="2000" dirty="0"/>
              <a:t>The tunnel endpoint tab allows you to specify the IP address of the end peer which will negotiate the SA.</a:t>
            </a:r>
            <a:endParaRPr sz="2000" dirty="0"/>
          </a:p>
          <a:p>
            <a:pPr eaLnBrk="1" hangingPunct="1"/>
            <a:r>
              <a:rPr sz="2000" dirty="0"/>
              <a:t>This setting is required if the IPSec is implemented in tunnel mode.</a:t>
            </a:r>
            <a:endParaRPr sz="2000" dirty="0"/>
          </a:p>
        </p:txBody>
      </p:sp>
      <p:pic>
        <p:nvPicPr>
          <p:cNvPr id="141315" name="Picture 41"/>
          <p:cNvPicPr>
            <a:picLocks noChangeAspect="1"/>
          </p:cNvPicPr>
          <p:nvPr/>
        </p:nvPicPr>
        <p:blipFill>
          <a:blip r:embed="rId1"/>
          <a:stretch>
            <a:fillRect/>
          </a:stretch>
        </p:blipFill>
        <p:spPr>
          <a:xfrm>
            <a:off x="1905000" y="1676400"/>
            <a:ext cx="4953000" cy="4438650"/>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Content Placeholder 2"/>
          <p:cNvSpPr>
            <a:spLocks noGrp="1"/>
          </p:cNvSpPr>
          <p:nvPr>
            <p:ph idx="1"/>
          </p:nvPr>
        </p:nvSpPr>
        <p:spPr>
          <a:xfrm>
            <a:off x="457200" y="381000"/>
            <a:ext cx="8229600" cy="6172200"/>
          </a:xfrm>
        </p:spPr>
        <p:txBody>
          <a:bodyPr vert="horz" wrap="square" lIns="91440" tIns="45720" rIns="91440" bIns="45720" anchor="t"/>
          <a:p>
            <a:pPr eaLnBrk="1" hangingPunct="1"/>
            <a:r>
              <a:rPr sz="2000" dirty="0"/>
              <a:t>Lastly the connection tab allows you to specify which traffic is considered by the rule.</a:t>
            </a:r>
            <a:endParaRPr sz="2000" dirty="0"/>
          </a:p>
          <a:p>
            <a:pPr eaLnBrk="1" hangingPunct="1"/>
            <a:r>
              <a:rPr sz="2000" dirty="0"/>
              <a:t>The rule can apply to either all the traffic or only to the LAN traffic etc.</a:t>
            </a:r>
            <a:endParaRPr sz="2000" dirty="0"/>
          </a:p>
        </p:txBody>
      </p:sp>
      <p:pic>
        <p:nvPicPr>
          <p:cNvPr id="142339" name="Picture 40"/>
          <p:cNvPicPr>
            <a:picLocks noChangeAspect="1"/>
          </p:cNvPicPr>
          <p:nvPr/>
        </p:nvPicPr>
        <p:blipFill>
          <a:blip r:embed="rId1"/>
          <a:stretch>
            <a:fillRect/>
          </a:stretch>
        </p:blipFill>
        <p:spPr>
          <a:xfrm>
            <a:off x="2667000" y="1828800"/>
            <a:ext cx="3848100" cy="443865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Content Placeholder 2"/>
          <p:cNvSpPr>
            <a:spLocks noGrp="1"/>
          </p:cNvSpPr>
          <p:nvPr>
            <p:ph idx="1"/>
          </p:nvPr>
        </p:nvSpPr>
        <p:spPr>
          <a:xfrm>
            <a:off x="457200" y="381000"/>
            <a:ext cx="8229600" cy="6172200"/>
          </a:xfrm>
        </p:spPr>
        <p:txBody>
          <a:bodyPr vert="horz" wrap="square" lIns="91440" tIns="45720" rIns="91440" bIns="45720" anchor="t"/>
          <a:p>
            <a:pPr eaLnBrk="1" hangingPunct="1"/>
            <a:r>
              <a:rPr sz="2000" dirty="0"/>
              <a:t>The IPSec SA’s are unidirectional, thus every IPSec connection requires two SA’s.</a:t>
            </a:r>
            <a:endParaRPr sz="2000" dirty="0"/>
          </a:p>
          <a:p>
            <a:pPr eaLnBrk="1" hangingPunct="1"/>
            <a:r>
              <a:rPr sz="2000" dirty="0"/>
              <a:t> While creating a rule a rule for the reverse traffic can also be created by selecting the check box in the following window.</a:t>
            </a:r>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endParaRPr sz="2000" dirty="0"/>
          </a:p>
          <a:p>
            <a:pPr eaLnBrk="1" hangingPunct="1"/>
            <a:r>
              <a:rPr sz="2000" dirty="0"/>
              <a:t>The other end node should be configured the same way.</a:t>
            </a:r>
            <a:endParaRPr sz="2000" dirty="0"/>
          </a:p>
        </p:txBody>
      </p:sp>
      <p:pic>
        <p:nvPicPr>
          <p:cNvPr id="143363" name="Picture 44"/>
          <p:cNvPicPr>
            <a:picLocks noChangeAspect="1"/>
          </p:cNvPicPr>
          <p:nvPr/>
        </p:nvPicPr>
        <p:blipFill>
          <a:blip r:embed="rId1"/>
          <a:stretch>
            <a:fillRect/>
          </a:stretch>
        </p:blipFill>
        <p:spPr>
          <a:xfrm>
            <a:off x="2743200" y="1752600"/>
            <a:ext cx="3848100" cy="4267200"/>
          </a:xfrm>
          <a:prstGeom prst="rect">
            <a:avLst/>
          </a:prstGeom>
          <a:noFill/>
          <a:ln w="9525">
            <a:noFill/>
          </a:ln>
        </p:spPr>
      </p:pic>
      <p:sp>
        <p:nvSpPr>
          <p:cNvPr id="5" name="7-Point Star 4"/>
          <p:cNvSpPr/>
          <p:nvPr/>
        </p:nvSpPr>
        <p:spPr>
          <a:xfrm>
            <a:off x="2514600" y="4572000"/>
            <a:ext cx="762000" cy="533400"/>
          </a:xfrm>
          <a:prstGeom prst="star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Content Placeholder 2"/>
          <p:cNvSpPr>
            <a:spLocks noGrp="1"/>
          </p:cNvSpPr>
          <p:nvPr>
            <p:ph idx="1"/>
          </p:nvPr>
        </p:nvSpPr>
        <p:spPr>
          <a:xfrm>
            <a:off x="457200" y="381000"/>
            <a:ext cx="8229600" cy="6248400"/>
          </a:xfrm>
        </p:spPr>
        <p:txBody>
          <a:bodyPr vert="horz" wrap="square" lIns="91440" tIns="45720" rIns="91440" bIns="45720" anchor="t"/>
          <a:p>
            <a:pPr eaLnBrk="1" hangingPunct="1"/>
            <a:r>
              <a:rPr sz="2800" u="sng" dirty="0"/>
              <a:t>A Glimpse of IPSec</a:t>
            </a:r>
            <a:endParaRPr sz="2800" u="sng" dirty="0"/>
          </a:p>
          <a:p>
            <a:pPr eaLnBrk="1" hangingPunct="1"/>
            <a:r>
              <a:rPr sz="2000" dirty="0"/>
              <a:t>IPSec can be established by the two end hosts or by the intermediate devices like routers or firewalls.</a:t>
            </a:r>
            <a:endParaRPr sz="2000" dirty="0"/>
          </a:p>
          <a:p>
            <a:pPr eaLnBrk="1" hangingPunct="1"/>
            <a:r>
              <a:rPr sz="2000" dirty="0"/>
              <a:t>When these two devices decide to use IPSec communication, they first need to create a secure channel between them which may pass through many insecure intermediate systems.</a:t>
            </a:r>
            <a:endParaRPr sz="2000" dirty="0"/>
          </a:p>
          <a:p>
            <a:pPr eaLnBrk="1" hangingPunct="1"/>
            <a:r>
              <a:rPr sz="2000" dirty="0"/>
              <a:t>These devices agree on a same set of security protocols to use for proper secure data transfer between them.</a:t>
            </a:r>
            <a:endParaRPr sz="2000" dirty="0"/>
          </a:p>
          <a:p>
            <a:pPr eaLnBrk="1" hangingPunct="1"/>
            <a:r>
              <a:rPr sz="2000" dirty="0"/>
              <a:t>They have to decide on a specific encryption algorithm to use for encrypting the data.</a:t>
            </a:r>
            <a:endParaRPr sz="2000" dirty="0"/>
          </a:p>
          <a:p>
            <a:pPr eaLnBrk="1" hangingPunct="1"/>
            <a:r>
              <a:rPr sz="2000" dirty="0"/>
              <a:t>They must exchange the keys that are used to lock or unlock the data.</a:t>
            </a:r>
            <a:endParaRPr sz="2000" dirty="0"/>
          </a:p>
          <a:p>
            <a:pPr eaLnBrk="1" hangingPunct="1"/>
            <a:r>
              <a:rPr sz="2000" dirty="0"/>
              <a:t>Normally not the entire traffic that flows between these two devices requires IPSec . </a:t>
            </a:r>
            <a:endParaRPr sz="2000" dirty="0"/>
          </a:p>
          <a:p>
            <a:pPr eaLnBrk="1" hangingPunct="1"/>
            <a:r>
              <a:rPr sz="2000" dirty="0"/>
              <a:t>Thus to avoid unnecessary overheads on the devices using IPSec first the traffic which requires security is identified.</a:t>
            </a:r>
            <a:endParaRPr sz="2000" dirty="0"/>
          </a:p>
          <a:p>
            <a:pPr eaLnBrk="1" hangingPunct="1"/>
            <a:r>
              <a:rPr sz="2000" dirty="0"/>
              <a:t>When a device encounters such traffic it starts the IPSec procedures. </a:t>
            </a:r>
            <a:endParaRPr sz="2000" dirty="0"/>
          </a:p>
          <a:p>
            <a:pPr eaLnBrk="1" hangingPunct="1"/>
            <a:endParaRPr sz="2000" dirty="0"/>
          </a:p>
          <a:p>
            <a:pPr eaLnBrk="1" hangingPunct="1"/>
            <a:endParaRPr sz="2000" dirty="0"/>
          </a:p>
          <a:p>
            <a:pPr eaLnBrk="1" hangingPunct="1"/>
            <a:endParaRPr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304800" y="2514600"/>
            <a:ext cx="8229600" cy="1143000"/>
          </a:xfrm>
        </p:spPr>
        <p:txBody>
          <a:bodyPr vert="horz" wrap="square" lIns="45720" tIns="45720" rIns="45720" bIns="45720" numCol="1" anchor="ctr" anchorCtr="0" compatLnSpc="1">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600" b="0" i="0" u="none" strike="noStrike" kern="1200" cap="none" spc="0" normalizeH="0" baseline="0" noProof="0" smtClean="0">
                <a:ln>
                  <a:noFill/>
                </a:ln>
                <a:solidFill>
                  <a:schemeClr val="tx1"/>
                </a:solidFill>
                <a:effectLst/>
                <a:uLnTx/>
                <a:uFillTx/>
                <a:latin typeface="+mj-lt"/>
                <a:ea typeface="+mj-ea"/>
                <a:cs typeface="+mj-cs"/>
              </a:rPr>
              <a:t>IPSec</a:t>
            </a:r>
            <a:br>
              <a:rPr kumimoji="0" lang="en-US" sz="4600" b="0" i="0" u="none" strike="noStrike" kern="1200" cap="none" spc="0" normalizeH="0" baseline="0" noProof="0" smtClean="0">
                <a:ln>
                  <a:noFill/>
                </a:ln>
                <a:solidFill>
                  <a:schemeClr val="tx1"/>
                </a:solidFill>
                <a:effectLst/>
                <a:uLnTx/>
                <a:uFillTx/>
                <a:latin typeface="+mj-lt"/>
                <a:ea typeface="+mj-ea"/>
                <a:cs typeface="+mj-cs"/>
              </a:rPr>
            </a:br>
            <a:r>
              <a:rPr kumimoji="0" lang="en-US" sz="4600" b="0" i="0" u="none" strike="noStrike" kern="1200" cap="none" spc="0" normalizeH="0" baseline="0" noProof="0" smtClean="0">
                <a:ln>
                  <a:noFill/>
                </a:ln>
                <a:solidFill>
                  <a:schemeClr val="tx1"/>
                </a:solidFill>
                <a:effectLst/>
                <a:uLnTx/>
                <a:uFillTx/>
                <a:latin typeface="+mj-lt"/>
                <a:ea typeface="+mj-ea"/>
                <a:cs typeface="+mj-cs"/>
              </a:rPr>
              <a:t>Monitoring and Troubleshooting</a:t>
            </a:r>
            <a:endParaRPr kumimoji="0" lang="en-US" sz="4600" b="0" i="0" u="none" strike="noStrike" kern="1200" cap="none" spc="0" normalizeH="0" baseline="0" noProof="0" smtClean="0">
              <a:ln>
                <a:noFill/>
              </a:ln>
              <a:solidFill>
                <a:schemeClr val="tx1"/>
              </a:solidFill>
              <a:effectLst/>
              <a:uLnTx/>
              <a:uFillTx/>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Content Placeholder 2"/>
          <p:cNvSpPr>
            <a:spLocks noGrp="1"/>
          </p:cNvSpPr>
          <p:nvPr>
            <p:ph idx="1"/>
          </p:nvPr>
        </p:nvSpPr>
        <p:spPr>
          <a:xfrm>
            <a:off x="457200" y="457200"/>
            <a:ext cx="8229600" cy="6096000"/>
          </a:xfrm>
        </p:spPr>
        <p:txBody>
          <a:bodyPr vert="horz" wrap="square" lIns="91440" tIns="45720" rIns="91440" bIns="45720" anchor="t"/>
          <a:p>
            <a:pPr eaLnBrk="1" hangingPunct="1"/>
            <a:r>
              <a:rPr sz="2000" b="1" dirty="0"/>
              <a:t>IPSec Monitor</a:t>
            </a:r>
            <a:endParaRPr sz="2000" b="1" dirty="0"/>
          </a:p>
          <a:p>
            <a:pPr eaLnBrk="1" hangingPunct="1"/>
            <a:r>
              <a:rPr sz="1600" dirty="0"/>
              <a:t>Click </a:t>
            </a:r>
            <a:r>
              <a:rPr sz="1600" b="1" dirty="0"/>
              <a:t>Start</a:t>
            </a:r>
            <a:r>
              <a:rPr sz="1600" dirty="0"/>
              <a:t>, click </a:t>
            </a:r>
            <a:r>
              <a:rPr sz="1600" b="1" dirty="0"/>
              <a:t>Run</a:t>
            </a:r>
            <a:r>
              <a:rPr sz="1600" dirty="0"/>
              <a:t>, type </a:t>
            </a:r>
            <a:r>
              <a:rPr sz="1600" b="1" dirty="0"/>
              <a:t>MMC</a:t>
            </a:r>
            <a:r>
              <a:rPr sz="1600" dirty="0"/>
              <a:t>, and then click </a:t>
            </a:r>
            <a:r>
              <a:rPr sz="1600" b="1" dirty="0"/>
              <a:t>OK</a:t>
            </a:r>
            <a:r>
              <a:rPr sz="1600" dirty="0"/>
              <a:t>. </a:t>
            </a:r>
            <a:endParaRPr sz="1600" dirty="0"/>
          </a:p>
          <a:p>
            <a:pPr eaLnBrk="1" hangingPunct="1"/>
            <a:r>
              <a:rPr sz="1600" dirty="0"/>
              <a:t>In the MMC, click </a:t>
            </a:r>
            <a:r>
              <a:rPr sz="1600" b="1" dirty="0"/>
              <a:t>File</a:t>
            </a:r>
            <a:r>
              <a:rPr sz="1600" dirty="0"/>
              <a:t>, click </a:t>
            </a:r>
            <a:r>
              <a:rPr sz="1600" b="1" dirty="0"/>
              <a:t>Add/Remove Snap-in</a:t>
            </a:r>
            <a:r>
              <a:rPr sz="1600" dirty="0"/>
              <a:t>, and then click </a:t>
            </a:r>
            <a:r>
              <a:rPr sz="1600" b="1" dirty="0"/>
              <a:t>Add</a:t>
            </a:r>
            <a:r>
              <a:rPr sz="1600" dirty="0"/>
              <a:t>. </a:t>
            </a:r>
            <a:endParaRPr sz="1600" dirty="0"/>
          </a:p>
          <a:p>
            <a:pPr eaLnBrk="1" hangingPunct="1"/>
            <a:r>
              <a:rPr sz="1600" dirty="0"/>
              <a:t>Click </a:t>
            </a:r>
            <a:r>
              <a:rPr sz="1600" b="1" dirty="0"/>
              <a:t>IP Security Monitor</a:t>
            </a:r>
            <a:r>
              <a:rPr sz="1600" dirty="0"/>
              <a:t>, and then click </a:t>
            </a:r>
            <a:r>
              <a:rPr sz="1600" b="1" dirty="0"/>
              <a:t>Add</a:t>
            </a:r>
            <a:r>
              <a:rPr sz="1600" dirty="0"/>
              <a:t>. </a:t>
            </a:r>
            <a:endParaRPr sz="1600" dirty="0"/>
          </a:p>
          <a:p>
            <a:pPr eaLnBrk="1" hangingPunct="1"/>
            <a:r>
              <a:rPr sz="1600" dirty="0"/>
              <a:t>Click </a:t>
            </a:r>
            <a:r>
              <a:rPr sz="1600" b="1" dirty="0"/>
              <a:t>Close</a:t>
            </a:r>
            <a:r>
              <a:rPr sz="1600" dirty="0"/>
              <a:t>, and then click </a:t>
            </a:r>
            <a:r>
              <a:rPr sz="1600" b="1" dirty="0"/>
              <a:t>OK</a:t>
            </a:r>
            <a:r>
              <a:rPr sz="1600" dirty="0"/>
              <a:t>. </a:t>
            </a:r>
            <a:endParaRPr sz="1600" dirty="0"/>
          </a:p>
          <a:p>
            <a:pPr eaLnBrk="1" hangingPunct="1"/>
            <a:r>
              <a:rPr sz="1600" dirty="0"/>
              <a:t>By default it monitors the local computer IPSec policies but you can add another computer in the monitor MMC (Windows 2003 server).</a:t>
            </a:r>
            <a:endParaRPr sz="1600" dirty="0"/>
          </a:p>
          <a:p>
            <a:pPr eaLnBrk="1" hangingPunct="1"/>
            <a:endParaRPr sz="2000" dirty="0"/>
          </a:p>
        </p:txBody>
      </p:sp>
      <p:pic>
        <p:nvPicPr>
          <p:cNvPr id="145411" name="Picture 3" descr="ipsecmon.JPG"/>
          <p:cNvPicPr>
            <a:picLocks noChangeAspect="1"/>
          </p:cNvPicPr>
          <p:nvPr/>
        </p:nvPicPr>
        <p:blipFill>
          <a:blip r:embed="rId1"/>
          <a:stretch>
            <a:fillRect/>
          </a:stretch>
        </p:blipFill>
        <p:spPr>
          <a:xfrm>
            <a:off x="914400" y="2590800"/>
            <a:ext cx="7010400" cy="41148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Content Placeholder 2"/>
          <p:cNvSpPr>
            <a:spLocks noGrp="1"/>
          </p:cNvSpPr>
          <p:nvPr>
            <p:ph idx="1"/>
          </p:nvPr>
        </p:nvSpPr>
        <p:spPr>
          <a:xfrm>
            <a:off x="457200" y="381000"/>
            <a:ext cx="8229600" cy="6248400"/>
          </a:xfrm>
        </p:spPr>
        <p:txBody>
          <a:bodyPr vert="horz" wrap="square" lIns="91440" tIns="45720" rIns="91440" bIns="45720" numCol="1" anchor="t" anchorCtr="0" compatLnSpc="1">
            <a:normAutofit fontScale="92500"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smtClean="0">
                <a:ln>
                  <a:noFill/>
                </a:ln>
                <a:solidFill>
                  <a:schemeClr val="tx1"/>
                </a:solidFill>
                <a:effectLst/>
                <a:uLnTx/>
                <a:uFillTx/>
                <a:latin typeface="+mn-lt"/>
                <a:ea typeface="+mn-ea"/>
                <a:cs typeface="+mn-cs"/>
              </a:rPr>
              <a:t>netdiag /test:ipsec</a:t>
            </a:r>
            <a:r>
              <a:rPr kumimoji="0" lang="en-US" sz="2000" b="0" i="0" u="none" strike="noStrike" kern="1200" cap="none" spc="0" normalizeH="0" baseline="0" noProof="0" smtClean="0">
                <a:ln>
                  <a:noFill/>
                </a:ln>
                <a:solidFill>
                  <a:schemeClr val="tx1"/>
                </a:solidFill>
                <a:effectLst/>
                <a:uLnTx/>
                <a:uFillTx/>
                <a:latin typeface="+mn-lt"/>
                <a:ea typeface="+mn-ea"/>
                <a:cs typeface="+mn-cs"/>
              </a:rPr>
              <a:t> command displays the Group Policy object that contains the IPSec policy assignment, and the organizational unit to which the Group Policy object is assigned.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netsh ipsec dynamic show all</a:t>
            </a:r>
            <a:r>
              <a:rPr kumimoji="0" lang="en-US" sz="2000" b="0" i="0" u="none" strike="noStrike" kern="1200" cap="none" spc="0" normalizeH="0" baseline="0" noProof="0" smtClean="0">
                <a:ln>
                  <a:noFill/>
                </a:ln>
                <a:solidFill>
                  <a:schemeClr val="tx1"/>
                </a:solidFill>
                <a:effectLst/>
                <a:uLnTx/>
                <a:uFillTx/>
                <a:latin typeface="+mn-lt"/>
                <a:ea typeface="+mn-ea"/>
                <a:cs typeface="+mn-cs"/>
              </a:rPr>
              <a:t> command on windows 2003 server displays information about all active IPSec policies and statistics.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ipseccmd show all</a:t>
            </a:r>
            <a:r>
              <a:rPr kumimoji="0" lang="en-US" sz="2000" b="0" i="0" u="none" strike="noStrike" kern="1200" cap="none" spc="0" normalizeH="0" baseline="0" noProof="0" smtClean="0">
                <a:ln>
                  <a:noFill/>
                </a:ln>
                <a:solidFill>
                  <a:schemeClr val="tx1"/>
                </a:solidFill>
                <a:effectLst/>
                <a:uLnTx/>
                <a:uFillTx/>
                <a:latin typeface="+mn-lt"/>
                <a:ea typeface="+mn-ea"/>
                <a:cs typeface="+mn-cs"/>
              </a:rPr>
              <a:t> command on windows XP displays information about all active IPSec policies and statistics.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To get all IKE negotiation events in the event viewer , success and failure audit events for Audit Logon Events audit policy should be set.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These events are logged in the security log of the event viewer.</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Following registry modification will enable IPSec driver logging of dropped inbound and outbound packets.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Set </a:t>
            </a:r>
            <a:r>
              <a:rPr kumimoji="0" lang="en-US" sz="1800" b="1" i="0" u="none" strike="noStrike" kern="1200" cap="none" spc="0" normalizeH="0" baseline="0" noProof="0" smtClean="0">
                <a:ln>
                  <a:noFill/>
                </a:ln>
                <a:solidFill>
                  <a:schemeClr val="tx1"/>
                </a:solidFill>
                <a:effectLst/>
                <a:uLnTx/>
                <a:uFillTx/>
                <a:latin typeface="+mn-lt"/>
                <a:ea typeface="+mn-ea"/>
                <a:cs typeface="+mn-cs"/>
              </a:rPr>
              <a:t>HKEY_LOCAL_MACHINE\System\CurrentControlSet\Services\IPSec\EnableDiagnostics DWORD</a:t>
            </a:r>
            <a:r>
              <a:rPr kumimoji="0" lang="en-US" sz="1800" b="0" i="0" u="none" strike="noStrike" kern="1200" cap="none" spc="0" normalizeH="0" baseline="0" noProof="0" smtClean="0">
                <a:ln>
                  <a:noFill/>
                </a:ln>
                <a:solidFill>
                  <a:schemeClr val="tx1"/>
                </a:solidFill>
                <a:effectLst/>
                <a:uLnTx/>
                <a:uFillTx/>
                <a:latin typeface="+mn-lt"/>
                <a:ea typeface="+mn-ea"/>
                <a:cs typeface="+mn-cs"/>
              </a:rPr>
              <a:t> </a:t>
            </a:r>
            <a:r>
              <a:rPr kumimoji="0" lang="en-US" sz="2000" b="0" i="0" u="none" strike="noStrike" kern="1200" cap="none" spc="0" normalizeH="0" baseline="0" noProof="0" smtClean="0">
                <a:ln>
                  <a:noFill/>
                </a:ln>
                <a:solidFill>
                  <a:schemeClr val="tx1"/>
                </a:solidFill>
                <a:effectLst/>
                <a:uLnTx/>
                <a:uFillTx/>
                <a:latin typeface="+mn-lt"/>
                <a:ea typeface="+mn-ea"/>
                <a:cs typeface="+mn-cs"/>
              </a:rPr>
              <a:t>registry setting to a value of </a:t>
            </a:r>
            <a:r>
              <a:rPr kumimoji="0" lang="en-US" sz="2000" b="1" i="0" u="none" strike="noStrike" kern="1200" cap="none" spc="0" normalizeH="0" baseline="0" noProof="0" smtClean="0">
                <a:ln>
                  <a:noFill/>
                </a:ln>
                <a:solidFill>
                  <a:schemeClr val="tx1"/>
                </a:solidFill>
                <a:effectLst/>
                <a:uLnTx/>
                <a:uFillTx/>
                <a:latin typeface="+mn-lt"/>
                <a:ea typeface="+mn-ea"/>
                <a:cs typeface="+mn-cs"/>
              </a:rPr>
              <a:t>7</a:t>
            </a:r>
            <a:r>
              <a:rPr kumimoji="0" lang="en-US" sz="2000" b="0" i="0" u="none" strike="noStrike" kern="1200" cap="none" spc="0" normalizeH="0" baseline="0" noProof="0" smtClean="0">
                <a:ln>
                  <a:noFill/>
                </a:ln>
                <a:solidFill>
                  <a:schemeClr val="tx1"/>
                </a:solidFill>
                <a:effectLst/>
                <a:uLnTx/>
                <a:uFillTx/>
                <a:latin typeface="+mn-lt"/>
                <a:ea typeface="+mn-ea"/>
                <a:cs typeface="+mn-cs"/>
              </a:rPr>
              <a:t>. </a:t>
            </a:r>
            <a:br>
              <a:rPr kumimoji="0" lang="en-US" sz="3000" b="0" i="0" u="none" strike="noStrike" kern="1200" cap="none" spc="0" normalizeH="0" baseline="0" noProof="0" smtClean="0">
                <a:ln>
                  <a:noFill/>
                </a:ln>
                <a:solidFill>
                  <a:schemeClr val="tx1"/>
                </a:solidFill>
                <a:effectLst/>
                <a:uLnTx/>
                <a:uFillTx/>
                <a:latin typeface="+mn-lt"/>
                <a:ea typeface="+mn-ea"/>
                <a:cs typeface="+mn-cs"/>
              </a:rPr>
            </a:br>
            <a:r>
              <a:rPr kumimoji="0" lang="en-US" sz="3000" b="0" i="0" u="none" strike="noStrike" kern="1200" cap="none" spc="0" normalizeH="0" baseline="0" noProof="0" smtClean="0">
                <a:ln>
                  <a:noFill/>
                </a:ln>
                <a:solidFill>
                  <a:schemeClr val="tx1"/>
                </a:solidFill>
                <a:effectLst/>
                <a:uLnTx/>
                <a:uFillTx/>
                <a:latin typeface="+mn-lt"/>
                <a:ea typeface="+mn-ea"/>
                <a:cs typeface="+mn-cs"/>
              </a:rPr>
              <a:t>                              </a:t>
            </a:r>
            <a:r>
              <a:rPr kumimoji="0" lang="en-US" sz="2000" b="0" i="0" u="none" strike="noStrike" kern="1200" cap="none" spc="0" normalizeH="0" baseline="0" noProof="0" smtClean="0">
                <a:ln>
                  <a:noFill/>
                </a:ln>
                <a:solidFill>
                  <a:schemeClr val="tx1"/>
                </a:solidFill>
                <a:effectLst/>
                <a:uLnTx/>
                <a:uFillTx/>
                <a:latin typeface="+mn-lt"/>
                <a:ea typeface="+mn-ea"/>
                <a:cs typeface="+mn-cs"/>
              </a:rPr>
              <a:t>or</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    </a:t>
            </a:r>
            <a:r>
              <a:rPr kumimoji="0" lang="en-US" sz="1800" b="0" i="0" u="none" strike="noStrike" kern="1200" cap="none" spc="0" normalizeH="0" baseline="0" noProof="0" smtClean="0">
                <a:ln>
                  <a:noFill/>
                </a:ln>
                <a:solidFill>
                  <a:schemeClr val="tx1"/>
                </a:solidFill>
                <a:effectLst/>
                <a:uLnTx/>
                <a:uFillTx/>
                <a:latin typeface="+mn-lt"/>
                <a:ea typeface="+mn-ea"/>
                <a:cs typeface="+mn-cs"/>
              </a:rPr>
              <a:t>use command     </a:t>
            </a:r>
            <a:r>
              <a:rPr kumimoji="0" lang="en-US" sz="1800" b="1" i="0" u="none" strike="noStrike" kern="1200" cap="none" spc="0" normalizeH="0" baseline="0" noProof="0" smtClean="0">
                <a:ln>
                  <a:noFill/>
                </a:ln>
                <a:solidFill>
                  <a:schemeClr val="tx1"/>
                </a:solidFill>
                <a:effectLst/>
                <a:uLnTx/>
                <a:uFillTx/>
                <a:latin typeface="+mn-lt"/>
                <a:ea typeface="+mn-ea"/>
                <a:cs typeface="+mn-cs"/>
              </a:rPr>
              <a:t>netsh ipsec dynamic set config ipsecdiagnostics 7</a:t>
            </a:r>
            <a:br>
              <a:rPr kumimoji="0" lang="en-US" sz="2000" b="0" i="0" u="none" strike="noStrike" kern="1200" cap="none" spc="0" normalizeH="0" baseline="0" noProof="0" smtClean="0">
                <a:ln>
                  <a:noFill/>
                </a:ln>
                <a:solidFill>
                  <a:schemeClr val="tx1"/>
                </a:solidFill>
                <a:effectLst/>
                <a:uLnTx/>
                <a:uFillTx/>
                <a:latin typeface="+mn-lt"/>
                <a:ea typeface="+mn-ea"/>
                <a:cs typeface="+mn-cs"/>
              </a:rPr>
            </a:b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br>
              <a:rPr kumimoji="0" lang="en-US" sz="2000" b="0" i="0" u="none" strike="noStrike" kern="1200" cap="none" spc="0" normalizeH="0" baseline="0" noProof="0" smtClean="0">
                <a:ln>
                  <a:noFill/>
                </a:ln>
                <a:solidFill>
                  <a:schemeClr val="tx1"/>
                </a:solidFill>
                <a:effectLst/>
                <a:uLnTx/>
                <a:uFillTx/>
                <a:latin typeface="+mn-lt"/>
                <a:ea typeface="+mn-ea"/>
                <a:cs typeface="+mn-cs"/>
              </a:rPr>
            </a:br>
            <a:r>
              <a:rPr kumimoji="0" lang="en-US" sz="2000" b="0" i="0" u="none" strike="noStrike" kern="1200" cap="none" spc="0" normalizeH="0" baseline="0" noProof="0" smtClean="0">
                <a:ln>
                  <a:noFill/>
                </a:ln>
                <a:solidFill>
                  <a:schemeClr val="tx1"/>
                </a:solidFill>
                <a:effectLst/>
                <a:uLnTx/>
                <a:uFillTx/>
                <a:latin typeface="+mn-lt"/>
                <a:ea typeface="+mn-ea"/>
                <a:cs typeface="+mn-cs"/>
              </a:rPr>
              <a:t> </a:t>
            </a:r>
            <a:br>
              <a:rPr kumimoji="0" lang="en-US" sz="2000" b="0" i="0" u="none" strike="noStrike" kern="1200" cap="none" spc="0" normalizeH="0" baseline="0" noProof="0" smtClean="0">
                <a:ln>
                  <a:noFill/>
                </a:ln>
                <a:solidFill>
                  <a:schemeClr val="tx1"/>
                </a:solidFill>
                <a:effectLst/>
                <a:uLnTx/>
                <a:uFillTx/>
                <a:latin typeface="+mn-lt"/>
                <a:ea typeface="+mn-ea"/>
                <a:cs typeface="+mn-cs"/>
              </a:rPr>
            </a:b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Content Placeholder 2"/>
          <p:cNvSpPr>
            <a:spLocks noGrp="1"/>
          </p:cNvSpPr>
          <p:nvPr>
            <p:ph idx="1"/>
          </p:nvPr>
        </p:nvSpPr>
        <p:spPr>
          <a:xfrm>
            <a:off x="457200" y="381000"/>
            <a:ext cx="8229600" cy="6096000"/>
          </a:xfrm>
        </p:spPr>
        <p:txBody>
          <a:bodyPr vert="horz" wrap="square" lIns="91440" tIns="45720" rIns="91440" bIns="45720" anchor="t"/>
          <a:p>
            <a:pPr eaLnBrk="1" hangingPunct="1"/>
            <a:r>
              <a:rPr sz="2000" dirty="0"/>
              <a:t>The value of 7 in the previous command logs all types of IPSec packets.</a:t>
            </a:r>
            <a:endParaRPr sz="2000" dirty="0"/>
          </a:p>
          <a:p>
            <a:pPr eaLnBrk="1" hangingPunct="1"/>
            <a:r>
              <a:rPr sz="2000" dirty="0"/>
              <a:t>The other values and type of packet logging is as given below.</a:t>
            </a:r>
            <a:endParaRPr sz="2000" dirty="0"/>
          </a:p>
          <a:p>
            <a:pPr eaLnBrk="1" hangingPunct="1"/>
            <a:r>
              <a:rPr sz="2000" b="1" dirty="0"/>
              <a:t>Value 1</a:t>
            </a:r>
            <a:r>
              <a:rPr sz="2000" dirty="0"/>
              <a:t> – it logs bad SPI packets (the total number of packets for which the Security Parameters Index or SPI was incorrect), IKE negotiation failures, IPSec processing failures, packets received with invalid packet syntax, Unauthenticated hashes and other errors are recorded in the System log.</a:t>
            </a:r>
            <a:endParaRPr sz="2000" dirty="0"/>
          </a:p>
          <a:p>
            <a:pPr eaLnBrk="1" hangingPunct="1"/>
            <a:r>
              <a:rPr sz="2000" b="1" dirty="0"/>
              <a:t>Value 2</a:t>
            </a:r>
            <a:r>
              <a:rPr sz="2000" dirty="0"/>
              <a:t> – it logs inbound per-packet drop events.</a:t>
            </a:r>
            <a:endParaRPr sz="2000" dirty="0"/>
          </a:p>
          <a:p>
            <a:pPr eaLnBrk="1" hangingPunct="1"/>
            <a:r>
              <a:rPr sz="2000" b="1" dirty="0"/>
              <a:t>Value3</a:t>
            </a:r>
            <a:r>
              <a:rPr sz="2000" dirty="0"/>
              <a:t> - all above logs and unexpected clear text events (packets that are sent or received in plaintext) are also recorded.</a:t>
            </a:r>
            <a:endParaRPr sz="2000" dirty="0"/>
          </a:p>
          <a:p>
            <a:pPr eaLnBrk="1" hangingPunct="1"/>
            <a:r>
              <a:rPr sz="2000" b="1" dirty="0"/>
              <a:t>Value 4 - </a:t>
            </a:r>
            <a:r>
              <a:rPr sz="2000" dirty="0"/>
              <a:t>it logs outbound per-packet drop events.</a:t>
            </a:r>
            <a:r>
              <a:rPr sz="2000" b="1" dirty="0"/>
              <a:t> </a:t>
            </a:r>
            <a:endParaRPr sz="2000" b="1" dirty="0"/>
          </a:p>
          <a:p>
            <a:pPr eaLnBrk="1" hangingPunct="1"/>
            <a:r>
              <a:rPr sz="2000" b="1" dirty="0"/>
              <a:t>Value 5 – </a:t>
            </a:r>
            <a:r>
              <a:rPr sz="2000" dirty="0"/>
              <a:t>it logs the events in the 1</a:t>
            </a:r>
            <a:r>
              <a:rPr sz="2000" baseline="30000" dirty="0"/>
              <a:t>st</a:t>
            </a:r>
            <a:r>
              <a:rPr sz="2000" dirty="0"/>
              <a:t> value and outbound per packet events.</a:t>
            </a:r>
            <a:endParaRPr sz="2000" b="1" dirty="0"/>
          </a:p>
          <a:p>
            <a:pPr eaLnBrk="1" hangingPunct="1"/>
            <a:r>
              <a:rPr sz="2000" b="1" dirty="0"/>
              <a:t>Value 6 – </a:t>
            </a:r>
            <a:r>
              <a:rPr sz="2000" dirty="0"/>
              <a:t>It logs inbound and outbound per-packet drop events.</a:t>
            </a:r>
            <a:r>
              <a:rPr sz="2000" b="1" dirty="0"/>
              <a:t> </a:t>
            </a:r>
            <a:endParaRPr sz="2000" dirty="0"/>
          </a:p>
          <a:p>
            <a:pPr eaLnBrk="1" hangingPunct="1">
              <a:buNone/>
            </a:pPr>
            <a:endParaRPr sz="2000" b="1" dirty="0"/>
          </a:p>
          <a:p>
            <a:pPr eaLnBrk="1" hangingPunct="1"/>
            <a:endParaRPr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Content Placeholder 2"/>
          <p:cNvSpPr>
            <a:spLocks noGrp="1"/>
          </p:cNvSpPr>
          <p:nvPr>
            <p:ph idx="1"/>
          </p:nvPr>
        </p:nvSpPr>
        <p:spPr>
          <a:xfrm>
            <a:off x="457200" y="304800"/>
            <a:ext cx="8229600" cy="62484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Enabling and disabling the IKE tracing log in the Windows Server 2003 family</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 the Windows Server 2003 family, you can enable or disable the IKE tracing log dynamically while the IPSec service is running by doing the following:</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To enable the IKE tracing log, type the following at the command prompt: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br>
              <a:rPr kumimoji="0" lang="en-US" sz="2000" b="0" i="0" u="none" strike="noStrike" kern="1200" cap="none" spc="0" normalizeH="0" baseline="0" noProof="0" smtClean="0">
                <a:ln>
                  <a:noFill/>
                </a:ln>
                <a:solidFill>
                  <a:schemeClr val="tx1"/>
                </a:solidFill>
                <a:effectLst/>
                <a:uLnTx/>
                <a:uFillTx/>
                <a:latin typeface="+mn-lt"/>
                <a:ea typeface="+mn-ea"/>
                <a:cs typeface="+mn-cs"/>
              </a:rPr>
            </a:br>
            <a:r>
              <a:rPr kumimoji="0" lang="en-US" sz="2000" b="1" i="0" u="none" strike="noStrike" kern="1200" cap="none" spc="0" normalizeH="0" baseline="0" noProof="0" smtClean="0">
                <a:ln>
                  <a:noFill/>
                </a:ln>
                <a:solidFill>
                  <a:schemeClr val="tx1"/>
                </a:solidFill>
                <a:effectLst/>
                <a:uLnTx/>
                <a:uFillTx/>
                <a:latin typeface="+mn-lt"/>
                <a:ea typeface="+mn-ea"/>
                <a:cs typeface="+mn-cs"/>
              </a:rPr>
              <a:t>netsh ipsec dynamic set config ikelogging 1</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br>
              <a:rPr kumimoji="0" lang="en-US" sz="2000" b="0" i="0" u="none" strike="noStrike" kern="1200" cap="none" spc="0" normalizeH="0" baseline="0" noProof="0" smtClean="0">
                <a:ln>
                  <a:noFill/>
                </a:ln>
                <a:solidFill>
                  <a:schemeClr val="tx1"/>
                </a:solidFill>
                <a:effectLst/>
                <a:uLnTx/>
                <a:uFillTx/>
                <a:latin typeface="+mn-lt"/>
                <a:ea typeface="+mn-ea"/>
                <a:cs typeface="+mn-cs"/>
              </a:rPr>
            </a:br>
            <a:r>
              <a:rPr kumimoji="0" lang="en-US" sz="2000" b="0" i="0" u="none" strike="noStrike" kern="1200" cap="none" spc="0" normalizeH="0" baseline="0" noProof="0" smtClean="0">
                <a:ln>
                  <a:noFill/>
                </a:ln>
                <a:solidFill>
                  <a:schemeClr val="tx1"/>
                </a:solidFill>
                <a:effectLst/>
                <a:uLnTx/>
                <a:uFillTx/>
                <a:latin typeface="+mn-lt"/>
                <a:ea typeface="+mn-ea"/>
                <a:cs typeface="+mn-cs"/>
              </a:rPr>
              <a:t>This command creates the IKE tracing log file if it does not exist. If the file does exist, it appends logging information to the existing file.</a:t>
            </a:r>
            <a:br>
              <a:rPr kumimoji="0" lang="en-US" sz="2000" b="0" i="0" u="none" strike="noStrike" kern="1200" cap="none" spc="0" normalizeH="0" baseline="0" noProof="0" smtClean="0">
                <a:ln>
                  <a:noFill/>
                </a:ln>
                <a:solidFill>
                  <a:schemeClr val="tx1"/>
                </a:solidFill>
                <a:effectLst/>
                <a:uLnTx/>
                <a:uFillTx/>
                <a:latin typeface="+mn-lt"/>
                <a:ea typeface="+mn-ea"/>
                <a:cs typeface="+mn-cs"/>
              </a:rPr>
            </a:b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To disable the IKE tracing log, type the following at the command prompt: </a:t>
            </a:r>
            <a:br>
              <a:rPr kumimoji="0" lang="en-US" sz="2000" b="0" i="0" u="none" strike="noStrike" kern="1200" cap="none" spc="0" normalizeH="0" baseline="0" noProof="0" smtClean="0">
                <a:ln>
                  <a:noFill/>
                </a:ln>
                <a:solidFill>
                  <a:schemeClr val="tx1"/>
                </a:solidFill>
                <a:effectLst/>
                <a:uLnTx/>
                <a:uFillTx/>
                <a:latin typeface="+mn-lt"/>
                <a:ea typeface="+mn-ea"/>
                <a:cs typeface="+mn-cs"/>
              </a:rPr>
            </a:br>
            <a:r>
              <a:rPr kumimoji="0" lang="en-US" sz="2000" b="1" i="0" u="none" strike="noStrike" kern="1200" cap="none" spc="0" normalizeH="0" baseline="0" noProof="0" smtClean="0">
                <a:ln>
                  <a:noFill/>
                </a:ln>
                <a:solidFill>
                  <a:schemeClr val="tx1"/>
                </a:solidFill>
                <a:effectLst/>
                <a:uLnTx/>
                <a:uFillTx/>
                <a:latin typeface="+mn-lt"/>
                <a:ea typeface="+mn-ea"/>
                <a:cs typeface="+mn-cs"/>
              </a:rPr>
              <a:t>netsh ipsec dynamic set config ikelogging 0</a:t>
            </a:r>
            <a:br>
              <a:rPr kumimoji="0" lang="en-US" sz="2000" b="0" i="0" u="none" strike="noStrike" kern="1200" cap="none" spc="0" normalizeH="0" baseline="0" noProof="0" smtClean="0">
                <a:ln>
                  <a:noFill/>
                </a:ln>
                <a:solidFill>
                  <a:schemeClr val="tx1"/>
                </a:solidFill>
                <a:effectLst/>
                <a:uLnTx/>
                <a:uFillTx/>
                <a:latin typeface="+mn-lt"/>
                <a:ea typeface="+mn-ea"/>
                <a:cs typeface="+mn-cs"/>
              </a:rPr>
            </a:b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Content Placeholder 2"/>
          <p:cNvSpPr>
            <a:spLocks noGrp="1"/>
          </p:cNvSpPr>
          <p:nvPr>
            <p:ph idx="1"/>
          </p:nvPr>
        </p:nvSpPr>
        <p:spPr>
          <a:xfrm>
            <a:off x="457200" y="228600"/>
            <a:ext cx="8229600" cy="64770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Enabling the IKE tracing log in Windows 2000 and Windows XP</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 Windows 2000 and Windows XP, you must enable IKE tracing by modifying the registry.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For the changes to take effect, you must also stop and restart the IPSec service: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To enable the IKE tracing log in Windows XP and Windows 2000, do the following: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722630" marR="0" lvl="1" indent="-274320" algn="l" defTabSz="914400" rtl="0" eaLnBrk="1" fontAlgn="auto" latinLnBrk="0" hangingPunct="1">
              <a:lnSpc>
                <a:spcPct val="100000"/>
              </a:lnSpc>
              <a:spcBef>
                <a:spcPct val="20000"/>
              </a:spcBef>
              <a:spcAft>
                <a:spcPts val="0"/>
              </a:spcAft>
              <a:buClr>
                <a:schemeClr val="accent1"/>
              </a:buClr>
              <a:buSzPct val="90000"/>
              <a:buFontTx/>
              <a:buNone/>
              <a:defRPr/>
            </a:pPr>
            <a:r>
              <a:rPr kumimoji="0" lang="en-US" sz="1400" b="1" i="0" u="none" strike="noStrike" kern="1200" cap="none" spc="0" normalizeH="0" baseline="0" noProof="0" smtClean="0">
                <a:ln>
                  <a:noFill/>
                </a:ln>
                <a:solidFill>
                  <a:schemeClr val="tx1"/>
                </a:solidFill>
                <a:effectLst/>
                <a:uLnTx/>
                <a:uFillTx/>
                <a:latin typeface="+mn-lt"/>
                <a:ea typeface="+mn-ea"/>
                <a:cs typeface="+mn-cs"/>
              </a:rPr>
              <a:t>HKEY_LOCAL_MACHINE\System\CurrentControlSet\Services\PolicyAgent\Oakley</a:t>
            </a:r>
            <a:endParaRPr kumimoji="0" lang="en-US" sz="1400" b="1" i="0" u="none" strike="noStrike" kern="1200" cap="none" spc="0" normalizeH="0" baseline="0" noProof="0" smtClean="0">
              <a:ln>
                <a:noFill/>
              </a:ln>
              <a:solidFill>
                <a:schemeClr val="tx1"/>
              </a:solidFill>
              <a:effectLst/>
              <a:uLnTx/>
              <a:uFillTx/>
              <a:latin typeface="+mn-lt"/>
              <a:ea typeface="+mn-ea"/>
              <a:cs typeface="+mn-cs"/>
            </a:endParaRPr>
          </a:p>
          <a:p>
            <a:pPr marL="722630" marR="0" lvl="1" indent="-274320" algn="l" defTabSz="914400" rtl="0" eaLnBrk="1" fontAlgn="auto" latinLnBrk="0" hangingPunct="1">
              <a:lnSpc>
                <a:spcPct val="100000"/>
              </a:lnSpc>
              <a:spcBef>
                <a:spcPct val="20000"/>
              </a:spcBef>
              <a:spcAft>
                <a:spcPts val="0"/>
              </a:spcAft>
              <a:buClr>
                <a:schemeClr val="accent1"/>
              </a:buClr>
              <a:buSzPct val="90000"/>
              <a:buFontTx/>
              <a:buNone/>
              <a:defRPr/>
            </a:pPr>
            <a:r>
              <a:rPr kumimoji="0" lang="en-US" sz="1400" b="1" i="0" u="none" strike="noStrike" kern="1200" cap="none" spc="0" normalizeH="0" baseline="0" noProof="0" smtClean="0">
                <a:ln>
                  <a:noFill/>
                </a:ln>
                <a:solidFill>
                  <a:schemeClr val="tx1"/>
                </a:solidFill>
                <a:effectLst/>
                <a:uLnTx/>
                <a:uFillTx/>
                <a:latin typeface="+mn-lt"/>
                <a:ea typeface="+mn-ea"/>
                <a:cs typeface="+mn-cs"/>
              </a:rPr>
              <a:t>\EnableLoggingDWORD</a:t>
            </a:r>
            <a:r>
              <a:rPr kumimoji="0" lang="en-US" sz="1400" b="0" i="0" u="none" strike="noStrike" kern="1200" cap="none" spc="0" normalizeH="0" baseline="0" noProof="0" smtClean="0">
                <a:ln>
                  <a:noFill/>
                </a:ln>
                <a:solidFill>
                  <a:schemeClr val="tx1"/>
                </a:solidFill>
                <a:effectLst/>
                <a:uLnTx/>
                <a:uFillTx/>
                <a:latin typeface="+mn-lt"/>
                <a:ea typeface="+mn-ea"/>
                <a:cs typeface="+mn-cs"/>
              </a:rPr>
              <a:t> registry setting to a value of </a:t>
            </a:r>
            <a:r>
              <a:rPr kumimoji="0" lang="en-US" sz="1400" b="1" i="0" u="none" strike="noStrike" kern="1200" cap="none" spc="0" normalizeH="0" baseline="0" noProof="0" smtClean="0">
                <a:ln>
                  <a:noFill/>
                </a:ln>
                <a:solidFill>
                  <a:schemeClr val="tx1"/>
                </a:solidFill>
                <a:effectLst/>
                <a:uLnTx/>
                <a:uFillTx/>
                <a:latin typeface="+mn-lt"/>
                <a:ea typeface="+mn-ea"/>
                <a:cs typeface="+mn-cs"/>
              </a:rPr>
              <a:t>1</a:t>
            </a:r>
            <a:r>
              <a:rPr kumimoji="0" lang="en-US" sz="1400" b="0" i="0" u="none" strike="noStrike" kern="1200" cap="none" spc="0" normalizeH="0" baseline="0" noProof="0" smtClean="0">
                <a:ln>
                  <a:noFill/>
                </a:ln>
                <a:solidFill>
                  <a:schemeClr val="tx1"/>
                </a:solidFill>
                <a:effectLst/>
                <a:uLnTx/>
                <a:uFillTx/>
                <a:latin typeface="+mn-lt"/>
                <a:ea typeface="+mn-ea"/>
                <a:cs typeface="+mn-cs"/>
              </a:rPr>
              <a:t>. </a:t>
            </a:r>
            <a:endParaRPr kumimoji="0" lang="en-US" sz="1400" b="0" i="0" u="none" strike="noStrike" kern="1200" cap="none" spc="0" normalizeH="0" baseline="0" noProof="0" smtClean="0">
              <a:ln>
                <a:noFill/>
              </a:ln>
              <a:solidFill>
                <a:schemeClr val="tx1"/>
              </a:solidFill>
              <a:effectLst/>
              <a:uLnTx/>
              <a:uFillTx/>
              <a:latin typeface="+mn-lt"/>
              <a:ea typeface="+mn-ea"/>
              <a:cs typeface="+mn-cs"/>
            </a:endParaRPr>
          </a:p>
          <a:p>
            <a:pPr marL="722630" marR="0" lvl="1" indent="-274320" algn="l" defTabSz="914400" rtl="0" eaLnBrk="1" fontAlgn="auto" latinLnBrk="0" hangingPunct="1">
              <a:lnSpc>
                <a:spcPct val="100000"/>
              </a:lnSpc>
              <a:spcBef>
                <a:spcPct val="20000"/>
              </a:spcBef>
              <a:spcAft>
                <a:spcPts val="0"/>
              </a:spcAft>
              <a:buClr>
                <a:schemeClr val="accent1"/>
              </a:buClr>
              <a:buSzPct val="90000"/>
              <a:buFontTx/>
              <a:buNone/>
              <a:defRPr/>
            </a:pPr>
            <a:endParaRPr kumimoji="0" lang="en-US" sz="1400" b="0" i="0" u="none" strike="noStrike" kern="1200" cap="none" spc="0" normalizeH="0" baseline="0" noProof="0" smtClean="0">
              <a:ln>
                <a:noFill/>
              </a:ln>
              <a:solidFill>
                <a:schemeClr val="tx1"/>
              </a:solidFill>
              <a:effectLst/>
              <a:uLnTx/>
              <a:uFillTx/>
              <a:latin typeface="+mn-lt"/>
              <a:ea typeface="+mn-ea"/>
              <a:cs typeface="+mn-cs"/>
            </a:endParaRPr>
          </a:p>
          <a:p>
            <a:pPr marL="722630" marR="0" lvl="1" indent="-274320" algn="l" defTabSz="914400" rtl="0" eaLnBrk="1" fontAlgn="auto" latinLnBrk="0" hangingPunct="1">
              <a:lnSpc>
                <a:spcPct val="100000"/>
              </a:lnSpc>
              <a:spcBef>
                <a:spcPct val="20000"/>
              </a:spcBef>
              <a:spcAft>
                <a:spcPts val="0"/>
              </a:spcAft>
              <a:buClr>
                <a:schemeClr val="accent1"/>
              </a:buClr>
              <a:buSzPct val="9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Oakley key does not exist by default and must be created.</a:t>
            </a:r>
            <a:br>
              <a:rPr kumimoji="0" lang="en-US" sz="2600" b="0" i="0" u="none" strike="noStrike" kern="1200" cap="none" spc="0" normalizeH="0" baseline="0" noProof="0" smtClean="0">
                <a:ln>
                  <a:noFill/>
                </a:ln>
                <a:solidFill>
                  <a:schemeClr val="tx1"/>
                </a:solidFill>
                <a:effectLst/>
                <a:uLnTx/>
                <a:uFillTx/>
                <a:latin typeface="+mn-lt"/>
                <a:ea typeface="+mn-ea"/>
                <a:cs typeface="+mn-cs"/>
              </a:rPr>
            </a:b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net stop policyagent – stops the IPSec service</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net start policyagent - starts the IPSec service </a:t>
            </a:r>
            <a:endParaRPr kumimoji="0" lang="en-US" sz="2000" b="1"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1" u="sng" strike="noStrike" kern="1200" cap="none" spc="0" normalizeH="0" baseline="0" noProof="0" smtClean="0">
                <a:ln>
                  <a:noFill/>
                </a:ln>
                <a:solidFill>
                  <a:schemeClr val="tx1"/>
                </a:solidFill>
                <a:effectLst/>
                <a:uLnTx/>
                <a:uFillTx/>
                <a:latin typeface="+mn-lt"/>
                <a:ea typeface="+mn-ea"/>
                <a:cs typeface="+mn-cs"/>
              </a:rPr>
              <a:t>Keep IPSec service updated by downloading patches from Microsoft Web Site.</a:t>
            </a:r>
            <a:br>
              <a:rPr kumimoji="0" lang="en-US" sz="3000" b="0" i="0" u="none" strike="noStrike" kern="1200" cap="none" spc="0" normalizeH="0" baseline="0" noProof="0" smtClean="0">
                <a:ln>
                  <a:noFill/>
                </a:ln>
                <a:solidFill>
                  <a:schemeClr val="tx1"/>
                </a:solidFill>
                <a:effectLst/>
                <a:uLnTx/>
                <a:uFillTx/>
                <a:latin typeface="+mn-lt"/>
                <a:ea typeface="+mn-ea"/>
                <a:cs typeface="+mn-cs"/>
              </a:rPr>
            </a:br>
            <a:endParaRPr kumimoji="0" lang="en-US" sz="3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a:xfrm>
            <a:off x="457200" y="1600200"/>
            <a:ext cx="8103870" cy="4857115"/>
          </a:xfrm>
        </p:spPr>
        <p:txBody>
          <a:bodyPr/>
          <a:p>
            <a:r>
              <a:rPr lang="en-US"/>
              <a:t>SSL VPN allows you to secure your internal resources behind a single entry point device; the remote users only require a Web browser capable of SSL encryption.</a:t>
            </a:r>
            <a:endParaRPr lang="en-US"/>
          </a:p>
          <a:p>
            <a:pPr marL="36195" indent="0">
              <a:buNone/>
            </a:pPr>
            <a:endParaRPr lang="en-US"/>
          </a:p>
          <a:p>
            <a:r>
              <a:rPr lang="en-US"/>
              <a:t>The user connects to the SSL-VPN gateway and begins his or her secure session.At this point, the user can access many </a:t>
            </a:r>
            <a:r>
              <a:rPr lang="en-IN" altLang="en-US"/>
              <a:t>d</a:t>
            </a:r>
            <a:r>
              <a:rPr lang="en-US">
                <a:sym typeface="+mn-ea"/>
              </a:rPr>
              <a:t>ifferent types of resources.</a:t>
            </a:r>
            <a:endParaRPr lang="en-US"/>
          </a:p>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p:txBody>
          <a:bodyPr/>
          <a:p>
            <a:r>
              <a:rPr lang="en-US"/>
              <a:t>This provides secure ubiquitous client access and because you don’t have to deploy a client, you can easily deploy access to thousands of users in a matter of hours</a:t>
            </a:r>
            <a:r>
              <a:rPr lang="en-IN" altLang="en-US"/>
              <a:t>.</a:t>
            </a:r>
            <a:endParaRPr lang="en-IN" altLang="en-US"/>
          </a:p>
          <a:p>
            <a:endParaRPr lang="en-IN" altLang="en-US"/>
          </a:p>
          <a:p>
            <a:r>
              <a:rPr lang="en-IN" altLang="en-US"/>
              <a:t>A secure tunnel between computers provides secure communication channel between two computers. </a:t>
            </a:r>
            <a:endParaRPr lang="en-IN"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p:txBody>
          <a:bodyPr/>
          <a:p>
            <a:r>
              <a:rPr lang="en-IN" altLang="en-US"/>
              <a:t>SSL uses asymmetric cryptography to share secrets between the local computers and then uses symmetric keys to encrypt the communication between the SSL gateways.</a:t>
            </a:r>
            <a:endParaRPr lang="en-IN" altLang="en-US"/>
          </a:p>
          <a:p>
            <a:endParaRPr lang="en-IN" altLang="en-US"/>
          </a:p>
          <a:p>
            <a:r>
              <a:rPr lang="en-IN" altLang="en-US"/>
              <a:t>To rehash, an encrypted tunnel between two computers over an insecure network such as the Internet is known as a virtual private network.</a:t>
            </a:r>
            <a:endParaRPr lang="en-IN" altLang="en-US"/>
          </a:p>
          <a:p>
            <a:endParaRPr lang="en-IN"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a:xfrm>
            <a:off x="457200" y="1321435"/>
            <a:ext cx="8342630" cy="5163185"/>
          </a:xfrm>
        </p:spPr>
        <p:txBody>
          <a:bodyPr/>
          <a:p>
            <a:r>
              <a:rPr lang="en-IN" altLang="en-US"/>
              <a:t>SSL-VPN thus creates a secure tunnel by making sure both the users are authenticated before allowing access, and encrypting all data transmitted to and from the users by using SSL.</a:t>
            </a:r>
            <a:endParaRPr lang="en-IN" altLang="en-US"/>
          </a:p>
          <a:p>
            <a:r>
              <a:rPr lang="en-IN" altLang="en-US"/>
              <a:t>The difference between the IPSecbased VPN and the SSL-based VPN is that IPSec operates at the IP layer or at network layers, and SSL-VPN establishes connection using SSL, which works at the transport and session layers.</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Content Placeholder 2"/>
          <p:cNvSpPr>
            <a:spLocks noGrp="1"/>
          </p:cNvSpPr>
          <p:nvPr>
            <p:ph idx="1"/>
          </p:nvPr>
        </p:nvSpPr>
        <p:spPr>
          <a:xfrm>
            <a:off x="457200" y="304800"/>
            <a:ext cx="8229600" cy="6324600"/>
          </a:xfrm>
        </p:spPr>
        <p:txBody>
          <a:bodyPr vert="horz" wrap="square" lIns="91440" tIns="45720" rIns="91440" bIns="45720" anchor="t"/>
          <a:p>
            <a:pPr eaLnBrk="1" hangingPunct="1"/>
            <a:r>
              <a:rPr sz="2000" dirty="0"/>
              <a:t>IPSec can be implemented in two modes – 1. </a:t>
            </a:r>
            <a:r>
              <a:rPr sz="2000" b="1" dirty="0"/>
              <a:t>Transport Mode</a:t>
            </a:r>
            <a:endParaRPr sz="2000" b="1" dirty="0"/>
          </a:p>
          <a:p>
            <a:pPr eaLnBrk="1" hangingPunct="1"/>
            <a:endParaRPr sz="2000" dirty="0"/>
          </a:p>
          <a:p>
            <a:pPr eaLnBrk="1" hangingPunct="1">
              <a:buNone/>
            </a:pPr>
            <a:r>
              <a:rPr sz="2000" dirty="0"/>
              <a:t>                                         Transport  Mode</a:t>
            </a:r>
            <a:endParaRPr sz="2000" dirty="0"/>
          </a:p>
          <a:p>
            <a:pPr eaLnBrk="1" hangingPunct="1"/>
            <a:endParaRPr sz="2000" dirty="0"/>
          </a:p>
          <a:p>
            <a:pPr eaLnBrk="1" hangingPunct="1"/>
            <a:endParaRPr sz="2000" dirty="0"/>
          </a:p>
          <a:p>
            <a:pPr eaLnBrk="1" hangingPunct="1">
              <a:buNone/>
            </a:pPr>
            <a:r>
              <a:rPr sz="2000" dirty="0"/>
              <a:t>                                     </a:t>
            </a:r>
            <a:endParaRPr sz="2000" dirty="0"/>
          </a:p>
          <a:p>
            <a:pPr eaLnBrk="1" hangingPunct="1">
              <a:buNone/>
            </a:pPr>
            <a:r>
              <a:rPr sz="2000" dirty="0"/>
              <a:t>                                   </a:t>
            </a:r>
            <a:endParaRPr sz="2000" dirty="0"/>
          </a:p>
          <a:p>
            <a:pPr eaLnBrk="1" hangingPunct="1">
              <a:buNone/>
            </a:pPr>
            <a:r>
              <a:rPr sz="2000" dirty="0"/>
              <a:t>                                             </a:t>
            </a:r>
            <a:endParaRPr sz="2000" dirty="0"/>
          </a:p>
          <a:p>
            <a:pPr eaLnBrk="1" hangingPunct="1"/>
            <a:r>
              <a:rPr sz="2000" dirty="0"/>
              <a:t>In </a:t>
            </a:r>
            <a:r>
              <a:rPr sz="2000" b="1" dirty="0"/>
              <a:t>Transport Mode </a:t>
            </a:r>
            <a:r>
              <a:rPr sz="2000" dirty="0"/>
              <a:t> the IPSec communication is between host to host.</a:t>
            </a:r>
            <a:endParaRPr sz="2000" dirty="0"/>
          </a:p>
          <a:p>
            <a:pPr eaLnBrk="1" hangingPunct="1"/>
            <a:r>
              <a:rPr sz="2000" dirty="0"/>
              <a:t>In this mode only the data portion of the packet (payload)is encrypted.</a:t>
            </a:r>
            <a:endParaRPr sz="2000" dirty="0"/>
          </a:p>
          <a:p>
            <a:pPr eaLnBrk="1" hangingPunct="1"/>
            <a:r>
              <a:rPr sz="2000" dirty="0"/>
              <a:t>In this mode a field containing the IPSec information is added after the IP header in the packet.  </a:t>
            </a:r>
            <a:endParaRPr sz="2000" dirty="0"/>
          </a:p>
          <a:p>
            <a:pPr eaLnBrk="1" hangingPunct="1"/>
            <a:r>
              <a:rPr sz="2000" dirty="0"/>
              <a:t>Here as the IP header is not changed or encrypted , the packet's are routable.</a:t>
            </a:r>
            <a:endParaRPr sz="2000" dirty="0"/>
          </a:p>
          <a:p>
            <a:pPr eaLnBrk="1" hangingPunct="1"/>
            <a:r>
              <a:rPr sz="2000" dirty="0"/>
              <a:t>Any change in the packet will invalidate the packet, thus it can not traverse through a NAT device which changes IP address.</a:t>
            </a:r>
            <a:endParaRPr sz="2000" dirty="0"/>
          </a:p>
          <a:p>
            <a:pPr eaLnBrk="1" hangingPunct="1"/>
            <a:endParaRPr sz="2000" dirty="0"/>
          </a:p>
        </p:txBody>
      </p:sp>
      <p:pic>
        <p:nvPicPr>
          <p:cNvPr id="91139" name="Picture 3" descr="j0250306[1]"/>
          <p:cNvPicPr>
            <a:picLocks noChangeAspect="1"/>
          </p:cNvPicPr>
          <p:nvPr/>
        </p:nvPicPr>
        <p:blipFill>
          <a:blip r:embed="rId1"/>
          <a:stretch>
            <a:fillRect/>
          </a:stretch>
        </p:blipFill>
        <p:spPr>
          <a:xfrm>
            <a:off x="990600" y="1219200"/>
            <a:ext cx="838200" cy="879475"/>
          </a:xfrm>
          <a:prstGeom prst="rect">
            <a:avLst/>
          </a:prstGeom>
          <a:noFill/>
          <a:ln w="9525">
            <a:noFill/>
          </a:ln>
        </p:spPr>
      </p:pic>
      <p:pic>
        <p:nvPicPr>
          <p:cNvPr id="91140" name="Picture 3" descr="j0250306[1]"/>
          <p:cNvPicPr>
            <a:picLocks noChangeAspect="1"/>
          </p:cNvPicPr>
          <p:nvPr/>
        </p:nvPicPr>
        <p:blipFill>
          <a:blip r:embed="rId1"/>
          <a:stretch>
            <a:fillRect/>
          </a:stretch>
        </p:blipFill>
        <p:spPr>
          <a:xfrm>
            <a:off x="7239000" y="990600"/>
            <a:ext cx="838200" cy="879475"/>
          </a:xfrm>
          <a:prstGeom prst="rect">
            <a:avLst/>
          </a:prstGeom>
          <a:noFill/>
          <a:ln w="9525">
            <a:noFill/>
          </a:ln>
        </p:spPr>
      </p:pic>
      <p:sp>
        <p:nvSpPr>
          <p:cNvPr id="91141" name="AutoShape 24"/>
          <p:cNvSpPr/>
          <p:nvPr/>
        </p:nvSpPr>
        <p:spPr>
          <a:xfrm>
            <a:off x="1981200" y="1295400"/>
            <a:ext cx="4953000" cy="381000"/>
          </a:xfrm>
          <a:prstGeom prst="leftRightArrow">
            <a:avLst>
              <a:gd name="adj1" fmla="val 50000"/>
              <a:gd name="adj2" fmla="val 303995"/>
            </a:avLst>
          </a:prstGeom>
          <a:solidFill>
            <a:srgbClr val="FFFF99"/>
          </a:solidFill>
          <a:ln w="9525" cap="flat" cmpd="sng">
            <a:solidFill>
              <a:srgbClr val="9999FF"/>
            </a:solidFill>
            <a:prstDash val="solid"/>
            <a:miter/>
            <a:headEnd type="none" w="med" len="med"/>
            <a:tailEnd type="none" w="med" len="med"/>
          </a:ln>
        </p:spPr>
        <p:txBody>
          <a:bodyPr wrap="none" anchor="ctr"/>
          <a:p>
            <a:endParaRPr dirty="0">
              <a:latin typeface="Arial" panose="020B0604020202020204" pitchFamily="34" charset="0"/>
            </a:endParaRPr>
          </a:p>
        </p:txBody>
      </p:sp>
      <p:cxnSp>
        <p:nvCxnSpPr>
          <p:cNvPr id="91142" name="AutoShape 7"/>
          <p:cNvCxnSpPr/>
          <p:nvPr/>
        </p:nvCxnSpPr>
        <p:spPr>
          <a:xfrm rot="-5400000" flipH="1">
            <a:off x="1527175" y="1747838"/>
            <a:ext cx="639763" cy="1104900"/>
          </a:xfrm>
          <a:prstGeom prst="bentConnector2">
            <a:avLst/>
          </a:prstGeom>
          <a:ln w="19050" cap="flat" cmpd="sng">
            <a:solidFill>
              <a:srgbClr val="FF9900"/>
            </a:solidFill>
            <a:prstDash val="solid"/>
            <a:miter/>
            <a:headEnd type="stealth" w="med" len="med"/>
            <a:tailEnd type="stealth" w="med" len="med"/>
          </a:ln>
        </p:spPr>
      </p:cxnSp>
      <p:cxnSp>
        <p:nvCxnSpPr>
          <p:cNvPr id="91143" name="AutoShape 9"/>
          <p:cNvCxnSpPr/>
          <p:nvPr/>
        </p:nvCxnSpPr>
        <p:spPr>
          <a:xfrm rot="-10800000" flipV="1">
            <a:off x="6400800" y="1752600"/>
            <a:ext cx="1295400" cy="838200"/>
          </a:xfrm>
          <a:prstGeom prst="bentConnector3">
            <a:avLst>
              <a:gd name="adj1" fmla="val -245"/>
            </a:avLst>
          </a:prstGeom>
          <a:ln w="19050" cap="flat" cmpd="sng">
            <a:solidFill>
              <a:srgbClr val="FF9900"/>
            </a:solidFill>
            <a:prstDash val="solid"/>
            <a:miter/>
            <a:headEnd type="stealth" w="med" len="med"/>
            <a:tailEnd type="stealth" w="med" len="med"/>
          </a:ln>
        </p:spPr>
      </p:cxnSp>
      <p:cxnSp>
        <p:nvCxnSpPr>
          <p:cNvPr id="91144" name="AutoShape 8"/>
          <p:cNvCxnSpPr/>
          <p:nvPr/>
        </p:nvCxnSpPr>
        <p:spPr>
          <a:xfrm>
            <a:off x="3581400" y="2590800"/>
            <a:ext cx="1600200" cy="1588"/>
          </a:xfrm>
          <a:prstGeom prst="straightConnector1">
            <a:avLst/>
          </a:prstGeom>
          <a:ln w="19050" cap="flat" cmpd="sng">
            <a:solidFill>
              <a:srgbClr val="FF9900"/>
            </a:solidFill>
            <a:prstDash val="solid"/>
            <a:headEnd type="stealth" w="med" len="med"/>
            <a:tailEnd type="stealth" w="med" len="med"/>
          </a:ln>
        </p:spPr>
      </p:cxnSp>
      <p:pic>
        <p:nvPicPr>
          <p:cNvPr id="91145" name="Picture 14" descr="router.jpg"/>
          <p:cNvPicPr>
            <a:picLocks noChangeAspect="1"/>
          </p:cNvPicPr>
          <p:nvPr/>
        </p:nvPicPr>
        <p:blipFill>
          <a:blip r:embed="rId2"/>
          <a:stretch>
            <a:fillRect/>
          </a:stretch>
        </p:blipFill>
        <p:spPr>
          <a:xfrm>
            <a:off x="2590800" y="2209800"/>
            <a:ext cx="895350" cy="895350"/>
          </a:xfrm>
          <a:prstGeom prst="rect">
            <a:avLst/>
          </a:prstGeom>
          <a:noFill/>
          <a:ln w="9525">
            <a:noFill/>
          </a:ln>
        </p:spPr>
      </p:pic>
      <p:pic>
        <p:nvPicPr>
          <p:cNvPr id="91146" name="Picture 15" descr="router.jpg"/>
          <p:cNvPicPr>
            <a:picLocks noChangeAspect="1"/>
          </p:cNvPicPr>
          <p:nvPr/>
        </p:nvPicPr>
        <p:blipFill>
          <a:blip r:embed="rId2"/>
          <a:stretch>
            <a:fillRect/>
          </a:stretch>
        </p:blipFill>
        <p:spPr>
          <a:xfrm>
            <a:off x="5410200" y="2209800"/>
            <a:ext cx="895350" cy="89535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a:xfrm>
            <a:off x="457200" y="1321435"/>
            <a:ext cx="8342630" cy="5163185"/>
          </a:xfrm>
        </p:spPr>
        <p:txBody>
          <a:bodyPr/>
          <a:p>
            <a:r>
              <a:rPr lang="en-IN" altLang="en-US"/>
              <a:t>SSL between client and server can in turn be divided into two phases: handshake and data exchange.</a:t>
            </a:r>
            <a:endParaRPr lang="en-IN" altLang="en-US"/>
          </a:p>
          <a:p>
            <a:r>
              <a:rPr lang="en-IN" altLang="en-US"/>
              <a:t>The handshake phase between the local machine and the server requires three phases.</a:t>
            </a:r>
            <a:endParaRPr lang="en-IN" altLang="en-US"/>
          </a:p>
          <a:p>
            <a:r>
              <a:rPr lang="en-IN" altLang="en-US"/>
              <a:t>First Phase</a:t>
            </a:r>
            <a:endParaRPr lang="en-IN" altLang="en-US"/>
          </a:p>
          <a:p>
            <a:r>
              <a:rPr lang="en-IN" altLang="en-US" sz="2400"/>
              <a:t>During the first phase, client and server exchange hello, which in turn enables the client and server to exchange information about the encryption ciphers and the compression algorithms.</a:t>
            </a:r>
            <a:endParaRPr lang="en-IN" altLang="en-US" sz="24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a:xfrm>
            <a:off x="457200" y="1321435"/>
            <a:ext cx="8342630" cy="5163185"/>
          </a:xfrm>
        </p:spPr>
        <p:txBody>
          <a:bodyPr/>
          <a:p>
            <a:r>
              <a:rPr lang="en-IN" altLang="en-US"/>
              <a:t>Based on the cryptography and compression algorithms, the client and server decide to cancel or proceed with the session.</a:t>
            </a:r>
            <a:endParaRPr lang="en-IN" altLang="en-US"/>
          </a:p>
          <a:p>
            <a:endParaRPr lang="en-IN" altLang="en-US"/>
          </a:p>
          <a:p>
            <a:r>
              <a:rPr lang="en-IN" altLang="en-US"/>
              <a:t>Second Phase</a:t>
            </a:r>
            <a:endParaRPr lang="en-IN" altLang="en-US"/>
          </a:p>
          <a:p>
            <a:r>
              <a:rPr lang="en-IN" altLang="en-US"/>
              <a:t>The second phase involves the authentication, between client and server, and is done by exchanging digital certificates.</a:t>
            </a:r>
            <a:endParaRPr lang="en-IN" altLang="en-US"/>
          </a:p>
          <a:p>
            <a:endParaRPr lang="en-I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a:xfrm>
            <a:off x="457200" y="1321435"/>
            <a:ext cx="8342630" cy="5163185"/>
          </a:xfrm>
        </p:spPr>
        <p:txBody>
          <a:bodyPr/>
          <a:p>
            <a:r>
              <a:rPr lang="en-IN" altLang="en-US"/>
              <a:t>A digital certificate is issued and signed by the private key of the CA and comprises the following:</a:t>
            </a:r>
            <a:endParaRPr lang="en-IN" altLang="en-US"/>
          </a:p>
          <a:p>
            <a:pPr lvl="1"/>
            <a:r>
              <a:rPr lang="en-IN" altLang="en-US" sz="3000">
                <a:sym typeface="+mn-ea"/>
              </a:rPr>
              <a:t>Owners public key</a:t>
            </a:r>
            <a:endParaRPr lang="en-IN" altLang="en-US" sz="3000"/>
          </a:p>
          <a:p>
            <a:pPr lvl="1"/>
            <a:r>
              <a:rPr lang="en-IN" altLang="en-US" sz="3000">
                <a:sym typeface="+mn-ea"/>
              </a:rPr>
              <a:t>Owner’s name</a:t>
            </a:r>
            <a:endParaRPr lang="en-IN" altLang="en-US" sz="3000"/>
          </a:p>
          <a:p>
            <a:pPr lvl="1"/>
            <a:r>
              <a:rPr lang="en-IN" altLang="en-US" sz="3000">
                <a:sym typeface="+mn-ea"/>
              </a:rPr>
              <a:t>Expiration date of the public key</a:t>
            </a:r>
            <a:endParaRPr lang="en-IN" altLang="en-US" sz="3000">
              <a:sym typeface="+mn-ea"/>
            </a:endParaRPr>
          </a:p>
          <a:p>
            <a:pPr lvl="1"/>
            <a:r>
              <a:rPr lang="en-IN" altLang="en-US" sz="3000"/>
              <a:t>Name of the issuer (the CA that issued the digital certificate)</a:t>
            </a:r>
            <a:endParaRPr lang="en-IN" altLang="en-US" sz="3000"/>
          </a:p>
          <a:p>
            <a:pPr lvl="1"/>
            <a:r>
              <a:rPr lang="en-IN" altLang="en-US" sz="3000"/>
              <a:t>Serial number of the digital certificate</a:t>
            </a:r>
            <a:endParaRPr lang="en-IN" altLang="en-US" sz="3000"/>
          </a:p>
          <a:p>
            <a:pPr lvl="1"/>
            <a:r>
              <a:rPr lang="en-IN" altLang="en-US" sz="3000"/>
              <a:t>Digital signature of the issuer</a:t>
            </a:r>
            <a:endParaRPr lang="en-IN" altLang="en-US" sz="3000"/>
          </a:p>
          <a:p>
            <a:endParaRPr lang="en-IN" altLang="en-US"/>
          </a:p>
          <a:p>
            <a:endParaRPr lang="en-IN" altLang="en-US"/>
          </a:p>
          <a:p>
            <a:pPr lvl="1"/>
            <a:endParaRPr lang="en-I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SSL VPN</a:t>
            </a:r>
            <a:endParaRPr lang="en-IN" altLang="en-US"/>
          </a:p>
        </p:txBody>
      </p:sp>
      <p:sp>
        <p:nvSpPr>
          <p:cNvPr id="3" name="Content Placeholder 2"/>
          <p:cNvSpPr>
            <a:spLocks noGrp="1"/>
          </p:cNvSpPr>
          <p:nvPr>
            <p:ph idx="1"/>
          </p:nvPr>
        </p:nvSpPr>
        <p:spPr>
          <a:xfrm>
            <a:off x="457200" y="1321435"/>
            <a:ext cx="8342630" cy="5163185"/>
          </a:xfrm>
        </p:spPr>
        <p:txBody>
          <a:bodyPr/>
          <a:p>
            <a:endParaRPr lang="en-IN" altLang="en-US"/>
          </a:p>
          <a:p>
            <a:endParaRPr lang="en-IN" altLang="en-US"/>
          </a:p>
          <a:p>
            <a:r>
              <a:rPr lang="en-IN" altLang="en-US"/>
              <a:t>Third Phase</a:t>
            </a:r>
            <a:endParaRPr lang="en-IN" altLang="en-US"/>
          </a:p>
          <a:p>
            <a:r>
              <a:rPr lang="en-IN" altLang="en-US"/>
              <a:t>In the third phase, client and server wrap up the communication. Closing communication is performed by sending a 1-byte value that conveys finished notification.</a:t>
            </a:r>
            <a:endParaRPr lang="en-IN" altLang="en-US"/>
          </a:p>
          <a:p>
            <a:endParaRPr lang="en-IN" altLang="en-US"/>
          </a:p>
          <a:p>
            <a:endParaRPr lang="en-IN"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Layer 2 VPN Protocols</a:t>
            </a:r>
            <a:endParaRPr lang="en-IN" altLang="en-US"/>
          </a:p>
        </p:txBody>
      </p:sp>
      <p:sp>
        <p:nvSpPr>
          <p:cNvPr id="3" name="Content Placeholder 2"/>
          <p:cNvSpPr>
            <a:spLocks noGrp="1"/>
          </p:cNvSpPr>
          <p:nvPr>
            <p:ph idx="1"/>
          </p:nvPr>
        </p:nvSpPr>
        <p:spPr>
          <a:xfrm>
            <a:off x="457200" y="1600200"/>
            <a:ext cx="8289290" cy="4831080"/>
          </a:xfrm>
        </p:spPr>
        <p:txBody>
          <a:bodyPr/>
          <a:p>
            <a:r>
              <a:rPr lang="en-US"/>
              <a:t>A Layer 2 solution from Microsoft and Cisco makes use of both the Point-to-Point Protocol and Cisco Layer 2 protocols.</a:t>
            </a:r>
            <a:endParaRPr lang="en-US"/>
          </a:p>
          <a:p>
            <a:endParaRPr lang="en-US"/>
          </a:p>
          <a:p>
            <a:r>
              <a:rPr lang="en-US"/>
              <a:t>Since the Layer 2 VPN solution provides a significant amount of revenue for the independent local exchange carriers (ILECs) and PTT (Post,Telephone, and Telegraph) service providers, the need for Layer 2 VPN has been increasing. </a:t>
            </a:r>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Layer 2 VPN Protocols</a:t>
            </a:r>
            <a:endParaRPr lang="en-IN" altLang="en-US"/>
          </a:p>
        </p:txBody>
      </p:sp>
      <p:sp>
        <p:nvSpPr>
          <p:cNvPr id="3" name="Content Placeholder 2"/>
          <p:cNvSpPr>
            <a:spLocks noGrp="1"/>
          </p:cNvSpPr>
          <p:nvPr>
            <p:ph idx="1"/>
          </p:nvPr>
        </p:nvSpPr>
        <p:spPr>
          <a:xfrm>
            <a:off x="457200" y="1600200"/>
            <a:ext cx="8303260" cy="4910455"/>
          </a:xfrm>
        </p:spPr>
        <p:txBody>
          <a:bodyPr/>
          <a:p>
            <a:r>
              <a:rPr lang="en-US"/>
              <a:t>However, the connections for a Layer 2 solution are costly, and the customers want more effective cost solutions.</a:t>
            </a:r>
            <a:endParaRPr lang="en-US"/>
          </a:p>
          <a:p>
            <a:endParaRPr lang="en-US"/>
          </a:p>
          <a:p>
            <a:r>
              <a:rPr lang="en-US"/>
              <a:t>L2TP</a:t>
            </a:r>
            <a:endParaRPr lang="en-US"/>
          </a:p>
          <a:p>
            <a:r>
              <a:rPr lang="en-US"/>
              <a:t>L2TP is a combination of PPTP and Layer 2 Forwarding (L2F), put forth by Cisco Systems. L2TP can encapsulate PPP frames just as PPTP can, but in contrast can then be sent over IP,ATM, or frame relay. </a:t>
            </a:r>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Layer 2 VPN Protocols</a:t>
            </a:r>
            <a:endParaRPr lang="en-IN" altLang="en-US"/>
          </a:p>
        </p:txBody>
      </p:sp>
      <p:sp>
        <p:nvSpPr>
          <p:cNvPr id="3" name="Content Placeholder 2"/>
          <p:cNvSpPr>
            <a:spLocks noGrp="1"/>
          </p:cNvSpPr>
          <p:nvPr>
            <p:ph idx="1"/>
          </p:nvPr>
        </p:nvSpPr>
        <p:spPr>
          <a:xfrm>
            <a:off x="457200" y="1600200"/>
            <a:ext cx="8303260" cy="4910455"/>
          </a:xfrm>
        </p:spPr>
        <p:txBody>
          <a:bodyPr/>
          <a:p>
            <a:r>
              <a:rPr lang="en-US"/>
              <a:t>It is rather more complicated than PPTP, and more secure.</a:t>
            </a:r>
            <a:endParaRPr lang="en-US"/>
          </a:p>
          <a:p>
            <a:r>
              <a:rPr lang="en-US"/>
              <a:t>The IPSec Encapsulating Security Payload (ESP) protocol is used to encrypt L2TP traffic.</a:t>
            </a:r>
            <a:endParaRPr lang="en-US"/>
          </a:p>
          <a:p>
            <a:r>
              <a:rPr lang="en-US"/>
              <a:t>As to security, L2TP is extremely strong. In addition to requiring user authentication through PPP, L2TP requires machine authentication via certificates.</a:t>
            </a: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Layer 2 VPN Protocols</a:t>
            </a:r>
            <a:endParaRPr lang="en-IN" altLang="en-US"/>
          </a:p>
        </p:txBody>
      </p:sp>
      <p:sp>
        <p:nvSpPr>
          <p:cNvPr id="3" name="Content Placeholder 2"/>
          <p:cNvSpPr>
            <a:spLocks noGrp="1"/>
          </p:cNvSpPr>
          <p:nvPr>
            <p:ph idx="1"/>
          </p:nvPr>
        </p:nvSpPr>
        <p:spPr>
          <a:xfrm>
            <a:off x="457200" y="1600200"/>
            <a:ext cx="8263255" cy="4923790"/>
          </a:xfrm>
        </p:spPr>
        <p:txBody>
          <a:bodyPr/>
          <a:p>
            <a:r>
              <a:rPr lang="en-US"/>
              <a:t>PPTP versus L2TP</a:t>
            </a:r>
            <a:endParaRPr lang="en-US"/>
          </a:p>
          <a:p>
            <a:r>
              <a:rPr lang="en-US"/>
              <a:t>When choosing which layering protocol to use for a secure VPN, you should understand some of the differences between them. One of the largest differences between PPTP and L2TP is the method of encryption each uses. PPTP uses MPPE, and L2TP uses IPSec ESP.</a:t>
            </a:r>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Layer 2 VPN Protocols</a:t>
            </a:r>
            <a:endParaRPr lang="en-IN" altLang="en-US"/>
          </a:p>
        </p:txBody>
      </p:sp>
      <p:sp>
        <p:nvSpPr>
          <p:cNvPr id="3" name="Content Placeholder 2"/>
          <p:cNvSpPr>
            <a:spLocks noGrp="1"/>
          </p:cNvSpPr>
          <p:nvPr>
            <p:ph idx="1"/>
          </p:nvPr>
        </p:nvSpPr>
        <p:spPr>
          <a:xfrm>
            <a:off x="457200" y="1600200"/>
            <a:ext cx="8156575" cy="4923790"/>
          </a:xfrm>
        </p:spPr>
        <p:txBody>
          <a:bodyPr/>
          <a:p>
            <a:r>
              <a:rPr lang="en-US"/>
              <a:t>When PPTP negotiations happen between a client and the VPN server, the authentication phase is not encrypted, even when using the strongest form of MPPE(128-bit RSA RC4). </a:t>
            </a:r>
            <a:endParaRPr lang="en-US"/>
          </a:p>
          <a:p>
            <a:r>
              <a:rPr lang="en-US"/>
              <a:t>IPSec encryption, however, is negotiated even before the L2TP  connection is established.This allows the securing of both data and passwords.</a:t>
            </a:r>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Layer 2 VPN Protocols</a:t>
            </a:r>
            <a:endParaRPr lang="en-IN" altLang="en-US"/>
          </a:p>
        </p:txBody>
      </p:sp>
      <p:sp>
        <p:nvSpPr>
          <p:cNvPr id="3" name="Content Placeholder 2"/>
          <p:cNvSpPr>
            <a:spLocks noGrp="1"/>
          </p:cNvSpPr>
          <p:nvPr>
            <p:ph idx="1"/>
          </p:nvPr>
        </p:nvSpPr>
        <p:spPr>
          <a:xfrm>
            <a:off x="457200" y="1600200"/>
            <a:ext cx="8382635" cy="4883785"/>
          </a:xfrm>
        </p:spPr>
        <p:txBody>
          <a:bodyPr/>
          <a:p>
            <a:r>
              <a:rPr lang="en-US"/>
              <a:t>Even though the implementation of L2TP is more administrative work than PPTP, it is recommended for all high-security </a:t>
            </a:r>
            <a:r>
              <a:rPr lang="en-IN" altLang="en-US"/>
              <a:t>e</a:t>
            </a:r>
            <a:r>
              <a:rPr lang="en-US"/>
              <a:t>nvironments. </a:t>
            </a:r>
            <a:endParaRPr lang="en-US"/>
          </a:p>
          <a:p>
            <a:r>
              <a:rPr lang="en-US"/>
              <a:t>However, keep in mind that both L2TP and PPTP can be used on the same VPN server. </a:t>
            </a:r>
            <a:endParaRPr lang="en-US"/>
          </a:p>
          <a:p>
            <a:r>
              <a:rPr lang="en-US"/>
              <a:t>It is also recommended that you use packet filtering and firewalls on all LAN-to-LAN and remote access VPNs.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Content Placeholder 2"/>
          <p:cNvSpPr>
            <a:spLocks noGrp="1"/>
          </p:cNvSpPr>
          <p:nvPr>
            <p:ph idx="1"/>
          </p:nvPr>
        </p:nvSpPr>
        <p:spPr>
          <a:xfrm>
            <a:off x="457200" y="304800"/>
            <a:ext cx="8229600" cy="63246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1" i="0" u="none" strike="noStrike" kern="1200" cap="none" spc="0" normalizeH="0" baseline="0" noProof="0" smtClean="0">
                <a:ln>
                  <a:noFill/>
                </a:ln>
                <a:solidFill>
                  <a:schemeClr val="tx1"/>
                </a:solidFill>
                <a:effectLst/>
                <a:uLnTx/>
                <a:uFillTx/>
                <a:latin typeface="+mn-lt"/>
                <a:ea typeface="+mn-ea"/>
                <a:cs typeface="+mn-cs"/>
              </a:rPr>
              <a:t>Tunnel Mode</a:t>
            </a: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Tunnel Mode</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Tx/>
              <a:buNone/>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smtClean="0">
                <a:ln>
                  <a:noFill/>
                </a:ln>
                <a:solidFill>
                  <a:schemeClr val="tx1"/>
                </a:solidFill>
                <a:effectLst/>
                <a:uLnTx/>
                <a:uFillTx/>
                <a:latin typeface="+mn-lt"/>
                <a:ea typeface="+mn-ea"/>
                <a:cs typeface="+mn-cs"/>
              </a:rPr>
              <a:t>Tunnel mode </a:t>
            </a:r>
            <a:r>
              <a:rPr kumimoji="0" lang="en-US" sz="2000" b="0" i="0" u="none" strike="noStrike" kern="1200" cap="none" spc="0" normalizeH="0" baseline="0" noProof="0" smtClean="0">
                <a:ln>
                  <a:noFill/>
                </a:ln>
                <a:solidFill>
                  <a:schemeClr val="tx1"/>
                </a:solidFill>
                <a:effectLst/>
                <a:uLnTx/>
                <a:uFillTx/>
                <a:latin typeface="+mn-lt"/>
                <a:ea typeface="+mn-ea"/>
                <a:cs typeface="+mn-cs"/>
              </a:rPr>
              <a:t>of IPSec is generally preferred in network-to-network , host-to-network or host-to-host communications.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In this mode the entire IP packet (IP header + payload) is encrypted.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As the entire IP packet is encrypted the intermediate devices will not be able to route the packet to the destination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To solve this problem an additional IP header is attached to the encrypted IP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However the IP address in this header does not point to the actual destination of the packet but to the device at the other end of the IPSec tunnel.</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encrypted IP header contains the actual destination IP address.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IPSec information field is added after the additional IP header in the new packet.</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pic>
        <p:nvPicPr>
          <p:cNvPr id="92163" name="Picture 3" descr="j0250306[1]"/>
          <p:cNvPicPr>
            <a:picLocks noChangeAspect="1"/>
          </p:cNvPicPr>
          <p:nvPr/>
        </p:nvPicPr>
        <p:blipFill>
          <a:blip r:embed="rId1"/>
          <a:stretch>
            <a:fillRect/>
          </a:stretch>
        </p:blipFill>
        <p:spPr>
          <a:xfrm>
            <a:off x="990600" y="762000"/>
            <a:ext cx="838200" cy="879475"/>
          </a:xfrm>
          <a:prstGeom prst="rect">
            <a:avLst/>
          </a:prstGeom>
          <a:noFill/>
          <a:ln w="9525">
            <a:noFill/>
          </a:ln>
        </p:spPr>
      </p:pic>
      <p:pic>
        <p:nvPicPr>
          <p:cNvPr id="92164" name="Picture 3" descr="j0250306[1]"/>
          <p:cNvPicPr>
            <a:picLocks noChangeAspect="1"/>
          </p:cNvPicPr>
          <p:nvPr/>
        </p:nvPicPr>
        <p:blipFill>
          <a:blip r:embed="rId1"/>
          <a:stretch>
            <a:fillRect/>
          </a:stretch>
        </p:blipFill>
        <p:spPr>
          <a:xfrm>
            <a:off x="6553200" y="533400"/>
            <a:ext cx="838200" cy="879475"/>
          </a:xfrm>
          <a:prstGeom prst="rect">
            <a:avLst/>
          </a:prstGeom>
          <a:noFill/>
          <a:ln w="9525">
            <a:noFill/>
          </a:ln>
        </p:spPr>
      </p:pic>
      <p:cxnSp>
        <p:nvCxnSpPr>
          <p:cNvPr id="92165" name="AutoShape 7"/>
          <p:cNvCxnSpPr/>
          <p:nvPr/>
        </p:nvCxnSpPr>
        <p:spPr>
          <a:xfrm>
            <a:off x="1295400" y="1447800"/>
            <a:ext cx="1066800" cy="304800"/>
          </a:xfrm>
          <a:prstGeom prst="bentConnector3">
            <a:avLst>
              <a:gd name="adj1" fmla="val 50000"/>
            </a:avLst>
          </a:prstGeom>
          <a:ln w="19050" cap="flat" cmpd="sng">
            <a:solidFill>
              <a:srgbClr val="FF9900"/>
            </a:solidFill>
            <a:prstDash val="solid"/>
            <a:miter/>
            <a:headEnd type="stealth" w="med" len="med"/>
            <a:tailEnd type="stealth" w="med" len="med"/>
          </a:ln>
        </p:spPr>
      </p:cxnSp>
      <p:cxnSp>
        <p:nvCxnSpPr>
          <p:cNvPr id="92166" name="AutoShape 9"/>
          <p:cNvCxnSpPr/>
          <p:nvPr/>
        </p:nvCxnSpPr>
        <p:spPr>
          <a:xfrm rot="-10800000" flipV="1">
            <a:off x="5486400" y="914400"/>
            <a:ext cx="1295400" cy="838200"/>
          </a:xfrm>
          <a:prstGeom prst="bentConnector3">
            <a:avLst>
              <a:gd name="adj1" fmla="val -245"/>
            </a:avLst>
          </a:prstGeom>
          <a:ln w="19050" cap="flat" cmpd="sng">
            <a:solidFill>
              <a:srgbClr val="FF9900"/>
            </a:solidFill>
            <a:prstDash val="solid"/>
            <a:miter/>
            <a:headEnd type="stealth" w="med" len="med"/>
            <a:tailEnd type="stealth" w="med" len="med"/>
          </a:ln>
        </p:spPr>
      </p:cxnSp>
      <p:cxnSp>
        <p:nvCxnSpPr>
          <p:cNvPr id="92167" name="AutoShape 8"/>
          <p:cNvCxnSpPr/>
          <p:nvPr/>
        </p:nvCxnSpPr>
        <p:spPr>
          <a:xfrm>
            <a:off x="3124200" y="1752600"/>
            <a:ext cx="1600200" cy="1588"/>
          </a:xfrm>
          <a:prstGeom prst="straightConnector1">
            <a:avLst/>
          </a:prstGeom>
          <a:ln w="19050" cap="flat" cmpd="sng">
            <a:solidFill>
              <a:srgbClr val="FF9900"/>
            </a:solidFill>
            <a:prstDash val="solid"/>
            <a:headEnd type="stealth" w="med" len="med"/>
            <a:tailEnd type="stealth" w="med" len="med"/>
          </a:ln>
        </p:spPr>
      </p:cxnSp>
      <p:sp>
        <p:nvSpPr>
          <p:cNvPr id="92168" name="AutoShape 19"/>
          <p:cNvSpPr/>
          <p:nvPr/>
        </p:nvSpPr>
        <p:spPr>
          <a:xfrm flipV="1">
            <a:off x="3124200" y="1143000"/>
            <a:ext cx="2133600" cy="228600"/>
          </a:xfrm>
          <a:prstGeom prst="leftRightArrow">
            <a:avLst>
              <a:gd name="adj1" fmla="val 50000"/>
              <a:gd name="adj2" fmla="val 114981"/>
            </a:avLst>
          </a:prstGeom>
          <a:solidFill>
            <a:schemeClr val="accent1"/>
          </a:solidFill>
          <a:ln w="9525" cap="flat" cmpd="sng">
            <a:solidFill>
              <a:schemeClr val="tx1"/>
            </a:solidFill>
            <a:prstDash val="solid"/>
            <a:miter/>
            <a:headEnd type="none" w="med" len="med"/>
            <a:tailEnd type="none" w="med" len="med"/>
          </a:ln>
        </p:spPr>
        <p:txBody>
          <a:bodyPr wrap="none" anchor="ctr"/>
          <a:p>
            <a:endParaRPr dirty="0">
              <a:latin typeface="Arial" panose="020B0604020202020204" pitchFamily="34" charset="0"/>
            </a:endParaRPr>
          </a:p>
        </p:txBody>
      </p:sp>
      <p:pic>
        <p:nvPicPr>
          <p:cNvPr id="92169" name="Picture 14" descr="router.jpg"/>
          <p:cNvPicPr>
            <a:picLocks noChangeAspect="1"/>
          </p:cNvPicPr>
          <p:nvPr/>
        </p:nvPicPr>
        <p:blipFill>
          <a:blip r:embed="rId2"/>
          <a:stretch>
            <a:fillRect/>
          </a:stretch>
        </p:blipFill>
        <p:spPr>
          <a:xfrm>
            <a:off x="2362200" y="1447800"/>
            <a:ext cx="762000" cy="609600"/>
          </a:xfrm>
          <a:prstGeom prst="rect">
            <a:avLst/>
          </a:prstGeom>
          <a:noFill/>
          <a:ln w="9525">
            <a:noFill/>
          </a:ln>
        </p:spPr>
      </p:pic>
      <p:pic>
        <p:nvPicPr>
          <p:cNvPr id="92170" name="Picture 15" descr="router.jpg"/>
          <p:cNvPicPr>
            <a:picLocks noChangeAspect="1"/>
          </p:cNvPicPr>
          <p:nvPr/>
        </p:nvPicPr>
        <p:blipFill>
          <a:blip r:embed="rId2"/>
          <a:stretch>
            <a:fillRect/>
          </a:stretch>
        </p:blipFill>
        <p:spPr>
          <a:xfrm>
            <a:off x="4800600" y="1447800"/>
            <a:ext cx="762000" cy="6858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Content Placeholder 2"/>
          <p:cNvSpPr>
            <a:spLocks noGrp="1"/>
          </p:cNvSpPr>
          <p:nvPr>
            <p:ph idx="1"/>
          </p:nvPr>
        </p:nvSpPr>
        <p:spPr>
          <a:xfrm>
            <a:off x="457200" y="304800"/>
            <a:ext cx="8229600" cy="6248400"/>
          </a:xfrm>
        </p:spPr>
        <p:txBody>
          <a:bodyPr vert="horz" wrap="square" lIns="91440" tIns="45720" rIns="91440" bIns="45720" numCol="1" anchor="t" anchorCtr="0" compatLnSpc="1">
            <a:normAutofit lnSpcReduction="10000"/>
          </a:bodyPr>
          <a:lstStyle/>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400" b="1" i="0" u="sng" strike="noStrike" kern="1200" cap="none" spc="0" normalizeH="0" baseline="0" noProof="0" smtClean="0">
                <a:ln>
                  <a:noFill/>
                </a:ln>
                <a:solidFill>
                  <a:schemeClr val="tx1"/>
                </a:solidFill>
                <a:effectLst/>
                <a:uLnTx/>
                <a:uFillTx/>
                <a:latin typeface="+mn-lt"/>
                <a:ea typeface="+mn-ea"/>
                <a:cs typeface="+mn-cs"/>
              </a:rPr>
              <a:t>Security Association</a:t>
            </a:r>
            <a:endParaRPr kumimoji="0" lang="en-US" sz="2400" b="1" i="0" u="sng"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When these two devices decide to use IPSec communication, they first need to create a secure channel between them which requires an agreement on a same set of security protocols to use for proper secure data transfer between them and also on a specific encryption algorithm , key exchange method to use for encrypting the data.</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This process is known as forming a security association.</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The security associations are unidirectional means they apply for the data moving in one direction only.</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SA is a data structure containing keys and other relevant information for the connection.  </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Thus if two devices A and B decide to use IPSec they have to form two security associations (SA’s).</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One SA affects the traffic moving from A to B and the other SA affects the traffic from B to A.</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A single device can communicate with any number of devices by using IPSec, thus there will be n number of security associations  created.</a:t>
            </a: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a:p>
            <a:pPr marL="420370" marR="0" lvl="0" indent="-384175" algn="l" defTabSz="914400" rtl="0" eaLnBrk="1" fontAlgn="auto" latinLnBrk="0" hangingPunct="1">
              <a:lnSpc>
                <a:spcPct val="100000"/>
              </a:lnSpc>
              <a:spcBef>
                <a:spcPct val="200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smtClean="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41572</Words>
  <Application>WPS Presentation</Application>
  <PresentationFormat>On-screen Show (4:3)</PresentationFormat>
  <Paragraphs>895</Paragraphs>
  <Slides>79</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79</vt:i4>
      </vt:variant>
    </vt:vector>
  </HeadingPairs>
  <TitlesOfParts>
    <vt:vector size="93" baseType="lpstr">
      <vt:lpstr>Arial</vt:lpstr>
      <vt:lpstr>SimSun</vt:lpstr>
      <vt:lpstr>Wingdings</vt:lpstr>
      <vt:lpstr>Franklin Gothic Book</vt:lpstr>
      <vt:lpstr>Wingdings 2</vt:lpstr>
      <vt:lpstr>Arial</vt:lpstr>
      <vt:lpstr>Wingdings 2</vt:lpstr>
      <vt:lpstr>Microsoft YaHei</vt:lpstr>
      <vt:lpstr/>
      <vt:lpstr>Arial Unicode MS</vt:lpstr>
      <vt:lpstr>Courier New</vt:lpstr>
      <vt:lpstr>Franklin Gothic Book</vt:lpstr>
      <vt:lpstr>Segoe Print</vt:lpstr>
      <vt:lpstr>Technic</vt:lpstr>
      <vt:lpstr>IP Security (IPSec)</vt:lpstr>
      <vt:lpstr>IP Security (IPSec)</vt:lpstr>
      <vt:lpstr>IP Security (IPSec)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IPSec  Internet Key Exchange (IKE)</vt:lpstr>
      <vt:lpstr>PowerPoint 演示文稿</vt:lpstr>
      <vt:lpstr>PowerPoint 演示文稿</vt:lpstr>
      <vt:lpstr>PowerPoint 演示文稿</vt:lpstr>
      <vt:lpstr>PowerPoint 演示文稿</vt:lpstr>
      <vt:lpstr>IKE phase 1—main mode</vt:lpstr>
      <vt:lpstr>PowerPoint 演示文稿</vt:lpstr>
      <vt:lpstr>IKE phase 1—aggressive mode</vt:lpstr>
      <vt:lpstr>PowerPoint 演示文稿</vt:lpstr>
      <vt:lpstr>PowerPoint 演示文稿</vt:lpstr>
      <vt:lpstr>IPSec Algorithms and Methods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Configuring IPSec in Windows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IPSec Monitoring and Troubleshooting</vt:lpstr>
      <vt:lpstr>PowerPoint 演示文稿</vt:lpstr>
      <vt:lpstr>PowerPoint 演示文稿</vt:lpstr>
      <vt:lpstr>PowerPoint 演示文稿</vt:lpstr>
      <vt:lpstr>PowerPoint 演示文稿</vt:lpstr>
      <vt:lpstr>PowerPoint 演示文稿</vt:lpstr>
      <vt:lpstr>PowerPoint 演示文稿</vt:lpstr>
      <vt:lpstr>SSL VPN</vt:lpstr>
      <vt:lpstr>SSL VPN</vt:lpstr>
      <vt:lpstr>SSL VPN</vt:lpstr>
      <vt:lpstr>SSL VPN</vt:lpstr>
      <vt:lpstr>SSL VPN</vt:lpstr>
      <vt:lpstr>SSL VPN</vt:lpstr>
      <vt:lpstr>SSL VPN</vt:lpstr>
      <vt:lpstr>PowerPoint 演示文稿</vt:lpstr>
      <vt:lpstr>Layer 2 VPN Protocols</vt:lpstr>
      <vt:lpstr>Layer 2 VPN Protocols</vt:lpstr>
      <vt:lpstr>Layer 2 VPN Protocols</vt:lpstr>
      <vt:lpstr>Layer 2 VPN Protocols</vt:lpstr>
      <vt:lpstr>Layer 2 VPN Protocols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WINDOWS SERVICES</dc:title>
  <dc:creator>Sandeep Walvekar</dc:creator>
  <cp:lastModifiedBy>hp</cp:lastModifiedBy>
  <cp:revision>638</cp:revision>
  <dcterms:created xsi:type="dcterms:W3CDTF">2009-07-06T04:32:00Z</dcterms:created>
  <dcterms:modified xsi:type="dcterms:W3CDTF">2018-02-12T17:26:04Z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1033-10.2.0.5965</vt:lpwstr>
  </property>
</Properties>
</file>