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377" r:id="rId3"/>
    <p:sldId id="546" r:id="rId4"/>
    <p:sldId id="547" r:id="rId5"/>
    <p:sldId id="550" r:id="rId6"/>
    <p:sldId id="549" r:id="rId7"/>
    <p:sldId id="548"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564" r:id="rId22"/>
    <p:sldId id="614" r:id="rId23"/>
    <p:sldId id="615" r:id="rId24"/>
    <p:sldId id="616" r:id="rId25"/>
    <p:sldId id="617" r:id="rId26"/>
    <p:sldId id="619" r:id="rId27"/>
    <p:sldId id="620" r:id="rId28"/>
    <p:sldId id="621" r:id="rId29"/>
    <p:sldId id="622" r:id="rId30"/>
    <p:sldId id="623" r:id="rId31"/>
    <p:sldId id="624" r:id="rId32"/>
    <p:sldId id="625" r:id="rId33"/>
    <p:sldId id="626" r:id="rId34"/>
    <p:sldId id="627" r:id="rId35"/>
    <p:sldId id="629"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709"/>
  </p:normalViewPr>
  <p:slideViewPr>
    <p:cSldViewPr showGuides="1">
      <p:cViewPr>
        <p:scale>
          <a:sx n="75" d="100"/>
          <a:sy n="75" d="100"/>
        </p:scale>
        <p:origin x="-1218" y="174"/>
      </p:cViewPr>
      <p:guideLst>
        <p:guide orient="horz" pos="2160"/>
        <p:guide pos="2880"/>
      </p:guideLst>
    </p:cSldViewPr>
  </p:slideViewPr>
  <p:outlineViewPr>
    <p:cViewPr>
      <p:scale>
        <a:sx n="33" d="100"/>
        <a:sy n="33" d="100"/>
      </p:scale>
      <p:origin x="0" y="717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2"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3" name="Date Placeholder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2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685800" y="6248400"/>
            <a:ext cx="1905000" cy="457200"/>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6553200" y="6248400"/>
            <a:ext cx="1905000" cy="457200"/>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5"/>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8"/>
          <p:cNvSpPr>
            <a:spLocks noGrp="1"/>
          </p:cNvSpPr>
          <p:nvPr>
            <p:ph type="sldNum" sz="quarter" idx="1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6575"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p:sp>
        <p:nvSpPr>
          <p:cNvPr id="12" name="Freeform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8" name="Title Placeholder 8"/>
          <p:cNvSpPr>
            <a:spLocks noGrp="1"/>
          </p:cNvSpPr>
          <p:nvPr>
            <p:ph type="title"/>
          </p:nvPr>
        </p:nvSpPr>
        <p:spPr>
          <a:xfrm>
            <a:off x="457200" y="274638"/>
            <a:ext cx="7467600" cy="1143000"/>
          </a:xfrm>
          <a:prstGeom prst="rect">
            <a:avLst/>
          </a:prstGeom>
          <a:noFill/>
          <a:ln w="9525">
            <a:noFill/>
          </a:ln>
        </p:spPr>
        <p:txBody>
          <a:bodyPr lIns="45720" rIns="45720" anchor="ctr"/>
          <a:p>
            <a:pPr lvl="0"/>
            <a:r>
              <a:rPr dirty="0"/>
              <a:t>Click to edit Master title style</a:t>
            </a:r>
            <a:endParaRPr dirty="0"/>
          </a:p>
        </p:txBody>
      </p:sp>
      <p:sp>
        <p:nvSpPr>
          <p:cNvPr id="6149" name="Text Placeholder 29"/>
          <p:cNvSpPr>
            <a:spLocks noGrp="1"/>
          </p:cNvSpPr>
          <p:nvPr>
            <p:ph type="body" idx="1"/>
          </p:nvPr>
        </p:nvSpPr>
        <p:spPr>
          <a:xfrm>
            <a:off x="457200" y="1600200"/>
            <a:ext cx="7467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a:defRPr sz="1000">
                <a:solidFill>
                  <a:srgbClr val="9B9A98"/>
                </a:solidFill>
              </a:defRPr>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a:defRPr>
      </a:lvl2pPr>
      <a:lvl3pPr algn="l" rtl="0" eaLnBrk="0" fontAlgn="base" hangingPunct="0">
        <a:spcBef>
          <a:spcPct val="0"/>
        </a:spcBef>
        <a:spcAft>
          <a:spcPct val="0"/>
        </a:spcAft>
        <a:defRPr sz="4600">
          <a:solidFill>
            <a:schemeClr val="tx1"/>
          </a:solidFill>
          <a:latin typeface="Franklin Gothic Book" panose="020B0503020102020204"/>
        </a:defRPr>
      </a:lvl3pPr>
      <a:lvl4pPr algn="l" rtl="0" eaLnBrk="0" fontAlgn="base" hangingPunct="0">
        <a:spcBef>
          <a:spcPct val="0"/>
        </a:spcBef>
        <a:spcAft>
          <a:spcPct val="0"/>
        </a:spcAft>
        <a:defRPr sz="4600">
          <a:solidFill>
            <a:schemeClr val="tx1"/>
          </a:solidFill>
          <a:latin typeface="Franklin Gothic Book" panose="020B0503020102020204"/>
        </a:defRPr>
      </a:lvl4pPr>
      <a:lvl5pPr algn="l" rtl="0" eaLnBrk="0" fontAlgn="base" hangingPunct="0">
        <a:spcBef>
          <a:spcPct val="0"/>
        </a:spcBef>
        <a:spcAft>
          <a:spcPct val="0"/>
        </a:spcAft>
        <a:defRPr sz="4600">
          <a:solidFill>
            <a:schemeClr val="tx1"/>
          </a:solidFill>
          <a:latin typeface="Franklin Gothic Book" panose="020B0503020102020204"/>
        </a:defRPr>
      </a:lvl5pPr>
      <a:lvl6pPr marL="457200" algn="l" rtl="0" fontAlgn="base">
        <a:spcBef>
          <a:spcPct val="0"/>
        </a:spcBef>
        <a:spcAft>
          <a:spcPct val="0"/>
        </a:spcAft>
        <a:defRPr sz="4600">
          <a:solidFill>
            <a:schemeClr val="tx1"/>
          </a:solidFill>
          <a:latin typeface="Franklin Gothic Book" panose="020B0503020102020204"/>
        </a:defRPr>
      </a:lvl6pPr>
      <a:lvl7pPr marL="914400" algn="l" rtl="0" fontAlgn="base">
        <a:spcBef>
          <a:spcPct val="0"/>
        </a:spcBef>
        <a:spcAft>
          <a:spcPct val="0"/>
        </a:spcAft>
        <a:defRPr sz="4600">
          <a:solidFill>
            <a:schemeClr val="tx1"/>
          </a:solidFill>
          <a:latin typeface="Franklin Gothic Book" panose="020B0503020102020204"/>
        </a:defRPr>
      </a:lvl7pPr>
      <a:lvl8pPr marL="1371600" algn="l" rtl="0" fontAlgn="base">
        <a:spcBef>
          <a:spcPct val="0"/>
        </a:spcBef>
        <a:spcAft>
          <a:spcPct val="0"/>
        </a:spcAft>
        <a:defRPr sz="4600">
          <a:solidFill>
            <a:schemeClr val="tx1"/>
          </a:solidFill>
          <a:latin typeface="Franklin Gothic Book" panose="020B0503020102020204"/>
        </a:defRPr>
      </a:lvl8pPr>
      <a:lvl9pPr marL="1828800" algn="l" rtl="0" fontAlgn="base">
        <a:spcBef>
          <a:spcPct val="0"/>
        </a:spcBef>
        <a:spcAft>
          <a:spcPct val="0"/>
        </a:spcAft>
        <a:defRPr sz="4600">
          <a:solidFill>
            <a:schemeClr val="tx1"/>
          </a:solidFill>
          <a:latin typeface="Franklin Gothic Book" panose="020B0503020102020204"/>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4" descr="firewall-big"/>
          <p:cNvPicPr>
            <a:picLocks noChangeAspect="1"/>
          </p:cNvPicPr>
          <p:nvPr/>
        </p:nvPicPr>
        <p:blipFill>
          <a:blip r:embed="rId1"/>
          <a:stretch>
            <a:fillRect/>
          </a:stretch>
        </p:blipFill>
        <p:spPr>
          <a:xfrm>
            <a:off x="228600" y="1981200"/>
            <a:ext cx="4902200" cy="2133600"/>
          </a:xfrm>
          <a:prstGeom prst="rect">
            <a:avLst/>
          </a:prstGeom>
          <a:noFill/>
          <a:ln w="9525">
            <a:noFill/>
          </a:ln>
        </p:spPr>
      </p:pic>
      <p:sp>
        <p:nvSpPr>
          <p:cNvPr id="13315" name="Title 1"/>
          <p:cNvSpPr>
            <a:spLocks noGrp="1"/>
          </p:cNvSpPr>
          <p:nvPr>
            <p:ph type="title"/>
          </p:nvPr>
        </p:nvSpPr>
        <p:spPr>
          <a:xfrm>
            <a:off x="381000" y="2438400"/>
            <a:ext cx="8229600" cy="1143000"/>
          </a:xfrm>
        </p:spPr>
        <p:txBody>
          <a:bodyPr vert="horz" wrap="square" lIns="45720" tIns="45720" rIns="45720" bIns="45720" anchor="ctr"/>
          <a:p>
            <a:pPr eaLnBrk="1" hangingPunct="1"/>
            <a:r>
              <a:rPr kern="1200" dirty="0">
                <a:latin typeface="+mj-lt"/>
                <a:ea typeface="+mj-ea"/>
                <a:cs typeface="+mj-cs"/>
              </a:rPr>
              <a:t>FIREWALL</a:t>
            </a:r>
            <a:endParaRPr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xfrm>
            <a:off x="304800" y="228600"/>
            <a:ext cx="7772400" cy="838200"/>
          </a:xfrm>
        </p:spPr>
        <p:txBody>
          <a:bodyPr vert="horz" wrap="square" lIns="45720" tIns="45720" rIns="45720" bIns="45720" anchor="ctr"/>
          <a:p>
            <a:pPr eaLnBrk="1" hangingPunct="1"/>
            <a:r>
              <a:rPr dirty="0">
                <a:latin typeface="Times New Roman" panose="02020603050405020304" pitchFamily="18" charset="0"/>
              </a:rPr>
              <a:t>Screening Router</a:t>
            </a:r>
            <a:endParaRPr dirty="0">
              <a:latin typeface="Times New Roman" panose="02020603050405020304" pitchFamily="18" charset="0"/>
            </a:endParaRPr>
          </a:p>
        </p:txBody>
      </p:sp>
      <p:graphicFrame>
        <p:nvGraphicFramePr>
          <p:cNvPr id="1026" name="Object 2"/>
          <p:cNvGraphicFramePr>
            <a:graphicFrameLocks noGrp="1"/>
          </p:cNvGraphicFramePr>
          <p:nvPr>
            <p:ph type="clipArt" sz="half" idx="2"/>
          </p:nvPr>
        </p:nvGraphicFramePr>
        <p:xfrm>
          <a:off x="457200" y="1295400"/>
          <a:ext cx="8153400" cy="5283200"/>
        </p:xfrm>
        <a:graphic>
          <a:graphicData uri="http://schemas.openxmlformats.org/presentationml/2006/ole">
            <mc:AlternateContent xmlns:mc="http://schemas.openxmlformats.org/markup-compatibility/2006">
              <mc:Choice xmlns:v="urn:schemas-microsoft-com:vml" Requires="v">
                <p:oleObj spid="_x0000_s3076" name="" r:id="rId1" imgW="4038600" imgH="3495675" progId="Visio.Drawing.6">
                  <p:embed/>
                </p:oleObj>
              </mc:Choice>
              <mc:Fallback>
                <p:oleObj name="" r:id="rId1" imgW="4038600" imgH="3495675" progId="Visio.Drawing.6">
                  <p:embed/>
                  <p:pic>
                    <p:nvPicPr>
                      <p:cNvPr id="0" name="Picture 3075"/>
                      <p:cNvPicPr/>
                      <p:nvPr/>
                    </p:nvPicPr>
                    <p:blipFill>
                      <a:blip r:embed="rId2"/>
                      <a:stretch>
                        <a:fillRect/>
                      </a:stretch>
                    </p:blipFill>
                    <p:spPr>
                      <a:xfrm>
                        <a:off x="457200" y="1295400"/>
                        <a:ext cx="8153400" cy="5283200"/>
                      </a:xfrm>
                      <a:prstGeom prst="rect">
                        <a:avLst/>
                      </a:prstGeom>
                      <a:noFill/>
                      <a:ln w="38100">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p:nvPr>
        </p:nvSpPr>
        <p:spPr>
          <a:xfrm>
            <a:off x="304800" y="304800"/>
            <a:ext cx="4800600" cy="838200"/>
          </a:xfrm>
        </p:spPr>
        <p:txBody>
          <a:bodyPr vert="horz" wrap="square" lIns="45720" tIns="45720" rIns="45720" bIns="45720" anchor="ctr"/>
          <a:p>
            <a:pPr eaLnBrk="1" hangingPunct="1"/>
            <a:r>
              <a:rPr dirty="0">
                <a:latin typeface="Times New Roman" panose="02020603050405020304" pitchFamily="18" charset="0"/>
              </a:rPr>
              <a:t>Simple Firewall</a:t>
            </a:r>
            <a:endParaRPr dirty="0">
              <a:latin typeface="Times New Roman" panose="02020603050405020304" pitchFamily="18" charset="0"/>
            </a:endParaRPr>
          </a:p>
        </p:txBody>
      </p:sp>
      <p:graphicFrame>
        <p:nvGraphicFramePr>
          <p:cNvPr id="2050" name="Object 2"/>
          <p:cNvGraphicFramePr>
            <a:graphicFrameLocks noGrp="1"/>
          </p:cNvGraphicFramePr>
          <p:nvPr>
            <p:ph type="clipArt" sz="half" idx="2"/>
          </p:nvPr>
        </p:nvGraphicFramePr>
        <p:xfrm>
          <a:off x="304800" y="1371600"/>
          <a:ext cx="8458200" cy="5105400"/>
        </p:xfrm>
        <a:graphic>
          <a:graphicData uri="http://schemas.openxmlformats.org/presentationml/2006/ole">
            <mc:AlternateContent xmlns:mc="http://schemas.openxmlformats.org/markup-compatibility/2006">
              <mc:Choice xmlns:v="urn:schemas-microsoft-com:vml" Requires="v">
                <p:oleObj spid="_x0000_s3079" name="" r:id="rId1" imgW="4038600" imgH="3616960" progId="Visio.Drawing.6">
                  <p:embed/>
                </p:oleObj>
              </mc:Choice>
              <mc:Fallback>
                <p:oleObj name="" r:id="rId1" imgW="4038600" imgH="3616960" progId="Visio.Drawing.6">
                  <p:embed/>
                  <p:pic>
                    <p:nvPicPr>
                      <p:cNvPr id="0" name="Picture 3078"/>
                      <p:cNvPicPr/>
                      <p:nvPr/>
                    </p:nvPicPr>
                    <p:blipFill>
                      <a:blip r:embed="rId2"/>
                      <a:stretch>
                        <a:fillRect/>
                      </a:stretch>
                    </p:blipFill>
                    <p:spPr>
                      <a:xfrm>
                        <a:off x="304800" y="1371600"/>
                        <a:ext cx="8458200" cy="5105400"/>
                      </a:xfrm>
                      <a:prstGeom prst="rect">
                        <a:avLst/>
                      </a:prstGeom>
                      <a:noFill/>
                      <a:ln w="38100">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a:xfrm>
            <a:off x="304800" y="381000"/>
            <a:ext cx="7772400" cy="914400"/>
          </a:xfrm>
        </p:spPr>
        <p:txBody>
          <a:bodyPr vert="horz" wrap="square" lIns="45720" tIns="45720" rIns="45720" bIns="45720" anchor="ctr"/>
          <a:p>
            <a:pPr eaLnBrk="1" hangingPunct="1"/>
            <a:r>
              <a:rPr dirty="0">
                <a:latin typeface="Times New Roman" panose="02020603050405020304" pitchFamily="18" charset="0"/>
              </a:rPr>
              <a:t>DMZ Firewall</a:t>
            </a:r>
            <a:endParaRPr dirty="0">
              <a:latin typeface="Times New Roman" panose="02020603050405020304" pitchFamily="18" charset="0"/>
            </a:endParaRPr>
          </a:p>
        </p:txBody>
      </p:sp>
      <p:graphicFrame>
        <p:nvGraphicFramePr>
          <p:cNvPr id="3074" name="Object 2"/>
          <p:cNvGraphicFramePr>
            <a:graphicFrameLocks noGrp="1"/>
          </p:cNvGraphicFramePr>
          <p:nvPr>
            <p:ph type="clipArt" sz="half" idx="2"/>
          </p:nvPr>
        </p:nvGraphicFramePr>
        <p:xfrm>
          <a:off x="533400" y="1371600"/>
          <a:ext cx="8077200" cy="5257800"/>
        </p:xfrm>
        <a:graphic>
          <a:graphicData uri="http://schemas.openxmlformats.org/presentationml/2006/ole">
            <mc:AlternateContent xmlns:mc="http://schemas.openxmlformats.org/markup-compatibility/2006">
              <mc:Choice xmlns:v="urn:schemas-microsoft-com:vml" Requires="v">
                <p:oleObj spid="_x0000_s3076" name="" r:id="rId1" imgW="5715635" imgH="3520440" progId="Visio.Drawing.6">
                  <p:embed/>
                </p:oleObj>
              </mc:Choice>
              <mc:Fallback>
                <p:oleObj name="" r:id="rId1" imgW="5715635" imgH="3520440" progId="Visio.Drawing.6">
                  <p:embed/>
                  <p:pic>
                    <p:nvPicPr>
                      <p:cNvPr id="0" name="Picture 3075"/>
                      <p:cNvPicPr/>
                      <p:nvPr/>
                    </p:nvPicPr>
                    <p:blipFill>
                      <a:blip r:embed="rId2"/>
                      <a:stretch>
                        <a:fillRect/>
                      </a:stretch>
                    </p:blipFill>
                    <p:spPr>
                      <a:xfrm>
                        <a:off x="533400" y="1371600"/>
                        <a:ext cx="8077200" cy="5257800"/>
                      </a:xfrm>
                      <a:prstGeom prst="rect">
                        <a:avLst/>
                      </a:prstGeom>
                      <a:noFill/>
                      <a:ln w="38100">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p:cNvSpPr>
          <p:nvPr>
            <p:ph type="title"/>
          </p:nvPr>
        </p:nvSpPr>
        <p:spPr>
          <a:xfrm>
            <a:off x="533400" y="304800"/>
            <a:ext cx="7467600" cy="685800"/>
          </a:xfrm>
        </p:spPr>
        <p:txBody>
          <a:bodyPr vert="horz" wrap="square" lIns="45720" tIns="45720" rIns="45720" bIns="45720" anchor="ctr"/>
          <a:p>
            <a:pPr eaLnBrk="1" hangingPunct="1"/>
            <a:r>
              <a:rPr dirty="0">
                <a:latin typeface="Times New Roman" panose="02020603050405020304" pitchFamily="18" charset="0"/>
              </a:rPr>
              <a:t>Firewall Sandwich</a:t>
            </a:r>
            <a:endParaRPr dirty="0">
              <a:latin typeface="Times New Roman" panose="02020603050405020304" pitchFamily="18" charset="0"/>
            </a:endParaRPr>
          </a:p>
        </p:txBody>
      </p:sp>
      <p:graphicFrame>
        <p:nvGraphicFramePr>
          <p:cNvPr id="4098" name="Object 2"/>
          <p:cNvGraphicFramePr>
            <a:graphicFrameLocks noGrp="1"/>
          </p:cNvGraphicFramePr>
          <p:nvPr>
            <p:ph type="clipArt" sz="half" idx="2"/>
          </p:nvPr>
        </p:nvGraphicFramePr>
        <p:xfrm>
          <a:off x="533400" y="1143000"/>
          <a:ext cx="8153400" cy="5299075"/>
        </p:xfrm>
        <a:graphic>
          <a:graphicData uri="http://schemas.openxmlformats.org/presentationml/2006/ole">
            <mc:AlternateContent xmlns:mc="http://schemas.openxmlformats.org/markup-compatibility/2006">
              <mc:Choice xmlns:v="urn:schemas-microsoft-com:vml" Requires="v">
                <p:oleObj spid="_x0000_s3077" name="" r:id="rId1" imgW="4916170" imgH="5263515" progId="Visio.Drawing.6">
                  <p:embed/>
                </p:oleObj>
              </mc:Choice>
              <mc:Fallback>
                <p:oleObj name="" r:id="rId1" imgW="4916170" imgH="5263515" progId="Visio.Drawing.6">
                  <p:embed/>
                  <p:pic>
                    <p:nvPicPr>
                      <p:cNvPr id="0" name="Picture 3076"/>
                      <p:cNvPicPr/>
                      <p:nvPr/>
                    </p:nvPicPr>
                    <p:blipFill>
                      <a:blip r:embed="rId2"/>
                      <a:stretch>
                        <a:fillRect/>
                      </a:stretch>
                    </p:blipFill>
                    <p:spPr>
                      <a:xfrm>
                        <a:off x="533400" y="1143000"/>
                        <a:ext cx="8153400" cy="5299075"/>
                      </a:xfrm>
                      <a:prstGeom prst="rect">
                        <a:avLst/>
                      </a:prstGeom>
                      <a:noFill/>
                      <a:ln w="38100">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p:cNvSpPr>
          <p:nvPr>
            <p:ph type="title"/>
          </p:nvPr>
        </p:nvSpPr>
        <p:spPr>
          <a:xfrm>
            <a:off x="457200" y="304800"/>
            <a:ext cx="7772400" cy="685800"/>
          </a:xfrm>
        </p:spPr>
        <p:txBody>
          <a:bodyPr vert="horz" wrap="square" lIns="45720" tIns="45720" rIns="45720" bIns="45720" anchor="ctr"/>
          <a:p>
            <a:pPr eaLnBrk="1" hangingPunct="1"/>
            <a:r>
              <a:rPr dirty="0">
                <a:latin typeface="Times New Roman" panose="02020603050405020304" pitchFamily="18" charset="0"/>
              </a:rPr>
              <a:t>Layered Firewall</a:t>
            </a:r>
            <a:endParaRPr dirty="0">
              <a:latin typeface="Times New Roman" panose="02020603050405020304" pitchFamily="18" charset="0"/>
            </a:endParaRPr>
          </a:p>
        </p:txBody>
      </p:sp>
      <p:graphicFrame>
        <p:nvGraphicFramePr>
          <p:cNvPr id="5122" name="Object 2"/>
          <p:cNvGraphicFramePr>
            <a:graphicFrameLocks noGrp="1"/>
          </p:cNvGraphicFramePr>
          <p:nvPr>
            <p:ph type="clipArt" sz="half" idx="2"/>
          </p:nvPr>
        </p:nvGraphicFramePr>
        <p:xfrm>
          <a:off x="457200" y="1295400"/>
          <a:ext cx="8382000" cy="5257800"/>
        </p:xfrm>
        <a:graphic>
          <a:graphicData uri="http://schemas.openxmlformats.org/presentationml/2006/ole">
            <mc:AlternateContent xmlns:mc="http://schemas.openxmlformats.org/markup-compatibility/2006">
              <mc:Choice xmlns:v="urn:schemas-microsoft-com:vml" Requires="v">
                <p:oleObj spid="_x0000_s3078" name="" r:id="rId1" imgW="4895850" imgH="4267200" progId="Visio.Drawing.6">
                  <p:embed/>
                </p:oleObj>
              </mc:Choice>
              <mc:Fallback>
                <p:oleObj name="" r:id="rId1" imgW="4895850" imgH="4267200" progId="Visio.Drawing.6">
                  <p:embed/>
                  <p:pic>
                    <p:nvPicPr>
                      <p:cNvPr id="0" name="Picture 3077"/>
                      <p:cNvPicPr/>
                      <p:nvPr/>
                    </p:nvPicPr>
                    <p:blipFill>
                      <a:blip r:embed="rId2"/>
                      <a:stretch>
                        <a:fillRect/>
                      </a:stretch>
                    </p:blipFill>
                    <p:spPr>
                      <a:xfrm>
                        <a:off x="457200" y="1295400"/>
                        <a:ext cx="8382000" cy="5257800"/>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45720" tIns="45720" rIns="45720" bIns="45720" anchor="ctr"/>
          <a:p>
            <a:pPr eaLnBrk="1" hangingPunct="1"/>
            <a:r>
              <a:rPr sz="3200" kern="1200" dirty="0">
                <a:latin typeface="+mj-lt"/>
                <a:ea typeface="+mj-ea"/>
                <a:cs typeface="+mj-cs"/>
              </a:rPr>
              <a:t>Types of Firewalls</a:t>
            </a:r>
            <a:endParaRPr sz="3200" kern="1200" dirty="0">
              <a:latin typeface="+mj-lt"/>
              <a:ea typeface="+mj-ea"/>
              <a:cs typeface="+mj-cs"/>
            </a:endParaRPr>
          </a:p>
        </p:txBody>
      </p:sp>
      <p:sp>
        <p:nvSpPr>
          <p:cNvPr id="22531" name="Rectangle 3"/>
          <p:cNvSpPr>
            <a:spLocks noGrp="1"/>
          </p:cNvSpPr>
          <p:nvPr>
            <p:ph idx="1"/>
          </p:nvPr>
        </p:nvSpPr>
        <p:spPr/>
        <p:txBody>
          <a:bodyPr vert="horz" wrap="square" lIns="91440" tIns="45720" rIns="91440" bIns="45720" anchor="t"/>
          <a:p>
            <a:pPr marL="990600" lvl="1" indent="-533400" eaLnBrk="1" hangingPunct="1">
              <a:buFont typeface="Wingdings" panose="05000000000000000000" pitchFamily="2" charset="2"/>
              <a:buChar char="Ø"/>
            </a:pPr>
            <a:r>
              <a:rPr sz="2800" dirty="0"/>
              <a:t>Packet Filtering</a:t>
            </a:r>
            <a:endParaRPr sz="2800" dirty="0"/>
          </a:p>
          <a:p>
            <a:pPr marL="990600" lvl="1" indent="-533400" eaLnBrk="1" hangingPunct="1">
              <a:buFont typeface="Wingdings" panose="05000000000000000000" pitchFamily="2" charset="2"/>
              <a:buChar char="Ø"/>
            </a:pPr>
            <a:endParaRPr sz="2800" dirty="0"/>
          </a:p>
          <a:p>
            <a:pPr marL="990600" lvl="1" indent="-533400" eaLnBrk="1" hangingPunct="1">
              <a:buFont typeface="Wingdings" panose="05000000000000000000" pitchFamily="2" charset="2"/>
              <a:buChar char="Ø"/>
            </a:pPr>
            <a:r>
              <a:rPr sz="2800" dirty="0"/>
              <a:t>Stateful Packet Inspection</a:t>
            </a:r>
            <a:endParaRPr sz="2800" dirty="0"/>
          </a:p>
          <a:p>
            <a:pPr marL="990600" lvl="1" indent="-533400" eaLnBrk="1" hangingPunct="1">
              <a:buFont typeface="Wingdings" panose="05000000000000000000" pitchFamily="2" charset="2"/>
              <a:buChar char="Ø"/>
            </a:pPr>
            <a:endParaRPr sz="2800" dirty="0"/>
          </a:p>
          <a:p>
            <a:pPr marL="990600" lvl="1" indent="-533400" eaLnBrk="1" hangingPunct="1">
              <a:buFont typeface="Wingdings" panose="05000000000000000000" pitchFamily="2" charset="2"/>
              <a:buChar char="Ø"/>
            </a:pPr>
            <a:r>
              <a:rPr sz="2800" dirty="0"/>
              <a:t>Application Gateways/Proxies</a:t>
            </a:r>
            <a:endParaRPr sz="2800" dirty="0"/>
          </a:p>
          <a:p>
            <a:pPr marL="990600" lvl="1" indent="-533400" eaLnBrk="1" hangingPunct="1">
              <a:buFont typeface="Wingdings" panose="05000000000000000000" pitchFamily="2" charset="2"/>
              <a:buChar char="Ø"/>
            </a:pPr>
            <a:endParaRPr sz="2800" dirty="0"/>
          </a:p>
          <a:p>
            <a:pPr marL="990600" lvl="1" indent="-533400" eaLnBrk="1" hangingPunct="1">
              <a:buFont typeface="Wingdings" panose="05000000000000000000" pitchFamily="2" charset="2"/>
              <a:buChar char="Ø"/>
            </a:pPr>
            <a:r>
              <a:rPr sz="2800" dirty="0"/>
              <a:t>Adaptive Proxies</a:t>
            </a:r>
            <a:endParaRPr sz="2800" dirty="0"/>
          </a:p>
          <a:p>
            <a:pPr marL="990600" lvl="1" indent="-533400" eaLnBrk="1" hangingPunct="1">
              <a:buFont typeface="Wingdings" panose="05000000000000000000" pitchFamily="2" charset="2"/>
              <a:buChar char="Ø"/>
            </a:pPr>
            <a:endParaRPr sz="2800" dirty="0"/>
          </a:p>
          <a:p>
            <a:pPr marL="990600" lvl="1" indent="-533400" eaLnBrk="1" hangingPunct="1">
              <a:buFont typeface="Wingdings" panose="05000000000000000000" pitchFamily="2" charset="2"/>
              <a:buChar char="Ø"/>
            </a:pPr>
            <a:r>
              <a:rPr sz="2800" dirty="0"/>
              <a:t>Circuit Level Gateway</a:t>
            </a:r>
            <a:endParaRPr sz="2800" dirty="0"/>
          </a:p>
          <a:p>
            <a:pPr marL="990600" lvl="1" indent="-533400" eaLnBrk="1" hangingPunct="1">
              <a:buFont typeface="Wingdings" panose="05000000000000000000" pitchFamily="2" charset="2"/>
              <a:buNone/>
            </a:pPr>
            <a:endParaRPr sz="1600" b="1" dirty="0"/>
          </a:p>
          <a:p>
            <a:pPr marL="990600" lvl="1" indent="-533400" eaLnBrk="1" hangingPunct="1">
              <a:buNone/>
            </a:pPr>
            <a:endParaRPr sz="1600" b="1" dirty="0"/>
          </a:p>
          <a:p>
            <a:pPr marL="609600" indent="-609600" eaLnBrk="1" hangingPunct="1">
              <a:buFont typeface="Wingdings" panose="05000000000000000000" pitchFamily="2" charset="2"/>
              <a:buNone/>
            </a:pPr>
            <a:r>
              <a:rPr sz="1600" b="1" dirty="0"/>
              <a:t>	</a:t>
            </a:r>
            <a:endParaRPr sz="1600" b="1" dirty="0"/>
          </a:p>
          <a:p>
            <a:pPr marL="609600" indent="-609600" eaLnBrk="1" hangingPunct="1">
              <a:buFont typeface="Wingdings" panose="05000000000000000000" pitchFamily="2" charset="2"/>
              <a:buNone/>
            </a:pPr>
            <a:endParaRPr sz="1600" b="1"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457200" y="274638"/>
            <a:ext cx="7467600" cy="792162"/>
          </a:xfrm>
        </p:spPr>
        <p:txBody>
          <a:bodyPr vert="horz" wrap="square" lIns="45720" tIns="45720" rIns="45720" bIns="45720" anchor="ctr"/>
          <a:p>
            <a:r>
              <a:rPr sz="3200" kern="1200" dirty="0">
                <a:latin typeface="+mj-lt"/>
                <a:ea typeface="+mj-ea"/>
                <a:cs typeface="+mj-cs"/>
              </a:rPr>
              <a:t>Packet Filtering Firewall</a:t>
            </a:r>
            <a:endParaRPr sz="3200" kern="1200" dirty="0">
              <a:latin typeface="+mj-lt"/>
              <a:ea typeface="+mj-ea"/>
              <a:cs typeface="+mj-cs"/>
            </a:endParaRPr>
          </a:p>
        </p:txBody>
      </p:sp>
      <p:sp>
        <p:nvSpPr>
          <p:cNvPr id="23555" name="Rectangle 3"/>
          <p:cNvSpPr>
            <a:spLocks noGrp="1"/>
          </p:cNvSpPr>
          <p:nvPr>
            <p:ph idx="1"/>
          </p:nvPr>
        </p:nvSpPr>
        <p:spPr>
          <a:xfrm>
            <a:off x="457200" y="990600"/>
            <a:ext cx="8229600" cy="5135563"/>
          </a:xfrm>
        </p:spPr>
        <p:txBody>
          <a:bodyPr vert="horz" wrap="square" lIns="91440" tIns="45720" rIns="91440" bIns="45720" anchor="t"/>
          <a:p>
            <a:pPr>
              <a:lnSpc>
                <a:spcPct val="80000"/>
              </a:lnSpc>
              <a:buFont typeface="Wingdings" panose="05000000000000000000" pitchFamily="2" charset="2"/>
              <a:buNone/>
            </a:pPr>
            <a:endParaRPr sz="1600" b="1" dirty="0"/>
          </a:p>
          <a:p>
            <a:pPr>
              <a:lnSpc>
                <a:spcPct val="80000"/>
              </a:lnSpc>
              <a:buChar char="•"/>
            </a:pPr>
            <a:r>
              <a:rPr sz="2400" dirty="0"/>
              <a:t>A packet filtering firewall does exactly what its name implies -- it filters packets.</a:t>
            </a:r>
            <a:endParaRPr sz="2400" dirty="0"/>
          </a:p>
          <a:p>
            <a:pPr>
              <a:lnSpc>
                <a:spcPct val="80000"/>
              </a:lnSpc>
              <a:buFont typeface="Wingdings" panose="05000000000000000000" pitchFamily="2" charset="2"/>
              <a:buNone/>
            </a:pPr>
            <a:endParaRPr sz="2400" dirty="0"/>
          </a:p>
          <a:p>
            <a:pPr>
              <a:lnSpc>
                <a:spcPct val="80000"/>
              </a:lnSpc>
              <a:buChar char="•"/>
            </a:pPr>
            <a:r>
              <a:rPr sz="2400" dirty="0"/>
              <a:t>As each packet passes through the firewall, it is examined and information contained in the header is compared to a pre-configured set of rules or filters.</a:t>
            </a:r>
            <a:endParaRPr sz="2400" dirty="0"/>
          </a:p>
          <a:p>
            <a:pPr>
              <a:lnSpc>
                <a:spcPct val="80000"/>
              </a:lnSpc>
              <a:buChar char="•"/>
            </a:pPr>
            <a:endParaRPr sz="2400" dirty="0"/>
          </a:p>
          <a:p>
            <a:pPr>
              <a:lnSpc>
                <a:spcPct val="80000"/>
              </a:lnSpc>
              <a:buChar char="•"/>
            </a:pPr>
            <a:r>
              <a:rPr sz="2400" dirty="0"/>
              <a:t> An allow or deny decision is made based on the results of the comparison.</a:t>
            </a:r>
            <a:endParaRPr sz="2400" dirty="0"/>
          </a:p>
          <a:p>
            <a:pPr>
              <a:lnSpc>
                <a:spcPct val="80000"/>
              </a:lnSpc>
              <a:buChar char="•"/>
            </a:pPr>
            <a:endParaRPr sz="2400" dirty="0"/>
          </a:p>
          <a:p>
            <a:pPr>
              <a:lnSpc>
                <a:spcPct val="80000"/>
              </a:lnSpc>
              <a:buChar char="•"/>
            </a:pPr>
            <a:r>
              <a:rPr sz="2400" dirty="0"/>
              <a:t> Each packet is examined individually without regard to other packets that are part of the same connection.</a:t>
            </a:r>
            <a:endParaRPr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457200" y="274638"/>
            <a:ext cx="7467600" cy="868363"/>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Packet Filtering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24579" name="Rectangle 3"/>
          <p:cNvSpPr>
            <a:spLocks noGrp="1"/>
          </p:cNvSpPr>
          <p:nvPr>
            <p:ph idx="1"/>
          </p:nvPr>
        </p:nvSpPr>
        <p:spPr>
          <a:xfrm>
            <a:off x="457200" y="1066800"/>
            <a:ext cx="8229600" cy="5410200"/>
          </a:xfrm>
        </p:spPr>
        <p:txBody>
          <a:bodyPr vert="horz" wrap="square" lIns="91440" tIns="45720" rIns="91440" bIns="45720" anchor="t"/>
          <a:p>
            <a:r>
              <a:rPr sz="2400" dirty="0"/>
              <a:t>A packet filtering firewall is often called a network layer firewall because the filtering is primarily done at the network layer (layer three) or the transport layer (layer four) of the OSI reference model. </a:t>
            </a:r>
            <a:endParaRPr sz="2400" dirty="0"/>
          </a:p>
        </p:txBody>
      </p:sp>
      <p:pic>
        <p:nvPicPr>
          <p:cNvPr id="33796" name="Picture 4" descr="fw04"/>
          <p:cNvPicPr>
            <a:picLocks noChangeAspect="1"/>
          </p:cNvPicPr>
          <p:nvPr/>
        </p:nvPicPr>
        <p:blipFill>
          <a:blip r:embed="rId1"/>
          <a:stretch>
            <a:fillRect/>
          </a:stretch>
        </p:blipFill>
        <p:spPr>
          <a:xfrm>
            <a:off x="838200" y="3048000"/>
            <a:ext cx="2552700" cy="3248025"/>
          </a:xfrm>
          <a:prstGeom prst="rect">
            <a:avLst/>
          </a:prstGeom>
          <a:noFill/>
          <a:ln w="9525">
            <a:noFill/>
          </a:ln>
        </p:spPr>
      </p:pic>
      <p:pic>
        <p:nvPicPr>
          <p:cNvPr id="24581" name="Picture 4" descr="fire01_big"/>
          <p:cNvPicPr>
            <a:picLocks noChangeAspect="1"/>
          </p:cNvPicPr>
          <p:nvPr/>
        </p:nvPicPr>
        <p:blipFill>
          <a:blip r:embed="rId2"/>
          <a:stretch>
            <a:fillRect/>
          </a:stretch>
        </p:blipFill>
        <p:spPr>
          <a:xfrm>
            <a:off x="3810000" y="3048000"/>
            <a:ext cx="4800600" cy="34178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1000" fill="hold"/>
                                        <p:tgtEl>
                                          <p:spTgt spid="33796"/>
                                        </p:tgtEl>
                                        <p:attrNameLst>
                                          <p:attrName>ppt_w</p:attrName>
                                        </p:attrNameLst>
                                      </p:cBhvr>
                                      <p:tavLst>
                                        <p:tav tm="0">
                                          <p:val>
                                            <p:strVal val="#ppt_w+.3"/>
                                          </p:val>
                                        </p:tav>
                                        <p:tav tm="100000">
                                          <p:val>
                                            <p:strVal val="#ppt_w"/>
                                          </p:val>
                                        </p:tav>
                                      </p:tavLst>
                                    </p:anim>
                                    <p:anim calcmode="lin" valueType="num">
                                      <p:cBhvr>
                                        <p:cTn id="8" dur="1000" fill="hold"/>
                                        <p:tgtEl>
                                          <p:spTgt spid="33796"/>
                                        </p:tgtEl>
                                        <p:attrNameLst>
                                          <p:attrName>ppt_h</p:attrName>
                                        </p:attrNameLst>
                                      </p:cBhvr>
                                      <p:tavLst>
                                        <p:tav tm="0">
                                          <p:val>
                                            <p:strVal val="#ppt_h"/>
                                          </p:val>
                                        </p:tav>
                                        <p:tav tm="100000">
                                          <p:val>
                                            <p:strVal val="#ppt_h"/>
                                          </p:val>
                                        </p:tav>
                                      </p:tavLst>
                                    </p:anim>
                                    <p:animEffect transition="in" filter="fade">
                                      <p:cBhvr>
                                        <p:cTn id="9"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p:nvPr>
        </p:nvSpPr>
        <p:spPr>
          <a:xfrm>
            <a:off x="457200" y="274638"/>
            <a:ext cx="7467600" cy="868363"/>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Packet Filtering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25603" name="Rectangle 3"/>
          <p:cNvSpPr>
            <a:spLocks noGrp="1"/>
          </p:cNvSpPr>
          <p:nvPr>
            <p:ph idx="1"/>
          </p:nvPr>
        </p:nvSpPr>
        <p:spPr>
          <a:xfrm>
            <a:off x="457200" y="1143000"/>
            <a:ext cx="8077200" cy="5334000"/>
          </a:xfrm>
        </p:spPr>
        <p:txBody>
          <a:bodyPr vert="horz" wrap="square" lIns="91440" tIns="45720" rIns="91440" bIns="45720" anchor="t"/>
          <a:p>
            <a:pPr>
              <a:lnSpc>
                <a:spcPct val="90000"/>
              </a:lnSpc>
            </a:pPr>
            <a:r>
              <a:rPr sz="2400" dirty="0">
                <a:cs typeface="Tahoma" panose="020B0604030504040204" pitchFamily="34" charset="0"/>
              </a:rPr>
              <a:t>Packet filtering rules or filters can be configured to allow or deny traffic based on one or more of the following variables:</a:t>
            </a:r>
            <a:endParaRPr sz="2400" dirty="0">
              <a:cs typeface="Tahoma" panose="020B0604030504040204" pitchFamily="34" charset="0"/>
            </a:endParaRPr>
          </a:p>
          <a:p>
            <a:pPr>
              <a:lnSpc>
                <a:spcPct val="90000"/>
              </a:lnSpc>
              <a:buFont typeface="Wingdings" panose="05000000000000000000" pitchFamily="2" charset="2"/>
              <a:buNone/>
            </a:pPr>
            <a:endParaRPr sz="2400" dirty="0">
              <a:cs typeface="Tahoma" panose="020B0604030504040204" pitchFamily="34" charset="0"/>
            </a:endParaRPr>
          </a:p>
          <a:p>
            <a:pPr lvl="1">
              <a:lnSpc>
                <a:spcPct val="90000"/>
              </a:lnSpc>
            </a:pPr>
            <a:r>
              <a:rPr sz="2400" dirty="0">
                <a:cs typeface="Tahoma" panose="020B0604030504040204" pitchFamily="34" charset="0"/>
              </a:rPr>
              <a:t>Source IP address </a:t>
            </a:r>
            <a:endParaRPr sz="2400" dirty="0">
              <a:cs typeface="Tahoma" panose="020B0604030504040204" pitchFamily="34" charset="0"/>
            </a:endParaRPr>
          </a:p>
          <a:p>
            <a:pPr lvl="1">
              <a:lnSpc>
                <a:spcPct val="90000"/>
              </a:lnSpc>
            </a:pPr>
            <a:r>
              <a:rPr sz="2400" dirty="0">
                <a:cs typeface="Tahoma" panose="020B0604030504040204" pitchFamily="34" charset="0"/>
              </a:rPr>
              <a:t>Destination IP address </a:t>
            </a:r>
            <a:endParaRPr sz="2400" dirty="0">
              <a:cs typeface="Tahoma" panose="020B0604030504040204" pitchFamily="34" charset="0"/>
            </a:endParaRPr>
          </a:p>
          <a:p>
            <a:pPr lvl="1">
              <a:lnSpc>
                <a:spcPct val="90000"/>
              </a:lnSpc>
            </a:pPr>
            <a:r>
              <a:rPr sz="2400" dirty="0">
                <a:cs typeface="Tahoma" panose="020B0604030504040204" pitchFamily="34" charset="0"/>
              </a:rPr>
              <a:t>Protocol type (TCP/UDP) </a:t>
            </a:r>
            <a:endParaRPr sz="2400" dirty="0">
              <a:cs typeface="Tahoma" panose="020B0604030504040204" pitchFamily="34" charset="0"/>
            </a:endParaRPr>
          </a:p>
          <a:p>
            <a:pPr lvl="1">
              <a:lnSpc>
                <a:spcPct val="90000"/>
              </a:lnSpc>
            </a:pPr>
            <a:r>
              <a:rPr sz="2400" dirty="0">
                <a:cs typeface="Tahoma" panose="020B0604030504040204" pitchFamily="34" charset="0"/>
              </a:rPr>
              <a:t>Source port </a:t>
            </a:r>
            <a:endParaRPr sz="2400" dirty="0">
              <a:cs typeface="Tahoma" panose="020B0604030504040204" pitchFamily="34" charset="0"/>
            </a:endParaRPr>
          </a:p>
          <a:p>
            <a:pPr lvl="1">
              <a:lnSpc>
                <a:spcPct val="90000"/>
              </a:lnSpc>
            </a:pPr>
            <a:r>
              <a:rPr sz="2400" dirty="0">
                <a:cs typeface="Tahoma" panose="020B0604030504040204" pitchFamily="34" charset="0"/>
              </a:rPr>
              <a:t>Destination port </a:t>
            </a:r>
            <a:endParaRPr sz="2400" dirty="0">
              <a:cs typeface="Tahoma" panose="020B0604030504040204" pitchFamily="34" charset="0"/>
            </a:endParaRPr>
          </a:p>
          <a:p>
            <a:pPr lvl="1">
              <a:lnSpc>
                <a:spcPct val="90000"/>
              </a:lnSpc>
              <a:buNone/>
            </a:pPr>
            <a:endParaRPr sz="1600" dirty="0">
              <a:cs typeface="Tahoma" panose="020B0604030504040204" pitchFamily="34" charset="0"/>
            </a:endParaRPr>
          </a:p>
          <a:p>
            <a:pPr>
              <a:lnSpc>
                <a:spcPct val="90000"/>
              </a:lnSpc>
            </a:pPr>
            <a:endParaRPr sz="1600" dirty="0">
              <a:cs typeface="Tahoma" panose="020B0604030504040204" pitchFamily="34" charset="0"/>
            </a:endParaRPr>
          </a:p>
          <a:p>
            <a:pPr>
              <a:lnSpc>
                <a:spcPct val="90000"/>
              </a:lnSpc>
            </a:pPr>
            <a:endParaRPr sz="16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457200" y="274638"/>
            <a:ext cx="7467600" cy="792163"/>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Packet </a:t>
            </a:r>
            <a:r>
              <a:rPr kumimoji="0" lang="en-US" sz="3200" b="0" i="0" u="none" strike="noStrike" kern="1200" cap="none" spc="0" normalizeH="0" baseline="0" noProof="0" dirty="0" smtClean="0">
                <a:ln>
                  <a:noFill/>
                </a:ln>
                <a:solidFill>
                  <a:schemeClr val="tx1"/>
                </a:solidFill>
                <a:effectLst/>
                <a:uLnTx/>
                <a:uFillTx/>
                <a:latin typeface="+mn-lt"/>
                <a:ea typeface="+mj-ea"/>
                <a:cs typeface="+mj-cs"/>
              </a:rPr>
              <a:t>Filtering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26627" name="Rectangle 3"/>
          <p:cNvSpPr>
            <a:spLocks noGrp="1"/>
          </p:cNvSpPr>
          <p:nvPr>
            <p:ph idx="1"/>
          </p:nvPr>
        </p:nvSpPr>
        <p:spPr>
          <a:xfrm>
            <a:off x="457200" y="1219200"/>
            <a:ext cx="8001000" cy="5181600"/>
          </a:xfrm>
        </p:spPr>
        <p:txBody>
          <a:bodyPr vert="horz" wrap="square" lIns="91440" tIns="45720" rIns="91440" bIns="45720" anchor="t"/>
          <a:p>
            <a:pPr>
              <a:buFont typeface="Wingdings" panose="05000000000000000000" pitchFamily="2" charset="2"/>
              <a:buNone/>
            </a:pPr>
            <a:r>
              <a:rPr b="1" dirty="0"/>
              <a:t> </a:t>
            </a:r>
            <a:r>
              <a:rPr sz="1800" b="1" dirty="0"/>
              <a:t>Advantages :</a:t>
            </a:r>
            <a:endParaRPr sz="1800" b="1" dirty="0"/>
          </a:p>
          <a:p>
            <a:pPr>
              <a:buFont typeface="Wingdings" panose="05000000000000000000" pitchFamily="2" charset="2"/>
              <a:buNone/>
            </a:pPr>
            <a:endParaRPr sz="1800" dirty="0"/>
          </a:p>
          <a:p>
            <a:pPr>
              <a:buChar char="•"/>
            </a:pPr>
            <a:r>
              <a:rPr sz="2000" dirty="0"/>
              <a:t>Packet filtering is typically faster than other packet screening methods. </a:t>
            </a:r>
            <a:endParaRPr sz="2000" dirty="0"/>
          </a:p>
          <a:p>
            <a:pPr>
              <a:buFont typeface="Wingdings" panose="05000000000000000000" pitchFamily="2" charset="2"/>
              <a:buNone/>
            </a:pPr>
            <a:endParaRPr sz="2000" dirty="0"/>
          </a:p>
          <a:p>
            <a:pPr>
              <a:buChar char="•"/>
            </a:pPr>
            <a:r>
              <a:rPr sz="2000" dirty="0"/>
              <a:t>Packet filtering firewalls can be implemented easily in a network.</a:t>
            </a:r>
            <a:endParaRPr sz="2000" dirty="0"/>
          </a:p>
          <a:p>
            <a:pPr>
              <a:buChar char="•"/>
            </a:pPr>
            <a:endParaRPr sz="2000" dirty="0"/>
          </a:p>
          <a:p>
            <a:pPr>
              <a:buChar char="•"/>
            </a:pPr>
            <a:r>
              <a:rPr sz="2000" dirty="0"/>
              <a:t>They typically require no additional configuration for clients. </a:t>
            </a:r>
            <a:endParaRPr sz="2000" dirty="0"/>
          </a:p>
          <a:p>
            <a:pPr>
              <a:buChar char="•"/>
            </a:pPr>
            <a:endParaRPr sz="2000" dirty="0"/>
          </a:p>
          <a:p>
            <a:pPr>
              <a:buChar char="•"/>
            </a:pPr>
            <a:r>
              <a:rPr sz="2000" dirty="0"/>
              <a:t>They can be implemented in a transparent mode.</a:t>
            </a:r>
            <a:endParaRPr sz="2000" dirty="0"/>
          </a:p>
          <a:p>
            <a:pPr>
              <a:buChar char="•"/>
            </a:pPr>
            <a:endParaRPr sz="2000" dirty="0"/>
          </a:p>
          <a:p>
            <a:pPr>
              <a:buChar char="•"/>
            </a:pPr>
            <a:r>
              <a:rPr sz="2000" dirty="0"/>
              <a:t>Packet filtering firewalls are typically less expensive. </a:t>
            </a:r>
            <a:endParaRPr sz="2000" dirty="0"/>
          </a:p>
          <a:p>
            <a:pPr>
              <a:buFont typeface="Wingdings" panose="05000000000000000000" pitchFamily="2" charset="2"/>
              <a:buNone/>
            </a:pPr>
            <a:r>
              <a:rPr sz="1600" dirty="0"/>
              <a:t>	</a:t>
            </a:r>
            <a:endParaRPr sz="1600" dirty="0"/>
          </a:p>
          <a:p>
            <a:pPr>
              <a:buChar char="•"/>
            </a:pPr>
            <a:endParaRPr sz="1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xfrm>
            <a:off x="457200" y="274638"/>
            <a:ext cx="7467600" cy="639762"/>
          </a:xfrm>
        </p:spPr>
        <p:txBody>
          <a:bodyPr vert="horz" wrap="square" lIns="45720" tIns="45720" rIns="45720" bIns="45720" anchor="ctr"/>
          <a:p>
            <a:pPr eaLnBrk="1" hangingPunct="1"/>
            <a:r>
              <a:rPr sz="4000" kern="1200" dirty="0">
                <a:latin typeface="+mj-lt"/>
                <a:ea typeface="+mj-ea"/>
                <a:cs typeface="+mj-cs"/>
              </a:rPr>
              <a:t>What Is a Firewall</a:t>
            </a:r>
            <a:r>
              <a:rPr lang="ar-SA" altLang="x-none" sz="4000" kern="1200" dirty="0">
                <a:latin typeface="+mj-lt"/>
                <a:ea typeface="+mj-ea"/>
                <a:cs typeface="Tahoma" panose="020B0604030504040204" pitchFamily="34" charset="0"/>
              </a:rPr>
              <a:t>?</a:t>
            </a:r>
            <a:r>
              <a:rPr lang="ar-SA" altLang="x-none" sz="4800" kern="1200" dirty="0">
                <a:latin typeface="+mj-lt"/>
                <a:ea typeface="+mj-ea"/>
                <a:cs typeface="Tahoma" panose="020B0604030504040204" pitchFamily="34" charset="0"/>
              </a:rPr>
              <a:t> </a:t>
            </a:r>
            <a:endParaRPr kern="1200" dirty="0">
              <a:latin typeface="+mj-lt"/>
              <a:ea typeface="+mj-ea"/>
              <a:cs typeface="+mj-cs"/>
            </a:endParaRPr>
          </a:p>
        </p:txBody>
      </p:sp>
      <p:sp>
        <p:nvSpPr>
          <p:cNvPr id="14339" name="Content Placeholder 2"/>
          <p:cNvSpPr>
            <a:spLocks noGrp="1"/>
          </p:cNvSpPr>
          <p:nvPr>
            <p:ph idx="1"/>
          </p:nvPr>
        </p:nvSpPr>
        <p:spPr>
          <a:xfrm>
            <a:off x="457200" y="1219200"/>
            <a:ext cx="8382000" cy="5105400"/>
          </a:xfrm>
        </p:spPr>
        <p:txBody>
          <a:bodyPr vert="horz" wrap="square" lIns="91440" tIns="45720" rIns="91440" bIns="45720" anchor="t"/>
          <a:p>
            <a:pPr eaLnBrk="1" hangingPunct="1"/>
            <a:r>
              <a:rPr sz="3200" b="1" dirty="0">
                <a:cs typeface="Tahoma" panose="020B0604030504040204" pitchFamily="34" charset="0"/>
              </a:rPr>
              <a:t>Definition</a:t>
            </a:r>
            <a:r>
              <a:rPr sz="3200" dirty="0">
                <a:cs typeface="Tahoma" panose="020B0604030504040204" pitchFamily="34" charset="0"/>
              </a:rPr>
              <a:t>: </a:t>
            </a:r>
            <a:endParaRPr sz="3200" dirty="0">
              <a:cs typeface="Tahoma" panose="020B0604030504040204" pitchFamily="34" charset="0"/>
            </a:endParaRPr>
          </a:p>
          <a:p>
            <a:pPr eaLnBrk="1" hangingPunct="1"/>
            <a:endParaRPr sz="3200" dirty="0">
              <a:cs typeface="Tahoma" panose="020B0604030504040204" pitchFamily="34" charset="0"/>
            </a:endParaRPr>
          </a:p>
          <a:p>
            <a:pPr lvl="1" eaLnBrk="1" hangingPunct="1"/>
            <a:r>
              <a:rPr sz="2800" dirty="0">
                <a:cs typeface="Tahoma" panose="020B0604030504040204" pitchFamily="34" charset="0"/>
              </a:rPr>
              <a:t> A Network Firewall is a system or group of systems used to control access between two networks -- a trusted network and an un-trusted network -- using pre-configured rules or filters.</a:t>
            </a:r>
            <a:endParaRPr sz="2800" dirty="0">
              <a:cs typeface="Tahoma" panose="020B0604030504040204" pitchFamily="34" charset="0"/>
            </a:endParaRPr>
          </a:p>
          <a:p>
            <a:pPr eaLnBrk="1" hangingPunct="1"/>
            <a:endParaRPr dirty="0"/>
          </a:p>
        </p:txBody>
      </p:sp>
      <p:pic>
        <p:nvPicPr>
          <p:cNvPr id="5" name="Picture 7" descr="Firewall_%28networking%29"/>
          <p:cNvPicPr>
            <a:picLocks noChangeAspect="1"/>
          </p:cNvPicPr>
          <p:nvPr/>
        </p:nvPicPr>
        <p:blipFill>
          <a:blip r:embed="rId1"/>
          <a:stretch>
            <a:fillRect/>
          </a:stretch>
        </p:blipFill>
        <p:spPr>
          <a:xfrm>
            <a:off x="1371600" y="4572000"/>
            <a:ext cx="6019800" cy="182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a:xfrm>
            <a:off x="457200" y="274638"/>
            <a:ext cx="7467600" cy="792163"/>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Packet </a:t>
            </a:r>
            <a:r>
              <a:rPr kumimoji="0" lang="en-US" sz="3200" b="0" i="0" u="none" strike="noStrike" kern="1200" cap="none" spc="0" normalizeH="0" baseline="0" noProof="0" dirty="0" smtClean="0">
                <a:ln>
                  <a:noFill/>
                </a:ln>
                <a:solidFill>
                  <a:schemeClr val="tx1"/>
                </a:solidFill>
                <a:effectLst/>
                <a:uLnTx/>
                <a:uFillTx/>
                <a:latin typeface="+mn-lt"/>
                <a:ea typeface="+mj-ea"/>
                <a:cs typeface="+mj-cs"/>
              </a:rPr>
              <a:t>Filtering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27651" name="Rectangle 3"/>
          <p:cNvSpPr>
            <a:spLocks noGrp="1"/>
          </p:cNvSpPr>
          <p:nvPr>
            <p:ph idx="1"/>
          </p:nvPr>
        </p:nvSpPr>
        <p:spPr>
          <a:xfrm>
            <a:off x="457200" y="1219200"/>
            <a:ext cx="8153400" cy="5181600"/>
          </a:xfrm>
        </p:spPr>
        <p:txBody>
          <a:bodyPr vert="horz" wrap="square" lIns="91440" tIns="45720" rIns="91440" bIns="45720" anchor="t"/>
          <a:p>
            <a:pPr>
              <a:buFont typeface="Wingdings" panose="05000000000000000000" pitchFamily="2" charset="2"/>
              <a:buNone/>
            </a:pPr>
            <a:r>
              <a:rPr b="1" dirty="0"/>
              <a:t>	</a:t>
            </a:r>
            <a:r>
              <a:rPr sz="2000" b="1" dirty="0"/>
              <a:t>Disadvantages:</a:t>
            </a:r>
            <a:endParaRPr sz="2000" b="1" dirty="0"/>
          </a:p>
          <a:p>
            <a:pPr>
              <a:buFont typeface="Wingdings" panose="05000000000000000000" pitchFamily="2" charset="2"/>
              <a:buNone/>
            </a:pPr>
            <a:endParaRPr sz="2000" b="1" dirty="0"/>
          </a:p>
          <a:p>
            <a:pPr>
              <a:buChar char="•"/>
            </a:pPr>
            <a:r>
              <a:rPr sz="2000" dirty="0"/>
              <a:t>Packet filtering firewalls allow a direct connection to be made between the two endpoints.</a:t>
            </a:r>
            <a:endParaRPr sz="2000" dirty="0"/>
          </a:p>
          <a:p>
            <a:pPr>
              <a:buChar char="•"/>
            </a:pPr>
            <a:endParaRPr sz="2000" dirty="0"/>
          </a:p>
          <a:p>
            <a:pPr>
              <a:buChar char="•"/>
            </a:pPr>
            <a:r>
              <a:rPr sz="2000" dirty="0"/>
              <a:t>If ports are open, they are open to all traffic passing through that port, which in effect leaves a security hole in your network. </a:t>
            </a:r>
            <a:endParaRPr sz="2000" dirty="0"/>
          </a:p>
          <a:p>
            <a:pPr>
              <a:buChar char="•"/>
            </a:pPr>
            <a:endParaRPr sz="2000" dirty="0"/>
          </a:p>
          <a:p>
            <a:pPr>
              <a:buChar char="•"/>
            </a:pPr>
            <a:r>
              <a:rPr sz="2000" dirty="0"/>
              <a:t>Defining rules and filters on a packet filtering firewall can be a complex task. </a:t>
            </a:r>
            <a:endParaRPr sz="2000" dirty="0"/>
          </a:p>
          <a:p>
            <a:pPr>
              <a:buChar char="•"/>
            </a:pPr>
            <a:endParaRPr sz="2000" dirty="0"/>
          </a:p>
          <a:p>
            <a:pPr>
              <a:buChar char="•"/>
            </a:pPr>
            <a:r>
              <a:rPr sz="2000" dirty="0"/>
              <a:t>Packet filtering firewalls are prone to certain types of attacks. Since packet inspection goes no deeper than the packet header information</a:t>
            </a:r>
            <a:endParaRPr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a:t>
            </a:r>
            <a:r>
              <a:rPr kumimoji="0" lang="en-US" sz="4600" b="0" i="0" u="none" strike="noStrike" kern="1200" cap="none" spc="0" normalizeH="0" baseline="0" noProof="0" dirty="0">
                <a:ln>
                  <a:noFill/>
                </a:ln>
                <a:solidFill>
                  <a:schemeClr val="tx1"/>
                </a:solidFill>
                <a:effectLst/>
                <a:uLnTx/>
                <a:uFillTx/>
                <a:latin typeface="+mn-lt"/>
                <a:ea typeface="+mj-ea"/>
                <a:cs typeface="+mj-cs"/>
              </a:rPr>
              <a:t> </a:t>
            </a:r>
            <a:endParaRPr kumimoji="0" 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28675" name="Rectangle 3"/>
          <p:cNvSpPr>
            <a:spLocks noGrp="1"/>
          </p:cNvSpPr>
          <p:nvPr>
            <p:ph idx="1"/>
          </p:nvPr>
        </p:nvSpPr>
        <p:spPr>
          <a:xfrm>
            <a:off x="457200" y="1295400"/>
            <a:ext cx="8229600" cy="4830763"/>
          </a:xfrm>
        </p:spPr>
        <p:txBody>
          <a:bodyPr vert="horz" wrap="square" lIns="91440" tIns="45720" rIns="91440" bIns="45720" anchor="t"/>
          <a:p>
            <a:r>
              <a:rPr sz="2400" dirty="0"/>
              <a:t>Stateful packet inspection uses the same fundamental packet screening technique that packet filtering does. In addition, it examines the packet header information from the network layer of the OSI model to the application layer to verify that the packet is part of a legitimate connection and the protocols are behaving as expected. </a:t>
            </a:r>
            <a:endParaRPr sz="2400" dirty="0"/>
          </a:p>
        </p:txBody>
      </p:sp>
      <p:pic>
        <p:nvPicPr>
          <p:cNvPr id="43012" name="Picture 4" descr="fw05"/>
          <p:cNvPicPr>
            <a:picLocks noChangeAspect="1"/>
          </p:cNvPicPr>
          <p:nvPr/>
        </p:nvPicPr>
        <p:blipFill>
          <a:blip r:embed="rId1"/>
          <a:stretch>
            <a:fillRect/>
          </a:stretch>
        </p:blipFill>
        <p:spPr>
          <a:xfrm>
            <a:off x="2590800" y="3733800"/>
            <a:ext cx="2886075" cy="3124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p:cTn id="7" dur="2000" fill="hold"/>
                                        <p:tgtEl>
                                          <p:spTgt spid="43012"/>
                                        </p:tgtEl>
                                        <p:attrNameLst>
                                          <p:attrName>ppt_w</p:attrName>
                                        </p:attrNameLst>
                                      </p:cBhvr>
                                      <p:tavLst>
                                        <p:tav tm="0">
                                          <p:val>
                                            <p:strVal val="#ppt_w+.3"/>
                                          </p:val>
                                        </p:tav>
                                        <p:tav tm="100000">
                                          <p:val>
                                            <p:strVal val="#ppt_w"/>
                                          </p:val>
                                        </p:tav>
                                      </p:tavLst>
                                    </p:anim>
                                    <p:anim calcmode="lin" valueType="num">
                                      <p:cBhvr>
                                        <p:cTn id="8" dur="2000" fill="hold"/>
                                        <p:tgtEl>
                                          <p:spTgt spid="43012"/>
                                        </p:tgtEl>
                                        <p:attrNameLst>
                                          <p:attrName>ppt_h</p:attrName>
                                        </p:attrNameLst>
                                      </p:cBhvr>
                                      <p:tavLst>
                                        <p:tav tm="0">
                                          <p:val>
                                            <p:strVal val="#ppt_h"/>
                                          </p:val>
                                        </p:tav>
                                        <p:tav tm="100000">
                                          <p:val>
                                            <p:strVal val="#ppt_h"/>
                                          </p:val>
                                        </p:tav>
                                      </p:tavLst>
                                    </p:anim>
                                    <p:animEffect transition="in" filter="fade">
                                      <p:cBhvr>
                                        <p:cTn id="9" dur="20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29699" name="Rectangle 3"/>
          <p:cNvSpPr>
            <a:spLocks noGrp="1"/>
          </p:cNvSpPr>
          <p:nvPr>
            <p:ph idx="1"/>
          </p:nvPr>
        </p:nvSpPr>
        <p:spPr>
          <a:xfrm>
            <a:off x="457200" y="1219200"/>
            <a:ext cx="7467600" cy="4906963"/>
          </a:xfrm>
        </p:spPr>
        <p:txBody>
          <a:bodyPr vert="horz" wrap="square" lIns="91440" tIns="45720" rIns="91440" bIns="45720" anchor="t"/>
          <a:p>
            <a:r>
              <a:rPr sz="2400" dirty="0"/>
              <a:t>As packets pass through the firewall, packet header information is examined and fed into a dynamic state table where it is stored. The packets are compared to pre-configured rules or filters and allow or deny decisions are made based on the results of the comparison. </a:t>
            </a:r>
            <a:endParaRPr sz="2400" dirty="0"/>
          </a:p>
          <a:p>
            <a:pPr>
              <a:buFont typeface="Wingdings" panose="05000000000000000000" pitchFamily="2" charset="2"/>
              <a:buNone/>
            </a:pPr>
            <a:endParaRPr sz="2400" dirty="0"/>
          </a:p>
          <a:p>
            <a:r>
              <a:rPr sz="2400" dirty="0"/>
              <a:t>The data in the state table is then used to evaluate subsequent packets to verify that they are part of the same connection. </a:t>
            </a:r>
            <a:endParaRPr sz="24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0723" name="Rectangle 3"/>
          <p:cNvSpPr>
            <a:spLocks noGrp="1"/>
          </p:cNvSpPr>
          <p:nvPr>
            <p:ph idx="1"/>
          </p:nvPr>
        </p:nvSpPr>
        <p:spPr/>
        <p:txBody>
          <a:bodyPr vert="horz" wrap="square" lIns="91440" tIns="45720" rIns="91440" bIns="45720" anchor="t"/>
          <a:p>
            <a:pPr>
              <a:buFont typeface="Wingdings" panose="05000000000000000000" pitchFamily="2" charset="2"/>
              <a:buNone/>
            </a:pPr>
            <a:r>
              <a:rPr sz="2800" dirty="0"/>
              <a:t>This method can make decisions based on one or more of the following:</a:t>
            </a:r>
            <a:endParaRPr sz="2800" dirty="0"/>
          </a:p>
          <a:p>
            <a:pPr>
              <a:buFont typeface="Wingdings" panose="05000000000000000000" pitchFamily="2" charset="2"/>
              <a:buNone/>
            </a:pPr>
            <a:endParaRPr sz="2800" dirty="0"/>
          </a:p>
          <a:p>
            <a:pPr>
              <a:buChar char="•"/>
            </a:pPr>
            <a:r>
              <a:rPr sz="2800" dirty="0"/>
              <a:t>Source IP address </a:t>
            </a:r>
            <a:endParaRPr sz="2800" dirty="0"/>
          </a:p>
          <a:p>
            <a:pPr>
              <a:buChar char="•"/>
            </a:pPr>
            <a:r>
              <a:rPr sz="2800" dirty="0"/>
              <a:t>Destination IP address </a:t>
            </a:r>
            <a:endParaRPr sz="2800" dirty="0"/>
          </a:p>
          <a:p>
            <a:pPr>
              <a:buChar char="•"/>
            </a:pPr>
            <a:r>
              <a:rPr sz="2800" dirty="0"/>
              <a:t>Protocol type (TCP/UDP) </a:t>
            </a:r>
            <a:endParaRPr sz="2800" dirty="0"/>
          </a:p>
          <a:p>
            <a:pPr>
              <a:buChar char="•"/>
            </a:pPr>
            <a:r>
              <a:rPr sz="2800" dirty="0"/>
              <a:t>Source port </a:t>
            </a:r>
            <a:endParaRPr sz="2800" dirty="0"/>
          </a:p>
          <a:p>
            <a:pPr>
              <a:buChar char="•"/>
            </a:pPr>
            <a:r>
              <a:rPr sz="2800" dirty="0"/>
              <a:t>Destination port </a:t>
            </a:r>
            <a:endParaRPr sz="2800" dirty="0"/>
          </a:p>
          <a:p>
            <a:pPr>
              <a:buChar char="•"/>
            </a:pPr>
            <a:r>
              <a:rPr sz="2800" dirty="0"/>
              <a:t>Connection state </a:t>
            </a:r>
            <a:endParaRPr sz="2800" dirty="0"/>
          </a:p>
          <a:p>
            <a:pPr>
              <a:buChar char="•"/>
            </a:pPr>
            <a:endParaRPr sz="1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1747" name="Rectangle 3"/>
          <p:cNvSpPr>
            <a:spLocks noGrp="1"/>
          </p:cNvSpPr>
          <p:nvPr>
            <p:ph idx="1"/>
          </p:nvPr>
        </p:nvSpPr>
        <p:spPr>
          <a:xfrm>
            <a:off x="457200" y="1371600"/>
            <a:ext cx="8382000" cy="5029200"/>
          </a:xfrm>
        </p:spPr>
        <p:txBody>
          <a:bodyPr vert="horz" wrap="square" lIns="91440" tIns="45720" rIns="91440" bIns="45720" anchor="t"/>
          <a:p>
            <a:pPr>
              <a:lnSpc>
                <a:spcPct val="90000"/>
              </a:lnSpc>
            </a:pPr>
            <a:r>
              <a:rPr sz="2800" dirty="0"/>
              <a:t>The connection state is derived from information gathered in previous packets. </a:t>
            </a:r>
            <a:endParaRPr sz="2800" dirty="0"/>
          </a:p>
          <a:p>
            <a:pPr>
              <a:lnSpc>
                <a:spcPct val="90000"/>
              </a:lnSpc>
            </a:pPr>
            <a:r>
              <a:rPr sz="2800" dirty="0"/>
              <a:t>It is an essential factor in making the decision for new communication attempts.</a:t>
            </a:r>
            <a:endParaRPr sz="2800" dirty="0"/>
          </a:p>
          <a:p>
            <a:pPr>
              <a:lnSpc>
                <a:spcPct val="90000"/>
              </a:lnSpc>
            </a:pPr>
            <a:r>
              <a:rPr sz="2800" dirty="0"/>
              <a:t>Stateful packet inspection compares the packets against the rules or filters and then checks the dynamic state table to verify that the packets are part of a valid, established connection.</a:t>
            </a:r>
            <a:endParaRPr sz="2800" dirty="0"/>
          </a:p>
          <a:p>
            <a:pPr>
              <a:lnSpc>
                <a:spcPct val="90000"/>
              </a:lnSpc>
            </a:pPr>
            <a:r>
              <a:rPr sz="2800" dirty="0"/>
              <a:t>By having the ability to "remember" the status of a connection, this method of packet screening is better equipped to guard against attacks than standard packet filtering. </a:t>
            </a:r>
            <a:endParaRPr sz="2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2771" name="Rectangle 3"/>
          <p:cNvSpPr>
            <a:spLocks noGrp="1"/>
          </p:cNvSpPr>
          <p:nvPr>
            <p:ph idx="1"/>
          </p:nvPr>
        </p:nvSpPr>
        <p:spPr>
          <a:xfrm>
            <a:off x="457200" y="1295400"/>
            <a:ext cx="8153400" cy="5181600"/>
          </a:xfrm>
        </p:spPr>
        <p:txBody>
          <a:bodyPr vert="horz" wrap="square" lIns="91440" tIns="45720" rIns="91440" bIns="45720" anchor="t"/>
          <a:p>
            <a:pPr>
              <a:buFont typeface="Wingdings" panose="05000000000000000000" pitchFamily="2" charset="2"/>
              <a:buNone/>
            </a:pPr>
            <a:r>
              <a:rPr b="1" dirty="0"/>
              <a:t>	Advantages</a:t>
            </a:r>
            <a:r>
              <a:rPr sz="2400" b="1" dirty="0"/>
              <a:t> :</a:t>
            </a:r>
            <a:endParaRPr sz="2400" b="1" dirty="0"/>
          </a:p>
          <a:p>
            <a:pPr>
              <a:buFont typeface="Wingdings" panose="05000000000000000000" pitchFamily="2" charset="2"/>
              <a:buNone/>
            </a:pPr>
            <a:endParaRPr sz="1600" b="1" dirty="0"/>
          </a:p>
          <a:p>
            <a:pPr>
              <a:buChar char="•"/>
            </a:pPr>
            <a:r>
              <a:rPr sz="2400" dirty="0"/>
              <a:t>Like packet filtering firewalls, have very little impact on network performance.</a:t>
            </a:r>
            <a:endParaRPr sz="2400" dirty="0"/>
          </a:p>
          <a:p>
            <a:pPr>
              <a:buChar char="•"/>
            </a:pPr>
            <a:endParaRPr sz="2400" dirty="0"/>
          </a:p>
          <a:p>
            <a:pPr>
              <a:buChar char="•"/>
            </a:pPr>
            <a:r>
              <a:rPr sz="2400" dirty="0"/>
              <a:t>More secure than basic packet filtering firewalls. Because stateful packet inspection digs deeper into the packet header information to determine the connection state between endpoints.</a:t>
            </a:r>
            <a:endParaRPr sz="2400" dirty="0"/>
          </a:p>
          <a:p>
            <a:pPr>
              <a:buChar char="•"/>
            </a:pPr>
            <a:endParaRPr sz="2400" dirty="0"/>
          </a:p>
          <a:p>
            <a:pPr>
              <a:buChar char="•"/>
            </a:pPr>
            <a:r>
              <a:rPr sz="2400" dirty="0"/>
              <a:t>Usually it have some logging capabilities. Logging can help identify and track the different types of traffic that pass though the firewall. </a:t>
            </a:r>
            <a:endParaRPr sz="2400" dirty="0"/>
          </a:p>
          <a:p>
            <a:pPr>
              <a:buChar char="•"/>
            </a:pPr>
            <a:endParaRPr sz="2400" dirty="0"/>
          </a:p>
          <a:p>
            <a:pPr>
              <a:buFont typeface="Wingdings" panose="05000000000000000000" pitchFamily="2" charset="2"/>
              <a:buNone/>
            </a:pPr>
            <a:endParaRPr sz="1600" dirty="0"/>
          </a:p>
          <a:p>
            <a:pPr>
              <a:buFont typeface="Wingdings" panose="05000000000000000000" pitchFamily="2" charset="2"/>
              <a:buNone/>
            </a:pPr>
            <a:endParaRPr sz="16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err="1">
                <a:ln>
                  <a:noFill/>
                </a:ln>
                <a:solidFill>
                  <a:schemeClr val="tx1"/>
                </a:solidFill>
                <a:effectLst/>
                <a:uLnTx/>
                <a:uFillTx/>
                <a:latin typeface="+mn-lt"/>
                <a:ea typeface="+mj-ea"/>
                <a:cs typeface="+mj-cs"/>
              </a:rPr>
              <a:t>Stateful</a:t>
            </a:r>
            <a:r>
              <a:rPr kumimoji="0" lang="en-US" sz="3200" b="0" i="0" u="none" strike="noStrike" kern="1200" cap="none" spc="0" normalizeH="0" baseline="0" noProof="0" dirty="0">
                <a:ln>
                  <a:noFill/>
                </a:ln>
                <a:solidFill>
                  <a:schemeClr val="tx1"/>
                </a:solidFill>
                <a:effectLst/>
                <a:uLnTx/>
                <a:uFillTx/>
                <a:latin typeface="+mn-lt"/>
                <a:ea typeface="+mj-ea"/>
                <a:cs typeface="+mj-cs"/>
              </a:rPr>
              <a:t> Packet Inspection</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3795" name="Rectangle 3"/>
          <p:cNvSpPr>
            <a:spLocks noGrp="1"/>
          </p:cNvSpPr>
          <p:nvPr>
            <p:ph idx="1"/>
          </p:nvPr>
        </p:nvSpPr>
        <p:spPr>
          <a:xfrm>
            <a:off x="457200" y="1295400"/>
            <a:ext cx="8077200" cy="4830763"/>
          </a:xfrm>
        </p:spPr>
        <p:txBody>
          <a:bodyPr vert="horz" wrap="square" lIns="91440" tIns="45720" rIns="91440" bIns="45720" anchor="t"/>
          <a:p>
            <a:pPr>
              <a:lnSpc>
                <a:spcPct val="80000"/>
              </a:lnSpc>
              <a:buFont typeface="Wingdings" panose="05000000000000000000" pitchFamily="2" charset="2"/>
              <a:buNone/>
            </a:pPr>
            <a:r>
              <a:rPr sz="1600" b="1" dirty="0"/>
              <a:t>	</a:t>
            </a:r>
            <a:r>
              <a:rPr sz="2800" b="1" dirty="0"/>
              <a:t>Disadvantages:</a:t>
            </a:r>
            <a:endParaRPr sz="2800" b="1" dirty="0"/>
          </a:p>
          <a:p>
            <a:pPr>
              <a:lnSpc>
                <a:spcPct val="80000"/>
              </a:lnSpc>
              <a:buFont typeface="Wingdings" panose="05000000000000000000" pitchFamily="2" charset="2"/>
              <a:buNone/>
            </a:pPr>
            <a:endParaRPr sz="1600" b="1" dirty="0"/>
          </a:p>
          <a:p>
            <a:pPr>
              <a:lnSpc>
                <a:spcPct val="80000"/>
              </a:lnSpc>
              <a:buChar char="•"/>
            </a:pPr>
            <a:r>
              <a:rPr sz="2800" dirty="0"/>
              <a:t>Like packet filtering, stateful packet inspection does not break the client/server model and therefore allows a direct connection to be made between the two endpoints </a:t>
            </a:r>
            <a:endParaRPr sz="2800" dirty="0"/>
          </a:p>
          <a:p>
            <a:pPr>
              <a:lnSpc>
                <a:spcPct val="80000"/>
              </a:lnSpc>
            </a:pPr>
            <a:endParaRPr sz="2800" dirty="0"/>
          </a:p>
          <a:p>
            <a:pPr>
              <a:lnSpc>
                <a:spcPct val="80000"/>
              </a:lnSpc>
            </a:pPr>
            <a:endParaRPr sz="2800" dirty="0"/>
          </a:p>
          <a:p>
            <a:pPr>
              <a:lnSpc>
                <a:spcPct val="80000"/>
              </a:lnSpc>
            </a:pPr>
            <a:r>
              <a:rPr sz="2800" dirty="0"/>
              <a:t>Rules and filters in this packet screening method can become complex, hard to manage, prone to error and difficult to test. </a:t>
            </a:r>
            <a:endParaRPr sz="2800" dirty="0"/>
          </a:p>
          <a:p>
            <a:pPr>
              <a:lnSpc>
                <a:spcPct val="80000"/>
              </a:lnSpc>
            </a:pPr>
            <a:endParaRPr sz="16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a:t>
            </a:r>
            <a:r>
              <a:rPr kumimoji="0" lang="en-US" sz="4600" b="0" i="0" u="none" strike="noStrike" kern="1200" cap="none" spc="0" normalizeH="0" baseline="0" noProof="0" dirty="0">
                <a:ln>
                  <a:noFill/>
                </a:ln>
                <a:solidFill>
                  <a:schemeClr val="tx1"/>
                </a:solidFill>
                <a:effectLst/>
                <a:uLnTx/>
                <a:uFillTx/>
                <a:latin typeface="+mn-lt"/>
                <a:ea typeface="+mj-ea"/>
                <a:cs typeface="+mj-cs"/>
              </a:rPr>
              <a:t> </a:t>
            </a:r>
            <a:endParaRPr kumimoji="0" 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34819" name="Rectangle 3"/>
          <p:cNvSpPr>
            <a:spLocks noGrp="1"/>
          </p:cNvSpPr>
          <p:nvPr>
            <p:ph idx="1"/>
          </p:nvPr>
        </p:nvSpPr>
        <p:spPr>
          <a:xfrm>
            <a:off x="457200" y="1600200"/>
            <a:ext cx="8229600" cy="4525963"/>
          </a:xfrm>
        </p:spPr>
        <p:txBody>
          <a:bodyPr vert="horz" wrap="square" lIns="91440" tIns="45720" rIns="91440" bIns="45720" anchor="t"/>
          <a:p>
            <a:pPr>
              <a:lnSpc>
                <a:spcPct val="130000"/>
              </a:lnSpc>
            </a:pPr>
            <a:r>
              <a:rPr sz="2400" dirty="0"/>
              <a:t>The proxy plays middleman in all connection attempts.  </a:t>
            </a:r>
            <a:endParaRPr sz="2400" dirty="0"/>
          </a:p>
          <a:p>
            <a:pPr>
              <a:lnSpc>
                <a:spcPct val="130000"/>
              </a:lnSpc>
            </a:pPr>
            <a:endParaRPr sz="2400" dirty="0"/>
          </a:p>
          <a:p>
            <a:pPr>
              <a:lnSpc>
                <a:spcPct val="130000"/>
              </a:lnSpc>
            </a:pPr>
            <a:r>
              <a:rPr sz="2400" dirty="0"/>
              <a:t>The application gateway/proxy acts as an intermediary between the two endpoints. This packet screening method actually breaks the client/server model in that two connections are required: one from the source to the gateway/proxy and one from the gateway/proxy to the destination. Each endpoint can only communicate with the other by going through the gateway/proxy. </a:t>
            </a:r>
            <a:endParaRPr sz="2400" dirty="0"/>
          </a:p>
          <a:p>
            <a:pPr>
              <a:lnSpc>
                <a:spcPct val="80000"/>
              </a:lnSpc>
            </a:pPr>
            <a:endParaRPr sz="24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5843" name="Rectangle 3"/>
          <p:cNvSpPr>
            <a:spLocks noGrp="1"/>
          </p:cNvSpPr>
          <p:nvPr>
            <p:ph idx="1"/>
          </p:nvPr>
        </p:nvSpPr>
        <p:spPr>
          <a:xfrm>
            <a:off x="457200" y="1524000"/>
            <a:ext cx="8229600" cy="4602163"/>
          </a:xfrm>
        </p:spPr>
        <p:txBody>
          <a:bodyPr vert="horz" wrap="square" lIns="91440" tIns="45720" rIns="91440" bIns="45720" anchor="t"/>
          <a:p>
            <a:pPr>
              <a:lnSpc>
                <a:spcPct val="90000"/>
              </a:lnSpc>
            </a:pPr>
            <a:endParaRPr sz="2400" dirty="0"/>
          </a:p>
          <a:p>
            <a:pPr>
              <a:lnSpc>
                <a:spcPct val="90000"/>
              </a:lnSpc>
            </a:pPr>
            <a:r>
              <a:rPr sz="2400" dirty="0"/>
              <a:t>This type of firewall operates at the application level of the OSI model. For source and destination endpoints to be able to communicate with each other, a proxy service must be implemented for each application protocol. </a:t>
            </a:r>
            <a:endParaRPr sz="2400" dirty="0"/>
          </a:p>
          <a:p>
            <a:pPr>
              <a:lnSpc>
                <a:spcPct val="90000"/>
              </a:lnSpc>
            </a:pPr>
            <a:endParaRPr sz="2400" dirty="0"/>
          </a:p>
          <a:p>
            <a:pPr>
              <a:lnSpc>
                <a:spcPct val="90000"/>
              </a:lnSpc>
            </a:pPr>
            <a:r>
              <a:rPr sz="2400" dirty="0"/>
              <a:t>The gateways/proxies are carefully designed to be reliable and secure because they are the only connection point between the two networks. </a:t>
            </a:r>
            <a:endParaRPr sz="2400" dirty="0"/>
          </a:p>
          <a:p>
            <a:pPr>
              <a:lnSpc>
                <a:spcPct val="90000"/>
              </a:lnSpc>
            </a:pPr>
            <a:endParaRPr sz="16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pic>
        <p:nvPicPr>
          <p:cNvPr id="36867" name="Picture 4" descr="fw07"/>
          <p:cNvPicPr>
            <a:picLocks noChangeAspect="1"/>
          </p:cNvPicPr>
          <p:nvPr/>
        </p:nvPicPr>
        <p:blipFill>
          <a:blip r:embed="rId1"/>
          <a:stretch>
            <a:fillRect/>
          </a:stretch>
        </p:blipFill>
        <p:spPr>
          <a:xfrm>
            <a:off x="2819400" y="1981200"/>
            <a:ext cx="3533775" cy="4495800"/>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What is a Firewall?</a:t>
            </a:r>
            <a:endParaRPr sz="4000" kern="1200" dirty="0">
              <a:latin typeface="+mj-lt"/>
              <a:ea typeface="+mj-ea"/>
              <a:cs typeface="+mj-cs"/>
            </a:endParaRPr>
          </a:p>
        </p:txBody>
      </p:sp>
      <p:sp>
        <p:nvSpPr>
          <p:cNvPr id="15363" name="Content Placeholder 2"/>
          <p:cNvSpPr>
            <a:spLocks noGrp="1"/>
          </p:cNvSpPr>
          <p:nvPr>
            <p:ph idx="1"/>
          </p:nvPr>
        </p:nvSpPr>
        <p:spPr>
          <a:xfrm>
            <a:off x="457200" y="1600200"/>
            <a:ext cx="8382000" cy="4800600"/>
          </a:xfrm>
        </p:spPr>
        <p:txBody>
          <a:bodyPr vert="horz" wrap="square" lIns="91440" tIns="45720" rIns="91440" bIns="45720" anchor="t"/>
          <a:p>
            <a:pPr eaLnBrk="1" hangingPunct="1">
              <a:spcBef>
                <a:spcPct val="25000"/>
              </a:spcBef>
            </a:pPr>
            <a:r>
              <a:rPr sz="2800" dirty="0"/>
              <a:t>Device that provides secure connectivity between networks (internal/external; varying levels of trust)</a:t>
            </a:r>
            <a:endParaRPr sz="2800" dirty="0"/>
          </a:p>
          <a:p>
            <a:pPr eaLnBrk="1" hangingPunct="1">
              <a:spcBef>
                <a:spcPct val="25000"/>
              </a:spcBef>
              <a:buFont typeface="Wingdings" panose="05000000000000000000" pitchFamily="2" charset="2"/>
              <a:buChar char="§"/>
            </a:pPr>
            <a:endParaRPr sz="2800" dirty="0"/>
          </a:p>
          <a:p>
            <a:pPr eaLnBrk="1" hangingPunct="1">
              <a:spcBef>
                <a:spcPct val="25000"/>
              </a:spcBef>
            </a:pPr>
            <a:r>
              <a:rPr sz="2800" dirty="0"/>
              <a:t>Used to implement and enforce a security policy for communication between networks</a:t>
            </a:r>
            <a:endParaRPr sz="2800" dirty="0"/>
          </a:p>
          <a:p>
            <a:pPr eaLnBrk="1" hangingPunct="1">
              <a:spcBef>
                <a:spcPct val="25000"/>
              </a:spcBef>
              <a:buFont typeface="Wingdings" panose="05000000000000000000" pitchFamily="2" charset="2"/>
              <a:buChar char="§"/>
            </a:pPr>
            <a:endParaRPr sz="2800" dirty="0"/>
          </a:p>
          <a:p>
            <a:pPr eaLnBrk="1" hangingPunct="1"/>
            <a:r>
              <a:rPr sz="2800" dirty="0"/>
              <a:t>Firewalls can either be hardware and/or software based.</a:t>
            </a:r>
            <a:endParaRPr sz="2800" dirty="0"/>
          </a:p>
        </p:txBody>
      </p:sp>
      <p:pic>
        <p:nvPicPr>
          <p:cNvPr id="15364" name="Picture 4" descr="_x000C_firewall.jpg                                                   00093991&#10;Ridiculous                     B74677AA:"/>
          <p:cNvPicPr>
            <a:picLocks noChangeAspect="1"/>
          </p:cNvPicPr>
          <p:nvPr/>
        </p:nvPicPr>
        <p:blipFill>
          <a:blip r:embed="rId1"/>
          <a:stretch>
            <a:fillRect/>
          </a:stretch>
        </p:blipFill>
        <p:spPr>
          <a:xfrm>
            <a:off x="5715000" y="381000"/>
            <a:ext cx="2286000" cy="10668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7891" name="Rectangle 3"/>
          <p:cNvSpPr>
            <a:spLocks noGrp="1"/>
          </p:cNvSpPr>
          <p:nvPr>
            <p:ph idx="1"/>
          </p:nvPr>
        </p:nvSpPr>
        <p:spPr>
          <a:xfrm>
            <a:off x="228600" y="1295400"/>
            <a:ext cx="8686800" cy="5181600"/>
          </a:xfrm>
        </p:spPr>
        <p:txBody>
          <a:bodyPr vert="horz" wrap="square" lIns="91440" tIns="45720" rIns="91440" bIns="45720" anchor="t"/>
          <a:p>
            <a:pPr>
              <a:lnSpc>
                <a:spcPct val="90000"/>
              </a:lnSpc>
            </a:pPr>
            <a:r>
              <a:rPr sz="2400" dirty="0"/>
              <a:t>When a client issues a request from the untrusted network, a connection is established with the application gateway/proxy. The proxy determines if the request is valid (by comparing it to any rules or filters) and then sends a new request on behalf of the client to the destination. By using this method, a direct connection is never made from the trusted network to the untrusted network and the request appears to have originated from the application gateway/proxy. </a:t>
            </a:r>
            <a:endParaRPr sz="2400" dirty="0"/>
          </a:p>
        </p:txBody>
      </p:sp>
      <p:pic>
        <p:nvPicPr>
          <p:cNvPr id="54276" name="Picture 4" descr="fw08"/>
          <p:cNvPicPr>
            <a:picLocks noChangeAspect="1"/>
          </p:cNvPicPr>
          <p:nvPr/>
        </p:nvPicPr>
        <p:blipFill>
          <a:blip r:embed="rId1"/>
          <a:stretch>
            <a:fillRect/>
          </a:stretch>
        </p:blipFill>
        <p:spPr>
          <a:xfrm>
            <a:off x="2057400" y="4419600"/>
            <a:ext cx="5010150" cy="809625"/>
          </a:xfrm>
          <a:prstGeom prst="rect">
            <a:avLst/>
          </a:prstGeom>
          <a:noFill/>
          <a:ln w="9525">
            <a:noFill/>
          </a:ln>
        </p:spPr>
      </p:pic>
      <p:sp>
        <p:nvSpPr>
          <p:cNvPr id="54277" name="AutoShape 5"/>
          <p:cNvSpPr>
            <a:spLocks noChangeArrowheads="1"/>
          </p:cNvSpPr>
          <p:nvPr/>
        </p:nvSpPr>
        <p:spPr bwMode="auto">
          <a:xfrm>
            <a:off x="6019800" y="4419600"/>
            <a:ext cx="1143000" cy="838200"/>
          </a:xfrm>
          <a:prstGeom prst="flowChartTerminator">
            <a:avLst/>
          </a:prstGeom>
          <a:gradFill rotWithShape="1">
            <a:gsLst>
              <a:gs pos="0">
                <a:srgbClr val="C0C0C0"/>
              </a:gs>
              <a:gs pos="100000">
                <a:srgbClr val="C0C0C0">
                  <a:gamma/>
                  <a:shade val="46275"/>
                  <a:invGamma/>
                </a:srgbClr>
              </a:gs>
            </a:gsLst>
            <a:lin ang="5400000" scaled="1"/>
          </a:gradFill>
          <a:ln w="9525">
            <a:solidFill>
              <a:schemeClr val="tx1"/>
            </a:solidFill>
            <a:miter lim="800000"/>
          </a:ln>
          <a:effectLst/>
        </p:spPr>
        <p:txBody>
          <a:bodyPr/>
          <a:lstStyle/>
          <a:p>
            <a:pPr marL="342900" marR="0" lvl="0" indent="-342900" algn="l" defTabSz="914400" rtl="0" eaLnBrk="1" fontAlgn="base" latinLnBrk="0" hangingPunct="1">
              <a:lnSpc>
                <a:spcPct val="80000"/>
              </a:lnSpc>
              <a:spcBef>
                <a:spcPct val="50000"/>
              </a:spcBef>
              <a:spcAft>
                <a:spcPct val="0"/>
              </a:spcAft>
              <a:buClrTx/>
              <a:buSzTx/>
              <a:buFontTx/>
              <a:buNone/>
              <a:defRPr/>
            </a:pPr>
            <a:r>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0" lang="en-US" sz="18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54278" name="Text Box 6"/>
          <p:cNvSpPr txBox="1"/>
          <p:nvPr/>
        </p:nvSpPr>
        <p:spPr>
          <a:xfrm>
            <a:off x="5943600" y="4648200"/>
            <a:ext cx="1219200" cy="517525"/>
          </a:xfrm>
          <a:prstGeom prst="rect">
            <a:avLst/>
          </a:prstGeom>
          <a:noFill/>
          <a:ln w="9525">
            <a:noFill/>
          </a:ln>
        </p:spPr>
        <p:txBody>
          <a:bodyPr>
            <a:spAutoFit/>
          </a:bodyPr>
          <a:p>
            <a:pPr algn="ctr">
              <a:spcBef>
                <a:spcPct val="50000"/>
              </a:spcBef>
            </a:pPr>
            <a:r>
              <a:rPr sz="1400" dirty="0">
                <a:latin typeface="Arial" panose="020B0604020202020204" pitchFamily="34" charset="0"/>
              </a:rPr>
              <a:t>Untrusted Network</a:t>
            </a:r>
            <a:endParaRPr sz="1400" dirty="0">
              <a:latin typeface="Arial" panose="020B0604020202020204" pitchFamily="34" charset="0"/>
            </a:endParaRPr>
          </a:p>
        </p:txBody>
      </p:sp>
      <p:sp>
        <p:nvSpPr>
          <p:cNvPr id="54279" name="Text Box 7"/>
          <p:cNvSpPr txBox="1">
            <a:spLocks noChangeArrowheads="1"/>
          </p:cNvSpPr>
          <p:nvPr/>
        </p:nvSpPr>
        <p:spPr bwMode="auto">
          <a:xfrm>
            <a:off x="4572000" y="4267200"/>
            <a:ext cx="1295400" cy="639763"/>
          </a:xfrm>
          <a:prstGeom prst="rect">
            <a:avLst/>
          </a:prstGeom>
          <a:gradFill rotWithShape="1">
            <a:gsLst>
              <a:gs pos="0">
                <a:schemeClr val="tx2"/>
              </a:gs>
              <a:gs pos="100000">
                <a:schemeClr val="tx2">
                  <a:gamma/>
                  <a:shade val="46275"/>
                  <a:invGamma/>
                </a:schemeClr>
              </a:gs>
            </a:gsLst>
            <a:lin ang="5400000" scaled="1"/>
          </a:gradFill>
          <a:ln w="9525">
            <a:noFill/>
            <a:miter lim="800000"/>
          </a:ln>
          <a:effectLst/>
        </p:spPr>
        <p:txBody>
          <a:bodyPr>
            <a:spAutoFit/>
          </a:bodyPr>
          <a:lstStyle/>
          <a:p>
            <a:pPr marR="0" defTabSz="914400">
              <a:spcBef>
                <a:spcPct val="50000"/>
              </a:spcBef>
              <a:buClrTx/>
              <a:buSzTx/>
              <a:buFontTx/>
              <a:buNone/>
              <a:defRPr/>
            </a:pPr>
            <a:r>
              <a:rPr kumimoji="0" lang="en-US" sz="1200" kern="1200" cap="none" spc="0" normalizeH="0" baseline="0" noProof="0" smtClean="0">
                <a:solidFill>
                  <a:srgbClr val="000000"/>
                </a:solidFill>
                <a:latin typeface="Arial" panose="020B0604020202020204" pitchFamily="34" charset="0"/>
                <a:ea typeface="+mn-ea"/>
                <a:cs typeface="+mn-cs"/>
              </a:rPr>
              <a:t>Application Gateway (Proxy service)</a:t>
            </a:r>
            <a:endParaRPr kumimoji="0" lang="en-US" sz="1200" kern="1200" cap="none" spc="0" normalizeH="0" baseline="0" noProof="0" smtClean="0">
              <a:solidFill>
                <a:srgbClr val="000000"/>
              </a:solidFill>
              <a:latin typeface="Arial" panose="020B0604020202020204" pitchFamily="34" charset="0"/>
              <a:ea typeface="+mn-ea"/>
              <a:cs typeface="+mn-cs"/>
            </a:endParaRPr>
          </a:p>
        </p:txBody>
      </p:sp>
      <p:sp>
        <p:nvSpPr>
          <p:cNvPr id="54280" name="Text Box 8"/>
          <p:cNvSpPr txBox="1">
            <a:spLocks noChangeArrowheads="1"/>
          </p:cNvSpPr>
          <p:nvPr/>
        </p:nvSpPr>
        <p:spPr bwMode="auto">
          <a:xfrm>
            <a:off x="1828800" y="5105400"/>
            <a:ext cx="1066800" cy="274638"/>
          </a:xfrm>
          <a:prstGeom prst="rect">
            <a:avLst/>
          </a:prstGeom>
          <a:gradFill rotWithShape="1">
            <a:gsLst>
              <a:gs pos="0">
                <a:schemeClr val="tx2"/>
              </a:gs>
              <a:gs pos="100000">
                <a:schemeClr val="tx2">
                  <a:gamma/>
                  <a:shade val="46275"/>
                  <a:invGamma/>
                </a:schemeClr>
              </a:gs>
            </a:gsLst>
            <a:lin ang="5400000" scaled="1"/>
          </a:gradFill>
          <a:ln w="9525">
            <a:noFill/>
            <a:miter lim="800000"/>
          </a:ln>
          <a:effectLst/>
        </p:spPr>
        <p:txBody>
          <a:bodyPr>
            <a:spAutoFit/>
          </a:bodyPr>
          <a:lstStyle/>
          <a:p>
            <a:pPr marR="0" defTabSz="914400">
              <a:spcBef>
                <a:spcPct val="50000"/>
              </a:spcBef>
              <a:buClrTx/>
              <a:buSzTx/>
              <a:buFontTx/>
              <a:buNone/>
              <a:defRPr/>
            </a:pPr>
            <a:r>
              <a:rPr kumimoji="0" lang="en-US" sz="1200" kern="1200" cap="none" spc="0" normalizeH="0" baseline="0" noProof="0" dirty="0" smtClean="0">
                <a:solidFill>
                  <a:srgbClr val="000000"/>
                </a:solidFill>
                <a:latin typeface="Arial" panose="020B0604020202020204" pitchFamily="34" charset="0"/>
                <a:ea typeface="+mn-ea"/>
                <a:cs typeface="+mn-cs"/>
              </a:rPr>
              <a:t>Work Station</a:t>
            </a:r>
            <a:endParaRPr kumimoji="0" lang="en-US" sz="1200" kern="1200" cap="none" spc="0" normalizeH="0" baseline="0" noProof="0" dirty="0" smtClean="0">
              <a:solidFill>
                <a:srgbClr val="000000"/>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p:cTn id="7" dur="1000" fill="hold"/>
                                        <p:tgtEl>
                                          <p:spTgt spid="54276"/>
                                        </p:tgtEl>
                                        <p:attrNameLst>
                                          <p:attrName>ppt_w</p:attrName>
                                        </p:attrNameLst>
                                      </p:cBhvr>
                                      <p:tavLst>
                                        <p:tav tm="0">
                                          <p:val>
                                            <p:strVal val="#ppt_w+.3"/>
                                          </p:val>
                                        </p:tav>
                                        <p:tav tm="100000">
                                          <p:val>
                                            <p:strVal val="#ppt_w"/>
                                          </p:val>
                                        </p:tav>
                                      </p:tavLst>
                                    </p:anim>
                                    <p:anim calcmode="lin" valueType="num">
                                      <p:cBhvr>
                                        <p:cTn id="8" dur="1000" fill="hold"/>
                                        <p:tgtEl>
                                          <p:spTgt spid="54276"/>
                                        </p:tgtEl>
                                        <p:attrNameLst>
                                          <p:attrName>ppt_h</p:attrName>
                                        </p:attrNameLst>
                                      </p:cBhvr>
                                      <p:tavLst>
                                        <p:tav tm="0">
                                          <p:val>
                                            <p:strVal val="#ppt_h"/>
                                          </p:val>
                                        </p:tav>
                                        <p:tav tm="100000">
                                          <p:val>
                                            <p:strVal val="#ppt_h"/>
                                          </p:val>
                                        </p:tav>
                                      </p:tavLst>
                                    </p:anim>
                                    <p:animEffect transition="in" filter="fade">
                                      <p:cBhvr>
                                        <p:cTn id="9" dur="1000"/>
                                        <p:tgtEl>
                                          <p:spTgt spid="54276"/>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4277"/>
                                        </p:tgtEl>
                                        <p:attrNameLst>
                                          <p:attrName>style.visibility</p:attrName>
                                        </p:attrNameLst>
                                      </p:cBhvr>
                                      <p:to>
                                        <p:strVal val="visible"/>
                                      </p:to>
                                    </p:set>
                                    <p:anim calcmode="lin" valueType="num">
                                      <p:cBhvr>
                                        <p:cTn id="12" dur="1000" fill="hold"/>
                                        <p:tgtEl>
                                          <p:spTgt spid="54277"/>
                                        </p:tgtEl>
                                        <p:attrNameLst>
                                          <p:attrName>ppt_w</p:attrName>
                                        </p:attrNameLst>
                                      </p:cBhvr>
                                      <p:tavLst>
                                        <p:tav tm="0">
                                          <p:val>
                                            <p:strVal val="#ppt_w+.3"/>
                                          </p:val>
                                        </p:tav>
                                        <p:tav tm="100000">
                                          <p:val>
                                            <p:strVal val="#ppt_w"/>
                                          </p:val>
                                        </p:tav>
                                      </p:tavLst>
                                    </p:anim>
                                    <p:anim calcmode="lin" valueType="num">
                                      <p:cBhvr>
                                        <p:cTn id="13" dur="1000" fill="hold"/>
                                        <p:tgtEl>
                                          <p:spTgt spid="54277"/>
                                        </p:tgtEl>
                                        <p:attrNameLst>
                                          <p:attrName>ppt_h</p:attrName>
                                        </p:attrNameLst>
                                      </p:cBhvr>
                                      <p:tavLst>
                                        <p:tav tm="0">
                                          <p:val>
                                            <p:strVal val="#ppt_h"/>
                                          </p:val>
                                        </p:tav>
                                        <p:tav tm="100000">
                                          <p:val>
                                            <p:strVal val="#ppt_h"/>
                                          </p:val>
                                        </p:tav>
                                      </p:tavLst>
                                    </p:anim>
                                    <p:animEffect transition="in" filter="fade">
                                      <p:cBhvr>
                                        <p:cTn id="14" dur="1000"/>
                                        <p:tgtEl>
                                          <p:spTgt spid="54277"/>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54278"/>
                                        </p:tgtEl>
                                        <p:attrNameLst>
                                          <p:attrName>style.visibility</p:attrName>
                                        </p:attrNameLst>
                                      </p:cBhvr>
                                      <p:to>
                                        <p:strVal val="visible"/>
                                      </p:to>
                                    </p:set>
                                    <p:anim calcmode="lin" valueType="num">
                                      <p:cBhvr>
                                        <p:cTn id="17" dur="1000" fill="hold"/>
                                        <p:tgtEl>
                                          <p:spTgt spid="54278"/>
                                        </p:tgtEl>
                                        <p:attrNameLst>
                                          <p:attrName>ppt_w</p:attrName>
                                        </p:attrNameLst>
                                      </p:cBhvr>
                                      <p:tavLst>
                                        <p:tav tm="0">
                                          <p:val>
                                            <p:strVal val="#ppt_w+.3"/>
                                          </p:val>
                                        </p:tav>
                                        <p:tav tm="100000">
                                          <p:val>
                                            <p:strVal val="#ppt_w"/>
                                          </p:val>
                                        </p:tav>
                                      </p:tavLst>
                                    </p:anim>
                                    <p:anim calcmode="lin" valueType="num">
                                      <p:cBhvr>
                                        <p:cTn id="18" dur="1000" fill="hold"/>
                                        <p:tgtEl>
                                          <p:spTgt spid="54278"/>
                                        </p:tgtEl>
                                        <p:attrNameLst>
                                          <p:attrName>ppt_h</p:attrName>
                                        </p:attrNameLst>
                                      </p:cBhvr>
                                      <p:tavLst>
                                        <p:tav tm="0">
                                          <p:val>
                                            <p:strVal val="#ppt_h"/>
                                          </p:val>
                                        </p:tav>
                                        <p:tav tm="100000">
                                          <p:val>
                                            <p:strVal val="#ppt_h"/>
                                          </p:val>
                                        </p:tav>
                                      </p:tavLst>
                                    </p:anim>
                                    <p:animEffect transition="in" filter="fade">
                                      <p:cBhvr>
                                        <p:cTn id="19" dur="1000"/>
                                        <p:tgtEl>
                                          <p:spTgt spid="54278"/>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54279"/>
                                        </p:tgtEl>
                                        <p:attrNameLst>
                                          <p:attrName>style.visibility</p:attrName>
                                        </p:attrNameLst>
                                      </p:cBhvr>
                                      <p:to>
                                        <p:strVal val="visible"/>
                                      </p:to>
                                    </p:set>
                                    <p:anim calcmode="lin" valueType="num">
                                      <p:cBhvr>
                                        <p:cTn id="22" dur="1000" fill="hold"/>
                                        <p:tgtEl>
                                          <p:spTgt spid="54279"/>
                                        </p:tgtEl>
                                        <p:attrNameLst>
                                          <p:attrName>ppt_w</p:attrName>
                                        </p:attrNameLst>
                                      </p:cBhvr>
                                      <p:tavLst>
                                        <p:tav tm="0">
                                          <p:val>
                                            <p:strVal val="#ppt_w+.3"/>
                                          </p:val>
                                        </p:tav>
                                        <p:tav tm="100000">
                                          <p:val>
                                            <p:strVal val="#ppt_w"/>
                                          </p:val>
                                        </p:tav>
                                      </p:tavLst>
                                    </p:anim>
                                    <p:anim calcmode="lin" valueType="num">
                                      <p:cBhvr>
                                        <p:cTn id="23" dur="1000" fill="hold"/>
                                        <p:tgtEl>
                                          <p:spTgt spid="54279"/>
                                        </p:tgtEl>
                                        <p:attrNameLst>
                                          <p:attrName>ppt_h</p:attrName>
                                        </p:attrNameLst>
                                      </p:cBhvr>
                                      <p:tavLst>
                                        <p:tav tm="0">
                                          <p:val>
                                            <p:strVal val="#ppt_h"/>
                                          </p:val>
                                        </p:tav>
                                        <p:tav tm="100000">
                                          <p:val>
                                            <p:strVal val="#ppt_h"/>
                                          </p:val>
                                        </p:tav>
                                      </p:tavLst>
                                    </p:anim>
                                    <p:animEffect transition="in" filter="fade">
                                      <p:cBhvr>
                                        <p:cTn id="24" dur="1000"/>
                                        <p:tgtEl>
                                          <p:spTgt spid="54279"/>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54280"/>
                                        </p:tgtEl>
                                        <p:attrNameLst>
                                          <p:attrName>style.visibility</p:attrName>
                                        </p:attrNameLst>
                                      </p:cBhvr>
                                      <p:to>
                                        <p:strVal val="visible"/>
                                      </p:to>
                                    </p:set>
                                    <p:anim calcmode="lin" valueType="num">
                                      <p:cBhvr>
                                        <p:cTn id="27" dur="1000" fill="hold"/>
                                        <p:tgtEl>
                                          <p:spTgt spid="54280"/>
                                        </p:tgtEl>
                                        <p:attrNameLst>
                                          <p:attrName>ppt_w</p:attrName>
                                        </p:attrNameLst>
                                      </p:cBhvr>
                                      <p:tavLst>
                                        <p:tav tm="0">
                                          <p:val>
                                            <p:strVal val="#ppt_w+.3"/>
                                          </p:val>
                                        </p:tav>
                                        <p:tav tm="100000">
                                          <p:val>
                                            <p:strVal val="#ppt_w"/>
                                          </p:val>
                                        </p:tav>
                                      </p:tavLst>
                                    </p:anim>
                                    <p:anim calcmode="lin" valueType="num">
                                      <p:cBhvr>
                                        <p:cTn id="28" dur="1000" fill="hold"/>
                                        <p:tgtEl>
                                          <p:spTgt spid="54280"/>
                                        </p:tgtEl>
                                        <p:attrNameLst>
                                          <p:attrName>ppt_h</p:attrName>
                                        </p:attrNameLst>
                                      </p:cBhvr>
                                      <p:tavLst>
                                        <p:tav tm="0">
                                          <p:val>
                                            <p:strVal val="#ppt_h"/>
                                          </p:val>
                                        </p:tav>
                                        <p:tav tm="100000">
                                          <p:val>
                                            <p:strVal val="#ppt_h"/>
                                          </p:val>
                                        </p:tav>
                                      </p:tavLst>
                                    </p:anim>
                                    <p:animEffect transition="in" filter="fade">
                                      <p:cBhvr>
                                        <p:cTn id="29" dur="10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P spid="54278" grpId="0"/>
      <p:bldP spid="54279" grpId="0" animBg="1"/>
      <p:bldP spid="542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 Firewall</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8915" name="Rectangle 3"/>
          <p:cNvSpPr>
            <a:spLocks noGrp="1"/>
          </p:cNvSpPr>
          <p:nvPr>
            <p:ph idx="1"/>
          </p:nvPr>
        </p:nvSpPr>
        <p:spPr>
          <a:xfrm>
            <a:off x="457200" y="1447800"/>
            <a:ext cx="8382000" cy="4678363"/>
          </a:xfrm>
        </p:spPr>
        <p:txBody>
          <a:bodyPr vert="horz" wrap="square" lIns="91440" tIns="45720" rIns="91440" bIns="45720" anchor="t"/>
          <a:p>
            <a:pPr>
              <a:lnSpc>
                <a:spcPct val="90000"/>
              </a:lnSpc>
            </a:pPr>
            <a:r>
              <a:rPr sz="2000" dirty="0"/>
              <a:t>The response is sent back to the application gateway/proxy, which determines if it is valid and then sends it on to the client. </a:t>
            </a:r>
            <a:endParaRPr sz="2000" dirty="0"/>
          </a:p>
          <a:p>
            <a:pPr>
              <a:lnSpc>
                <a:spcPct val="90000"/>
              </a:lnSpc>
            </a:pPr>
            <a:endParaRPr sz="2000" dirty="0"/>
          </a:p>
          <a:p>
            <a:pPr>
              <a:lnSpc>
                <a:spcPct val="90000"/>
              </a:lnSpc>
            </a:pPr>
            <a:r>
              <a:rPr sz="2000" dirty="0"/>
              <a:t>By breaking the client/server model, this type of firewall can effectively hide the trusted network from the untrusted network. </a:t>
            </a:r>
            <a:endParaRPr sz="2000" dirty="0"/>
          </a:p>
          <a:p>
            <a:pPr>
              <a:lnSpc>
                <a:spcPct val="90000"/>
              </a:lnSpc>
            </a:pPr>
            <a:endParaRPr sz="2000" dirty="0"/>
          </a:p>
          <a:p>
            <a:pPr>
              <a:lnSpc>
                <a:spcPct val="90000"/>
              </a:lnSpc>
            </a:pPr>
            <a:r>
              <a:rPr sz="2000" dirty="0"/>
              <a:t>It is important to note that the application gateway/proxy actually builds a new request, only copying known acceptable commands before sending it on to the destination. </a:t>
            </a:r>
            <a:endParaRPr sz="2000" dirty="0"/>
          </a:p>
          <a:p>
            <a:pPr>
              <a:lnSpc>
                <a:spcPct val="90000"/>
              </a:lnSpc>
            </a:pPr>
            <a:endParaRPr sz="2000" dirty="0"/>
          </a:p>
          <a:p>
            <a:pPr>
              <a:lnSpc>
                <a:spcPct val="90000"/>
              </a:lnSpc>
            </a:pPr>
            <a:r>
              <a:rPr sz="2000" dirty="0"/>
              <a:t>Unlike packet filtering and stateful packet inspection, an application gateway/proxy can see all aspects of the application layer so it can look for more specific pieces of information </a:t>
            </a:r>
            <a:endParaRPr sz="20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39939" name="Rectangle 3"/>
          <p:cNvSpPr>
            <a:spLocks noGrp="1"/>
          </p:cNvSpPr>
          <p:nvPr>
            <p:ph idx="1"/>
          </p:nvPr>
        </p:nvSpPr>
        <p:spPr>
          <a:xfrm>
            <a:off x="457200" y="1371600"/>
            <a:ext cx="8382000" cy="4754563"/>
          </a:xfrm>
        </p:spPr>
        <p:txBody>
          <a:bodyPr vert="horz" wrap="square" lIns="91440" tIns="45720" rIns="91440" bIns="45720" anchor="t"/>
          <a:p>
            <a:pPr>
              <a:lnSpc>
                <a:spcPct val="80000"/>
              </a:lnSpc>
              <a:buFont typeface="Wingdings" panose="05000000000000000000" pitchFamily="2" charset="2"/>
              <a:buNone/>
            </a:pPr>
            <a:r>
              <a:rPr sz="1600" b="1" dirty="0"/>
              <a:t>	</a:t>
            </a:r>
            <a:r>
              <a:rPr sz="2400" b="1" dirty="0"/>
              <a:t>Advantages:</a:t>
            </a:r>
            <a:endParaRPr sz="2400" b="1" dirty="0"/>
          </a:p>
          <a:p>
            <a:pPr>
              <a:lnSpc>
                <a:spcPct val="80000"/>
              </a:lnSpc>
              <a:buFont typeface="Wingdings" panose="05000000000000000000" pitchFamily="2" charset="2"/>
              <a:buNone/>
            </a:pPr>
            <a:endParaRPr sz="2400" b="1" dirty="0"/>
          </a:p>
          <a:p>
            <a:pPr>
              <a:lnSpc>
                <a:spcPct val="80000"/>
              </a:lnSpc>
              <a:buChar char="•"/>
            </a:pPr>
            <a:r>
              <a:rPr sz="2400" dirty="0"/>
              <a:t>Application gateways/proxies do not allow a direct connection to be made between endpoints. They actually break the client/server model. </a:t>
            </a:r>
            <a:endParaRPr sz="2400" dirty="0"/>
          </a:p>
          <a:p>
            <a:pPr>
              <a:lnSpc>
                <a:spcPct val="80000"/>
              </a:lnSpc>
              <a:buChar char="•"/>
            </a:pPr>
            <a:endParaRPr sz="2400" dirty="0"/>
          </a:p>
          <a:p>
            <a:pPr>
              <a:lnSpc>
                <a:spcPct val="80000"/>
              </a:lnSpc>
              <a:buChar char="•"/>
            </a:pPr>
            <a:r>
              <a:rPr sz="2400" dirty="0"/>
              <a:t>Typically have the best content filtering capabilities. Since they have the ability to examine the payload of the packet, they are capable of making decisions based on content. </a:t>
            </a:r>
            <a:endParaRPr sz="2400" dirty="0"/>
          </a:p>
          <a:p>
            <a:pPr>
              <a:lnSpc>
                <a:spcPct val="80000"/>
              </a:lnSpc>
              <a:buChar char="•"/>
            </a:pPr>
            <a:endParaRPr sz="2400" dirty="0"/>
          </a:p>
          <a:p>
            <a:pPr>
              <a:lnSpc>
                <a:spcPct val="80000"/>
              </a:lnSpc>
              <a:buChar char="•"/>
            </a:pPr>
            <a:r>
              <a:rPr sz="2400" dirty="0"/>
              <a:t>Allow the network administrator to have more control over traffic passing through the firewall. They can permit or deny specific applications or specific features of an application. </a:t>
            </a:r>
            <a:endParaRPr sz="24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Application Gateways/Proxies</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40963" name="Rectangle 3"/>
          <p:cNvSpPr>
            <a:spLocks noGrp="1"/>
          </p:cNvSpPr>
          <p:nvPr>
            <p:ph idx="1"/>
          </p:nvPr>
        </p:nvSpPr>
        <p:spPr/>
        <p:txBody>
          <a:bodyPr vert="horz" wrap="square" lIns="91440" tIns="45720" rIns="91440" bIns="45720" anchor="t"/>
          <a:p>
            <a:pPr>
              <a:buFont typeface="Wingdings" panose="05000000000000000000" pitchFamily="2" charset="2"/>
              <a:buNone/>
            </a:pPr>
            <a:r>
              <a:rPr sz="1600" b="1" dirty="0"/>
              <a:t>	</a:t>
            </a:r>
            <a:r>
              <a:rPr sz="2400" b="1" dirty="0"/>
              <a:t>Disadvantages:</a:t>
            </a:r>
            <a:endParaRPr sz="2400" b="1" dirty="0"/>
          </a:p>
          <a:p>
            <a:pPr>
              <a:buFont typeface="Wingdings" panose="05000000000000000000" pitchFamily="2" charset="2"/>
              <a:buNone/>
            </a:pPr>
            <a:endParaRPr sz="2400" b="1" dirty="0"/>
          </a:p>
          <a:p>
            <a:pPr>
              <a:buChar char="•"/>
            </a:pPr>
            <a:r>
              <a:rPr sz="2400" dirty="0"/>
              <a:t>The most significant weakness is the impact they can have on performance. It requires more processing power and has the potential to become a bottleneck for the network. </a:t>
            </a:r>
            <a:endParaRPr sz="2400" dirty="0"/>
          </a:p>
          <a:p>
            <a:pPr>
              <a:buFont typeface="Wingdings" panose="05000000000000000000" pitchFamily="2" charset="2"/>
              <a:buNone/>
            </a:pPr>
            <a:endParaRPr sz="2400" dirty="0"/>
          </a:p>
          <a:p>
            <a:r>
              <a:rPr sz="2400" dirty="0"/>
              <a:t>Typically require additional client configuration. Clients on the network may require specialized software or configuration changes to be able to connect to the application gateway/proxy. </a:t>
            </a:r>
            <a:endParaRPr sz="2400" dirty="0"/>
          </a:p>
          <a:p>
            <a:endParaRPr sz="1600" dirty="0"/>
          </a:p>
          <a:p>
            <a:pPr>
              <a:buFont typeface="Wingdings" panose="05000000000000000000" pitchFamily="2" charset="2"/>
              <a:buNone/>
            </a:pPr>
            <a:endParaRPr sz="1600" dirty="0"/>
          </a:p>
          <a:p>
            <a:pPr>
              <a:buFont typeface="Wingdings" panose="05000000000000000000" pitchFamily="2" charset="2"/>
              <a:buNone/>
            </a:pPr>
            <a:endParaRPr sz="16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mn-lt"/>
                <a:ea typeface="+mj-ea"/>
                <a:cs typeface="+mj-cs"/>
              </a:rPr>
              <a:t>Circuit-level Gateway </a:t>
            </a:r>
            <a:endParaRPr kumimoji="0" lang="en-US" sz="3200" b="0" i="0" u="none" strike="noStrike" kern="1200" cap="none" spc="0" normalizeH="0" baseline="0" noProof="0" dirty="0">
              <a:ln>
                <a:noFill/>
              </a:ln>
              <a:solidFill>
                <a:schemeClr val="tx1"/>
              </a:solidFill>
              <a:effectLst/>
              <a:uLnTx/>
              <a:uFillTx/>
              <a:latin typeface="+mn-lt"/>
              <a:ea typeface="+mj-ea"/>
              <a:cs typeface="+mj-cs"/>
            </a:endParaRPr>
          </a:p>
        </p:txBody>
      </p:sp>
      <p:sp>
        <p:nvSpPr>
          <p:cNvPr id="41987" name="Rectangle 3"/>
          <p:cNvSpPr>
            <a:spLocks noGrp="1"/>
          </p:cNvSpPr>
          <p:nvPr>
            <p:ph idx="1"/>
          </p:nvPr>
        </p:nvSpPr>
        <p:spPr>
          <a:xfrm>
            <a:off x="457200" y="1219200"/>
            <a:ext cx="7467600" cy="4906963"/>
          </a:xfrm>
        </p:spPr>
        <p:txBody>
          <a:bodyPr vert="horz" wrap="square" lIns="91440" tIns="45720" rIns="91440" bIns="45720" anchor="t"/>
          <a:p>
            <a:pPr>
              <a:lnSpc>
                <a:spcPct val="90000"/>
              </a:lnSpc>
            </a:pPr>
            <a:r>
              <a:rPr sz="2400" dirty="0"/>
              <a:t>Unlike a packet filtering firewall, a circuit-level gateway does not examine individual packets. Instead, circuit-level gateways monitor TCP or UDP sessions.</a:t>
            </a:r>
            <a:endParaRPr sz="2400" dirty="0"/>
          </a:p>
          <a:p>
            <a:pPr>
              <a:lnSpc>
                <a:spcPct val="90000"/>
              </a:lnSpc>
            </a:pPr>
            <a:endParaRPr sz="2400" dirty="0"/>
          </a:p>
          <a:p>
            <a:pPr>
              <a:lnSpc>
                <a:spcPct val="90000"/>
              </a:lnSpc>
            </a:pPr>
            <a:r>
              <a:rPr sz="2400" dirty="0"/>
              <a:t>Once a session has been established, it leaves the port open to allow all other packets belonging to that session to pass. The port is closed when the session is terminated. </a:t>
            </a:r>
            <a:endParaRPr sz="2400" dirty="0"/>
          </a:p>
          <a:p>
            <a:pPr>
              <a:lnSpc>
                <a:spcPct val="90000"/>
              </a:lnSpc>
              <a:buFont typeface="Wingdings" panose="05000000000000000000" pitchFamily="2" charset="2"/>
              <a:buNone/>
            </a:pPr>
            <a:endParaRPr sz="2400" dirty="0"/>
          </a:p>
          <a:p>
            <a:pPr>
              <a:lnSpc>
                <a:spcPct val="90000"/>
              </a:lnSpc>
            </a:pPr>
            <a:r>
              <a:rPr sz="2400" dirty="0"/>
              <a:t>circuit-level gateways operate at the transport layer (layer 4) of the OSI model. </a:t>
            </a:r>
            <a:endParaRPr sz="24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685800" y="304800"/>
            <a:ext cx="7772400" cy="381000"/>
          </a:xfrm>
        </p:spPr>
        <p:txBody>
          <a:bodyPr vert="horz" wrap="square" lIns="45720" tIns="45720" rIns="45720" bIns="45720" anchor="ctr"/>
          <a:p>
            <a:r>
              <a:rPr sz="3200" b="1" u="sng" kern="1200" dirty="0">
                <a:latin typeface="+mj-lt"/>
                <a:ea typeface="+mj-ea"/>
                <a:cs typeface="+mj-cs"/>
              </a:rPr>
              <a:t>Linux Firewall</a:t>
            </a:r>
            <a:endParaRPr sz="3200" b="1" u="sng" kern="1200" dirty="0">
              <a:latin typeface="+mj-lt"/>
              <a:ea typeface="+mj-ea"/>
              <a:cs typeface="+mj-cs"/>
            </a:endParaRPr>
          </a:p>
        </p:txBody>
      </p:sp>
      <p:sp>
        <p:nvSpPr>
          <p:cNvPr id="43011" name="Rectangle 3"/>
          <p:cNvSpPr>
            <a:spLocks noGrp="1"/>
          </p:cNvSpPr>
          <p:nvPr>
            <p:ph idx="1"/>
          </p:nvPr>
        </p:nvSpPr>
        <p:spPr>
          <a:xfrm>
            <a:off x="381000" y="990600"/>
            <a:ext cx="8382000" cy="5257800"/>
          </a:xfrm>
        </p:spPr>
        <p:txBody>
          <a:bodyPr vert="horz" wrap="square" lIns="91440" tIns="45720" rIns="91440" bIns="45720" anchor="t"/>
          <a:p>
            <a:r>
              <a:rPr sz="2400" dirty="0"/>
              <a:t>Any command or configuration file that is configured to block data from coming into your system or LAN is a firewall.</a:t>
            </a:r>
            <a:endParaRPr sz="2400" dirty="0"/>
          </a:p>
          <a:p>
            <a:endParaRPr sz="2400" dirty="0"/>
          </a:p>
          <a:p>
            <a:r>
              <a:rPr sz="2400" dirty="0"/>
              <a:t>The Linux has 2 built-in firewalls Ipchains and Iptables.</a:t>
            </a:r>
            <a:endParaRPr sz="2400" dirty="0"/>
          </a:p>
          <a:p>
            <a:endParaRPr sz="2400" dirty="0"/>
          </a:p>
          <a:p>
            <a:r>
              <a:rPr sz="2400" dirty="0"/>
              <a:t>Iptables is easy to configure and manage thus widely used.</a:t>
            </a:r>
            <a:endParaRPr sz="2400" dirty="0"/>
          </a:p>
          <a:p>
            <a:endParaRPr sz="2400" dirty="0"/>
          </a:p>
          <a:p>
            <a:r>
              <a:rPr sz="2400" dirty="0"/>
              <a:t>Iptables commands are connected in chains.</a:t>
            </a:r>
            <a:endParaRPr sz="2400" dirty="0"/>
          </a:p>
          <a:p>
            <a:endParaRPr sz="2400" dirty="0"/>
          </a:p>
          <a:p>
            <a:r>
              <a:rPr sz="2400" dirty="0"/>
              <a:t>Each command is used to block or allow data associated with specific protocol.</a:t>
            </a:r>
            <a:endParaRPr sz="2400" dirty="0"/>
          </a:p>
          <a:p>
            <a:endParaRPr sz="2400" dirty="0"/>
          </a:p>
          <a:p>
            <a:endParaRP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304800"/>
            <a:ext cx="7772400" cy="381000"/>
          </a:xfrm>
        </p:spPr>
        <p:txBody>
          <a:bodyPr vert="horz" wrap="square" lIns="45720" tIns="45720" rIns="45720" bIns="45720" anchor="ctr"/>
          <a:p>
            <a:r>
              <a:rPr kern="1200" dirty="0">
                <a:latin typeface="+mj-lt"/>
                <a:ea typeface="+mj-ea"/>
                <a:cs typeface="+mj-cs"/>
              </a:rPr>
              <a:t>Configuring Iptables</a:t>
            </a:r>
            <a:endParaRPr kern="1200" dirty="0">
              <a:latin typeface="+mj-lt"/>
              <a:ea typeface="+mj-ea"/>
              <a:cs typeface="+mj-cs"/>
            </a:endParaRPr>
          </a:p>
        </p:txBody>
      </p:sp>
      <p:sp>
        <p:nvSpPr>
          <p:cNvPr id="44035" name="Rectangle 3"/>
          <p:cNvSpPr>
            <a:spLocks noGrp="1"/>
          </p:cNvSpPr>
          <p:nvPr>
            <p:ph idx="1"/>
          </p:nvPr>
        </p:nvSpPr>
        <p:spPr>
          <a:xfrm>
            <a:off x="457200" y="914400"/>
            <a:ext cx="7772400" cy="5410200"/>
          </a:xfrm>
        </p:spPr>
        <p:txBody>
          <a:bodyPr vert="horz" wrap="square" lIns="91440" tIns="45720" rIns="91440" bIns="45720" anchor="t"/>
          <a:p>
            <a:r>
              <a:rPr sz="2400" dirty="0"/>
              <a:t>The Iptables command is based on regulating data traffic in 3 directions </a:t>
            </a:r>
            <a:endParaRPr sz="2400" dirty="0"/>
          </a:p>
          <a:p>
            <a:pPr lvl="3">
              <a:buClr>
                <a:schemeClr val="accent2"/>
              </a:buClr>
              <a:buFont typeface="Wingdings" panose="05000000000000000000" pitchFamily="2" charset="2"/>
              <a:buChar char="§"/>
            </a:pPr>
            <a:r>
              <a:rPr sz="2400" dirty="0"/>
              <a:t>           In</a:t>
            </a:r>
            <a:endParaRPr sz="2400" dirty="0"/>
          </a:p>
          <a:p>
            <a:pPr lvl="3">
              <a:buClr>
                <a:schemeClr val="accent2"/>
              </a:buClr>
              <a:buFont typeface="Wingdings" panose="05000000000000000000" pitchFamily="2" charset="2"/>
              <a:buChar char="§"/>
            </a:pPr>
            <a:r>
              <a:rPr sz="2400" dirty="0"/>
              <a:t>          Out </a:t>
            </a:r>
            <a:endParaRPr sz="2400" dirty="0"/>
          </a:p>
          <a:p>
            <a:pPr lvl="3">
              <a:buClr>
                <a:schemeClr val="accent2"/>
              </a:buClr>
              <a:buFont typeface="Wingdings" panose="05000000000000000000" pitchFamily="2" charset="2"/>
              <a:buChar char="§"/>
            </a:pPr>
            <a:r>
              <a:rPr sz="2400" dirty="0"/>
              <a:t>         Through</a:t>
            </a:r>
            <a:endParaRPr sz="2400" dirty="0"/>
          </a:p>
          <a:p>
            <a:pPr lvl="3"/>
            <a:endParaRPr sz="2400" dirty="0"/>
          </a:p>
          <a:p>
            <a:r>
              <a:rPr sz="2400" dirty="0"/>
              <a:t>You can configure Iptables to stop data from coming in from an outside network.</a:t>
            </a:r>
            <a:endParaRPr sz="2400" dirty="0"/>
          </a:p>
          <a:p>
            <a:r>
              <a:rPr sz="2400" dirty="0"/>
              <a:t>You can configure Iptables to stop data from going out.</a:t>
            </a:r>
            <a:endParaRPr sz="2400" dirty="0"/>
          </a:p>
          <a:p>
            <a:r>
              <a:rPr sz="2400" dirty="0"/>
              <a:t>And you can configure Iptables to regulate data that is forwarded.</a:t>
            </a:r>
            <a:endParaRPr sz="2400" dirty="0"/>
          </a:p>
          <a:p>
            <a:endParaRPr sz="2400" dirty="0"/>
          </a:p>
          <a:p>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685800" y="152400"/>
            <a:ext cx="7772400" cy="6858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45059" name="Rectangle 3"/>
          <p:cNvSpPr>
            <a:spLocks noGrp="1"/>
          </p:cNvSpPr>
          <p:nvPr>
            <p:ph idx="1"/>
          </p:nvPr>
        </p:nvSpPr>
        <p:spPr>
          <a:xfrm>
            <a:off x="381000" y="914400"/>
            <a:ext cx="8382000" cy="5562600"/>
          </a:xfrm>
        </p:spPr>
        <p:txBody>
          <a:bodyPr vert="horz" wrap="square" lIns="91440" tIns="45720" rIns="91440" bIns="45720" anchor="t"/>
          <a:p>
            <a:pPr>
              <a:lnSpc>
                <a:spcPct val="90000"/>
              </a:lnSpc>
            </a:pPr>
            <a:r>
              <a:rPr sz="2400" dirty="0"/>
              <a:t>3 default chains that control all traffic to flow through the firewall </a:t>
            </a:r>
            <a:endParaRPr sz="2400" dirty="0"/>
          </a:p>
          <a:p>
            <a:pPr>
              <a:lnSpc>
                <a:spcPct val="90000"/>
              </a:lnSpc>
            </a:pPr>
            <a:endParaRPr sz="2400" dirty="0"/>
          </a:p>
          <a:p>
            <a:pPr>
              <a:lnSpc>
                <a:spcPct val="90000"/>
              </a:lnSpc>
              <a:buClr>
                <a:srgbClr val="CC3300"/>
              </a:buClr>
              <a:buFont typeface="Wingdings" panose="05000000000000000000" pitchFamily="2" charset="2"/>
              <a:buChar char="v"/>
            </a:pPr>
            <a:r>
              <a:rPr sz="2400" dirty="0"/>
              <a:t>          INPUT</a:t>
            </a:r>
            <a:endParaRPr sz="2400" dirty="0"/>
          </a:p>
          <a:p>
            <a:pPr>
              <a:lnSpc>
                <a:spcPct val="90000"/>
              </a:lnSpc>
              <a:buClr>
                <a:srgbClr val="CC3300"/>
              </a:buClr>
              <a:buFont typeface="Wingdings" panose="05000000000000000000" pitchFamily="2" charset="2"/>
              <a:buChar char="v"/>
            </a:pPr>
            <a:r>
              <a:rPr sz="2400" dirty="0"/>
              <a:t>          FORWARD</a:t>
            </a:r>
            <a:endParaRPr sz="2400" dirty="0"/>
          </a:p>
          <a:p>
            <a:pPr>
              <a:lnSpc>
                <a:spcPct val="90000"/>
              </a:lnSpc>
              <a:buClr>
                <a:srgbClr val="CC3300"/>
              </a:buClr>
              <a:buFont typeface="Wingdings" panose="05000000000000000000" pitchFamily="2" charset="2"/>
              <a:buChar char="v"/>
            </a:pPr>
            <a:r>
              <a:rPr sz="2400" dirty="0"/>
              <a:t>          OUTPUT</a:t>
            </a:r>
            <a:endParaRPr sz="2400" dirty="0"/>
          </a:p>
          <a:p>
            <a:pPr>
              <a:lnSpc>
                <a:spcPct val="90000"/>
              </a:lnSpc>
              <a:buClr>
                <a:srgbClr val="CC3300"/>
              </a:buClr>
              <a:buFont typeface="Wingdings" panose="05000000000000000000" pitchFamily="2" charset="2"/>
              <a:buNone/>
            </a:pPr>
            <a:endParaRPr sz="2400" dirty="0"/>
          </a:p>
          <a:p>
            <a:pPr>
              <a:lnSpc>
                <a:spcPct val="90000"/>
              </a:lnSpc>
              <a:buClr>
                <a:srgbClr val="CC3300"/>
              </a:buClr>
              <a:buFont typeface="Wingdings" panose="05000000000000000000" pitchFamily="2" charset="2"/>
              <a:buNone/>
            </a:pPr>
            <a:r>
              <a:rPr sz="2400" dirty="0"/>
              <a:t>Along with these predefined chains users can define their own chains also.</a:t>
            </a:r>
            <a:endParaRPr sz="2400" dirty="0"/>
          </a:p>
          <a:p>
            <a:pPr>
              <a:lnSpc>
                <a:spcPct val="90000"/>
              </a:lnSpc>
              <a:buClr>
                <a:srgbClr val="CC3300"/>
              </a:buClr>
              <a:buFont typeface="Wingdings" panose="05000000000000000000" pitchFamily="2" charset="2"/>
              <a:buNone/>
            </a:pPr>
            <a:r>
              <a:rPr sz="2400" dirty="0"/>
              <a:t>You can define rules to block or allow data in one of these chains or can create your own chain.</a:t>
            </a:r>
            <a:endParaRPr sz="2400" dirty="0"/>
          </a:p>
          <a:p>
            <a:pPr>
              <a:lnSpc>
                <a:spcPct val="90000"/>
              </a:lnSpc>
              <a:buClr>
                <a:srgbClr val="CC3300"/>
              </a:buClr>
              <a:buFont typeface="Wingdings" panose="05000000000000000000" pitchFamily="2" charset="2"/>
              <a:buNone/>
            </a:pPr>
            <a:r>
              <a:rPr sz="2400" dirty="0"/>
              <a:t>The Other 2 chains are</a:t>
            </a:r>
            <a:endParaRPr sz="2400" dirty="0"/>
          </a:p>
          <a:p>
            <a:pPr>
              <a:lnSpc>
                <a:spcPct val="90000"/>
              </a:lnSpc>
              <a:buClr>
                <a:srgbClr val="CC3300"/>
              </a:buClr>
              <a:buFont typeface="Wingdings" panose="05000000000000000000" pitchFamily="2" charset="2"/>
              <a:buChar char="v"/>
            </a:pPr>
            <a:r>
              <a:rPr sz="2400" dirty="0"/>
              <a:t>PREROUTING             </a:t>
            </a:r>
            <a:endParaRPr sz="2400" dirty="0"/>
          </a:p>
          <a:p>
            <a:pPr>
              <a:lnSpc>
                <a:spcPct val="90000"/>
              </a:lnSpc>
              <a:buClr>
                <a:srgbClr val="CC3300"/>
              </a:buClr>
              <a:buFont typeface="Wingdings" panose="05000000000000000000" pitchFamily="2" charset="2"/>
              <a:buChar char="v"/>
            </a:pPr>
            <a:r>
              <a:rPr sz="2400" dirty="0"/>
              <a:t>POSTROUTING</a:t>
            </a:r>
            <a:endParaRPr sz="2400" dirty="0"/>
          </a:p>
          <a:p>
            <a:pPr>
              <a:lnSpc>
                <a:spcPct val="90000"/>
              </a:lnSpc>
              <a:buClr>
                <a:srgbClr val="CC3300"/>
              </a:buClr>
              <a:buFont typeface="Wingdings" panose="05000000000000000000" pitchFamily="2" charset="2"/>
              <a:buChar char="v"/>
            </a:pPr>
            <a:endParaRPr sz="2400" dirty="0"/>
          </a:p>
          <a:p>
            <a:pPr>
              <a:lnSpc>
                <a:spcPct val="90000"/>
              </a:lnSpc>
            </a:pPr>
            <a:endParaRP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685800" y="228600"/>
            <a:ext cx="7772400" cy="533400"/>
          </a:xfrm>
        </p:spPr>
        <p:txBody>
          <a:bodyPr vert="horz" wrap="square" lIns="45720" tIns="45720" rIns="45720" bIns="45720" anchor="ctr"/>
          <a:p>
            <a:r>
              <a:rPr kern="1200" dirty="0">
                <a:latin typeface="+mj-lt"/>
                <a:ea typeface="+mj-ea"/>
                <a:cs typeface="+mj-cs"/>
              </a:rPr>
              <a:t>Configuring Iptables</a:t>
            </a:r>
            <a:endParaRPr kern="1200" dirty="0">
              <a:latin typeface="+mj-lt"/>
              <a:ea typeface="+mj-ea"/>
              <a:cs typeface="+mj-cs"/>
            </a:endParaRPr>
          </a:p>
        </p:txBody>
      </p:sp>
      <p:sp>
        <p:nvSpPr>
          <p:cNvPr id="6147" name="Rectangle 3"/>
          <p:cNvSpPr>
            <a:spLocks noGrp="1" noChangeArrowheads="1"/>
          </p:cNvSpPr>
          <p:nvPr>
            <p:ph idx="1"/>
          </p:nvPr>
        </p:nvSpPr>
        <p:spPr>
          <a:xfrm>
            <a:off x="685800" y="1066800"/>
            <a:ext cx="77724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The </a:t>
            </a:r>
            <a:r>
              <a:rPr kumimoji="0" lang="en-US" sz="2000" b="0" i="0" u="none" strike="noStrike" kern="1200" cap="none" spc="0" normalizeH="0" baseline="0" noProof="0" dirty="0" err="1">
                <a:ln>
                  <a:noFill/>
                </a:ln>
                <a:solidFill>
                  <a:schemeClr val="tx1"/>
                </a:solidFill>
                <a:effectLst/>
                <a:uLnTx/>
                <a:uFillTx/>
                <a:latin typeface="+mn-lt"/>
                <a:ea typeface="+mn-ea"/>
                <a:cs typeface="+mn-cs"/>
              </a:rPr>
              <a:t>Iptables</a:t>
            </a:r>
            <a:r>
              <a:rPr kumimoji="0" lang="en-US" sz="2000" b="0" i="0" u="none" strike="noStrike" kern="1200" cap="none" spc="0" normalizeH="0" baseline="0" noProof="0" dirty="0">
                <a:ln>
                  <a:noFill/>
                </a:ln>
                <a:solidFill>
                  <a:schemeClr val="tx1"/>
                </a:solidFill>
                <a:effectLst/>
                <a:uLnTx/>
                <a:uFillTx/>
                <a:latin typeface="+mn-lt"/>
                <a:ea typeface="+mn-ea"/>
                <a:cs typeface="+mn-cs"/>
              </a:rPr>
              <a:t> command format is as follows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err="1">
                <a:ln>
                  <a:noFill/>
                </a:ln>
                <a:solidFill>
                  <a:schemeClr val="accent2">
                    <a:lumMod val="20000"/>
                    <a:lumOff val="80000"/>
                  </a:schemeClr>
                </a:solidFill>
                <a:effectLst/>
                <a:uLnTx/>
                <a:uFillTx/>
                <a:latin typeface="+mn-lt"/>
                <a:ea typeface="+mn-ea"/>
                <a:cs typeface="+mn-cs"/>
              </a:rPr>
              <a:t>Iptables</a:t>
            </a:r>
            <a:r>
              <a:rPr kumimoji="0" lang="en-US" sz="2400" b="0" i="0" u="none" strike="noStrike" kern="1200" cap="none" spc="0" normalizeH="0" baseline="0" noProof="0" dirty="0">
                <a:ln>
                  <a:noFill/>
                </a:ln>
                <a:solidFill>
                  <a:schemeClr val="accent2">
                    <a:lumMod val="20000"/>
                    <a:lumOff val="80000"/>
                  </a:schemeClr>
                </a:solidFill>
                <a:effectLst/>
                <a:uLnTx/>
                <a:uFillTx/>
                <a:latin typeface="+mn-lt"/>
                <a:ea typeface="+mn-ea"/>
                <a:cs typeface="+mn-cs"/>
              </a:rPr>
              <a:t> –t table option pattern –j target</a:t>
            </a:r>
            <a:endParaRPr kumimoji="0" lang="en-US" sz="2400" b="0" i="0" u="none" strike="noStrike" kern="1200" cap="none" spc="0" normalizeH="0" baseline="0" noProof="0" dirty="0">
              <a:ln>
                <a:noFill/>
              </a:ln>
              <a:solidFill>
                <a:schemeClr val="accent2">
                  <a:lumMod val="20000"/>
                  <a:lumOff val="80000"/>
                </a:schemeClr>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a:ln>
                <a:noFill/>
              </a:ln>
              <a:solidFill>
                <a:schemeClr val="accent2"/>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The –t table option tells which table to use.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3 </a:t>
            </a:r>
            <a:r>
              <a:rPr kumimoji="0" lang="en-US" sz="2000" b="0" i="0" u="none" strike="noStrike" kern="1200" cap="none" spc="0" normalizeH="0" baseline="0" noProof="0" dirty="0">
                <a:ln>
                  <a:noFill/>
                </a:ln>
                <a:solidFill>
                  <a:schemeClr val="tx1"/>
                </a:solidFill>
                <a:effectLst/>
                <a:uLnTx/>
                <a:uFillTx/>
                <a:latin typeface="+mn-lt"/>
                <a:ea typeface="+mn-ea"/>
                <a:cs typeface="+mn-cs"/>
              </a:rPr>
              <a:t>basic tables are available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a:ln>
                  <a:noFill/>
                </a:ln>
                <a:solidFill>
                  <a:srgbClr val="FFFF00"/>
                </a:solidFill>
                <a:effectLst/>
                <a:uLnTx/>
                <a:uFillTx/>
                <a:latin typeface="+mn-lt"/>
                <a:ea typeface="+mn-ea"/>
                <a:cs typeface="+mn-cs"/>
              </a:rPr>
              <a:t>Filter</a:t>
            </a:r>
            <a:endParaRPr kumimoji="0" lang="en-US" sz="2400" b="0" i="0" u="none" strike="noStrike" kern="1200" cap="none" spc="0" normalizeH="0" baseline="0" noProof="0" dirty="0">
              <a:ln>
                <a:noFill/>
              </a:ln>
              <a:solidFill>
                <a:srgbClr val="FFFF00"/>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a:ln>
                <a:noFill/>
              </a:ln>
              <a:solidFill>
                <a:srgbClr val="FFFF00"/>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rgbClr val="FFFF00"/>
                </a:solidFill>
                <a:effectLst/>
                <a:uLnTx/>
                <a:uFillTx/>
                <a:latin typeface="+mn-lt"/>
                <a:ea typeface="+mn-ea"/>
                <a:cs typeface="+mn-cs"/>
              </a:rPr>
              <a:t>NAT</a:t>
            </a:r>
            <a:endParaRPr kumimoji="0" lang="en-US" sz="2400" b="0" i="0" u="none" strike="noStrike" kern="1200" cap="none" spc="0" normalizeH="0" baseline="0" noProof="0" dirty="0" smtClean="0">
              <a:ln>
                <a:noFill/>
              </a:ln>
              <a:solidFill>
                <a:srgbClr val="FFFF00"/>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endParaRPr kumimoji="0" lang="en-US" sz="2400" b="0" i="0" u="none" strike="noStrike" kern="1200" cap="none" spc="0" normalizeH="0" baseline="0" noProof="0" dirty="0">
              <a:ln>
                <a:noFill/>
              </a:ln>
              <a:solidFill>
                <a:srgbClr val="FFFF00"/>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400" b="0" i="0" u="none" strike="noStrike" kern="1200" cap="none" spc="0" normalizeH="0" baseline="0" noProof="0" dirty="0" smtClean="0">
                <a:ln>
                  <a:noFill/>
                </a:ln>
                <a:solidFill>
                  <a:srgbClr val="FFFF00"/>
                </a:solidFill>
                <a:effectLst/>
                <a:uLnTx/>
                <a:uFillTx/>
                <a:latin typeface="+mn-lt"/>
                <a:ea typeface="+mn-ea"/>
                <a:cs typeface="+mn-cs"/>
              </a:rPr>
              <a:t>MANGLE</a:t>
            </a:r>
            <a:endParaRPr kumimoji="0" lang="en-US" sz="2400" b="0" i="0" u="none" strike="noStrike" kern="1200" cap="none" spc="0" normalizeH="0" baseline="0" noProof="0" dirty="0">
              <a:ln>
                <a:noFill/>
              </a:ln>
              <a:solidFill>
                <a:srgbClr val="FFFF00"/>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0" i="0" u="none" strike="noStrike" kern="1200" cap="none" spc="0" normalizeH="0" baseline="0" noProof="0" dirty="0">
                <a:ln>
                  <a:noFill/>
                </a:ln>
                <a:solidFill>
                  <a:schemeClr val="tx1"/>
                </a:solidFill>
                <a:effectLst/>
                <a:uLnTx/>
                <a:uFillTx/>
                <a:latin typeface="+mn-lt"/>
                <a:ea typeface="+mn-ea"/>
                <a:cs typeface="+mn-cs"/>
              </a:rPr>
              <a:t>NAT table supports network address translation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0" fontAlgn="base" latinLnBrk="0" hangingPunct="0">
              <a:lnSpc>
                <a:spcPct val="90000"/>
              </a:lnSpc>
              <a:spcBef>
                <a:spcPct val="20000"/>
              </a:spcBef>
              <a:spcAft>
                <a:spcPct val="0"/>
              </a:spcAft>
              <a:buClr>
                <a:schemeClr val="accent1"/>
              </a:buClr>
              <a:buSzPct val="80000"/>
              <a:buFont typeface="Wingdings 2" panose="05020102010507070707" pitchFamily="18" charset="2"/>
              <a:buChar char=""/>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The filter table allows you to block or allow specific types of network traffic</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685800" y="228600"/>
            <a:ext cx="7772400" cy="7620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47107" name="Rectangle 3"/>
          <p:cNvSpPr>
            <a:spLocks noGrp="1"/>
          </p:cNvSpPr>
          <p:nvPr>
            <p:ph idx="1"/>
          </p:nvPr>
        </p:nvSpPr>
        <p:spPr>
          <a:xfrm>
            <a:off x="228600" y="990600"/>
            <a:ext cx="8763000" cy="5486400"/>
          </a:xfrm>
        </p:spPr>
        <p:txBody>
          <a:bodyPr vert="horz" wrap="square" lIns="91440" tIns="45720" rIns="91440" bIns="45720" anchor="t"/>
          <a:p>
            <a:pPr>
              <a:lnSpc>
                <a:spcPct val="90000"/>
              </a:lnSpc>
            </a:pPr>
            <a:r>
              <a:rPr sz="2400" dirty="0"/>
              <a:t>The mangle table rules allow modifications to packets.</a:t>
            </a:r>
            <a:endParaRPr sz="2400" dirty="0"/>
          </a:p>
          <a:p>
            <a:pPr>
              <a:lnSpc>
                <a:spcPct val="90000"/>
              </a:lnSpc>
            </a:pPr>
            <a:endParaRPr sz="2400" dirty="0"/>
          </a:p>
          <a:p>
            <a:pPr>
              <a:lnSpc>
                <a:spcPct val="90000"/>
              </a:lnSpc>
            </a:pPr>
            <a:r>
              <a:rPr sz="2400" dirty="0"/>
              <a:t>Options for Iptables</a:t>
            </a:r>
            <a:endParaRPr sz="2400" dirty="0"/>
          </a:p>
          <a:p>
            <a:pPr>
              <a:lnSpc>
                <a:spcPct val="90000"/>
              </a:lnSpc>
            </a:pPr>
            <a:endParaRPr sz="2400" dirty="0"/>
          </a:p>
          <a:p>
            <a:pPr>
              <a:lnSpc>
                <a:spcPct val="90000"/>
              </a:lnSpc>
            </a:pPr>
            <a:r>
              <a:rPr sz="2600" dirty="0">
                <a:solidFill>
                  <a:srgbClr val="FFFF00"/>
                </a:solidFill>
              </a:rPr>
              <a:t>-A chain rule		appends a rule to the end of a 					chain</a:t>
            </a:r>
            <a:endParaRPr sz="2600" dirty="0">
              <a:solidFill>
                <a:srgbClr val="FFFF00"/>
              </a:solidFill>
            </a:endParaRPr>
          </a:p>
          <a:p>
            <a:pPr>
              <a:lnSpc>
                <a:spcPct val="90000"/>
              </a:lnSpc>
            </a:pPr>
            <a:r>
              <a:rPr sz="2600" dirty="0">
                <a:solidFill>
                  <a:schemeClr val="accent1"/>
                </a:solidFill>
              </a:rPr>
              <a:t>-D chain number   deletes the rule number from a chain</a:t>
            </a:r>
            <a:endParaRPr sz="2600" dirty="0">
              <a:solidFill>
                <a:schemeClr val="accent1"/>
              </a:solidFill>
            </a:endParaRPr>
          </a:p>
          <a:p>
            <a:pPr>
              <a:lnSpc>
                <a:spcPct val="90000"/>
              </a:lnSpc>
            </a:pPr>
            <a:r>
              <a:rPr sz="2600" dirty="0">
                <a:solidFill>
                  <a:srgbClr val="FFFF00"/>
                </a:solidFill>
              </a:rPr>
              <a:t>-F chain 		flushes or deletes all rules in a chain</a:t>
            </a:r>
            <a:endParaRPr sz="2600" dirty="0">
              <a:solidFill>
                <a:srgbClr val="FFFF00"/>
              </a:solidFill>
            </a:endParaRPr>
          </a:p>
          <a:p>
            <a:pPr>
              <a:lnSpc>
                <a:spcPct val="90000"/>
              </a:lnSpc>
            </a:pPr>
            <a:r>
              <a:rPr sz="2600" dirty="0">
                <a:solidFill>
                  <a:schemeClr val="accent1"/>
                </a:solidFill>
              </a:rPr>
              <a:t>-I chain number rule	inserts a rule in a chain with the 				specified rule number</a:t>
            </a:r>
            <a:r>
              <a:rPr sz="2600" dirty="0"/>
              <a:t> </a:t>
            </a:r>
            <a:endParaRPr sz="2600" dirty="0"/>
          </a:p>
          <a:p>
            <a:pPr>
              <a:lnSpc>
                <a:spcPct val="90000"/>
              </a:lnSpc>
            </a:pPr>
            <a:r>
              <a:rPr sz="2600" dirty="0">
                <a:solidFill>
                  <a:srgbClr val="FFFF00"/>
                </a:solidFill>
              </a:rPr>
              <a:t>-L chain 			lists the current rules in the chain</a:t>
            </a:r>
            <a:endParaRPr sz="2600" dirty="0">
              <a:solidFill>
                <a:srgbClr val="FFFF00"/>
              </a:solidFill>
            </a:endParaRPr>
          </a:p>
          <a:p>
            <a:pPr>
              <a:lnSpc>
                <a:spcPct val="90000"/>
              </a:lnSpc>
            </a:pPr>
            <a:r>
              <a:rPr sz="2600" dirty="0">
                <a:solidFill>
                  <a:schemeClr val="accent1"/>
                </a:solidFill>
              </a:rPr>
              <a:t>-N chain 			starts a new chain</a:t>
            </a:r>
            <a:endParaRPr sz="2600" dirty="0">
              <a:solidFill>
                <a:schemeClr val="accent1"/>
              </a:solidFill>
            </a:endParaRPr>
          </a:p>
          <a:p>
            <a:pPr>
              <a:lnSpc>
                <a:spcPct val="90000"/>
              </a:lnSpc>
            </a:pPr>
            <a:r>
              <a:rPr sz="2600" dirty="0">
                <a:solidFill>
                  <a:srgbClr val="FFFF00"/>
                </a:solidFill>
              </a:rPr>
              <a:t>-X chain			deletes a user defined chain</a:t>
            </a:r>
            <a:endParaRPr sz="26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What is a Firewall?</a:t>
            </a:r>
            <a:endParaRPr sz="4000" kern="1200" dirty="0">
              <a:latin typeface="+mj-lt"/>
              <a:ea typeface="+mj-ea"/>
              <a:cs typeface="+mj-cs"/>
            </a:endParaRPr>
          </a:p>
        </p:txBody>
      </p:sp>
      <p:sp>
        <p:nvSpPr>
          <p:cNvPr id="16387" name="Content Placeholder 2"/>
          <p:cNvSpPr>
            <a:spLocks noGrp="1"/>
          </p:cNvSpPr>
          <p:nvPr>
            <p:ph idx="1"/>
          </p:nvPr>
        </p:nvSpPr>
        <p:spPr>
          <a:xfrm>
            <a:off x="457200" y="1600200"/>
            <a:ext cx="8382000" cy="4800600"/>
          </a:xfrm>
        </p:spPr>
        <p:txBody>
          <a:bodyPr vert="horz" wrap="square" lIns="91440" tIns="45720" rIns="91440" bIns="45720" anchor="t"/>
          <a:p>
            <a:pPr eaLnBrk="1" hangingPunct="1">
              <a:spcBef>
                <a:spcPct val="25000"/>
              </a:spcBef>
            </a:pPr>
            <a:r>
              <a:rPr sz="2800" dirty="0"/>
              <a:t>It is the combination product that provide the function of screening routers, proxy servers, network address translation, plus stateful inspection.</a:t>
            </a:r>
            <a:endParaRPr sz="2800" dirty="0"/>
          </a:p>
          <a:p>
            <a:pPr eaLnBrk="1" hangingPunct="1">
              <a:spcBef>
                <a:spcPct val="25000"/>
              </a:spcBef>
            </a:pPr>
            <a:endParaRPr sz="2800" dirty="0"/>
          </a:p>
          <a:p>
            <a:pPr eaLnBrk="1" hangingPunct="1">
              <a:spcBef>
                <a:spcPct val="25000"/>
              </a:spcBef>
            </a:pPr>
            <a:r>
              <a:rPr sz="2800" dirty="0"/>
              <a:t>Firewalls can be composed of a single router, multiple routers, a single host system or multiple hosts running firewall software, hardware appliances specifically designed to provide firewall services, or any combination thereof.</a:t>
            </a:r>
            <a:endParaRPr sz="2800" dirty="0"/>
          </a:p>
        </p:txBody>
      </p:sp>
      <p:pic>
        <p:nvPicPr>
          <p:cNvPr id="16388" name="Picture 4" descr="_x000C_firewall.jpg                                                   00093991&#10;Ridiculous                     B74677AA:"/>
          <p:cNvPicPr>
            <a:picLocks noChangeAspect="1"/>
          </p:cNvPicPr>
          <p:nvPr/>
        </p:nvPicPr>
        <p:blipFill>
          <a:blip r:embed="rId1"/>
          <a:stretch>
            <a:fillRect/>
          </a:stretch>
        </p:blipFill>
        <p:spPr>
          <a:xfrm>
            <a:off x="5562600" y="381000"/>
            <a:ext cx="2362200" cy="119380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685800" y="0"/>
            <a:ext cx="7772400" cy="6858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48131" name="Rectangle 3"/>
          <p:cNvSpPr>
            <a:spLocks noGrp="1"/>
          </p:cNvSpPr>
          <p:nvPr>
            <p:ph idx="1"/>
          </p:nvPr>
        </p:nvSpPr>
        <p:spPr>
          <a:xfrm>
            <a:off x="685800" y="762000"/>
            <a:ext cx="8077200" cy="5715000"/>
          </a:xfrm>
        </p:spPr>
        <p:txBody>
          <a:bodyPr vert="horz" wrap="square" lIns="91440" tIns="45720" rIns="91440" bIns="45720" anchor="t"/>
          <a:p>
            <a:r>
              <a:rPr sz="2400" dirty="0"/>
              <a:t>The </a:t>
            </a:r>
            <a:r>
              <a:rPr sz="2400" dirty="0">
                <a:solidFill>
                  <a:srgbClr val="FFFF00"/>
                </a:solidFill>
              </a:rPr>
              <a:t>Iptables –L</a:t>
            </a:r>
            <a:r>
              <a:rPr sz="2400" dirty="0"/>
              <a:t> command lists all of the current rules on all chains.</a:t>
            </a:r>
            <a:endParaRPr sz="2400" dirty="0"/>
          </a:p>
          <a:p>
            <a:endParaRPr sz="2400" dirty="0"/>
          </a:p>
          <a:p>
            <a:r>
              <a:rPr sz="2400" dirty="0"/>
              <a:t>Eg of Iptables command </a:t>
            </a:r>
            <a:endParaRPr sz="2400" dirty="0"/>
          </a:p>
          <a:p>
            <a:endParaRPr sz="2400" dirty="0"/>
          </a:p>
          <a:p>
            <a:r>
              <a:rPr sz="2400" dirty="0">
                <a:solidFill>
                  <a:srgbClr val="FFFF00"/>
                </a:solidFill>
              </a:rPr>
              <a:t># iptables –A FORWARD –p icmp –icmp-type echo-request –m limit –limit 1/s –j ACCEPT</a:t>
            </a:r>
            <a:endParaRPr sz="2400" dirty="0">
              <a:solidFill>
                <a:srgbClr val="FFFF00"/>
              </a:solidFill>
            </a:endParaRPr>
          </a:p>
          <a:p>
            <a:endParaRPr sz="2400" dirty="0">
              <a:solidFill>
                <a:schemeClr val="accent1"/>
              </a:solidFill>
            </a:endParaRPr>
          </a:p>
          <a:p>
            <a:r>
              <a:rPr sz="2400" dirty="0"/>
              <a:t>The above command appends a limit of a packet every second to the ping command that is forwarded through your computer thus preventing the ping of death attack.</a:t>
            </a:r>
            <a:endParaRPr sz="2400" dirty="0"/>
          </a:p>
          <a:p>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762000" y="381000"/>
            <a:ext cx="7772400" cy="5334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49155" name="Rectangle 3"/>
          <p:cNvSpPr>
            <a:spLocks noGrp="1"/>
          </p:cNvSpPr>
          <p:nvPr>
            <p:ph idx="1"/>
          </p:nvPr>
        </p:nvSpPr>
        <p:spPr>
          <a:xfrm>
            <a:off x="228600" y="1143000"/>
            <a:ext cx="8686800" cy="4953000"/>
          </a:xfrm>
        </p:spPr>
        <p:txBody>
          <a:bodyPr vert="horz" wrap="square" lIns="91440" tIns="45720" rIns="91440" bIns="45720" anchor="t"/>
          <a:p>
            <a:pPr>
              <a:lnSpc>
                <a:spcPct val="90000"/>
              </a:lnSpc>
            </a:pPr>
            <a:r>
              <a:rPr sz="2000" dirty="0"/>
              <a:t>Switches for Iptables</a:t>
            </a:r>
            <a:endParaRPr sz="2000" dirty="0"/>
          </a:p>
          <a:p>
            <a:pPr>
              <a:lnSpc>
                <a:spcPct val="90000"/>
              </a:lnSpc>
            </a:pPr>
            <a:endParaRPr sz="2000" dirty="0"/>
          </a:p>
          <a:p>
            <a:pPr>
              <a:lnSpc>
                <a:spcPct val="90000"/>
              </a:lnSpc>
            </a:pPr>
            <a:r>
              <a:rPr sz="2000" dirty="0">
                <a:solidFill>
                  <a:srgbClr val="CC3300"/>
                </a:solidFill>
              </a:rPr>
              <a:t>--dport port</a:t>
            </a:r>
            <a:r>
              <a:rPr sz="2000" dirty="0"/>
              <a:t>		</a:t>
            </a:r>
            <a:endParaRPr sz="2000" dirty="0"/>
          </a:p>
          <a:p>
            <a:pPr>
              <a:lnSpc>
                <a:spcPct val="90000"/>
              </a:lnSpc>
              <a:buNone/>
            </a:pPr>
            <a:r>
              <a:rPr sz="2000" dirty="0"/>
              <a:t>specifies the destination TCP/IP port number</a:t>
            </a:r>
            <a:endParaRPr sz="2000" dirty="0"/>
          </a:p>
          <a:p>
            <a:pPr>
              <a:lnSpc>
                <a:spcPct val="90000"/>
              </a:lnSpc>
              <a:buNone/>
            </a:pPr>
            <a:endParaRPr sz="2000" dirty="0"/>
          </a:p>
          <a:p>
            <a:pPr>
              <a:lnSpc>
                <a:spcPct val="90000"/>
              </a:lnSpc>
            </a:pPr>
            <a:r>
              <a:rPr sz="2000" dirty="0">
                <a:solidFill>
                  <a:schemeClr val="accent1"/>
                </a:solidFill>
              </a:rPr>
              <a:t>--icmp-type message</a:t>
            </a:r>
            <a:endParaRPr sz="2000" dirty="0">
              <a:solidFill>
                <a:schemeClr val="accent1"/>
              </a:solidFill>
            </a:endParaRPr>
          </a:p>
          <a:p>
            <a:pPr>
              <a:lnSpc>
                <a:spcPct val="90000"/>
              </a:lnSpc>
              <a:buNone/>
            </a:pPr>
            <a:r>
              <a:rPr sz="2000" dirty="0"/>
              <a:t>Allows you to specify the type of icmp message echo-request is a message sent by a ping command</a:t>
            </a:r>
            <a:endParaRPr sz="2000" dirty="0"/>
          </a:p>
          <a:p>
            <a:pPr>
              <a:lnSpc>
                <a:spcPct val="90000"/>
              </a:lnSpc>
              <a:buNone/>
            </a:pPr>
            <a:endParaRPr sz="2000" dirty="0"/>
          </a:p>
          <a:p>
            <a:pPr>
              <a:lnSpc>
                <a:spcPct val="90000"/>
              </a:lnSpc>
              <a:buClr>
                <a:srgbClr val="CC3300"/>
              </a:buClr>
            </a:pPr>
            <a:r>
              <a:rPr sz="2000" dirty="0">
                <a:solidFill>
                  <a:srgbClr val="CC3300"/>
                </a:solidFill>
              </a:rPr>
              <a:t>-j action</a:t>
            </a:r>
            <a:endParaRPr sz="2000" dirty="0">
              <a:solidFill>
                <a:srgbClr val="CC3300"/>
              </a:solidFill>
            </a:endParaRPr>
          </a:p>
          <a:p>
            <a:pPr>
              <a:lnSpc>
                <a:spcPct val="90000"/>
              </a:lnSpc>
              <a:buNone/>
            </a:pPr>
            <a:r>
              <a:rPr sz="2000" dirty="0"/>
              <a:t>Defines the action to be taken if the rule of the command is satisfied normally ACCEPT, DROP, REJECT or LOG</a:t>
            </a:r>
            <a:endParaRPr sz="2000" dirty="0"/>
          </a:p>
          <a:p>
            <a:pPr>
              <a:lnSpc>
                <a:spcPct val="90000"/>
              </a:lnSpc>
              <a:buNone/>
            </a:pPr>
            <a:endParaRPr sz="2000" dirty="0"/>
          </a:p>
          <a:p>
            <a:pPr>
              <a:lnSpc>
                <a:spcPct val="90000"/>
              </a:lnSpc>
            </a:pPr>
            <a:r>
              <a:rPr sz="2000" dirty="0">
                <a:solidFill>
                  <a:schemeClr val="accent1"/>
                </a:solidFill>
              </a:rPr>
              <a:t>--limit time</a:t>
            </a:r>
            <a:endParaRPr sz="2000" dirty="0">
              <a:solidFill>
                <a:schemeClr val="accent1"/>
              </a:solidFill>
            </a:endParaRPr>
          </a:p>
          <a:p>
            <a:pPr>
              <a:lnSpc>
                <a:spcPct val="90000"/>
              </a:lnSpc>
              <a:buNone/>
            </a:pPr>
            <a:r>
              <a:rPr sz="2000" dirty="0"/>
              <a:t>Sets an allowable rate for a specific message. Can be in seconds, minutes, hours or days. Eg 2/s = 2 per second</a:t>
            </a:r>
            <a:endParaRPr sz="2000" dirty="0"/>
          </a:p>
          <a:p>
            <a:pPr>
              <a:lnSpc>
                <a:spcPct val="90000"/>
              </a:lnSpc>
              <a:buNone/>
            </a:pPr>
            <a:endParaRPr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685800" y="228600"/>
            <a:ext cx="7772400" cy="6858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0179" name="Rectangle 3"/>
          <p:cNvSpPr>
            <a:spLocks noGrp="1"/>
          </p:cNvSpPr>
          <p:nvPr>
            <p:ph idx="1"/>
          </p:nvPr>
        </p:nvSpPr>
        <p:spPr>
          <a:xfrm>
            <a:off x="685800" y="914400"/>
            <a:ext cx="7772400" cy="5257800"/>
          </a:xfrm>
        </p:spPr>
        <p:txBody>
          <a:bodyPr vert="horz" wrap="square" lIns="91440" tIns="45720" rIns="91440" bIns="45720" anchor="t"/>
          <a:p>
            <a:pPr>
              <a:buNone/>
            </a:pPr>
            <a:r>
              <a:rPr sz="2400" dirty="0">
                <a:solidFill>
                  <a:schemeClr val="accent1"/>
                </a:solidFill>
              </a:rPr>
              <a:t>-m condition</a:t>
            </a:r>
            <a:endParaRPr sz="2400" dirty="0">
              <a:solidFill>
                <a:schemeClr val="accent1"/>
              </a:solidFill>
            </a:endParaRPr>
          </a:p>
          <a:p>
            <a:pPr>
              <a:buNone/>
            </a:pPr>
            <a:r>
              <a:rPr sz="2400" dirty="0"/>
              <a:t>Looks at the data for a match maybe a protocol such as TCP or UDP or a condition such as a limit.</a:t>
            </a:r>
            <a:endParaRPr sz="2400" dirty="0"/>
          </a:p>
          <a:p>
            <a:pPr>
              <a:buNone/>
            </a:pPr>
            <a:endParaRPr sz="2400" dirty="0"/>
          </a:p>
          <a:p>
            <a:pPr>
              <a:buNone/>
            </a:pPr>
            <a:r>
              <a:rPr sz="2400" dirty="0">
                <a:solidFill>
                  <a:schemeClr val="accent2"/>
                </a:solidFill>
              </a:rPr>
              <a:t>-p protocol</a:t>
            </a:r>
            <a:endParaRPr sz="2400" dirty="0">
              <a:solidFill>
                <a:schemeClr val="accent2"/>
              </a:solidFill>
            </a:endParaRPr>
          </a:p>
          <a:p>
            <a:pPr>
              <a:buNone/>
            </a:pPr>
            <a:r>
              <a:rPr sz="2400" dirty="0"/>
              <a:t>Checks the data for a specific protocol such as TCP or UDP</a:t>
            </a:r>
            <a:endParaRPr sz="2400" dirty="0"/>
          </a:p>
          <a:p>
            <a:pPr>
              <a:buNone/>
            </a:pPr>
            <a:endParaRPr sz="2400" dirty="0"/>
          </a:p>
          <a:p>
            <a:pPr>
              <a:buNone/>
            </a:pPr>
            <a:r>
              <a:rPr sz="2400" dirty="0">
                <a:solidFill>
                  <a:schemeClr val="accent1"/>
                </a:solidFill>
              </a:rPr>
              <a:t>-s ip address</a:t>
            </a:r>
            <a:endParaRPr sz="2400" dirty="0">
              <a:solidFill>
                <a:schemeClr val="accent1"/>
              </a:solidFill>
            </a:endParaRPr>
          </a:p>
          <a:p>
            <a:pPr>
              <a:buNone/>
            </a:pPr>
            <a:r>
              <a:rPr sz="2400" dirty="0"/>
              <a:t>Specifies a source ip address</a:t>
            </a:r>
            <a:endParaRPr sz="2400" dirty="0"/>
          </a:p>
          <a:p>
            <a:pPr>
              <a:buNone/>
            </a:pPr>
            <a:endParaRPr sz="2400" dirty="0"/>
          </a:p>
          <a:p>
            <a:pPr>
              <a:buNone/>
            </a:pPr>
            <a:r>
              <a:rPr sz="2400" dirty="0">
                <a:solidFill>
                  <a:schemeClr val="accent2"/>
                </a:solidFill>
              </a:rPr>
              <a:t>--sport port</a:t>
            </a:r>
            <a:endParaRPr sz="2400" dirty="0">
              <a:solidFill>
                <a:schemeClr val="accent2"/>
              </a:solidFill>
            </a:endParaRPr>
          </a:p>
          <a:p>
            <a:pPr>
              <a:buNone/>
            </a:pPr>
            <a:r>
              <a:rPr sz="2400" dirty="0"/>
              <a:t>Sets a source TCP/IP port</a:t>
            </a:r>
            <a:endParaRPr sz="2400" dirty="0"/>
          </a:p>
          <a:p>
            <a:pPr>
              <a:buNone/>
            </a:pPr>
            <a:endParaRP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609600" y="228600"/>
            <a:ext cx="7772400" cy="6096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1203" name="Rectangle 3"/>
          <p:cNvSpPr>
            <a:spLocks noGrp="1"/>
          </p:cNvSpPr>
          <p:nvPr>
            <p:ph idx="1"/>
          </p:nvPr>
        </p:nvSpPr>
        <p:spPr>
          <a:xfrm>
            <a:off x="228600" y="1143000"/>
            <a:ext cx="8534400" cy="4114800"/>
          </a:xfrm>
        </p:spPr>
        <p:txBody>
          <a:bodyPr vert="horz" wrap="square" lIns="91440" tIns="45720" rIns="91440" bIns="45720" anchor="t"/>
          <a:p>
            <a:r>
              <a:rPr sz="2400" dirty="0">
                <a:solidFill>
                  <a:schemeClr val="accent2"/>
                </a:solidFill>
              </a:rPr>
              <a:t>--tcp-flags fl1,……</a:t>
            </a:r>
            <a:endParaRPr sz="2400" dirty="0">
              <a:solidFill>
                <a:schemeClr val="accent2"/>
              </a:solidFill>
            </a:endParaRPr>
          </a:p>
          <a:p>
            <a:r>
              <a:rPr sz="2400" dirty="0"/>
              <a:t>Looks for specified flags in a TCP packet</a:t>
            </a:r>
            <a:endParaRPr sz="2400" dirty="0"/>
          </a:p>
          <a:p>
            <a:endParaRPr sz="2400" dirty="0"/>
          </a:p>
          <a:p>
            <a:pPr lvl="1">
              <a:buFont typeface="Wingdings" panose="05000000000000000000" pitchFamily="2" charset="2"/>
              <a:buChar char="Ø"/>
            </a:pPr>
            <a:r>
              <a:rPr sz="2000" dirty="0">
                <a:solidFill>
                  <a:schemeClr val="accent2"/>
                </a:solidFill>
              </a:rPr>
              <a:t>SYN	packets are sent from a client &amp; expect a reply</a:t>
            </a:r>
            <a:endParaRPr sz="2000" dirty="0">
              <a:solidFill>
                <a:schemeClr val="accent2"/>
              </a:solidFill>
            </a:endParaRPr>
          </a:p>
          <a:p>
            <a:pPr>
              <a:buFont typeface="Wingdings" panose="05000000000000000000" pitchFamily="2" charset="2"/>
              <a:buChar char="Ø"/>
            </a:pPr>
            <a:endParaRPr sz="2000" dirty="0">
              <a:solidFill>
                <a:schemeClr val="accent2"/>
              </a:solidFill>
            </a:endParaRPr>
          </a:p>
          <a:p>
            <a:pPr lvl="1">
              <a:buFont typeface="Wingdings" panose="05000000000000000000" pitchFamily="2" charset="2"/>
              <a:buChar char="Ø"/>
            </a:pPr>
            <a:r>
              <a:rPr sz="2000" dirty="0">
                <a:solidFill>
                  <a:srgbClr val="CC3300"/>
                </a:solidFill>
              </a:rPr>
              <a:t>ACK	packets acknowledge SYN request</a:t>
            </a:r>
            <a:endParaRPr sz="2000" dirty="0">
              <a:solidFill>
                <a:srgbClr val="CC3300"/>
              </a:solidFill>
            </a:endParaRPr>
          </a:p>
          <a:p>
            <a:pPr lvl="1">
              <a:buFont typeface="Wingdings" panose="05000000000000000000" pitchFamily="2" charset="2"/>
              <a:buChar char="Ø"/>
            </a:pPr>
            <a:endParaRPr sz="2000" dirty="0">
              <a:solidFill>
                <a:srgbClr val="CC3300"/>
              </a:solidFill>
            </a:endParaRPr>
          </a:p>
          <a:p>
            <a:pPr lvl="1">
              <a:buFont typeface="Wingdings" panose="05000000000000000000" pitchFamily="2" charset="2"/>
              <a:buChar char="Ø"/>
            </a:pPr>
            <a:r>
              <a:rPr sz="2000" dirty="0">
                <a:solidFill>
                  <a:schemeClr val="accent2"/>
                </a:solidFill>
              </a:rPr>
              <a:t>FIN	the final packet in a communication</a:t>
            </a:r>
            <a:endParaRPr sz="2000" dirty="0">
              <a:solidFill>
                <a:schemeClr val="accent2"/>
              </a:solidFill>
            </a:endParaRPr>
          </a:p>
          <a:p>
            <a:pPr lvl="1">
              <a:buFont typeface="Wingdings" panose="05000000000000000000" pitchFamily="2" charset="2"/>
              <a:buChar char="Ø"/>
            </a:pPr>
            <a:endParaRPr sz="2000" dirty="0"/>
          </a:p>
          <a:p>
            <a:pPr lvl="1">
              <a:buFont typeface="Wingdings" panose="05000000000000000000" pitchFamily="2" charset="2"/>
              <a:buChar char="Ø"/>
            </a:pPr>
            <a:r>
              <a:rPr sz="2000" dirty="0">
                <a:solidFill>
                  <a:srgbClr val="CC3300"/>
                </a:solidFill>
              </a:rPr>
              <a:t>RST	packets tell a client that a request has been rejected</a:t>
            </a:r>
            <a:endParaRPr sz="2000" dirty="0">
              <a:solidFill>
                <a:srgbClr val="CC3300"/>
              </a:solidFill>
            </a:endParaRPr>
          </a:p>
          <a:p>
            <a:pPr lvl="1">
              <a:buChar char="•"/>
            </a:pPr>
            <a:endParaRPr sz="2000" dirty="0">
              <a:solidFill>
                <a:srgbClr val="CC33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609600" y="228600"/>
            <a:ext cx="7772400" cy="6858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2227" name="Rectangle 3"/>
          <p:cNvSpPr>
            <a:spLocks noGrp="1"/>
          </p:cNvSpPr>
          <p:nvPr>
            <p:ph idx="1"/>
          </p:nvPr>
        </p:nvSpPr>
        <p:spPr>
          <a:xfrm>
            <a:off x="533400" y="990600"/>
            <a:ext cx="7772400" cy="5638800"/>
          </a:xfrm>
        </p:spPr>
        <p:txBody>
          <a:bodyPr vert="horz" wrap="square" lIns="91440" tIns="45720" rIns="91440" bIns="45720" anchor="t"/>
          <a:p>
            <a:r>
              <a:rPr sz="2000" dirty="0"/>
              <a:t>Actions for Iptables</a:t>
            </a:r>
            <a:endParaRPr sz="2000" dirty="0"/>
          </a:p>
          <a:p>
            <a:endParaRPr sz="2000" dirty="0"/>
          </a:p>
          <a:p>
            <a:r>
              <a:rPr sz="2000" dirty="0">
                <a:solidFill>
                  <a:schemeClr val="accent2"/>
                </a:solidFill>
              </a:rPr>
              <a:t>-j ACCEPT</a:t>
            </a:r>
            <a:endParaRPr sz="2000" dirty="0">
              <a:solidFill>
                <a:schemeClr val="accent2"/>
              </a:solidFill>
            </a:endParaRPr>
          </a:p>
          <a:p>
            <a:r>
              <a:rPr sz="2000" dirty="0"/>
              <a:t>Allows packets that match the specified rule into, out of, or forward through the firewall</a:t>
            </a:r>
            <a:endParaRPr sz="2000" dirty="0"/>
          </a:p>
          <a:p>
            <a:endParaRPr sz="2000" dirty="0"/>
          </a:p>
          <a:p>
            <a:r>
              <a:rPr sz="2000" dirty="0">
                <a:solidFill>
                  <a:schemeClr val="accent1"/>
                </a:solidFill>
              </a:rPr>
              <a:t>-j DROP</a:t>
            </a:r>
            <a:endParaRPr sz="2000" dirty="0">
              <a:solidFill>
                <a:schemeClr val="accent1"/>
              </a:solidFill>
            </a:endParaRPr>
          </a:p>
          <a:p>
            <a:r>
              <a:rPr sz="2000" dirty="0"/>
              <a:t>Stops the packet that match the specified rule without informing the source</a:t>
            </a:r>
            <a:endParaRPr sz="2000" dirty="0"/>
          </a:p>
          <a:p>
            <a:endParaRPr sz="2000" dirty="0"/>
          </a:p>
          <a:p>
            <a:r>
              <a:rPr sz="2000" dirty="0">
                <a:solidFill>
                  <a:schemeClr val="accent2"/>
                </a:solidFill>
              </a:rPr>
              <a:t>-j REJECT</a:t>
            </a:r>
            <a:endParaRPr sz="2000" dirty="0">
              <a:solidFill>
                <a:schemeClr val="accent2"/>
              </a:solidFill>
            </a:endParaRPr>
          </a:p>
          <a:p>
            <a:r>
              <a:rPr sz="2000" dirty="0"/>
              <a:t>Stops packets that match the specified rule with an error to the source</a:t>
            </a:r>
            <a:endParaRPr sz="2000" dirty="0"/>
          </a:p>
          <a:p>
            <a:endParaRPr sz="2000" dirty="0"/>
          </a:p>
          <a:p>
            <a:r>
              <a:rPr sz="2000" dirty="0">
                <a:solidFill>
                  <a:schemeClr val="accent1"/>
                </a:solidFill>
              </a:rPr>
              <a:t>-j LOG</a:t>
            </a:r>
            <a:endParaRPr sz="2000" dirty="0">
              <a:solidFill>
                <a:schemeClr val="accent1"/>
              </a:solidFill>
            </a:endParaRPr>
          </a:p>
          <a:p>
            <a:r>
              <a:rPr sz="2000" dirty="0"/>
              <a:t>Logs a of the matching packet in /var/log/messages</a:t>
            </a:r>
            <a:endParaRP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685800" y="0"/>
            <a:ext cx="7772400" cy="7620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3251" name="Rectangle 3"/>
          <p:cNvSpPr>
            <a:spLocks noGrp="1"/>
          </p:cNvSpPr>
          <p:nvPr>
            <p:ph idx="1"/>
          </p:nvPr>
        </p:nvSpPr>
        <p:spPr>
          <a:xfrm>
            <a:off x="762000" y="762000"/>
            <a:ext cx="7772400" cy="5181600"/>
          </a:xfrm>
        </p:spPr>
        <p:txBody>
          <a:bodyPr vert="horz" wrap="square" lIns="91440" tIns="45720" rIns="91440" bIns="45720" anchor="t"/>
          <a:p>
            <a:r>
              <a:rPr sz="2000" dirty="0"/>
              <a:t>! The exclamation mark is used to tell Iptables of the exceptions in a rule</a:t>
            </a:r>
            <a:endParaRPr sz="2000" dirty="0"/>
          </a:p>
          <a:p>
            <a:r>
              <a:rPr sz="2000" dirty="0"/>
              <a:t>Some examples of Iptables command</a:t>
            </a:r>
            <a:endParaRPr sz="2000" dirty="0"/>
          </a:p>
          <a:p>
            <a:endParaRPr sz="2000" dirty="0"/>
          </a:p>
          <a:p>
            <a:r>
              <a:rPr sz="2000" dirty="0">
                <a:solidFill>
                  <a:schemeClr val="accent2"/>
                </a:solidFill>
              </a:rPr>
              <a:t>Iptables –A FORWARD –s 192.168.10.1 –p icmp –j ACCEPT</a:t>
            </a:r>
            <a:endParaRPr sz="2000" dirty="0">
              <a:solidFill>
                <a:schemeClr val="accent2"/>
              </a:solidFill>
            </a:endParaRPr>
          </a:p>
          <a:p>
            <a:endParaRPr sz="2000" dirty="0"/>
          </a:p>
          <a:p>
            <a:r>
              <a:rPr sz="2000" dirty="0">
                <a:solidFill>
                  <a:schemeClr val="accent1"/>
                </a:solidFill>
              </a:rPr>
              <a:t>Iptables –A FORWARD –s !192.168.10.1 –p icmp –j ACCEPT</a:t>
            </a:r>
            <a:endParaRPr sz="2000" dirty="0">
              <a:solidFill>
                <a:schemeClr val="accent1"/>
              </a:solidFill>
            </a:endParaRPr>
          </a:p>
          <a:p>
            <a:endParaRPr sz="2000" dirty="0">
              <a:solidFill>
                <a:schemeClr val="accent1"/>
              </a:solidFill>
            </a:endParaRPr>
          </a:p>
          <a:p>
            <a:r>
              <a:rPr sz="2000" dirty="0">
                <a:solidFill>
                  <a:schemeClr val="accent2"/>
                </a:solidFill>
              </a:rPr>
              <a:t>Iptables –A FORWARD –s 192.168.10.0/24 –p icmp –j ACCEPT</a:t>
            </a:r>
            <a:endParaRPr sz="2000" dirty="0">
              <a:solidFill>
                <a:schemeClr val="accent2"/>
              </a:solidFill>
            </a:endParaRPr>
          </a:p>
          <a:p>
            <a:endParaRPr sz="2000" dirty="0"/>
          </a:p>
          <a:p>
            <a:r>
              <a:rPr sz="2000" dirty="0">
                <a:solidFill>
                  <a:schemeClr val="accent1"/>
                </a:solidFill>
              </a:rPr>
              <a:t>Iptables –I test –p tcp –m tcp –dport 80 –tcp-flags SYNC,RST,ACK SYN –j ACCEPT</a:t>
            </a:r>
            <a:endParaRPr sz="2000" dirty="0">
              <a:solidFill>
                <a:schemeClr val="accent1"/>
              </a:solidFill>
            </a:endParaRPr>
          </a:p>
          <a:p>
            <a:endParaRPr sz="2000" dirty="0">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685800" y="0"/>
            <a:ext cx="7772400" cy="8382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4275" name="Rectangle 3"/>
          <p:cNvSpPr>
            <a:spLocks noGrp="1"/>
          </p:cNvSpPr>
          <p:nvPr>
            <p:ph idx="1"/>
          </p:nvPr>
        </p:nvSpPr>
        <p:spPr>
          <a:xfrm>
            <a:off x="609600" y="1066800"/>
            <a:ext cx="7772400" cy="4114800"/>
          </a:xfrm>
        </p:spPr>
        <p:txBody>
          <a:bodyPr vert="horz" wrap="square" lIns="91440" tIns="45720" rIns="91440" bIns="45720" anchor="t"/>
          <a:p>
            <a:pPr>
              <a:lnSpc>
                <a:spcPct val="90000"/>
              </a:lnSpc>
            </a:pPr>
            <a:r>
              <a:rPr sz="2000" dirty="0"/>
              <a:t>Saving configuration changes</a:t>
            </a:r>
            <a:endParaRPr sz="2000" dirty="0"/>
          </a:p>
          <a:p>
            <a:pPr>
              <a:lnSpc>
                <a:spcPct val="90000"/>
              </a:lnSpc>
            </a:pPr>
            <a:r>
              <a:rPr sz="2000" dirty="0"/>
              <a:t>The firewall configuration is saved to </a:t>
            </a:r>
            <a:endParaRPr sz="2000" dirty="0"/>
          </a:p>
          <a:p>
            <a:pPr>
              <a:lnSpc>
                <a:spcPct val="90000"/>
              </a:lnSpc>
            </a:pPr>
            <a:endParaRPr sz="2000" dirty="0"/>
          </a:p>
          <a:p>
            <a:pPr>
              <a:lnSpc>
                <a:spcPct val="90000"/>
              </a:lnSpc>
            </a:pPr>
            <a:r>
              <a:rPr sz="2000" dirty="0">
                <a:solidFill>
                  <a:schemeClr val="accent1"/>
                </a:solidFill>
              </a:rPr>
              <a:t>/etc/sysconfig/iptables</a:t>
            </a:r>
            <a:endParaRPr sz="2000" dirty="0">
              <a:solidFill>
                <a:schemeClr val="accent1"/>
              </a:solidFill>
            </a:endParaRPr>
          </a:p>
          <a:p>
            <a:pPr>
              <a:lnSpc>
                <a:spcPct val="90000"/>
              </a:lnSpc>
            </a:pPr>
            <a:endParaRPr sz="2000" dirty="0">
              <a:solidFill>
                <a:schemeClr val="accent1"/>
              </a:solidFill>
            </a:endParaRPr>
          </a:p>
          <a:p>
            <a:pPr>
              <a:lnSpc>
                <a:spcPct val="90000"/>
              </a:lnSpc>
            </a:pPr>
            <a:r>
              <a:rPr sz="2000" dirty="0"/>
              <a:t>To save the changes the command is </a:t>
            </a:r>
            <a:endParaRPr sz="2000" dirty="0"/>
          </a:p>
          <a:p>
            <a:pPr>
              <a:lnSpc>
                <a:spcPct val="90000"/>
              </a:lnSpc>
            </a:pPr>
            <a:endParaRPr sz="2000" dirty="0"/>
          </a:p>
          <a:p>
            <a:pPr>
              <a:lnSpc>
                <a:spcPct val="90000"/>
              </a:lnSpc>
            </a:pPr>
            <a:r>
              <a:rPr sz="2000" dirty="0">
                <a:solidFill>
                  <a:schemeClr val="accent1"/>
                </a:solidFill>
              </a:rPr>
              <a:t>#	service iptables save</a:t>
            </a:r>
            <a:endParaRPr sz="2000" dirty="0">
              <a:solidFill>
                <a:schemeClr val="accent1"/>
              </a:solidFill>
            </a:endParaRPr>
          </a:p>
          <a:p>
            <a:pPr>
              <a:lnSpc>
                <a:spcPct val="90000"/>
              </a:lnSpc>
            </a:pPr>
            <a:endParaRPr sz="2000" dirty="0">
              <a:solidFill>
                <a:schemeClr val="accent1"/>
              </a:solidFill>
            </a:endParaRPr>
          </a:p>
          <a:p>
            <a:pPr>
              <a:lnSpc>
                <a:spcPct val="90000"/>
              </a:lnSpc>
            </a:pPr>
            <a:r>
              <a:rPr sz="2000" dirty="0"/>
              <a:t>To start the firewall the command is</a:t>
            </a:r>
            <a:endParaRPr sz="2000" dirty="0"/>
          </a:p>
          <a:p>
            <a:pPr>
              <a:lnSpc>
                <a:spcPct val="90000"/>
              </a:lnSpc>
            </a:pPr>
            <a:endParaRPr sz="2000" dirty="0"/>
          </a:p>
          <a:p>
            <a:pPr>
              <a:lnSpc>
                <a:spcPct val="90000"/>
              </a:lnSpc>
            </a:pPr>
            <a:r>
              <a:rPr sz="2000" dirty="0">
                <a:solidFill>
                  <a:schemeClr val="accent1"/>
                </a:solidFill>
              </a:rPr>
              <a:t>#	service iptables start</a:t>
            </a:r>
            <a:endParaRPr sz="2000" dirty="0">
              <a:solidFill>
                <a:schemeClr val="accent1"/>
              </a:solidFill>
            </a:endParaRPr>
          </a:p>
          <a:p>
            <a:pPr>
              <a:lnSpc>
                <a:spcPct val="90000"/>
              </a:lnSpc>
            </a:pPr>
            <a:endParaRPr sz="2000" dirty="0">
              <a:solidFill>
                <a:schemeClr val="accent1"/>
              </a:solidFill>
            </a:endParaRPr>
          </a:p>
          <a:p>
            <a:pPr>
              <a:lnSpc>
                <a:spcPct val="90000"/>
              </a:lnSpc>
            </a:pPr>
            <a:endParaRP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685800" y="0"/>
            <a:ext cx="7772400" cy="685800"/>
          </a:xfrm>
        </p:spPr>
        <p:txBody>
          <a:bodyPr vert="horz" wrap="square" lIns="45720" tIns="45720" rIns="45720" bIns="45720" anchor="ctr"/>
          <a:p>
            <a:r>
              <a:rPr sz="3200" b="1" u="sng" kern="1200" dirty="0">
                <a:latin typeface="+mj-lt"/>
                <a:ea typeface="+mj-ea"/>
                <a:cs typeface="+mj-cs"/>
              </a:rPr>
              <a:t>Configuring Iptables</a:t>
            </a:r>
            <a:endParaRPr sz="3200" b="1" u="sng" kern="1200" dirty="0">
              <a:latin typeface="+mj-lt"/>
              <a:ea typeface="+mj-ea"/>
              <a:cs typeface="+mj-cs"/>
            </a:endParaRPr>
          </a:p>
        </p:txBody>
      </p:sp>
      <p:sp>
        <p:nvSpPr>
          <p:cNvPr id="55299" name="Rectangle 3"/>
          <p:cNvSpPr>
            <a:spLocks noGrp="1"/>
          </p:cNvSpPr>
          <p:nvPr>
            <p:ph idx="1"/>
          </p:nvPr>
        </p:nvSpPr>
        <p:spPr>
          <a:xfrm>
            <a:off x="685800" y="990600"/>
            <a:ext cx="7772400" cy="5410200"/>
          </a:xfrm>
        </p:spPr>
        <p:txBody>
          <a:bodyPr vert="horz" wrap="square" lIns="91440" tIns="45720" rIns="91440" bIns="45720" anchor="t"/>
          <a:p>
            <a:pPr algn="ctr"/>
            <a:r>
              <a:rPr sz="2400" b="1" u="sng" dirty="0">
                <a:solidFill>
                  <a:schemeClr val="accent1"/>
                </a:solidFill>
              </a:rPr>
              <a:t>Setting up IP Masquerading</a:t>
            </a:r>
            <a:endParaRPr sz="2400" b="1" u="sng" dirty="0">
              <a:solidFill>
                <a:schemeClr val="accent1"/>
              </a:solidFill>
            </a:endParaRPr>
          </a:p>
          <a:p>
            <a:pPr algn="ctr"/>
            <a:endParaRPr sz="2400" b="1" u="sng" dirty="0">
              <a:solidFill>
                <a:schemeClr val="accent1"/>
              </a:solidFill>
            </a:endParaRPr>
          </a:p>
          <a:p>
            <a:r>
              <a:rPr sz="2400" dirty="0"/>
              <a:t>Ip Masquerading allows you to hide the ip address of the computers on your LAN.</a:t>
            </a:r>
            <a:endParaRPr sz="2400" dirty="0"/>
          </a:p>
          <a:p>
            <a:endParaRPr sz="2400" dirty="0"/>
          </a:p>
          <a:p>
            <a:r>
              <a:rPr sz="2400" dirty="0"/>
              <a:t>It replaces these ip addresses with the public ip address of your gateway</a:t>
            </a:r>
            <a:endParaRPr sz="2400" dirty="0"/>
          </a:p>
          <a:p>
            <a:endParaRPr sz="2400" dirty="0"/>
          </a:p>
          <a:p>
            <a:r>
              <a:rPr sz="2400" dirty="0">
                <a:solidFill>
                  <a:schemeClr val="accent1"/>
                </a:solidFill>
              </a:rPr>
              <a:t>Eg </a:t>
            </a:r>
            <a:endParaRPr sz="2400" dirty="0">
              <a:solidFill>
                <a:schemeClr val="accent1"/>
              </a:solidFill>
            </a:endParaRPr>
          </a:p>
          <a:p>
            <a:r>
              <a:rPr sz="2400" dirty="0">
                <a:solidFill>
                  <a:schemeClr val="accent2"/>
                </a:solidFill>
              </a:rPr>
              <a:t>Iptables –t nat –A POSTROUTING –s 192.168.10.0/24 –o eth0 –j MASQUERADE</a:t>
            </a:r>
            <a:endParaRPr sz="2400" dirty="0">
              <a:solidFill>
                <a:schemeClr val="accent2"/>
              </a:solidFill>
            </a:endParaRPr>
          </a:p>
          <a:p>
            <a:endParaRPr sz="2400"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What is a Firewall?</a:t>
            </a:r>
            <a:endParaRPr sz="4000" kern="1200" dirty="0">
              <a:latin typeface="+mj-lt"/>
              <a:ea typeface="+mj-ea"/>
              <a:cs typeface="+mj-cs"/>
            </a:endParaRPr>
          </a:p>
        </p:txBody>
      </p:sp>
      <p:sp>
        <p:nvSpPr>
          <p:cNvPr id="17411" name="Content Placeholder 2"/>
          <p:cNvSpPr>
            <a:spLocks noGrp="1"/>
          </p:cNvSpPr>
          <p:nvPr>
            <p:ph idx="1"/>
          </p:nvPr>
        </p:nvSpPr>
        <p:spPr>
          <a:xfrm>
            <a:off x="457200" y="1600200"/>
            <a:ext cx="8382000" cy="4800600"/>
          </a:xfrm>
        </p:spPr>
        <p:txBody>
          <a:bodyPr vert="horz" wrap="square" lIns="91440" tIns="45720" rIns="91440" bIns="45720" anchor="t"/>
          <a:p>
            <a:pPr eaLnBrk="1" hangingPunct="1">
              <a:spcBef>
                <a:spcPct val="25000"/>
              </a:spcBef>
            </a:pPr>
            <a:r>
              <a:rPr sz="2800" dirty="0"/>
              <a:t>Device that provides secure connectivity between networks (internal/external; varying levels of trust)</a:t>
            </a:r>
            <a:endParaRPr sz="2800" dirty="0"/>
          </a:p>
          <a:p>
            <a:pPr eaLnBrk="1" hangingPunct="1">
              <a:spcBef>
                <a:spcPct val="25000"/>
              </a:spcBef>
              <a:buFont typeface="Wingdings" panose="05000000000000000000" pitchFamily="2" charset="2"/>
              <a:buChar char="§"/>
            </a:pPr>
            <a:endParaRPr sz="2800" dirty="0"/>
          </a:p>
          <a:p>
            <a:pPr eaLnBrk="1" hangingPunct="1">
              <a:spcBef>
                <a:spcPct val="25000"/>
              </a:spcBef>
            </a:pPr>
            <a:r>
              <a:rPr sz="2800" dirty="0"/>
              <a:t>Used to implement and enforce a security policy for communication between networks</a:t>
            </a:r>
            <a:endParaRPr sz="2800" dirty="0"/>
          </a:p>
          <a:p>
            <a:pPr eaLnBrk="1" hangingPunct="1">
              <a:spcBef>
                <a:spcPct val="25000"/>
              </a:spcBef>
              <a:buFont typeface="Wingdings" panose="05000000000000000000" pitchFamily="2" charset="2"/>
              <a:buChar char="§"/>
            </a:pPr>
            <a:endParaRPr sz="2800" dirty="0"/>
          </a:p>
          <a:p>
            <a:pPr eaLnBrk="1" hangingPunct="1"/>
            <a:r>
              <a:rPr sz="2800" dirty="0"/>
              <a:t>Firewalls can either be hardware and/or software based.</a:t>
            </a:r>
            <a:endParaRPr sz="2800" dirty="0"/>
          </a:p>
        </p:txBody>
      </p:sp>
      <p:pic>
        <p:nvPicPr>
          <p:cNvPr id="4" name="Picture 4" descr="fw09"/>
          <p:cNvPicPr>
            <a:picLocks noChangeAspect="1" noChangeArrowheads="1"/>
          </p:cNvPicPr>
          <p:nvPr/>
        </p:nvPicPr>
        <p:blipFill>
          <a:blip r:embed="rId1" cstate="print"/>
          <a:srcRect/>
          <a:stretch>
            <a:fillRect/>
          </a:stretch>
        </p:blipFill>
        <p:spPr bwMode="auto">
          <a:xfrm>
            <a:off x="4267200" y="5562600"/>
            <a:ext cx="3905250" cy="10477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Firewalls History …A Brief Look</a:t>
            </a:r>
            <a:endParaRPr sz="4000" kern="1200" dirty="0">
              <a:latin typeface="+mj-lt"/>
              <a:ea typeface="+mj-ea"/>
              <a:cs typeface="+mj-cs"/>
            </a:endParaRPr>
          </a:p>
        </p:txBody>
      </p:sp>
      <p:sp>
        <p:nvSpPr>
          <p:cNvPr id="18435" name="Content Placeholder 2"/>
          <p:cNvSpPr>
            <a:spLocks noGrp="1"/>
          </p:cNvSpPr>
          <p:nvPr>
            <p:ph idx="1"/>
          </p:nvPr>
        </p:nvSpPr>
        <p:spPr>
          <a:xfrm>
            <a:off x="457200" y="1447800"/>
            <a:ext cx="8305800" cy="4953000"/>
          </a:xfrm>
        </p:spPr>
        <p:txBody>
          <a:bodyPr vert="horz" wrap="square" lIns="91440" tIns="45720" rIns="91440" bIns="45720" anchor="t"/>
          <a:p>
            <a:pPr eaLnBrk="1" hangingPunct="1"/>
            <a:r>
              <a:rPr sz="3200" dirty="0">
                <a:cs typeface="Tahoma" panose="020B0604030504040204" pitchFamily="34" charset="0"/>
              </a:rPr>
              <a:t>Firewall technology emerged in the late 1980s when the Internet was a fairly new technology in terms of its global use and connectivity. </a:t>
            </a:r>
            <a:endParaRPr sz="3200" dirty="0">
              <a:cs typeface="Tahoma" panose="020B0604030504040204" pitchFamily="34" charset="0"/>
            </a:endParaRPr>
          </a:p>
          <a:p>
            <a:pPr eaLnBrk="1" hangingPunct="1"/>
            <a:r>
              <a:rPr sz="3200" dirty="0">
                <a:cs typeface="Tahoma" panose="020B0604030504040204" pitchFamily="34" charset="0"/>
              </a:rPr>
              <a:t>The first paper published on firewall technology was in 1988, when Jeff Mogul from Digital Equipment Corporatin (DEC) developed filter systems known as packet filter firewalls. </a:t>
            </a:r>
            <a:endParaRPr sz="3200" dirty="0">
              <a:cs typeface="Tahoma" panose="020B0604030504040204" pitchFamily="34" charset="0"/>
            </a:endParaRPr>
          </a:p>
          <a:p>
            <a:pPr eaLnBrk="1" hangingPunct="1"/>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Firewalls History …A Brief Look</a:t>
            </a:r>
            <a:endParaRPr sz="4000" kern="1200" dirty="0">
              <a:latin typeface="+mj-lt"/>
              <a:ea typeface="+mj-ea"/>
              <a:cs typeface="+mj-cs"/>
            </a:endParaRPr>
          </a:p>
        </p:txBody>
      </p:sp>
      <p:sp>
        <p:nvSpPr>
          <p:cNvPr id="19459" name="Content Placeholder 2"/>
          <p:cNvSpPr>
            <a:spLocks noGrp="1"/>
          </p:cNvSpPr>
          <p:nvPr>
            <p:ph idx="1"/>
          </p:nvPr>
        </p:nvSpPr>
        <p:spPr>
          <a:xfrm>
            <a:off x="457200" y="1447800"/>
            <a:ext cx="8305800" cy="4953000"/>
          </a:xfrm>
        </p:spPr>
        <p:txBody>
          <a:bodyPr vert="horz" wrap="square" lIns="91440" tIns="45720" rIns="91440" bIns="45720" anchor="t"/>
          <a:p>
            <a:pPr eaLnBrk="1" hangingPunct="1"/>
            <a:r>
              <a:rPr sz="3200" dirty="0">
                <a:cs typeface="Tahoma" panose="020B0604030504040204" pitchFamily="34" charset="0"/>
              </a:rPr>
              <a:t>From 1980-1990 two colleagues from AT&amp;T Company, developed the second generation of firewalls known as circuit level firewalls.</a:t>
            </a:r>
            <a:endParaRPr sz="3200" dirty="0">
              <a:cs typeface="Tahoma" panose="020B0604030504040204" pitchFamily="34" charset="0"/>
            </a:endParaRPr>
          </a:p>
          <a:p>
            <a:pPr eaLnBrk="1" hangingPunct="1"/>
            <a:endParaRPr sz="3200" dirty="0">
              <a:cs typeface="Tahoma" panose="020B0604030504040204" pitchFamily="34" charset="0"/>
            </a:endParaRPr>
          </a:p>
          <a:p>
            <a:pPr eaLnBrk="1" hangingPunct="1"/>
            <a:r>
              <a:rPr sz="3200" dirty="0">
                <a:cs typeface="Tahoma" panose="020B0604030504040204" pitchFamily="34" charset="0"/>
              </a:rPr>
              <a:t> Publications by Gene Spafford of Purdue University, Bill Cheswick at AT&amp;T Laboratories introduced a third generation firewall. also known as </a:t>
            </a:r>
            <a:r>
              <a:rPr sz="3200" b="1" dirty="0">
                <a:cs typeface="Tahoma" panose="020B0604030504040204" pitchFamily="34" charset="0"/>
              </a:rPr>
              <a:t>proxy based</a:t>
            </a:r>
            <a:r>
              <a:rPr sz="3200" dirty="0">
                <a:cs typeface="Tahoma" panose="020B0604030504040204" pitchFamily="34" charset="0"/>
              </a:rPr>
              <a:t> firewalls.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45720" tIns="45720" rIns="45720" bIns="45720" anchor="ctr"/>
          <a:p>
            <a:pPr eaLnBrk="1" hangingPunct="1"/>
            <a:r>
              <a:rPr sz="4000" kern="1200" dirty="0">
                <a:latin typeface="+mj-lt"/>
                <a:ea typeface="+mj-ea"/>
                <a:cs typeface="+mj-cs"/>
              </a:rPr>
              <a:t>Firewalls History …A Brief Look</a:t>
            </a:r>
            <a:endParaRPr sz="4000" kern="1200" dirty="0">
              <a:latin typeface="+mj-lt"/>
              <a:ea typeface="+mj-ea"/>
              <a:cs typeface="+mj-cs"/>
            </a:endParaRPr>
          </a:p>
        </p:txBody>
      </p:sp>
      <p:sp>
        <p:nvSpPr>
          <p:cNvPr id="20483" name="Content Placeholder 2"/>
          <p:cNvSpPr>
            <a:spLocks noGrp="1"/>
          </p:cNvSpPr>
          <p:nvPr>
            <p:ph idx="1"/>
          </p:nvPr>
        </p:nvSpPr>
        <p:spPr>
          <a:xfrm>
            <a:off x="457200" y="1447800"/>
            <a:ext cx="8458200" cy="4953000"/>
          </a:xfrm>
        </p:spPr>
        <p:txBody>
          <a:bodyPr vert="horz" wrap="square" lIns="91440" tIns="45720" rIns="91440" bIns="45720" anchor="t"/>
          <a:p>
            <a:pPr eaLnBrk="1" hangingPunct="1">
              <a:lnSpc>
                <a:spcPct val="80000"/>
              </a:lnSpc>
            </a:pPr>
            <a:r>
              <a:rPr sz="3200" dirty="0">
                <a:cs typeface="Tahoma" panose="020B0604030504040204" pitchFamily="34" charset="0"/>
              </a:rPr>
              <a:t>In 1994 Check Point Software Technologies built readily available software known as FireWall-1.</a:t>
            </a:r>
            <a:endParaRPr sz="3200" dirty="0">
              <a:cs typeface="Tahoma" panose="020B0604030504040204" pitchFamily="34" charset="0"/>
            </a:endParaRPr>
          </a:p>
          <a:p>
            <a:pPr eaLnBrk="1" hangingPunct="1">
              <a:lnSpc>
                <a:spcPct val="80000"/>
              </a:lnSpc>
              <a:buNone/>
            </a:pPr>
            <a:endParaRPr sz="3200" dirty="0">
              <a:cs typeface="Tahoma" panose="020B0604030504040204" pitchFamily="34" charset="0"/>
            </a:endParaRPr>
          </a:p>
          <a:p>
            <a:pPr eaLnBrk="1" hangingPunct="1">
              <a:lnSpc>
                <a:spcPct val="80000"/>
              </a:lnSpc>
            </a:pPr>
            <a:r>
              <a:rPr sz="3200" dirty="0">
                <a:cs typeface="Tahoma" panose="020B0604030504040204" pitchFamily="34" charset="0"/>
              </a:rPr>
              <a:t>Cisco, one of the largest internet security companies in the world released their PIX ” </a:t>
            </a:r>
            <a:r>
              <a:rPr sz="2800" b="1" dirty="0"/>
              <a:t>P</a:t>
            </a:r>
            <a:r>
              <a:rPr sz="2800" dirty="0"/>
              <a:t>rivate </a:t>
            </a:r>
            <a:r>
              <a:rPr sz="2800" b="1" dirty="0"/>
              <a:t>I</a:t>
            </a:r>
            <a:r>
              <a:rPr sz="2800" dirty="0"/>
              <a:t>nternet E</a:t>
            </a:r>
            <a:r>
              <a:rPr sz="2800" b="1" dirty="0"/>
              <a:t>X</a:t>
            </a:r>
            <a:r>
              <a:rPr sz="2800" dirty="0"/>
              <a:t>change</a:t>
            </a:r>
            <a:r>
              <a:rPr sz="2400" dirty="0"/>
              <a:t> </a:t>
            </a:r>
            <a:r>
              <a:rPr sz="3200" dirty="0">
                <a:cs typeface="Tahoma" panose="020B0604030504040204" pitchFamily="34" charset="0"/>
              </a:rPr>
              <a:t>” product to the public in 1997.</a:t>
            </a:r>
            <a:endParaRPr sz="3200" dirty="0">
              <a:cs typeface="Tahoma" panose="020B0604030504040204" pitchFamily="34" charset="0"/>
            </a:endParaRPr>
          </a:p>
          <a:p>
            <a:pPr eaLnBrk="1" hangingPunct="1"/>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45720" tIns="45720" rIns="4572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smtClean="0">
                <a:ln>
                  <a:noFill/>
                </a:ln>
                <a:solidFill>
                  <a:schemeClr val="tx1"/>
                </a:solidFill>
                <a:effectLst/>
                <a:uLnTx/>
                <a:uFillTx/>
                <a:latin typeface="+mn-lt"/>
                <a:ea typeface="+mj-ea"/>
                <a:cs typeface="+mj-cs"/>
              </a:rPr>
              <a:t>Network Firewall Architectures</a:t>
            </a:r>
            <a:endParaRPr kumimoji="0" lang="en-US" sz="4000" b="0" i="0" u="none" strike="noStrike" kern="1200" cap="none" spc="0" normalizeH="0" baseline="0" noProof="0" dirty="0">
              <a:ln>
                <a:noFill/>
              </a:ln>
              <a:solidFill>
                <a:schemeClr val="tx1"/>
              </a:solidFill>
              <a:effectLst/>
              <a:uLnTx/>
              <a:uFillTx/>
              <a:latin typeface="+mn-lt"/>
              <a:ea typeface="+mj-ea"/>
              <a:cs typeface="+mj-cs"/>
            </a:endParaRPr>
          </a:p>
        </p:txBody>
      </p:sp>
      <p:sp>
        <p:nvSpPr>
          <p:cNvPr id="21507" name="Content Placeholder 2"/>
          <p:cNvSpPr>
            <a:spLocks noGrp="1"/>
          </p:cNvSpPr>
          <p:nvPr>
            <p:ph idx="1"/>
          </p:nvPr>
        </p:nvSpPr>
        <p:spPr>
          <a:xfrm>
            <a:off x="457200" y="1447800"/>
            <a:ext cx="8305800" cy="4953000"/>
          </a:xfrm>
        </p:spPr>
        <p:txBody>
          <a:bodyPr vert="horz" wrap="square" lIns="91440" tIns="45720" rIns="91440" bIns="45720" anchor="t"/>
          <a:p>
            <a:pPr eaLnBrk="1" hangingPunct="1">
              <a:lnSpc>
                <a:spcPct val="90000"/>
              </a:lnSpc>
            </a:pPr>
            <a:r>
              <a:rPr sz="3200" dirty="0"/>
              <a:t>Screening Router</a:t>
            </a:r>
            <a:endParaRPr sz="3200" dirty="0"/>
          </a:p>
          <a:p>
            <a:pPr eaLnBrk="1" hangingPunct="1">
              <a:lnSpc>
                <a:spcPct val="90000"/>
              </a:lnSpc>
            </a:pPr>
            <a:endParaRPr sz="3200" dirty="0"/>
          </a:p>
          <a:p>
            <a:pPr eaLnBrk="1" hangingPunct="1">
              <a:lnSpc>
                <a:spcPct val="90000"/>
              </a:lnSpc>
            </a:pPr>
            <a:r>
              <a:rPr sz="3200" dirty="0"/>
              <a:t>Simple Firewall </a:t>
            </a:r>
            <a:endParaRPr sz="3200" dirty="0"/>
          </a:p>
          <a:p>
            <a:pPr eaLnBrk="1" hangingPunct="1">
              <a:lnSpc>
                <a:spcPct val="90000"/>
              </a:lnSpc>
            </a:pPr>
            <a:endParaRPr sz="3200" dirty="0"/>
          </a:p>
          <a:p>
            <a:pPr eaLnBrk="1" hangingPunct="1">
              <a:lnSpc>
                <a:spcPct val="90000"/>
              </a:lnSpc>
            </a:pPr>
            <a:r>
              <a:rPr sz="3200" dirty="0"/>
              <a:t>Multi-Legged firewall</a:t>
            </a:r>
            <a:endParaRPr sz="3200" dirty="0"/>
          </a:p>
          <a:p>
            <a:pPr eaLnBrk="1" hangingPunct="1">
              <a:lnSpc>
                <a:spcPct val="90000"/>
              </a:lnSpc>
            </a:pPr>
            <a:endParaRPr sz="3200" dirty="0"/>
          </a:p>
          <a:p>
            <a:pPr eaLnBrk="1" hangingPunct="1">
              <a:lnSpc>
                <a:spcPct val="90000"/>
              </a:lnSpc>
            </a:pPr>
            <a:r>
              <a:rPr sz="3200" dirty="0"/>
              <a:t>Firewall Sandwich</a:t>
            </a:r>
            <a:endParaRPr sz="3200" dirty="0"/>
          </a:p>
          <a:p>
            <a:pPr eaLnBrk="1" hangingPunct="1">
              <a:lnSpc>
                <a:spcPct val="90000"/>
              </a:lnSpc>
            </a:pPr>
            <a:endParaRPr sz="3200" dirty="0"/>
          </a:p>
          <a:p>
            <a:pPr eaLnBrk="1" hangingPunct="1">
              <a:lnSpc>
                <a:spcPct val="90000"/>
              </a:lnSpc>
            </a:pPr>
            <a:r>
              <a:rPr sz="3200" dirty="0"/>
              <a:t>Layered Security Architecture</a:t>
            </a:r>
            <a:endParaRPr sz="3200" dirty="0"/>
          </a:p>
          <a:p>
            <a:pPr eaLnBrk="1" hangingPunct="1"/>
            <a:endParaRPr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14364</Words>
  <Application>WPS Presentation</Application>
  <PresentationFormat>On-screen Show (4:3)</PresentationFormat>
  <Paragraphs>453</Paragraphs>
  <Slides>47</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47</vt:i4>
      </vt:variant>
    </vt:vector>
  </HeadingPairs>
  <TitlesOfParts>
    <vt:vector size="67" baseType="lpstr">
      <vt:lpstr>Arial</vt:lpstr>
      <vt:lpstr>SimSun</vt:lpstr>
      <vt:lpstr>Wingdings</vt:lpstr>
      <vt:lpstr>Franklin Gothic Book</vt:lpstr>
      <vt:lpstr>Wingdings 2</vt:lpstr>
      <vt:lpstr>Arial</vt:lpstr>
      <vt:lpstr>Tahoma</vt:lpstr>
      <vt:lpstr>Times New Roman</vt:lpstr>
      <vt:lpstr>Microsoft YaHei</vt:lpstr>
      <vt:lpstr/>
      <vt:lpstr>Arial Unicode MS</vt:lpstr>
      <vt:lpstr>Book Antiqua</vt:lpstr>
      <vt:lpstr>Wingdings 2</vt:lpstr>
      <vt:lpstr>Courier New</vt:lpstr>
      <vt:lpstr>Technic</vt:lpstr>
      <vt:lpstr>Visio.Drawing.6</vt:lpstr>
      <vt:lpstr>Visio.Drawing.6</vt:lpstr>
      <vt:lpstr>Visio.Drawing.6</vt:lpstr>
      <vt:lpstr>Visio.Drawing.6</vt:lpstr>
      <vt:lpstr>Visio.Drawing.6</vt:lpstr>
      <vt:lpstr>FIREWALL</vt:lpstr>
      <vt:lpstr>What Is a Firewall? </vt:lpstr>
      <vt:lpstr>What is a Firewall?</vt:lpstr>
      <vt:lpstr>What is a Firewall?</vt:lpstr>
      <vt:lpstr>What is a Firewall?</vt:lpstr>
      <vt:lpstr>Firewalls History …A Brief Look</vt:lpstr>
      <vt:lpstr>Firewalls History …A Brief Look</vt:lpstr>
      <vt:lpstr>Firewalls History …A Brief Look</vt:lpstr>
      <vt:lpstr>Network Firewall Architectures</vt:lpstr>
      <vt:lpstr>Screening Router</vt:lpstr>
      <vt:lpstr>Simple Firewall</vt:lpstr>
      <vt:lpstr>DMZ Firewall</vt:lpstr>
      <vt:lpstr>Firewall Sandwich</vt:lpstr>
      <vt:lpstr>Layered Firewall</vt:lpstr>
      <vt:lpstr>Types of Firewalls</vt:lpstr>
      <vt:lpstr>Packet Filtering Firewall</vt:lpstr>
      <vt:lpstr>Packet Filtering Firewall</vt:lpstr>
      <vt:lpstr>Packet Filtering Firewall</vt:lpstr>
      <vt:lpstr>Packet Filtering Firewall</vt:lpstr>
      <vt:lpstr>Packet Filtering Firewall</vt:lpstr>
      <vt:lpstr>Stateful Packet Inspection </vt:lpstr>
      <vt:lpstr>Stateful Packet Inspection Firewall</vt:lpstr>
      <vt:lpstr>Stateful Packet Inspection Firewall</vt:lpstr>
      <vt:lpstr>Stateful Packet Inspection Firewall</vt:lpstr>
      <vt:lpstr>Stateful Packet Inspection</vt:lpstr>
      <vt:lpstr>Stateful Packet Inspection</vt:lpstr>
      <vt:lpstr>Application Gateways/Proxies </vt:lpstr>
      <vt:lpstr>Application Gateways/Proxies</vt:lpstr>
      <vt:lpstr>Application Gateways/Proxies</vt:lpstr>
      <vt:lpstr>Application Gateways/Proxies Firewall</vt:lpstr>
      <vt:lpstr>Application Gateways/Proxies Firewall</vt:lpstr>
      <vt:lpstr>Application Gateways/Proxies</vt:lpstr>
      <vt:lpstr>Application Gateways/Proxies</vt:lpstr>
      <vt:lpstr>Circuit-level Gateway </vt:lpstr>
      <vt:lpstr>Linux Firewall</vt:lpstr>
      <vt:lpstr>Configuring Iptables</vt:lpstr>
      <vt:lpstr>Configuring Iptables</vt:lpstr>
      <vt:lpstr>Configuring Iptables</vt:lpstr>
      <vt:lpstr>Configuring Iptables</vt:lpstr>
      <vt:lpstr>Configuring Iptables</vt:lpstr>
      <vt:lpstr>Configuring Iptables</vt:lpstr>
      <vt:lpstr>Configuring Iptables</vt:lpstr>
      <vt:lpstr>Configuring Iptables</vt:lpstr>
      <vt:lpstr>Configuring Iptables</vt:lpstr>
      <vt:lpstr>Configuring Iptables</vt:lpstr>
      <vt:lpstr>Configuring Iptables</vt:lpstr>
      <vt:lpstr>Configuring Iptables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WINDOWS SERVICES</dc:title>
  <dc:creator>Sandeep Walvekar</dc:creator>
  <cp:lastModifiedBy>hp</cp:lastModifiedBy>
  <cp:revision>637</cp:revision>
  <dcterms:created xsi:type="dcterms:W3CDTF">2009-07-06T04:32:00Z</dcterms:created>
  <dcterms:modified xsi:type="dcterms:W3CDTF">2018-02-11T10:25:24Z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