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585" r:id="rId3"/>
    <p:sldId id="586" r:id="rId4"/>
    <p:sldId id="641" r:id="rId5"/>
    <p:sldId id="642" r:id="rId6"/>
    <p:sldId id="643" r:id="rId7"/>
    <p:sldId id="644" r:id="rId8"/>
    <p:sldId id="645" r:id="rId9"/>
    <p:sldId id="646" r:id="rId10"/>
    <p:sldId id="647" r:id="rId11"/>
    <p:sldId id="648" r:id="rId12"/>
    <p:sldId id="649" r:id="rId1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8"/>
    <p:restoredTop sz="94709"/>
  </p:normalViewPr>
  <p:slideViewPr>
    <p:cSldViewPr showGuides="1">
      <p:cViewPr>
        <p:scale>
          <a:sx n="75" d="100"/>
          <a:sy n="75" d="100"/>
        </p:scale>
        <p:origin x="-1218" y="174"/>
      </p:cViewPr>
      <p:guideLst>
        <p:guide orient="horz" pos="2160"/>
        <p:guide pos="2880"/>
      </p:guideLst>
    </p:cSldViewPr>
  </p:slideViewPr>
  <p:outlineViewPr>
    <p:cViewPr>
      <p:scale>
        <a:sx n="33" d="100"/>
        <a:sy n="33" d="100"/>
      </p:scale>
      <p:origin x="0" y="717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4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2" name="Freeform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 name="Freeform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3" name="Date Placeholder 29"/>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4" name="Footer Placeholder 18"/>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5" name="Slide Number Placeholder 26"/>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419100" marR="0" lvl="0" indent="-382905"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Char char=""/>
              <a:defRPr/>
            </a:pPr>
            <a:endParaRPr kumimoji="0" lang="en-US" sz="3000" b="0" i="0" u="none" strike="noStrike" kern="1200" cap="none" spc="0" normalizeH="0" baseline="0" noProof="0">
              <a:ln>
                <a:noFill/>
              </a:ln>
              <a:solidFill>
                <a:schemeClr val="tx1"/>
              </a:solidFill>
              <a:effectLst/>
              <a:uLnTx/>
              <a:uFillTx/>
              <a:latin typeface="+mn-lt"/>
              <a:ea typeface="+mn-ea"/>
              <a:cs typeface="+mn-cs"/>
            </a:endParaRPr>
          </a:p>
        </p:txBody>
      </p:sp>
      <p:sp>
        <p:nvSpPr>
          <p:cNvPr id="9" name="Date Placeholder 4"/>
          <p:cNvSpPr>
            <a:spLocks noGrp="1"/>
          </p:cNvSpPr>
          <p:nvPr>
            <p:ph type="dt" sz="half" idx="12"/>
          </p:nvPr>
        </p:nvSpPr>
        <p:spPr>
          <a:xfrm>
            <a:off x="685800" y="6248400"/>
            <a:ext cx="1905000" cy="457200"/>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248400"/>
            <a:ext cx="2895600" cy="457200"/>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6553200" y="6248400"/>
            <a:ext cx="1905000" cy="457200"/>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9" name="Freeform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 name="Freeform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3" name="Date Placeholder 3"/>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4" name="Footer Placeholder 4"/>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5" name="Slide Number Placeholder 5"/>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Date Placeholder 6"/>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7"/>
          <p:cNvSpPr>
            <a:spLocks noGrp="1"/>
          </p:cNvSpPr>
          <p:nvPr>
            <p:ph type="ftr" sz="quarter" idx="1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8"/>
          <p:cNvSpPr>
            <a:spLocks noGrp="1"/>
          </p:cNvSpPr>
          <p:nvPr>
            <p:ph type="sldNum" sz="quarter" idx="1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Date Placeholder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8156575"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endParaRPr lang="en-US" smtClean="0"/>
          </a:p>
        </p:txBody>
      </p:sp>
      <p:sp>
        <p:nvSpPr>
          <p:cNvPr id="9" name="Date Placeholder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p:sp>
        <p:nvSpPr>
          <p:cNvPr id="12" name="Freeform 11"/>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Freeform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48" name="Title Placeholder 8"/>
          <p:cNvSpPr>
            <a:spLocks noGrp="1"/>
          </p:cNvSpPr>
          <p:nvPr>
            <p:ph type="title"/>
          </p:nvPr>
        </p:nvSpPr>
        <p:spPr>
          <a:xfrm>
            <a:off x="457200" y="274638"/>
            <a:ext cx="7467600" cy="1143000"/>
          </a:xfrm>
          <a:prstGeom prst="rect">
            <a:avLst/>
          </a:prstGeom>
          <a:noFill/>
          <a:ln w="9525">
            <a:noFill/>
          </a:ln>
        </p:spPr>
        <p:txBody>
          <a:bodyPr lIns="45720" rIns="45720" anchor="ctr"/>
          <a:p>
            <a:pPr lvl="0"/>
            <a:r>
              <a:rPr dirty="0"/>
              <a:t>Click to edit Master title style</a:t>
            </a:r>
            <a:endParaRPr dirty="0"/>
          </a:p>
        </p:txBody>
      </p:sp>
      <p:sp>
        <p:nvSpPr>
          <p:cNvPr id="6149" name="Text Placeholder 29"/>
          <p:cNvSpPr>
            <a:spLocks noGrp="1"/>
          </p:cNvSpPr>
          <p:nvPr>
            <p:ph type="body" idx="1"/>
          </p:nvPr>
        </p:nvSpPr>
        <p:spPr>
          <a:xfrm>
            <a:off x="457200" y="1600200"/>
            <a:ext cx="7467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a:defRPr sz="1000">
                <a:solidFill>
                  <a:srgbClr val="9B9A98"/>
                </a:solidFill>
              </a:defRPr>
            </a:lvl1p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anose="020B0503020102020204"/>
        </a:defRPr>
      </a:lvl2pPr>
      <a:lvl3pPr algn="l" rtl="0" eaLnBrk="0" fontAlgn="base" hangingPunct="0">
        <a:spcBef>
          <a:spcPct val="0"/>
        </a:spcBef>
        <a:spcAft>
          <a:spcPct val="0"/>
        </a:spcAft>
        <a:defRPr sz="4600">
          <a:solidFill>
            <a:schemeClr val="tx1"/>
          </a:solidFill>
          <a:latin typeface="Franklin Gothic Book" panose="020B0503020102020204"/>
        </a:defRPr>
      </a:lvl3pPr>
      <a:lvl4pPr algn="l" rtl="0" eaLnBrk="0" fontAlgn="base" hangingPunct="0">
        <a:spcBef>
          <a:spcPct val="0"/>
        </a:spcBef>
        <a:spcAft>
          <a:spcPct val="0"/>
        </a:spcAft>
        <a:defRPr sz="4600">
          <a:solidFill>
            <a:schemeClr val="tx1"/>
          </a:solidFill>
          <a:latin typeface="Franklin Gothic Book" panose="020B0503020102020204"/>
        </a:defRPr>
      </a:lvl4pPr>
      <a:lvl5pPr algn="l" rtl="0" eaLnBrk="0" fontAlgn="base" hangingPunct="0">
        <a:spcBef>
          <a:spcPct val="0"/>
        </a:spcBef>
        <a:spcAft>
          <a:spcPct val="0"/>
        </a:spcAft>
        <a:defRPr sz="4600">
          <a:solidFill>
            <a:schemeClr val="tx1"/>
          </a:solidFill>
          <a:latin typeface="Franklin Gothic Book" panose="020B0503020102020204"/>
        </a:defRPr>
      </a:lvl5pPr>
      <a:lvl6pPr marL="457200" algn="l" rtl="0" fontAlgn="base">
        <a:spcBef>
          <a:spcPct val="0"/>
        </a:spcBef>
        <a:spcAft>
          <a:spcPct val="0"/>
        </a:spcAft>
        <a:defRPr sz="4600">
          <a:solidFill>
            <a:schemeClr val="tx1"/>
          </a:solidFill>
          <a:latin typeface="Franklin Gothic Book" panose="020B0503020102020204"/>
        </a:defRPr>
      </a:lvl6pPr>
      <a:lvl7pPr marL="914400" algn="l" rtl="0" fontAlgn="base">
        <a:spcBef>
          <a:spcPct val="0"/>
        </a:spcBef>
        <a:spcAft>
          <a:spcPct val="0"/>
        </a:spcAft>
        <a:defRPr sz="4600">
          <a:solidFill>
            <a:schemeClr val="tx1"/>
          </a:solidFill>
          <a:latin typeface="Franklin Gothic Book" panose="020B0503020102020204"/>
        </a:defRPr>
      </a:lvl7pPr>
      <a:lvl8pPr marL="1371600" algn="l" rtl="0" fontAlgn="base">
        <a:spcBef>
          <a:spcPct val="0"/>
        </a:spcBef>
        <a:spcAft>
          <a:spcPct val="0"/>
        </a:spcAft>
        <a:defRPr sz="4600">
          <a:solidFill>
            <a:schemeClr val="tx1"/>
          </a:solidFill>
          <a:latin typeface="Franklin Gothic Book" panose="020B0503020102020204"/>
        </a:defRPr>
      </a:lvl8pPr>
      <a:lvl9pPr marL="1828800" algn="l" rtl="0" fontAlgn="base">
        <a:spcBef>
          <a:spcPct val="0"/>
        </a:spcBef>
        <a:spcAft>
          <a:spcPct val="0"/>
        </a:spcAft>
        <a:defRPr sz="4600">
          <a:solidFill>
            <a:schemeClr val="tx1"/>
          </a:solidFill>
          <a:latin typeface="Franklin Gothic Book" panose="020B0503020102020204"/>
        </a:defRPr>
      </a:lvl9pPr>
    </p:titleStyle>
    <p:body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762000" y="2590800"/>
            <a:ext cx="7848600" cy="1143000"/>
          </a:xfrm>
        </p:spPr>
        <p:txBody>
          <a:bodyPr vert="horz" wrap="square" lIns="45720" tIns="45720" rIns="45720" bIns="45720" anchor="ctr"/>
          <a:p>
            <a:r>
              <a:rPr lang="en-IN" kern="1200" dirty="0">
                <a:latin typeface="+mj-lt"/>
                <a:ea typeface="+mj-ea"/>
                <a:cs typeface="+mj-cs"/>
              </a:rPr>
              <a:t>Limitations </a:t>
            </a:r>
            <a:br>
              <a:rPr lang="en-IN" kern="1200" dirty="0">
                <a:latin typeface="+mj-lt"/>
                <a:ea typeface="+mj-ea"/>
                <a:cs typeface="+mj-cs"/>
              </a:rPr>
            </a:br>
            <a:r>
              <a:rPr lang="en-IN" kern="1200" dirty="0">
                <a:latin typeface="+mj-lt"/>
                <a:ea typeface="+mj-ea"/>
                <a:cs typeface="+mj-cs"/>
              </a:rPr>
              <a:t>of </a:t>
            </a:r>
            <a:br>
              <a:rPr lang="en-IN" kern="1200" dirty="0">
                <a:latin typeface="+mj-lt"/>
                <a:ea typeface="+mj-ea"/>
                <a:cs typeface="+mj-cs"/>
              </a:rPr>
            </a:br>
            <a:r>
              <a:rPr kern="1200" dirty="0">
                <a:latin typeface="+mj-lt"/>
                <a:ea typeface="+mj-ea"/>
                <a:cs typeface="+mj-cs"/>
              </a:rPr>
              <a:t>Intrusion Prevention System</a:t>
            </a:r>
            <a:endParaRPr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4" name="Rectangle 2"/>
          <p:cNvSpPr>
            <a:spLocks noGrp="1" noChangeArrowheads="1"/>
          </p:cNvSpPr>
          <p:nvPr>
            <p:ph type="title"/>
          </p:nvPr>
        </p:nvSpPr>
        <p:spPr>
          <a:xfrm>
            <a:off x="457200" y="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4600" b="0" i="0" u="none" strike="noStrike" kern="1200" cap="none" spc="0" normalizeH="0" baseline="0" noProof="0" dirty="0">
                <a:ln>
                  <a:noFill/>
                </a:ln>
                <a:solidFill>
                  <a:schemeClr val="tx1"/>
                </a:solidFill>
                <a:effectLst/>
                <a:uLnTx/>
                <a:uFillTx/>
                <a:latin typeface="+mn-lt"/>
                <a:ea typeface="+mj-ea"/>
                <a:cs typeface="+mj-cs"/>
              </a:rPr>
              <a:t>Limitations of IDPS</a:t>
            </a:r>
            <a:endParaRPr kumimoji="0" lang="en-IN" alt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57348" name="Rectangle 3"/>
          <p:cNvSpPr>
            <a:spLocks noGrp="1"/>
          </p:cNvSpPr>
          <p:nvPr>
            <p:ph idx="1"/>
          </p:nvPr>
        </p:nvSpPr>
        <p:spPr>
          <a:xfrm>
            <a:off x="457200" y="1066800"/>
            <a:ext cx="8382000" cy="5562600"/>
          </a:xfrm>
        </p:spPr>
        <p:txBody>
          <a:bodyPr vert="horz" wrap="square" lIns="91440" tIns="45720" rIns="91440" bIns="45720" anchor="t"/>
          <a:p>
            <a:pPr algn="just">
              <a:lnSpc>
                <a:spcPct val="90000"/>
              </a:lnSpc>
            </a:pPr>
            <a:r>
              <a:rPr lang="en-IN" sz="2400" dirty="0">
                <a:latin typeface="Times New Roman" panose="02020603050405020304" pitchFamily="18" charset="0"/>
                <a:ea typeface="Times New Roman" panose="02020603050405020304" pitchFamily="18" charset="0"/>
                <a:sym typeface="+mn-ea"/>
              </a:rPr>
              <a:t>By encoding an end of request, and following with another request in the same transaction, it may be possible to evade the NIDPS.</a:t>
            </a:r>
            <a:endParaRPr lang="en-IN" sz="2400" dirty="0">
              <a:latin typeface="Times New Roman" panose="02020603050405020304" pitchFamily="18" charset="0"/>
              <a:ea typeface="Times New Roman" panose="02020603050405020304" pitchFamily="18" charset="0"/>
              <a:sym typeface="+mn-ea"/>
            </a:endParaRPr>
          </a:p>
          <a:p>
            <a:pPr algn="just">
              <a:lnSpc>
                <a:spcPct val="90000"/>
              </a:lnSpc>
            </a:pPr>
            <a:endParaRPr lang="en-IN" sz="2400" dirty="0">
              <a:latin typeface="Times New Roman" panose="02020603050405020304" pitchFamily="18" charset="0"/>
              <a:ea typeface="Times New Roman" panose="02020603050405020304" pitchFamily="18" charset="0"/>
              <a:sym typeface="+mn-ea"/>
            </a:endParaRPr>
          </a:p>
          <a:p>
            <a:pPr algn="just">
              <a:lnSpc>
                <a:spcPct val="90000"/>
              </a:lnSpc>
            </a:pPr>
            <a:r>
              <a:rPr lang="en-IN" sz="2400" dirty="0">
                <a:latin typeface="Times New Roman" panose="02020603050405020304" pitchFamily="18" charset="0"/>
                <a:ea typeface="Times New Roman" panose="02020603050405020304" pitchFamily="18" charset="0"/>
                <a:sym typeface="+mn-ea"/>
              </a:rPr>
              <a:t> The first request will be a valid request, followed by the attack request. In order to maintain performance, some IDPS systems will only decode the first request, and so it may be possible for an attacker to evade detection.</a:t>
            </a:r>
            <a:endParaRPr lang="en-IN" sz="2400" dirty="0">
              <a:latin typeface="Times New Roman" panose="02020603050405020304" pitchFamily="18" charset="0"/>
              <a:ea typeface="Times New Roman" panose="02020603050405020304" pitchFamily="18" charset="0"/>
              <a:sym typeface="+mn-ea"/>
            </a:endParaRPr>
          </a:p>
          <a:p>
            <a:pPr algn="just">
              <a:lnSpc>
                <a:spcPct val="90000"/>
              </a:lnSpc>
            </a:pPr>
            <a:endParaRPr lang="en-IN" sz="2400" dirty="0">
              <a:latin typeface="Times New Roman" panose="02020603050405020304" pitchFamily="18" charset="0"/>
              <a:ea typeface="Times New Roman" panose="02020603050405020304" pitchFamily="18" charset="0"/>
              <a:sym typeface="+mn-ea"/>
            </a:endParaRPr>
          </a:p>
          <a:p>
            <a:pPr algn="just">
              <a:lnSpc>
                <a:spcPct val="90000"/>
              </a:lnSpc>
            </a:pPr>
            <a:r>
              <a:rPr lang="en-IN" sz="2400" dirty="0">
                <a:latin typeface="Times New Roman" panose="02020603050405020304" pitchFamily="18" charset="0"/>
                <a:ea typeface="Times New Roman" panose="02020603050405020304" pitchFamily="18" charset="0"/>
                <a:sym typeface="+mn-ea"/>
              </a:rPr>
              <a:t>Most NIDS will stop processing a URL when a ‘?’ is reached, as the IDS is not interested in scanning the parameters provided to a script. In a similar method to Premature Request Ending, it is possible to encode a request which will evade the NIDS. </a:t>
            </a:r>
            <a:endParaRPr lang="en-IN" sz="2400" dirty="0">
              <a:latin typeface="Times New Roman" panose="02020603050405020304" pitchFamily="18" charset="0"/>
              <a:ea typeface="Times New Roman" panose="02020603050405020304" pitchFamily="18" charset="0"/>
              <a:sym typeface="+mn-ea"/>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4" name="Rectangle 2"/>
          <p:cNvSpPr>
            <a:spLocks noGrp="1" noChangeArrowheads="1"/>
          </p:cNvSpPr>
          <p:nvPr>
            <p:ph type="title"/>
          </p:nvPr>
        </p:nvSpPr>
        <p:spPr>
          <a:xfrm>
            <a:off x="457200" y="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4600" b="0" i="0" u="none" strike="noStrike" kern="1200" cap="none" spc="0" normalizeH="0" baseline="0" noProof="0" dirty="0">
                <a:ln>
                  <a:noFill/>
                </a:ln>
                <a:solidFill>
                  <a:schemeClr val="tx1"/>
                </a:solidFill>
                <a:effectLst/>
                <a:uLnTx/>
                <a:uFillTx/>
                <a:latin typeface="+mn-lt"/>
                <a:ea typeface="+mj-ea"/>
                <a:cs typeface="+mj-cs"/>
              </a:rPr>
              <a:t>Limitations of IDPS</a:t>
            </a:r>
            <a:endParaRPr kumimoji="0" lang="en-IN" alt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57348" name="Rectangle 3"/>
          <p:cNvSpPr>
            <a:spLocks noGrp="1"/>
          </p:cNvSpPr>
          <p:nvPr>
            <p:ph idx="1"/>
          </p:nvPr>
        </p:nvSpPr>
        <p:spPr>
          <a:xfrm>
            <a:off x="457200" y="1066800"/>
            <a:ext cx="8382000" cy="5562600"/>
          </a:xfrm>
        </p:spPr>
        <p:txBody>
          <a:bodyPr vert="horz" wrap="square" lIns="91440" tIns="45720" rIns="91440" bIns="45720" anchor="t"/>
          <a:p>
            <a:pPr algn="just">
              <a:lnSpc>
                <a:spcPct val="90000"/>
              </a:lnSpc>
            </a:pPr>
            <a:r>
              <a:rPr lang="en-IN" sz="2400" dirty="0">
                <a:latin typeface="Times New Roman" panose="02020603050405020304" pitchFamily="18" charset="0"/>
                <a:ea typeface="Times New Roman" panose="02020603050405020304" pitchFamily="18" charset="0"/>
              </a:rPr>
              <a:t>By mixing the case in the URL request, it may be possible to avoid detection by obscuring the attack pattern matching.</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in order to gain performance, an NIDPS may only capture a portion of each packet. </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If a request has a large amount of padding the NIDPS may not detect the attack simply because it does not capture the relevant part of the packet.</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This shows that  IDPS systems are also prone to failures or attacks.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Thus organizations should not entirely rely on the IDPS for security.</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4" name="Rectangle 2"/>
          <p:cNvSpPr>
            <a:spLocks noGrp="1" noChangeArrowheads="1"/>
          </p:cNvSpPr>
          <p:nvPr>
            <p:ph type="title"/>
          </p:nvPr>
        </p:nvSpPr>
        <p:spPr>
          <a:xfrm>
            <a:off x="457200" y="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4600" b="0" i="0" u="none" strike="noStrike" kern="1200" cap="none" spc="0" normalizeH="0" baseline="0" noProof="0" dirty="0">
                <a:ln>
                  <a:noFill/>
                </a:ln>
                <a:solidFill>
                  <a:schemeClr val="tx1"/>
                </a:solidFill>
                <a:effectLst/>
                <a:uLnTx/>
                <a:uFillTx/>
                <a:latin typeface="+mn-lt"/>
                <a:ea typeface="+mj-ea"/>
                <a:cs typeface="+mj-cs"/>
              </a:rPr>
              <a:t>Limitations of IDPS</a:t>
            </a:r>
            <a:endParaRPr kumimoji="0" lang="en-IN" alt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57348" name="Rectangle 3"/>
          <p:cNvSpPr>
            <a:spLocks noGrp="1"/>
          </p:cNvSpPr>
          <p:nvPr>
            <p:ph idx="1"/>
          </p:nvPr>
        </p:nvSpPr>
        <p:spPr>
          <a:xfrm>
            <a:off x="457200" y="1066800"/>
            <a:ext cx="8382000" cy="5562600"/>
          </a:xfrm>
        </p:spPr>
        <p:txBody>
          <a:bodyPr vert="horz" wrap="square" lIns="91440" tIns="45720" rIns="91440" bIns="45720" anchor="t"/>
          <a:p>
            <a:pPr algn="just">
              <a:lnSpc>
                <a:spcPct val="90000"/>
              </a:lnSpc>
            </a:pPr>
            <a:r>
              <a:rPr lang="en-IN" sz="2400" dirty="0">
                <a:latin typeface="Times New Roman" panose="02020603050405020304" pitchFamily="18" charset="0"/>
                <a:ea typeface="Times New Roman" panose="02020603050405020304" pitchFamily="18" charset="0"/>
              </a:rPr>
              <a:t>The first limitation of IDPS systems is the traffic they receive to analyze. </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Today almost all organizations use switched network, and switches do not send traffic to all ports.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This puts limitation on the amount of traffic that an IDPS receives. </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Also lot of organizations use VLAN to isolate their internal systems.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This also creates problem for the IDPS in getting required traffic.</a:t>
            </a:r>
            <a:endParaRPr lang="en-IN"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4" name="Rectangle 2"/>
          <p:cNvSpPr>
            <a:spLocks noGrp="1" noChangeArrowheads="1"/>
          </p:cNvSpPr>
          <p:nvPr>
            <p:ph type="title"/>
          </p:nvPr>
        </p:nvSpPr>
        <p:spPr>
          <a:xfrm>
            <a:off x="457200" y="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4600" b="0" i="0" u="none" strike="noStrike" kern="1200" cap="none" spc="0" normalizeH="0" baseline="0" noProof="0" dirty="0">
                <a:ln>
                  <a:noFill/>
                </a:ln>
                <a:solidFill>
                  <a:schemeClr val="tx1"/>
                </a:solidFill>
                <a:effectLst/>
                <a:uLnTx/>
                <a:uFillTx/>
                <a:latin typeface="+mn-lt"/>
                <a:ea typeface="+mj-ea"/>
                <a:cs typeface="+mj-cs"/>
              </a:rPr>
              <a:t>Limitations of IDPS</a:t>
            </a:r>
            <a:endParaRPr kumimoji="0" lang="en-IN" alt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57348" name="Rectangle 3"/>
          <p:cNvSpPr>
            <a:spLocks noGrp="1"/>
          </p:cNvSpPr>
          <p:nvPr>
            <p:ph idx="1"/>
          </p:nvPr>
        </p:nvSpPr>
        <p:spPr>
          <a:xfrm>
            <a:off x="457200" y="1066800"/>
            <a:ext cx="8382000" cy="5562600"/>
          </a:xfrm>
        </p:spPr>
        <p:txBody>
          <a:bodyPr vert="horz" wrap="square" lIns="91440" tIns="45720" rIns="91440" bIns="45720" anchor="t"/>
          <a:p>
            <a:pPr algn="just">
              <a:lnSpc>
                <a:spcPct val="90000"/>
              </a:lnSpc>
            </a:pPr>
            <a:r>
              <a:rPr lang="en-IN" sz="2400" dirty="0">
                <a:latin typeface="Times New Roman" panose="02020603050405020304" pitchFamily="18" charset="0"/>
                <a:ea typeface="Times New Roman" panose="02020603050405020304" pitchFamily="18" charset="0"/>
              </a:rPr>
              <a:t>Some of the solutions implemented to solve this limitation are</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Host based sensors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Monitor port in switch</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Embed IDS within the switch</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However these solutions also have their own limitations.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Host based IDPS working with NIDPS is a better solution.</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They can monitor different aspects of problems for a host.</a:t>
            </a:r>
            <a:endParaRPr lang="en-IN"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4" name="Rectangle 2"/>
          <p:cNvSpPr>
            <a:spLocks noGrp="1" noChangeArrowheads="1"/>
          </p:cNvSpPr>
          <p:nvPr>
            <p:ph type="title"/>
          </p:nvPr>
        </p:nvSpPr>
        <p:spPr>
          <a:xfrm>
            <a:off x="457200" y="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4600" b="0" i="0" u="none" strike="noStrike" kern="1200" cap="none" spc="0" normalizeH="0" baseline="0" noProof="0" dirty="0">
                <a:ln>
                  <a:noFill/>
                </a:ln>
                <a:solidFill>
                  <a:schemeClr val="tx1"/>
                </a:solidFill>
                <a:effectLst/>
                <a:uLnTx/>
                <a:uFillTx/>
                <a:latin typeface="+mn-lt"/>
                <a:ea typeface="+mj-ea"/>
                <a:cs typeface="+mj-cs"/>
              </a:rPr>
              <a:t>Limitations of IDPS</a:t>
            </a:r>
            <a:endParaRPr kumimoji="0" lang="en-IN" alt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57348" name="Rectangle 3"/>
          <p:cNvSpPr>
            <a:spLocks noGrp="1"/>
          </p:cNvSpPr>
          <p:nvPr>
            <p:ph idx="1"/>
          </p:nvPr>
        </p:nvSpPr>
        <p:spPr>
          <a:xfrm>
            <a:off x="457200" y="1066800"/>
            <a:ext cx="8382000" cy="5562600"/>
          </a:xfrm>
        </p:spPr>
        <p:txBody>
          <a:bodyPr vert="horz" wrap="square" lIns="91440" tIns="45720" rIns="91440" bIns="45720" anchor="t"/>
          <a:p>
            <a:pPr algn="just">
              <a:lnSpc>
                <a:spcPct val="90000"/>
              </a:lnSpc>
            </a:pPr>
            <a:r>
              <a:rPr lang="en-IN" sz="2400" dirty="0">
                <a:latin typeface="Times New Roman" panose="02020603050405020304" pitchFamily="18" charset="0"/>
                <a:ea typeface="Times New Roman" panose="02020603050405020304" pitchFamily="18" charset="0"/>
              </a:rPr>
              <a:t>To detect attack signatures an IDPS needs to capture, store and analyze large volumes of packets.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Also it needs to perform these operations in real time.</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In large networks the amount of packets passing over networks may be very high.</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Thus high network traffic loads may create problems for an IDPS, as it may not be able to process packets at that speed.</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It also needs to maintain information about all TCP connections, thus may require lots of memory for storing this information.</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marL="36195" indent="0" algn="just">
              <a:lnSpc>
                <a:spcPct val="90000"/>
              </a:lnSpc>
              <a:buNone/>
            </a:pPr>
            <a:r>
              <a:rPr lang="en-IN" sz="2400" dirty="0">
                <a:latin typeface="Times New Roman" panose="02020603050405020304" pitchFamily="18" charset="0"/>
                <a:ea typeface="Times New Roman" panose="02020603050405020304" pitchFamily="18" charset="0"/>
              </a:rPr>
              <a:t> </a:t>
            </a:r>
            <a:endParaRPr lang="en-IN"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4" name="Rectangle 2"/>
          <p:cNvSpPr>
            <a:spLocks noGrp="1" noChangeArrowheads="1"/>
          </p:cNvSpPr>
          <p:nvPr>
            <p:ph type="title"/>
          </p:nvPr>
        </p:nvSpPr>
        <p:spPr>
          <a:xfrm>
            <a:off x="457200" y="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4600" b="0" i="0" u="none" strike="noStrike" kern="1200" cap="none" spc="0" normalizeH="0" baseline="0" noProof="0" dirty="0">
                <a:ln>
                  <a:noFill/>
                </a:ln>
                <a:solidFill>
                  <a:schemeClr val="tx1"/>
                </a:solidFill>
                <a:effectLst/>
                <a:uLnTx/>
                <a:uFillTx/>
                <a:latin typeface="+mn-lt"/>
                <a:ea typeface="+mj-ea"/>
                <a:cs typeface="+mj-cs"/>
              </a:rPr>
              <a:t>Limitations of IDPS</a:t>
            </a:r>
            <a:endParaRPr kumimoji="0" lang="en-IN" alt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57348" name="Rectangle 3"/>
          <p:cNvSpPr>
            <a:spLocks noGrp="1"/>
          </p:cNvSpPr>
          <p:nvPr>
            <p:ph idx="1"/>
          </p:nvPr>
        </p:nvSpPr>
        <p:spPr>
          <a:xfrm>
            <a:off x="457200" y="1066800"/>
            <a:ext cx="8382000" cy="5562600"/>
          </a:xfrm>
        </p:spPr>
        <p:txBody>
          <a:bodyPr vert="horz" wrap="square" lIns="91440" tIns="45720" rIns="91440" bIns="45720" anchor="t"/>
          <a:p>
            <a:pPr algn="just">
              <a:lnSpc>
                <a:spcPct val="90000"/>
              </a:lnSpc>
            </a:pPr>
            <a:r>
              <a:rPr lang="en-IN" sz="2400" dirty="0">
                <a:latin typeface="Times New Roman" panose="02020603050405020304" pitchFamily="18" charset="0"/>
                <a:ea typeface="Times New Roman" panose="02020603050405020304" pitchFamily="18" charset="0"/>
              </a:rPr>
              <a:t>An IDPS may also have to store other information like ARP, IP fragmented packets etc.</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To identify intermittent or slow scans, the IDPS may have to store connection information for a longer duration. </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This takes a lot of memory and affects the performance of the IDPS system.</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As with other system the IDPS may also face attacks.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As the IDPS may drop the packets in case if the network traffic increases beyond a certain limit, attacker may make use of this technique to bypass IDPS. </a:t>
            </a:r>
            <a:endParaRPr lang="en-IN"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4" name="Rectangle 2"/>
          <p:cNvSpPr>
            <a:spLocks noGrp="1" noChangeArrowheads="1"/>
          </p:cNvSpPr>
          <p:nvPr>
            <p:ph type="title"/>
          </p:nvPr>
        </p:nvSpPr>
        <p:spPr>
          <a:xfrm>
            <a:off x="457200" y="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4600" b="0" i="0" u="none" strike="noStrike" kern="1200" cap="none" spc="0" normalizeH="0" baseline="0" noProof="0" dirty="0">
                <a:ln>
                  <a:noFill/>
                </a:ln>
                <a:solidFill>
                  <a:schemeClr val="tx1"/>
                </a:solidFill>
                <a:effectLst/>
                <a:uLnTx/>
                <a:uFillTx/>
                <a:latin typeface="+mn-lt"/>
                <a:ea typeface="+mj-ea"/>
                <a:cs typeface="+mj-cs"/>
              </a:rPr>
              <a:t>Limitations of IDPS</a:t>
            </a:r>
            <a:endParaRPr kumimoji="0" lang="en-IN" alt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57348" name="Rectangle 3"/>
          <p:cNvSpPr>
            <a:spLocks noGrp="1"/>
          </p:cNvSpPr>
          <p:nvPr>
            <p:ph idx="1"/>
          </p:nvPr>
        </p:nvSpPr>
        <p:spPr>
          <a:xfrm>
            <a:off x="457200" y="1066800"/>
            <a:ext cx="8382000" cy="5562600"/>
          </a:xfrm>
        </p:spPr>
        <p:txBody>
          <a:bodyPr vert="horz" wrap="square" lIns="91440" tIns="45720" rIns="91440" bIns="45720" anchor="t"/>
          <a:p>
            <a:pPr algn="just">
              <a:lnSpc>
                <a:spcPct val="90000"/>
              </a:lnSpc>
            </a:pPr>
            <a:r>
              <a:rPr lang="en-IN" sz="2400" dirty="0">
                <a:latin typeface="Times New Roman" panose="02020603050405020304" pitchFamily="18" charset="0"/>
                <a:ea typeface="Times New Roman" panose="02020603050405020304" pitchFamily="18" charset="0"/>
              </a:rPr>
              <a:t>Attacker may simulate multiple attacks.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This will generate multiple alerts and then it becomes difficult for the administrator to understand which attack is a real one.</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Invalid data and TCP/IP stack attacks can be done against IDPS which may crash the system.</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Attackers may use certain methods and try to evade the IDPS.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Attacker may divide the attack data into smaller part i.e. instead of sending everything in a single packet may send the data in number of small packets.</a:t>
            </a:r>
            <a:endParaRPr lang="en-IN"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4" name="Rectangle 2"/>
          <p:cNvSpPr>
            <a:spLocks noGrp="1" noChangeArrowheads="1"/>
          </p:cNvSpPr>
          <p:nvPr>
            <p:ph type="title"/>
          </p:nvPr>
        </p:nvSpPr>
        <p:spPr>
          <a:xfrm>
            <a:off x="457200" y="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4600" b="0" i="0" u="none" strike="noStrike" kern="1200" cap="none" spc="0" normalizeH="0" baseline="0" noProof="0" dirty="0">
                <a:ln>
                  <a:noFill/>
                </a:ln>
                <a:solidFill>
                  <a:schemeClr val="tx1"/>
                </a:solidFill>
                <a:effectLst/>
                <a:uLnTx/>
                <a:uFillTx/>
                <a:latin typeface="+mn-lt"/>
                <a:ea typeface="+mj-ea"/>
                <a:cs typeface="+mj-cs"/>
              </a:rPr>
              <a:t>Limitations of IDPS</a:t>
            </a:r>
            <a:endParaRPr kumimoji="0" lang="en-IN" alt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57348" name="Rectangle 3"/>
          <p:cNvSpPr>
            <a:spLocks noGrp="1"/>
          </p:cNvSpPr>
          <p:nvPr>
            <p:ph idx="1"/>
          </p:nvPr>
        </p:nvSpPr>
        <p:spPr>
          <a:xfrm>
            <a:off x="457200" y="1066800"/>
            <a:ext cx="8382000" cy="5562600"/>
          </a:xfrm>
        </p:spPr>
        <p:txBody>
          <a:bodyPr vert="horz" wrap="square" lIns="91440" tIns="45720" rIns="91440" bIns="45720" anchor="t"/>
          <a:p>
            <a:pPr algn="just">
              <a:lnSpc>
                <a:spcPct val="90000"/>
              </a:lnSpc>
            </a:pPr>
            <a:r>
              <a:rPr lang="en-IN" sz="2400" dirty="0">
                <a:latin typeface="Times New Roman" panose="02020603050405020304" pitchFamily="18" charset="0"/>
                <a:ea typeface="Times New Roman" panose="02020603050405020304" pitchFamily="18" charset="0"/>
              </a:rPr>
              <a:t>The IDPS will not be able to detect this attack as it may fail to match the required signature of the attack.</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Attackers may change the default ports used by the tools or trojans which makes difficult for an IDPS to detect the activity.</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If attacker performs an attack like port scanning from different systems on different times, the IDPS may fail to detect such attacks.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By slowing down attack activities an attacker may be able to bypass the IDPS.</a:t>
            </a:r>
            <a:endParaRPr lang="en-IN"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4" name="Rectangle 2"/>
          <p:cNvSpPr>
            <a:spLocks noGrp="1" noChangeArrowheads="1"/>
          </p:cNvSpPr>
          <p:nvPr>
            <p:ph type="title"/>
          </p:nvPr>
        </p:nvSpPr>
        <p:spPr>
          <a:xfrm>
            <a:off x="457200" y="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4600" b="0" i="0" u="none" strike="noStrike" kern="1200" cap="none" spc="0" normalizeH="0" baseline="0" noProof="0" dirty="0">
                <a:ln>
                  <a:noFill/>
                </a:ln>
                <a:solidFill>
                  <a:schemeClr val="tx1"/>
                </a:solidFill>
                <a:effectLst/>
                <a:uLnTx/>
                <a:uFillTx/>
                <a:latin typeface="+mn-lt"/>
                <a:ea typeface="+mj-ea"/>
                <a:cs typeface="+mj-cs"/>
              </a:rPr>
              <a:t>Limitations of IDPS</a:t>
            </a:r>
            <a:endParaRPr kumimoji="0" lang="en-IN" alt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57348" name="Rectangle 3"/>
          <p:cNvSpPr>
            <a:spLocks noGrp="1"/>
          </p:cNvSpPr>
          <p:nvPr>
            <p:ph idx="1"/>
          </p:nvPr>
        </p:nvSpPr>
        <p:spPr>
          <a:xfrm>
            <a:off x="457200" y="1066800"/>
            <a:ext cx="8382000" cy="5562600"/>
          </a:xfrm>
        </p:spPr>
        <p:txBody>
          <a:bodyPr vert="horz" wrap="square" lIns="91440" tIns="45720" rIns="91440" bIns="45720" anchor="t"/>
          <a:p>
            <a:pPr algn="just">
              <a:lnSpc>
                <a:spcPct val="90000"/>
              </a:lnSpc>
            </a:pPr>
            <a:r>
              <a:rPr lang="en-IN" sz="2400" dirty="0">
                <a:latin typeface="Times New Roman" panose="02020603050405020304" pitchFamily="18" charset="0"/>
                <a:ea typeface="Times New Roman" panose="02020603050405020304" pitchFamily="18" charset="0"/>
              </a:rPr>
              <a:t>By using address spoofing also an attacker may bypass the IDPS.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Most of the IDPS use pattern matching technique to identify attack.</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However if an attacker changes the pattern of the attack then he may be able to fool the IDPS.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An attcker can send a TCP connection close request but makes sure reaches only IDPS and not the actual host.</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This will keep TCP session open on the host and attacker can continue attack.</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4" name="Rectangle 2"/>
          <p:cNvSpPr>
            <a:spLocks noGrp="1" noChangeArrowheads="1"/>
          </p:cNvSpPr>
          <p:nvPr>
            <p:ph type="title"/>
          </p:nvPr>
        </p:nvSpPr>
        <p:spPr>
          <a:xfrm>
            <a:off x="457200" y="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4600" b="0" i="0" u="none" strike="noStrike" kern="1200" cap="none" spc="0" normalizeH="0" baseline="0" noProof="0" dirty="0">
                <a:ln>
                  <a:noFill/>
                </a:ln>
                <a:solidFill>
                  <a:schemeClr val="tx1"/>
                </a:solidFill>
                <a:effectLst/>
                <a:uLnTx/>
                <a:uFillTx/>
                <a:latin typeface="+mn-lt"/>
                <a:ea typeface="+mj-ea"/>
                <a:cs typeface="+mj-cs"/>
              </a:rPr>
              <a:t>Limitations of IDPS</a:t>
            </a:r>
            <a:endParaRPr kumimoji="0" lang="en-IN" alt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57348" name="Rectangle 3"/>
          <p:cNvSpPr>
            <a:spLocks noGrp="1"/>
          </p:cNvSpPr>
          <p:nvPr>
            <p:ph idx="1"/>
          </p:nvPr>
        </p:nvSpPr>
        <p:spPr>
          <a:xfrm>
            <a:off x="457200" y="1066800"/>
            <a:ext cx="8382000" cy="5562600"/>
          </a:xfrm>
        </p:spPr>
        <p:txBody>
          <a:bodyPr vert="horz" wrap="square" lIns="91440" tIns="45720" rIns="91440" bIns="45720" anchor="t"/>
          <a:p>
            <a:pPr algn="just">
              <a:lnSpc>
                <a:spcPct val="90000"/>
              </a:lnSpc>
            </a:pPr>
            <a:r>
              <a:rPr lang="en-IN" sz="2400" dirty="0">
                <a:latin typeface="Times New Roman" panose="02020603050405020304" pitchFamily="18" charset="0"/>
                <a:ea typeface="Times New Roman" panose="02020603050405020304" pitchFamily="18" charset="0"/>
              </a:rPr>
              <a:t>Whisker is an advanced CGI vulnerability scanner. It is scriptable and has many good features, such as querying for system type and basing scans on the information gathered.</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Whisker uses HEAD method of HTTP instead of GET method.</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If IDPS fails to detect this the attack goes unnoticed.</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Similarly using hexadecimal values in the URL to encode may make IDPS allow the attack as it fails to identify it.</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algn="just">
              <a:lnSpc>
                <a:spcPct val="90000"/>
              </a:lnSpc>
            </a:pPr>
            <a:r>
              <a:rPr lang="en-IN" sz="2400" dirty="0">
                <a:latin typeface="Times New Roman" panose="02020603050405020304" pitchFamily="18" charset="0"/>
                <a:ea typeface="Times New Roman" panose="02020603050405020304" pitchFamily="18" charset="0"/>
              </a:rPr>
              <a:t>Inserting a directory in the path of a URL, may allow an attacker to traverse directories. However modern IDPS detect these attacks.</a:t>
            </a:r>
            <a:endParaRPr lang="en-IN" sz="2400" dirty="0">
              <a:latin typeface="Times New Roman" panose="02020603050405020304" pitchFamily="18" charset="0"/>
              <a:ea typeface="Times New Roman" panose="02020603050405020304" pitchFamily="18" charset="0"/>
            </a:endParaRPr>
          </a:p>
          <a:p>
            <a:pPr algn="just">
              <a:lnSpc>
                <a:spcPct val="90000"/>
              </a:lnSpc>
            </a:pPr>
            <a:endParaRPr lang="en-IN" sz="2400" dirty="0">
              <a:latin typeface="Times New Roman" panose="02020603050405020304" pitchFamily="18" charset="0"/>
              <a:ea typeface="Times New Roman" panose="02020603050405020304" pitchFamily="18" charset="0"/>
            </a:endParaRPr>
          </a:p>
          <a:p>
            <a:pPr marL="36195" indent="0" algn="just">
              <a:lnSpc>
                <a:spcPct val="90000"/>
              </a:lnSpc>
              <a:buNone/>
            </a:pPr>
            <a:endParaRPr lang="en-IN" sz="2400" dirty="0">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4819</Words>
  <Application>WPS Presentation</Application>
  <PresentationFormat>On-screen Show (4:3)</PresentationFormat>
  <Paragraphs>151</Paragraphs>
  <Slides>11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Franklin Gothic Book</vt:lpstr>
      <vt:lpstr>Wingdings 2</vt:lpstr>
      <vt:lpstr>Arial</vt:lpstr>
      <vt:lpstr>Times New Roman</vt:lpstr>
      <vt:lpstr>Book Antiqua</vt:lpstr>
      <vt:lpstr>Microsoft YaHei</vt:lpstr>
      <vt:lpstr/>
      <vt:lpstr>Arial Unicode MS</vt:lpstr>
      <vt:lpstr>Wingdings 2</vt:lpstr>
      <vt:lpstr>Franklin Gothic Book</vt:lpstr>
      <vt:lpstr>Segoe Print</vt:lpstr>
      <vt:lpstr>Technic</vt:lpstr>
      <vt:lpstr>Intrusion Detection Systems 				&amp; Intrusion Prevention Systems</vt:lpstr>
      <vt:lpstr>Definitions</vt:lpstr>
      <vt:lpstr>Limitations of IDPS</vt:lpstr>
      <vt:lpstr>Limitations of IDPS</vt:lpstr>
      <vt:lpstr>Limitations of IDPS</vt:lpstr>
      <vt:lpstr>Limitations of IDPS</vt:lpstr>
      <vt:lpstr>Limitations of IDPS</vt:lpstr>
      <vt:lpstr>Limitations of IDPS</vt:lpstr>
      <vt:lpstr>Limitations of IDPS</vt:lpstr>
      <vt:lpstr>Limitations of IDPS</vt:lpstr>
      <vt:lpstr>Limitations of IDPS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WINDOWS SERVICES</dc:title>
  <dc:creator>Sandeep Walvekar</dc:creator>
  <cp:lastModifiedBy>hp</cp:lastModifiedBy>
  <cp:revision>638</cp:revision>
  <dcterms:created xsi:type="dcterms:W3CDTF">2009-07-06T04:32:00Z</dcterms:created>
  <dcterms:modified xsi:type="dcterms:W3CDTF">2018-02-14T17:18:47Z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