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_rels/notesSlide10.xml.rels" ContentType="application/vnd.openxmlformats-package.relationships+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media/image2.png" ContentType="image/png"/>
  <Override PartName="/ppt/media/image3.png" ContentType="image/png"/>
  <Override PartName="/ppt/media/image4.wmf" ContentType="image/x-wmf"/>
  <Override PartName="/ppt/media/image5.png" ContentType="image/png"/>
  <Override PartName="/ppt/media/image6.wmf" ContentType="image/x-wmf"/>
  <Override PartName="/ppt/media/image7.png" ContentType="image/png"/>
  <Override PartName="/ppt/media/image8.png" ContentType="image/png"/>
  <Override PartName="/ppt/media/image9.png" ContentType="image/png"/>
  <Override PartName="/ppt/media/image10.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4600" spc="-1" strike="noStrike">
                <a:solidFill>
                  <a:srgbClr val="ffffff"/>
                </a:solidFill>
                <a:latin typeface="Arial"/>
              </a:rPr>
              <a:t>Click to move the slide</a:t>
            </a:r>
            <a:endParaRPr b="0" lang="en-US" sz="4600" spc="-1" strike="noStrike">
              <a:solidFill>
                <a:srgbClr val="ffffff"/>
              </a:solidFill>
              <a:latin typeface="Arial"/>
            </a:endParaRPr>
          </a:p>
        </p:txBody>
      </p:sp>
      <p:sp>
        <p:nvSpPr>
          <p:cNvPr id="4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4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4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4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659F17F-CDBE-4938-AB5B-73DBCDB7E1A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884760" y="8685360"/>
            <a:ext cx="2971440" cy="456840"/>
          </a:xfrm>
          <a:prstGeom prst="rect">
            <a:avLst/>
          </a:prstGeom>
          <a:noFill/>
          <a:ln w="9360">
            <a:noFill/>
          </a:ln>
        </p:spPr>
        <p:txBody>
          <a:bodyPr anchor="b">
            <a:noAutofit/>
          </a:bodyPr>
          <a:p>
            <a:endParaRPr b="0" lang="en-IN" sz="2400" spc="-1" strike="noStrike">
              <a:latin typeface="Times New Roman"/>
            </a:endParaRPr>
          </a:p>
        </p:txBody>
      </p:sp>
      <p:sp>
        <p:nvSpPr>
          <p:cNvPr id="135" name="PlaceHolder 2"/>
          <p:cNvSpPr>
            <a:spLocks noGrp="1"/>
          </p:cNvSpPr>
          <p:nvPr>
            <p:ph type="sldImg"/>
          </p:nvPr>
        </p:nvSpPr>
        <p:spPr>
          <a:xfrm>
            <a:off x="1144440" y="685800"/>
            <a:ext cx="4570200" cy="3428640"/>
          </a:xfrm>
          <a:prstGeom prst="rect">
            <a:avLst/>
          </a:prstGeom>
        </p:spPr>
      </p:sp>
      <p:sp>
        <p:nvSpPr>
          <p:cNvPr id="136" name="PlaceHolder 3"/>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29" name="PlaceHolder 2"/>
          <p:cNvSpPr>
            <a:spLocks noGrp="1"/>
          </p:cNvSpPr>
          <p:nvPr>
            <p:ph type="body"/>
          </p:nvPr>
        </p:nvSpPr>
        <p:spPr>
          <a:xfrm>
            <a:off x="457200" y="1600200"/>
            <a:ext cx="74671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30" name="PlaceHolder 3"/>
          <p:cNvSpPr>
            <a:spLocks noGrp="1"/>
          </p:cNvSpPr>
          <p:nvPr>
            <p:ph type="body"/>
          </p:nvPr>
        </p:nvSpPr>
        <p:spPr>
          <a:xfrm>
            <a:off x="457200" y="3964320"/>
            <a:ext cx="7467120" cy="2158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32" name="PlaceHolder 2"/>
          <p:cNvSpPr>
            <a:spLocks noGrp="1"/>
          </p:cNvSpPr>
          <p:nvPr>
            <p:ph type="body"/>
          </p:nvPr>
        </p:nvSpPr>
        <p:spPr>
          <a:xfrm>
            <a:off x="457200" y="160020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33" name="PlaceHolder 3"/>
          <p:cNvSpPr>
            <a:spLocks noGrp="1"/>
          </p:cNvSpPr>
          <p:nvPr>
            <p:ph type="body"/>
          </p:nvPr>
        </p:nvSpPr>
        <p:spPr>
          <a:xfrm>
            <a:off x="4283640" y="160020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34" name="PlaceHolder 4"/>
          <p:cNvSpPr>
            <a:spLocks noGrp="1"/>
          </p:cNvSpPr>
          <p:nvPr>
            <p:ph type="body"/>
          </p:nvPr>
        </p:nvSpPr>
        <p:spPr>
          <a:xfrm>
            <a:off x="457200" y="396432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35" name="PlaceHolder 5"/>
          <p:cNvSpPr>
            <a:spLocks noGrp="1"/>
          </p:cNvSpPr>
          <p:nvPr>
            <p:ph type="body"/>
          </p:nvPr>
        </p:nvSpPr>
        <p:spPr>
          <a:xfrm>
            <a:off x="4283640" y="396432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37" name="PlaceHolder 2"/>
          <p:cNvSpPr>
            <a:spLocks noGrp="1"/>
          </p:cNvSpPr>
          <p:nvPr>
            <p:ph type="body"/>
          </p:nvPr>
        </p:nvSpPr>
        <p:spPr>
          <a:xfrm>
            <a:off x="457200" y="1600200"/>
            <a:ext cx="240408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38" name="PlaceHolder 3"/>
          <p:cNvSpPr>
            <a:spLocks noGrp="1"/>
          </p:cNvSpPr>
          <p:nvPr>
            <p:ph type="body"/>
          </p:nvPr>
        </p:nvSpPr>
        <p:spPr>
          <a:xfrm>
            <a:off x="2981880" y="1600200"/>
            <a:ext cx="240408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39" name="PlaceHolder 4"/>
          <p:cNvSpPr>
            <a:spLocks noGrp="1"/>
          </p:cNvSpPr>
          <p:nvPr>
            <p:ph type="body"/>
          </p:nvPr>
        </p:nvSpPr>
        <p:spPr>
          <a:xfrm>
            <a:off x="5506560" y="1600200"/>
            <a:ext cx="240408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40" name="PlaceHolder 5"/>
          <p:cNvSpPr>
            <a:spLocks noGrp="1"/>
          </p:cNvSpPr>
          <p:nvPr>
            <p:ph type="body"/>
          </p:nvPr>
        </p:nvSpPr>
        <p:spPr>
          <a:xfrm>
            <a:off x="457200" y="3964320"/>
            <a:ext cx="240408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41" name="PlaceHolder 6"/>
          <p:cNvSpPr>
            <a:spLocks noGrp="1"/>
          </p:cNvSpPr>
          <p:nvPr>
            <p:ph type="body"/>
          </p:nvPr>
        </p:nvSpPr>
        <p:spPr>
          <a:xfrm>
            <a:off x="2981880" y="3964320"/>
            <a:ext cx="240408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42" name="PlaceHolder 7"/>
          <p:cNvSpPr>
            <a:spLocks noGrp="1"/>
          </p:cNvSpPr>
          <p:nvPr>
            <p:ph type="body"/>
          </p:nvPr>
        </p:nvSpPr>
        <p:spPr>
          <a:xfrm>
            <a:off x="5506560" y="3964320"/>
            <a:ext cx="2404080" cy="2158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8" name="PlaceHolder 2"/>
          <p:cNvSpPr>
            <a:spLocks noGrp="1"/>
          </p:cNvSpPr>
          <p:nvPr>
            <p:ph type="subTitle"/>
          </p:nvPr>
        </p:nvSpPr>
        <p:spPr>
          <a:xfrm>
            <a:off x="457200" y="1600200"/>
            <a:ext cx="746712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10" name="PlaceHolder 2"/>
          <p:cNvSpPr>
            <a:spLocks noGrp="1"/>
          </p:cNvSpPr>
          <p:nvPr>
            <p:ph type="body"/>
          </p:nvPr>
        </p:nvSpPr>
        <p:spPr>
          <a:xfrm>
            <a:off x="457200" y="1600200"/>
            <a:ext cx="7467120" cy="4525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12" name="PlaceHolder 2"/>
          <p:cNvSpPr>
            <a:spLocks noGrp="1"/>
          </p:cNvSpPr>
          <p:nvPr>
            <p:ph type="body"/>
          </p:nvPr>
        </p:nvSpPr>
        <p:spPr>
          <a:xfrm>
            <a:off x="457200" y="1600200"/>
            <a:ext cx="3643920" cy="4525560"/>
          </a:xfrm>
          <a:prstGeom prst="rect">
            <a:avLst/>
          </a:prstGeom>
        </p:spPr>
        <p:txBody>
          <a:bodyPr lIns="0" rIns="0" tIns="0" bIns="0">
            <a:normAutofit/>
          </a:bodyPr>
          <a:p>
            <a:endParaRPr b="0" lang="en-US" sz="3000" spc="-1" strike="noStrike">
              <a:solidFill>
                <a:srgbClr val="ffffff"/>
              </a:solidFill>
              <a:latin typeface="Arial"/>
            </a:endParaRPr>
          </a:p>
        </p:txBody>
      </p:sp>
      <p:sp>
        <p:nvSpPr>
          <p:cNvPr id="13" name="PlaceHolder 3"/>
          <p:cNvSpPr>
            <a:spLocks noGrp="1"/>
          </p:cNvSpPr>
          <p:nvPr>
            <p:ph type="body"/>
          </p:nvPr>
        </p:nvSpPr>
        <p:spPr>
          <a:xfrm>
            <a:off x="4283640" y="1600200"/>
            <a:ext cx="3643920" cy="4525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746712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17" name="PlaceHolder 2"/>
          <p:cNvSpPr>
            <a:spLocks noGrp="1"/>
          </p:cNvSpPr>
          <p:nvPr>
            <p:ph type="body"/>
          </p:nvPr>
        </p:nvSpPr>
        <p:spPr>
          <a:xfrm>
            <a:off x="457200" y="160020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18" name="PlaceHolder 3"/>
          <p:cNvSpPr>
            <a:spLocks noGrp="1"/>
          </p:cNvSpPr>
          <p:nvPr>
            <p:ph type="body"/>
          </p:nvPr>
        </p:nvSpPr>
        <p:spPr>
          <a:xfrm>
            <a:off x="4283640" y="1600200"/>
            <a:ext cx="3643920" cy="4525560"/>
          </a:xfrm>
          <a:prstGeom prst="rect">
            <a:avLst/>
          </a:prstGeom>
        </p:spPr>
        <p:txBody>
          <a:bodyPr lIns="0" rIns="0" tIns="0" bIns="0">
            <a:normAutofit/>
          </a:bodyPr>
          <a:p>
            <a:endParaRPr b="0" lang="en-US" sz="3000" spc="-1" strike="noStrike">
              <a:solidFill>
                <a:srgbClr val="ffffff"/>
              </a:solidFill>
              <a:latin typeface="Arial"/>
            </a:endParaRPr>
          </a:p>
        </p:txBody>
      </p:sp>
      <p:sp>
        <p:nvSpPr>
          <p:cNvPr id="19" name="PlaceHolder 4"/>
          <p:cNvSpPr>
            <a:spLocks noGrp="1"/>
          </p:cNvSpPr>
          <p:nvPr>
            <p:ph type="body"/>
          </p:nvPr>
        </p:nvSpPr>
        <p:spPr>
          <a:xfrm>
            <a:off x="457200" y="396432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21" name="PlaceHolder 2"/>
          <p:cNvSpPr>
            <a:spLocks noGrp="1"/>
          </p:cNvSpPr>
          <p:nvPr>
            <p:ph type="body"/>
          </p:nvPr>
        </p:nvSpPr>
        <p:spPr>
          <a:xfrm>
            <a:off x="457200" y="1600200"/>
            <a:ext cx="3643920" cy="4525560"/>
          </a:xfrm>
          <a:prstGeom prst="rect">
            <a:avLst/>
          </a:prstGeom>
        </p:spPr>
        <p:txBody>
          <a:bodyPr lIns="0" rIns="0" tIns="0" bIns="0">
            <a:normAutofit/>
          </a:bodyPr>
          <a:p>
            <a:endParaRPr b="0" lang="en-US" sz="3000" spc="-1" strike="noStrike">
              <a:solidFill>
                <a:srgbClr val="ffffff"/>
              </a:solidFill>
              <a:latin typeface="Arial"/>
            </a:endParaRPr>
          </a:p>
        </p:txBody>
      </p:sp>
      <p:sp>
        <p:nvSpPr>
          <p:cNvPr id="22" name="PlaceHolder 3"/>
          <p:cNvSpPr>
            <a:spLocks noGrp="1"/>
          </p:cNvSpPr>
          <p:nvPr>
            <p:ph type="body"/>
          </p:nvPr>
        </p:nvSpPr>
        <p:spPr>
          <a:xfrm>
            <a:off x="4283640" y="160020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23" name="PlaceHolder 4"/>
          <p:cNvSpPr>
            <a:spLocks noGrp="1"/>
          </p:cNvSpPr>
          <p:nvPr>
            <p:ph type="body"/>
          </p:nvPr>
        </p:nvSpPr>
        <p:spPr>
          <a:xfrm>
            <a:off x="4283640" y="396432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4600" spc="-1" strike="noStrike">
              <a:solidFill>
                <a:srgbClr val="ffffff"/>
              </a:solidFill>
              <a:latin typeface="Arial"/>
            </a:endParaRPr>
          </a:p>
        </p:txBody>
      </p:sp>
      <p:sp>
        <p:nvSpPr>
          <p:cNvPr id="25" name="PlaceHolder 2"/>
          <p:cNvSpPr>
            <a:spLocks noGrp="1"/>
          </p:cNvSpPr>
          <p:nvPr>
            <p:ph type="body"/>
          </p:nvPr>
        </p:nvSpPr>
        <p:spPr>
          <a:xfrm>
            <a:off x="457200" y="160020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26" name="PlaceHolder 3"/>
          <p:cNvSpPr>
            <a:spLocks noGrp="1"/>
          </p:cNvSpPr>
          <p:nvPr>
            <p:ph type="body"/>
          </p:nvPr>
        </p:nvSpPr>
        <p:spPr>
          <a:xfrm>
            <a:off x="4283640" y="1600200"/>
            <a:ext cx="3643920" cy="2158560"/>
          </a:xfrm>
          <a:prstGeom prst="rect">
            <a:avLst/>
          </a:prstGeom>
        </p:spPr>
        <p:txBody>
          <a:bodyPr lIns="0" rIns="0" tIns="0" bIns="0">
            <a:normAutofit/>
          </a:bodyPr>
          <a:p>
            <a:endParaRPr b="0" lang="en-US" sz="3000" spc="-1" strike="noStrike">
              <a:solidFill>
                <a:srgbClr val="ffffff"/>
              </a:solidFill>
              <a:latin typeface="Arial"/>
            </a:endParaRPr>
          </a:p>
        </p:txBody>
      </p:sp>
      <p:sp>
        <p:nvSpPr>
          <p:cNvPr id="27" name="PlaceHolder 4"/>
          <p:cNvSpPr>
            <a:spLocks noGrp="1"/>
          </p:cNvSpPr>
          <p:nvPr>
            <p:ph type="body"/>
          </p:nvPr>
        </p:nvSpPr>
        <p:spPr>
          <a:xfrm>
            <a:off x="457200" y="3964320"/>
            <a:ext cx="7467120" cy="2158560"/>
          </a:xfrm>
          <a:prstGeom prst="rect">
            <a:avLst/>
          </a:prstGeom>
        </p:spPr>
        <p:txBody>
          <a:bodyPr lIns="0" rIns="0" tIns="0" bIns="0">
            <a:normAutofit/>
          </a:bodyPr>
          <a:p>
            <a:endParaRPr b="0" lang="en-US" sz="30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3b3b"/>
        </a:solidFill>
      </p:bgPr>
    </p:bg>
    <p:spTree>
      <p:nvGrpSpPr>
        <p:cNvPr id="1" name=""/>
        <p:cNvGrpSpPr/>
        <p:nvPr/>
      </p:nvGrpSpPr>
      <p:grpSpPr>
        <a:xfrm>
          <a:off x="0" y="0"/>
          <a:ext cx="0" cy="0"/>
          <a:chOff x="0" y="0"/>
          <a:chExt cx="0" cy="0"/>
        </a:xfrm>
      </p:grpSpPr>
      <p:sp>
        <p:nvSpPr>
          <p:cNvPr id="0" name="CustomShape 1"/>
          <p:cNvSpPr/>
          <p:nvPr/>
        </p:nvSpPr>
        <p:spPr>
          <a:xfrm>
            <a:off x="0" y="4751280"/>
            <a:ext cx="9143640" cy="2112480"/>
          </a:xfrm>
          <a:custGeom>
            <a:avLst/>
            <a:gdLst/>
            <a:ah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a:noFill/>
          </a:ln>
          <a:effectLst>
            <a:outerShdw algn="ctr" blurRad="50800" dir="16200000" dist="44280" rotWithShape="0">
              <a:srgbClr val="000000">
                <a:alpha val="35000"/>
              </a:srgbClr>
            </a:outerShdw>
          </a:effectLst>
        </p:spPr>
        <p:style>
          <a:lnRef idx="0"/>
          <a:fillRef idx="0"/>
          <a:effectRef idx="0"/>
          <a:fontRef idx="minor"/>
        </p:style>
      </p:sp>
      <p:sp>
        <p:nvSpPr>
          <p:cNvPr id="1" name="CustomShape 2"/>
          <p:cNvSpPr/>
          <p:nvPr/>
        </p:nvSpPr>
        <p:spPr>
          <a:xfrm>
            <a:off x="7315200" y="0"/>
            <a:ext cx="1828440" cy="6857640"/>
          </a:xfrm>
          <a:custGeom>
            <a:avLst/>
            <a:gdLst/>
            <a:ah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a:noFill/>
          </a:ln>
          <a:effectLst>
            <a:outerShdw algn="ctr" blurRad="50800" dir="10800000" dist="50760" rotWithShape="0">
              <a:srgbClr val="000000">
                <a:alpha val="45000"/>
              </a:srgbClr>
            </a:outerShdw>
          </a:effectLst>
        </p:spPr>
        <p:style>
          <a:lnRef idx="0"/>
          <a:fillRef idx="0"/>
          <a:effectRef idx="0"/>
          <a:fontRef idx="minor"/>
        </p:style>
      </p:sp>
      <p:sp>
        <p:nvSpPr>
          <p:cNvPr id="2" name="PlaceHolder 3"/>
          <p:cNvSpPr>
            <a:spLocks noGrp="1"/>
          </p:cNvSpPr>
          <p:nvPr>
            <p:ph type="title"/>
          </p:nvPr>
        </p:nvSpPr>
        <p:spPr>
          <a:xfrm>
            <a:off x="457200" y="274680"/>
            <a:ext cx="7467120" cy="1142640"/>
          </a:xfrm>
          <a:prstGeom prst="rect">
            <a:avLst/>
          </a:prstGeom>
        </p:spPr>
        <p:txBody>
          <a:bodyPr lIns="45720" rIns="45720" tIns="45000" bIns="45000" anchor="ctr">
            <a:noAutofit/>
          </a:bodyPr>
          <a:p>
            <a:pPr>
              <a:lnSpc>
                <a:spcPct val="100000"/>
              </a:lnSpc>
            </a:pPr>
            <a:r>
              <a:rPr b="0" lang="en-US" sz="4600" spc="-1" strike="noStrike">
                <a:solidFill>
                  <a:srgbClr val="ffffff"/>
                </a:solidFill>
                <a:latin typeface="Franklin Gothic Book"/>
              </a:rPr>
              <a:t>Click to edit Master title style</a:t>
            </a:r>
            <a:endParaRPr b="0" lang="en-US" sz="4600" spc="-1" strike="noStrike">
              <a:solidFill>
                <a:srgbClr val="ffffff"/>
              </a:solidFill>
              <a:latin typeface="Arial"/>
            </a:endParaRPr>
          </a:p>
        </p:txBody>
      </p:sp>
      <p:sp>
        <p:nvSpPr>
          <p:cNvPr id="3" name="PlaceHolder 4"/>
          <p:cNvSpPr>
            <a:spLocks noGrp="1"/>
          </p:cNvSpPr>
          <p:nvPr>
            <p:ph type="body"/>
          </p:nvPr>
        </p:nvSpPr>
        <p:spPr>
          <a:xfrm>
            <a:off x="457200" y="1600200"/>
            <a:ext cx="7467120" cy="4525560"/>
          </a:xfrm>
          <a:prstGeom prst="rect">
            <a:avLst/>
          </a:prstGeom>
        </p:spPr>
        <p:txBody>
          <a:bodyPr lIns="90000" rIns="90000" tIns="45000" bIns="45000">
            <a:noAutofit/>
          </a:bodyPr>
          <a:p>
            <a:pPr marL="419040" indent="-382680">
              <a:lnSpc>
                <a:spcPct val="100000"/>
              </a:lnSpc>
              <a:spcBef>
                <a:spcPts val="601"/>
              </a:spcBef>
              <a:buClr>
                <a:srgbClr val="6ea0b0"/>
              </a:buClr>
              <a:buSzPct val="80000"/>
              <a:buFont typeface="Wingdings 2" charset="2"/>
              <a:buChar char=""/>
            </a:pPr>
            <a:r>
              <a:rPr b="0" lang="en-US" sz="3000" spc="-1" strike="noStrike">
                <a:solidFill>
                  <a:srgbClr val="ffffff"/>
                </a:solidFill>
                <a:latin typeface="Arial"/>
              </a:rPr>
              <a:t>Click to edit Master text styles</a:t>
            </a:r>
            <a:endParaRPr b="0" lang="en-US" sz="3000" spc="-1" strike="noStrike">
              <a:solidFill>
                <a:srgbClr val="ffffff"/>
              </a:solidFill>
              <a:latin typeface="Arial"/>
            </a:endParaRPr>
          </a:p>
          <a:p>
            <a:pPr lvl="1" marL="722520" indent="-272520">
              <a:lnSpc>
                <a:spcPct val="100000"/>
              </a:lnSpc>
              <a:spcBef>
                <a:spcPts val="519"/>
              </a:spcBef>
              <a:buClr>
                <a:srgbClr val="6ea0b0"/>
              </a:buClr>
              <a:buSzPct val="90000"/>
              <a:buFont typeface="Wingdings 2" charset="2"/>
              <a:buChar char=""/>
            </a:pPr>
            <a:r>
              <a:rPr b="0" lang="en-US" sz="2600" spc="-1" strike="noStrike">
                <a:solidFill>
                  <a:srgbClr val="ffffff"/>
                </a:solidFill>
                <a:latin typeface="Arial"/>
              </a:rPr>
              <a:t>Second level</a:t>
            </a:r>
            <a:endParaRPr b="0" lang="en-US" sz="2600" spc="-1" strike="noStrike">
              <a:solidFill>
                <a:srgbClr val="ffffff"/>
              </a:solidFill>
              <a:latin typeface="Arial"/>
            </a:endParaRPr>
          </a:p>
          <a:p>
            <a:pPr lvl="2" marL="1005120" indent="-255600">
              <a:lnSpc>
                <a:spcPct val="100000"/>
              </a:lnSpc>
              <a:spcBef>
                <a:spcPts val="479"/>
              </a:spcBef>
              <a:buClr>
                <a:srgbClr val="ccaf0a"/>
              </a:buClr>
              <a:buSzPct val="85000"/>
              <a:buFont typeface="Arial"/>
              <a:buChar char="○"/>
            </a:pPr>
            <a:r>
              <a:rPr b="0" lang="en-US" sz="2400" spc="-1" strike="noStrike">
                <a:solidFill>
                  <a:srgbClr val="ffffff"/>
                </a:solidFill>
                <a:latin typeface="Arial"/>
              </a:rPr>
              <a:t>Third level</a:t>
            </a:r>
            <a:endParaRPr b="0" lang="en-US" sz="2400" spc="-1" strike="noStrike">
              <a:solidFill>
                <a:srgbClr val="ffffff"/>
              </a:solidFill>
              <a:latin typeface="Arial"/>
            </a:endParaRPr>
          </a:p>
          <a:p>
            <a:pPr lvl="3" marL="1279440" indent="-236520">
              <a:lnSpc>
                <a:spcPct val="100000"/>
              </a:lnSpc>
              <a:spcBef>
                <a:spcPts val="400"/>
              </a:spcBef>
              <a:buClr>
                <a:srgbClr val="8d89a4"/>
              </a:buClr>
              <a:buSzPct val="90000"/>
              <a:buFont typeface="Wingdings 2" charset="2"/>
              <a:buChar char=""/>
            </a:pPr>
            <a:r>
              <a:rPr b="0" lang="en-US" sz="2000" spc="-1" strike="noStrike">
                <a:solidFill>
                  <a:srgbClr val="ffffff"/>
                </a:solidFill>
                <a:latin typeface="Arial"/>
              </a:rPr>
              <a:t>Fourth level</a:t>
            </a:r>
            <a:endParaRPr b="0" lang="en-US" sz="2000" spc="-1" strike="noStrike">
              <a:solidFill>
                <a:srgbClr val="ffffff"/>
              </a:solidFill>
              <a:latin typeface="Arial"/>
            </a:endParaRPr>
          </a:p>
          <a:p>
            <a:pPr lvl="4" marL="1488960" indent="-182520">
              <a:lnSpc>
                <a:spcPct val="100000"/>
              </a:lnSpc>
              <a:spcBef>
                <a:spcPts val="400"/>
              </a:spcBef>
              <a:buClr>
                <a:srgbClr val="748560"/>
              </a:buClr>
              <a:buFont typeface="Arial"/>
              <a:buChar char="-"/>
            </a:pPr>
            <a:r>
              <a:rPr b="0" lang="en-US" sz="2000" spc="-1" strike="noStrike">
                <a:solidFill>
                  <a:srgbClr val="ffffff"/>
                </a:solidFill>
                <a:latin typeface="Arial"/>
              </a:rPr>
              <a:t>Fifth level</a:t>
            </a:r>
            <a:endParaRPr b="0" lang="en-US" sz="2000" spc="-1" strike="noStrike">
              <a:solidFill>
                <a:srgbClr val="ffffff"/>
              </a:solidFill>
              <a:latin typeface="Arial"/>
            </a:endParaRPr>
          </a:p>
        </p:txBody>
      </p:sp>
      <p:sp>
        <p:nvSpPr>
          <p:cNvPr id="4" name="PlaceHolder 5"/>
          <p:cNvSpPr>
            <a:spLocks noGrp="1"/>
          </p:cNvSpPr>
          <p:nvPr>
            <p:ph type="dt"/>
          </p:nvPr>
        </p:nvSpPr>
        <p:spPr>
          <a:xfrm>
            <a:off x="457200" y="6421320"/>
            <a:ext cx="2133360" cy="364680"/>
          </a:xfrm>
          <a:prstGeom prst="rect">
            <a:avLst/>
          </a:prstGeom>
        </p:spPr>
        <p:txBody>
          <a:bodyPr lIns="90000" rIns="90000" tIns="45000" bIns="0" anchor="b">
            <a:noAutofit/>
          </a:bodyPr>
          <a:p>
            <a:endParaRPr b="0" lang="en-IN" sz="2400" spc="-1" strike="noStrike">
              <a:latin typeface="Times New Roman"/>
            </a:endParaRPr>
          </a:p>
        </p:txBody>
      </p:sp>
      <p:sp>
        <p:nvSpPr>
          <p:cNvPr id="5" name="PlaceHolder 6"/>
          <p:cNvSpPr>
            <a:spLocks noGrp="1"/>
          </p:cNvSpPr>
          <p:nvPr>
            <p:ph type="ftr"/>
          </p:nvPr>
        </p:nvSpPr>
        <p:spPr>
          <a:xfrm>
            <a:off x="3124080" y="6421320"/>
            <a:ext cx="2895120" cy="364680"/>
          </a:xfrm>
          <a:prstGeom prst="rect">
            <a:avLst/>
          </a:prstGeom>
        </p:spPr>
        <p:txBody>
          <a:bodyPr lIns="0" rIns="0" tIns="45000" bIns="0" anchor="b">
            <a:noAutofit/>
          </a:bodyPr>
          <a:p>
            <a:endParaRPr b="0" lang="en-IN" sz="2400" spc="-1" strike="noStrike">
              <a:latin typeface="Times New Roman"/>
            </a:endParaRPr>
          </a:p>
        </p:txBody>
      </p:sp>
      <p:sp>
        <p:nvSpPr>
          <p:cNvPr id="6" name="PlaceHolder 7"/>
          <p:cNvSpPr>
            <a:spLocks noGrp="1"/>
          </p:cNvSpPr>
          <p:nvPr>
            <p:ph type="sldNum"/>
          </p:nvPr>
        </p:nvSpPr>
        <p:spPr>
          <a:xfrm>
            <a:off x="8153280" y="6421320"/>
            <a:ext cx="761760" cy="364680"/>
          </a:xfrm>
          <a:prstGeom prst="rect">
            <a:avLst/>
          </a:prstGeom>
        </p:spPr>
        <p:txBody>
          <a:bodyPr lIns="0" rIns="0" tIns="0" bIns="0" anchor="b">
            <a:noAutofit/>
          </a:bodyPr>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hyperlink" Target="http://www.snort.org/" TargetMode="External"/><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hyperlink" Target="mailto:roesch@clark.net" TargetMode="External"/><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www.engagesecurity.com/downloads/"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762120" y="2590920"/>
            <a:ext cx="7848360" cy="1142640"/>
          </a:xfrm>
          <a:prstGeom prst="rect">
            <a:avLst/>
          </a:prstGeom>
          <a:noFill/>
          <a:ln w="9360">
            <a:noFill/>
          </a:ln>
        </p:spPr>
        <p:txBody>
          <a:bodyPr lIns="45720" rIns="45720" anchor="ctr">
            <a:noAutofit/>
          </a:bodyPr>
          <a:p>
            <a:pPr>
              <a:lnSpc>
                <a:spcPct val="100000"/>
              </a:lnSpc>
            </a:pPr>
            <a:r>
              <a:rPr b="0" lang="en-US" sz="4600" spc="-1" strike="noStrike">
                <a:solidFill>
                  <a:srgbClr val="ffffff"/>
                </a:solidFill>
                <a:latin typeface="Franklin Gothic Book"/>
              </a:rPr>
              <a:t>Intrusion Detection Systems</a:t>
            </a:r>
            <a:br/>
            <a:r>
              <a:rPr b="0" lang="en-US" sz="4600" spc="-1" strike="noStrike">
                <a:solidFill>
                  <a:srgbClr val="ffffff"/>
                </a:solidFill>
                <a:latin typeface="Franklin Gothic Book"/>
              </a:rPr>
              <a:t>	</a:t>
            </a:r>
            <a:r>
              <a:rPr b="0" lang="en-US" sz="4600" spc="-1" strike="noStrike">
                <a:solidFill>
                  <a:srgbClr val="ffffff"/>
                </a:solidFill>
                <a:latin typeface="Franklin Gothic Book"/>
              </a:rPr>
              <a:t>	</a:t>
            </a:r>
            <a:r>
              <a:rPr b="0" lang="en-US" sz="4600" spc="-1" strike="noStrike">
                <a:solidFill>
                  <a:srgbClr val="ffffff"/>
                </a:solidFill>
                <a:latin typeface="Franklin Gothic Book"/>
              </a:rPr>
              <a:t>	</a:t>
            </a:r>
            <a:r>
              <a:rPr b="0" lang="en-US" sz="4600" spc="-1" strike="noStrike">
                <a:solidFill>
                  <a:srgbClr val="ffffff"/>
                </a:solidFill>
                <a:latin typeface="Franklin Gothic Book"/>
              </a:rPr>
              <a:t>	</a:t>
            </a:r>
            <a:r>
              <a:rPr b="0" lang="en-US" sz="4600" spc="-1" strike="noStrike">
                <a:solidFill>
                  <a:srgbClr val="ffffff"/>
                </a:solidFill>
                <a:latin typeface="Franklin Gothic Book"/>
              </a:rPr>
              <a:t>&amp;</a:t>
            </a:r>
            <a:br/>
            <a:r>
              <a:rPr b="0" lang="en-US" sz="4600" spc="-1" strike="noStrike">
                <a:solidFill>
                  <a:srgbClr val="ffffff"/>
                </a:solidFill>
                <a:latin typeface="Franklin Gothic Book"/>
              </a:rPr>
              <a:t>Intrusion Prevention Systems</a:t>
            </a:r>
            <a:endParaRPr b="0" lang="en-US" sz="4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Picture 2" descr=""/>
          <p:cNvPicPr/>
          <p:nvPr/>
        </p:nvPicPr>
        <p:blipFill>
          <a:blip r:embed="rId1"/>
          <a:stretch/>
        </p:blipFill>
        <p:spPr>
          <a:xfrm>
            <a:off x="380880" y="1066680"/>
            <a:ext cx="8457840" cy="5181120"/>
          </a:xfrm>
          <a:prstGeom prst="rect">
            <a:avLst/>
          </a:prstGeom>
          <a:ln w="12700">
            <a:noFill/>
          </a:ln>
        </p:spPr>
      </p:pic>
      <p:sp>
        <p:nvSpPr>
          <p:cNvPr id="71" name="TextShape 1"/>
          <p:cNvSpPr txBox="1"/>
          <p:nvPr/>
        </p:nvSpPr>
        <p:spPr>
          <a:xfrm>
            <a:off x="1233360" y="420840"/>
            <a:ext cx="6676560" cy="732960"/>
          </a:xfrm>
          <a:prstGeom prst="rect">
            <a:avLst/>
          </a:prstGeom>
          <a:noFill/>
          <a:ln w="9360">
            <a:noFill/>
          </a:ln>
        </p:spPr>
        <p:txBody>
          <a:bodyPr lIns="45720" rIns="45720" anchor="ctr">
            <a:noAutofit/>
          </a:bodyPr>
          <a:p>
            <a:pPr>
              <a:lnSpc>
                <a:spcPct val="100000"/>
              </a:lnSpc>
            </a:pPr>
            <a:r>
              <a:rPr b="0" lang="en-US" sz="3200" spc="-1" strike="noStrike">
                <a:solidFill>
                  <a:srgbClr val="ffffff"/>
                </a:solidFill>
                <a:latin typeface="Franklin Gothic Book"/>
              </a:rPr>
              <a:t>Types of IDS</a:t>
            </a:r>
            <a:endParaRPr b="0" lang="en-US" sz="3200" spc="-1" strike="noStrike">
              <a:solidFill>
                <a:srgbClr val="ffffff"/>
              </a:solidFill>
              <a:latin typeface="Arial"/>
            </a:endParaRPr>
          </a:p>
        </p:txBody>
      </p:sp>
      <p:sp>
        <p:nvSpPr>
          <p:cNvPr id="72" name="TextShape 2"/>
          <p:cNvSpPr txBox="1"/>
          <p:nvPr/>
        </p:nvSpPr>
        <p:spPr>
          <a:xfrm>
            <a:off x="1901880" y="5689440"/>
            <a:ext cx="2293560" cy="309240"/>
          </a:xfrm>
          <a:prstGeom prst="rect">
            <a:avLst/>
          </a:prstGeom>
          <a:noFill/>
          <a:ln w="9360">
            <a:noFill/>
          </a:ln>
        </p:spPr>
        <p:txBody>
          <a:bodyPr>
            <a:noAutofit/>
          </a:bodyPr>
          <a:p>
            <a:pPr marL="419040" indent="-382680" algn="ctr">
              <a:lnSpc>
                <a:spcPct val="100000"/>
              </a:lnSpc>
              <a:spcBef>
                <a:spcPts val="479"/>
              </a:spcBef>
              <a:tabLst>
                <a:tab algn="l" pos="0"/>
              </a:tabLst>
            </a:pPr>
            <a:r>
              <a:rPr b="0" lang="en-US" sz="2400" spc="-1" strike="noStrike">
                <a:solidFill>
                  <a:srgbClr val="3b3b3b"/>
                </a:solidFill>
                <a:latin typeface="Arial"/>
              </a:rPr>
              <a:t>Host-based</a:t>
            </a:r>
            <a:endParaRPr b="0" lang="en-US" sz="2400" spc="-1" strike="noStrike">
              <a:solidFill>
                <a:srgbClr val="ffffff"/>
              </a:solidFill>
              <a:latin typeface="Arial"/>
            </a:endParaRPr>
          </a:p>
        </p:txBody>
      </p:sp>
      <p:sp>
        <p:nvSpPr>
          <p:cNvPr id="73" name="CustomShape 3"/>
          <p:cNvSpPr/>
          <p:nvPr/>
        </p:nvSpPr>
        <p:spPr>
          <a:xfrm>
            <a:off x="7010280" y="5181480"/>
            <a:ext cx="1839600" cy="269640"/>
          </a:xfrm>
          <a:prstGeom prst="rect">
            <a:avLst/>
          </a:prstGeom>
          <a:noFill/>
          <a:ln w="9525">
            <a:noFill/>
          </a:ln>
        </p:spPr>
        <p:style>
          <a:lnRef idx="0"/>
          <a:fillRef idx="0"/>
          <a:effectRef idx="0"/>
          <a:fontRef idx="minor"/>
        </p:style>
        <p:txBody>
          <a:bodyPr lIns="0" rIns="0" tIns="0" bIns="0">
            <a:noAutofit/>
          </a:bodyPr>
          <a:p>
            <a:pPr>
              <a:lnSpc>
                <a:spcPct val="100000"/>
              </a:lnSpc>
              <a:spcBef>
                <a:spcPts val="479"/>
              </a:spcBef>
              <a:tabLst>
                <a:tab algn="l" pos="0"/>
              </a:tabLst>
            </a:pPr>
            <a:r>
              <a:rPr b="0" lang="en-US" sz="2400" spc="-1" strike="noStrike">
                <a:solidFill>
                  <a:srgbClr val="3b3b3b"/>
                </a:solidFill>
                <a:latin typeface="Arial"/>
              </a:rPr>
              <a:t>Network-based</a:t>
            </a:r>
            <a:endParaRPr b="0" lang="en-IN" sz="2400" spc="-1" strike="noStrike">
              <a:latin typeface="Arial"/>
            </a:endParaRPr>
          </a:p>
        </p:txBody>
      </p:sp>
      <p:sp>
        <p:nvSpPr>
          <p:cNvPr id="74" name="CustomShape 4"/>
          <p:cNvSpPr/>
          <p:nvPr/>
        </p:nvSpPr>
        <p:spPr>
          <a:xfrm>
            <a:off x="1087560" y="2643120"/>
            <a:ext cx="1828440" cy="301320"/>
          </a:xfrm>
          <a:prstGeom prst="rect">
            <a:avLst/>
          </a:prstGeom>
          <a:noFill/>
          <a:ln w="9525">
            <a:noFill/>
          </a:ln>
        </p:spPr>
        <p:style>
          <a:lnRef idx="0"/>
          <a:fillRef idx="0"/>
          <a:effectRef idx="0"/>
          <a:fontRef idx="minor"/>
        </p:style>
        <p:txBody>
          <a:bodyPr lIns="0" rIns="0" tIns="0" bIns="0">
            <a:noAutofit/>
          </a:bodyPr>
          <a:p>
            <a:pPr>
              <a:lnSpc>
                <a:spcPct val="100000"/>
              </a:lnSpc>
              <a:spcBef>
                <a:spcPts val="479"/>
              </a:spcBef>
              <a:tabLst>
                <a:tab algn="l" pos="0"/>
              </a:tabLst>
            </a:pPr>
            <a:r>
              <a:rPr b="0" lang="en-US" sz="2400" spc="-1" strike="noStrike">
                <a:solidFill>
                  <a:srgbClr val="3b3b3b"/>
                </a:solidFill>
                <a:latin typeface="Arial"/>
              </a:rPr>
              <a:t>Signature-based</a:t>
            </a:r>
            <a:endParaRPr b="0" lang="en-IN" sz="2400" spc="-1" strike="noStrike">
              <a:latin typeface="Arial"/>
            </a:endParaRPr>
          </a:p>
        </p:txBody>
      </p:sp>
      <p:sp>
        <p:nvSpPr>
          <p:cNvPr id="75" name="CustomShape 5"/>
          <p:cNvSpPr/>
          <p:nvPr/>
        </p:nvSpPr>
        <p:spPr>
          <a:xfrm>
            <a:off x="6705720" y="2666880"/>
            <a:ext cx="2033280" cy="301320"/>
          </a:xfrm>
          <a:prstGeom prst="rect">
            <a:avLst/>
          </a:prstGeom>
          <a:noFill/>
          <a:ln w="9525">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en-US" sz="2400" spc="-1" strike="noStrike">
                <a:solidFill>
                  <a:srgbClr val="3b3b3b"/>
                </a:solidFill>
                <a:latin typeface="Arial"/>
              </a:rPr>
              <a:t>Anomaly-based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2" descr=""/>
          <p:cNvPicPr/>
          <p:nvPr/>
        </p:nvPicPr>
        <p:blipFill>
          <a:blip r:embed="rId1">
            <a:lum bright="-73000"/>
          </a:blip>
          <a:stretch/>
        </p:blipFill>
        <p:spPr>
          <a:xfrm>
            <a:off x="533520" y="1295280"/>
            <a:ext cx="8381520" cy="5409720"/>
          </a:xfrm>
          <a:prstGeom prst="rect">
            <a:avLst/>
          </a:prstGeom>
          <a:ln cap="sq" w="88900">
            <a:solidFill>
              <a:srgbClr val="ffffff"/>
            </a:solidFill>
            <a:miter/>
          </a:ln>
          <a:effectLst>
            <a:outerShdw algn="tl" blurRad="190500" dir="2700000" dist="37674" rotWithShape="0">
              <a:srgbClr val="000000">
                <a:alpha val="0"/>
              </a:srgbClr>
            </a:outerShdw>
          </a:effectLst>
          <a:scene3d>
            <a:camera prst="orthographicFront"/>
            <a:lightRig dir="t" rig="twoPt">
              <a:rot lat="0" lon="0" rev="7200000"/>
            </a:lightRig>
          </a:scene3d>
          <a:sp3d>
            <a:bevelT w="25400" h="19050"/>
            <a:contourClr>
              <a:srgbClr val="ffffff"/>
            </a:contourClr>
          </a:sp3d>
        </p:spPr>
      </p:pic>
      <p:sp>
        <p:nvSpPr>
          <p:cNvPr id="77"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78" name="TextShape 2"/>
          <p:cNvSpPr txBox="1"/>
          <p:nvPr/>
        </p:nvSpPr>
        <p:spPr>
          <a:xfrm>
            <a:off x="457200" y="152280"/>
            <a:ext cx="8229240" cy="1142640"/>
          </a:xfrm>
          <a:prstGeom prst="rect">
            <a:avLst/>
          </a:prstGeom>
          <a:noFill/>
          <a:ln w="9360">
            <a:noFill/>
          </a:ln>
        </p:spPr>
        <p:txBody>
          <a:bodyPr lIns="45720" rIns="45720" anchor="ctr">
            <a:noAutofit/>
          </a:bodyPr>
          <a:p>
            <a:pPr>
              <a:lnSpc>
                <a:spcPct val="100000"/>
              </a:lnSpc>
              <a:tabLst>
                <a:tab algn="l" pos="0"/>
              </a:tabLst>
            </a:pPr>
            <a:r>
              <a:rPr b="1" lang="en-US" sz="3600" spc="-1" strike="noStrike">
                <a:solidFill>
                  <a:srgbClr val="ffffff"/>
                </a:solidFill>
                <a:latin typeface="Arial"/>
              </a:rPr>
              <a:t>Classes of detection methodologies:</a:t>
            </a:r>
            <a:r>
              <a:rPr b="0" lang="en-US" sz="3600" spc="-1" strike="noStrike">
                <a:solidFill>
                  <a:srgbClr val="ffffff"/>
                </a:solidFill>
                <a:latin typeface="Arial"/>
              </a:rPr>
              <a:t> </a:t>
            </a:r>
            <a:endParaRPr b="0" lang="en-US" sz="3600" spc="-1" strike="noStrike">
              <a:solidFill>
                <a:srgbClr val="ffffff"/>
              </a:solidFill>
              <a:latin typeface="Arial"/>
            </a:endParaRPr>
          </a:p>
        </p:txBody>
      </p:sp>
      <p:sp>
        <p:nvSpPr>
          <p:cNvPr id="79" name="TextShape 3"/>
          <p:cNvSpPr txBox="1"/>
          <p:nvPr/>
        </p:nvSpPr>
        <p:spPr>
          <a:xfrm>
            <a:off x="457200" y="1447920"/>
            <a:ext cx="8229240" cy="5028840"/>
          </a:xfrm>
          <a:prstGeom prst="rect">
            <a:avLst/>
          </a:prstGeom>
          <a:noFill/>
          <a:ln w="9360">
            <a:noFill/>
          </a:ln>
        </p:spPr>
        <p:txBody>
          <a:bodyPr>
            <a:noAutofit/>
          </a:bodyPr>
          <a:p>
            <a:pPr marL="419040" indent="-382680">
              <a:lnSpc>
                <a:spcPct val="80000"/>
              </a:lnSpc>
              <a:spcBef>
                <a:spcPts val="561"/>
              </a:spcBef>
              <a:buClr>
                <a:srgbClr val="6ea0b0"/>
              </a:buClr>
              <a:buSzPct val="80000"/>
              <a:buFont typeface="Wingdings 2" charset="2"/>
              <a:buChar char=""/>
            </a:pPr>
            <a:r>
              <a:rPr b="1" lang="en-US" sz="2800" spc="-1" strike="noStrike" u="sng">
                <a:solidFill>
                  <a:srgbClr val="ffffff"/>
                </a:solidFill>
                <a:uFillTx/>
                <a:latin typeface="Times New Roman"/>
              </a:rPr>
              <a:t>Signature-based:</a:t>
            </a:r>
            <a:r>
              <a:rPr b="0" lang="en-US" sz="2700" spc="-1" strike="noStrike">
                <a:solidFill>
                  <a:srgbClr val="ffffff"/>
                </a:solidFill>
                <a:latin typeface="Times New Roman"/>
              </a:rPr>
              <a:t> compares known threat signatures to observed events to identify incidents. </a:t>
            </a:r>
            <a:endParaRPr b="0" lang="en-US" sz="2700" spc="-1" strike="noStrike">
              <a:solidFill>
                <a:srgbClr val="ffffff"/>
              </a:solidFill>
              <a:latin typeface="Arial"/>
            </a:endParaRPr>
          </a:p>
          <a:p>
            <a:pPr marL="419040" indent="-382680" algn="just">
              <a:lnSpc>
                <a:spcPct val="80000"/>
              </a:lnSpc>
              <a:spcBef>
                <a:spcPts val="541"/>
              </a:spcBef>
              <a:buClr>
                <a:srgbClr val="6ea0b0"/>
              </a:buClr>
              <a:buSzPct val="80000"/>
              <a:buFont typeface="Wingdings 2" charset="2"/>
              <a:buChar char=""/>
            </a:pPr>
            <a:r>
              <a:rPr b="0" lang="en-US" sz="2700" spc="-1" strike="noStrike">
                <a:solidFill>
                  <a:srgbClr val="ffffff"/>
                </a:solidFill>
                <a:latin typeface="Times New Roman"/>
              </a:rPr>
              <a:t>This is very effective at detecting known threats but largely ineffective at detecting unknown threats and many variants on known threats. </a:t>
            </a:r>
            <a:endParaRPr b="0" lang="en-US" sz="2700" spc="-1" strike="noStrike">
              <a:solidFill>
                <a:srgbClr val="ffffff"/>
              </a:solidFill>
              <a:latin typeface="Arial"/>
            </a:endParaRPr>
          </a:p>
          <a:p>
            <a:pPr marL="419040" indent="-382680">
              <a:lnSpc>
                <a:spcPct val="80000"/>
              </a:lnSpc>
              <a:spcBef>
                <a:spcPts val="541"/>
              </a:spcBef>
              <a:buClr>
                <a:srgbClr val="6ea0b0"/>
              </a:buClr>
              <a:buSzPct val="80000"/>
              <a:buFont typeface="Wingdings 2" charset="2"/>
              <a:buChar char=""/>
            </a:pPr>
            <a:r>
              <a:rPr b="0" lang="en-US" sz="2700" spc="-1" strike="noStrike">
                <a:solidFill>
                  <a:srgbClr val="ffffff"/>
                </a:solidFill>
                <a:latin typeface="Times New Roman"/>
              </a:rPr>
              <a:t>Signature-based detection cannot track and understand the state of complex communications, so it cannot detect most attacks that comprise multiple events. </a:t>
            </a:r>
            <a:r>
              <a:rPr b="1" lang="en-US" sz="2700" spc="-1" strike="noStrike" u="sng">
                <a:solidFill>
                  <a:srgbClr val="ffffff"/>
                </a:solidFill>
                <a:uFillTx/>
                <a:latin typeface="Times New Roman"/>
              </a:rPr>
              <a:t>Examples:</a:t>
            </a:r>
            <a:r>
              <a:rPr b="0" lang="en-US" sz="2700" spc="-1" strike="noStrike">
                <a:solidFill>
                  <a:srgbClr val="ffffff"/>
                </a:solidFill>
                <a:latin typeface="Times New Roman"/>
              </a:rPr>
              <a:t> </a:t>
            </a:r>
            <a:endParaRPr b="0" lang="en-US" sz="2700" spc="-1" strike="noStrike">
              <a:solidFill>
                <a:srgbClr val="ffffff"/>
              </a:solidFill>
              <a:latin typeface="Arial"/>
            </a:endParaRPr>
          </a:p>
          <a:p>
            <a:pPr marL="419040" indent="-382680">
              <a:lnSpc>
                <a:spcPct val="80000"/>
              </a:lnSpc>
              <a:spcBef>
                <a:spcPts val="541"/>
              </a:spcBef>
              <a:buClr>
                <a:srgbClr val="6ea0b0"/>
              </a:buClr>
              <a:buSzPct val="80000"/>
              <a:buFont typeface="Wingdings 2" charset="2"/>
              <a:buChar char=""/>
            </a:pPr>
            <a:r>
              <a:rPr b="0" lang="en-US" sz="2700" spc="-1" strike="noStrike">
                <a:solidFill>
                  <a:srgbClr val="ffffff"/>
                </a:solidFill>
                <a:latin typeface="Times New Roman"/>
              </a:rPr>
              <a:t>A telnet attempt with a username of “root”, which is a violation of an organization’s security policy </a:t>
            </a:r>
            <a:endParaRPr b="0" lang="en-US" sz="2700" spc="-1" strike="noStrike">
              <a:solidFill>
                <a:srgbClr val="ffffff"/>
              </a:solidFill>
              <a:latin typeface="Arial"/>
            </a:endParaRPr>
          </a:p>
          <a:p>
            <a:pPr marL="419040" indent="-382680">
              <a:lnSpc>
                <a:spcPct val="80000"/>
              </a:lnSpc>
              <a:spcBef>
                <a:spcPts val="541"/>
              </a:spcBef>
              <a:buClr>
                <a:srgbClr val="6ea0b0"/>
              </a:buClr>
              <a:buSzPct val="80000"/>
              <a:buFont typeface="Wingdings 2" charset="2"/>
              <a:buChar char=""/>
            </a:pPr>
            <a:r>
              <a:rPr b="0" lang="en-US" sz="2700" spc="-1" strike="noStrike">
                <a:solidFill>
                  <a:srgbClr val="ffffff"/>
                </a:solidFill>
                <a:latin typeface="Times New Roman"/>
              </a:rPr>
              <a:t>An e-mail with a subject of “Free pictures!” and an attachment filename of “freepics.exe”, which are characteristics of a known form of malware </a:t>
            </a:r>
            <a:endParaRPr b="0" lang="en-US" sz="2700" spc="-1" strike="noStrike">
              <a:solidFill>
                <a:srgbClr val="ffffff"/>
              </a:solidFill>
              <a:latin typeface="Arial"/>
            </a:endParaRPr>
          </a:p>
          <a:p>
            <a:pPr marL="419040" indent="-382680">
              <a:lnSpc>
                <a:spcPct val="80000"/>
              </a:lnSpc>
              <a:spcBef>
                <a:spcPts val="541"/>
              </a:spcBef>
              <a:tabLst>
                <a:tab algn="l" pos="0"/>
              </a:tabLst>
            </a:pPr>
            <a:endParaRPr b="0" lang="en-US" sz="2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81" name="TextShape 2"/>
          <p:cNvSpPr txBox="1"/>
          <p:nvPr/>
        </p:nvSpPr>
        <p:spPr>
          <a:xfrm>
            <a:off x="360000" y="457200"/>
            <a:ext cx="8326440" cy="5662800"/>
          </a:xfrm>
          <a:prstGeom prst="rect">
            <a:avLst/>
          </a:prstGeom>
          <a:noFill/>
          <a:ln w="9360">
            <a:noFill/>
          </a:ln>
        </p:spPr>
        <p:txBody>
          <a:bodyPr>
            <a:noAutofit/>
          </a:bodyPr>
          <a:p>
            <a:pPr marL="419040" indent="-382680">
              <a:lnSpc>
                <a:spcPct val="100000"/>
              </a:lnSpc>
              <a:spcBef>
                <a:spcPts val="561"/>
              </a:spcBef>
              <a:buClr>
                <a:srgbClr val="6ea0b0"/>
              </a:buClr>
              <a:buSzPct val="80000"/>
              <a:buFont typeface="Wingdings 2" charset="2"/>
              <a:buChar char=""/>
            </a:pPr>
            <a:r>
              <a:rPr b="1" lang="en-US" sz="2800" spc="-1" strike="noStrike" u="sng">
                <a:solidFill>
                  <a:srgbClr val="ffffff"/>
                </a:solidFill>
                <a:uFillTx/>
                <a:latin typeface="Arial"/>
              </a:rPr>
              <a:t>Anomaly-based detection:</a:t>
            </a:r>
            <a:r>
              <a:rPr b="0" lang="en-US" sz="2800" spc="-1" strike="noStrike" u="sng">
                <a:solidFill>
                  <a:srgbClr val="ffffff"/>
                </a:solidFill>
                <a:uFillTx/>
                <a:latin typeface="Arial"/>
              </a:rPr>
              <a:t> </a:t>
            </a:r>
            <a:endParaRPr b="0" lang="en-US" sz="2800" spc="-1" strike="noStrike">
              <a:solidFill>
                <a:srgbClr val="ffffff"/>
              </a:solidFill>
              <a:latin typeface="Arial"/>
            </a:endParaRPr>
          </a:p>
          <a:p>
            <a:pPr marL="419040" indent="-382680">
              <a:lnSpc>
                <a:spcPct val="100000"/>
              </a:lnSpc>
              <a:spcBef>
                <a:spcPts val="561"/>
              </a:spcBef>
              <a:buClr>
                <a:srgbClr val="6ea0b0"/>
              </a:buClr>
              <a:buSzPct val="80000"/>
              <a:buFont typeface="Wingdings 2" charset="2"/>
              <a:buChar char=""/>
            </a:pPr>
            <a:r>
              <a:rPr b="0" lang="en-US" sz="2800" spc="-1" strike="noStrike">
                <a:solidFill>
                  <a:srgbClr val="ffffff"/>
                </a:solidFill>
                <a:latin typeface="Arial"/>
              </a:rPr>
              <a:t>sample network activity to compare to traffic that is known to be normal.</a:t>
            </a:r>
            <a:endParaRPr b="0" lang="en-US" sz="2800" spc="-1" strike="noStrike">
              <a:solidFill>
                <a:srgbClr val="ffffff"/>
              </a:solidFill>
              <a:latin typeface="Arial"/>
            </a:endParaRPr>
          </a:p>
          <a:p>
            <a:pPr marL="419040" indent="-382680" algn="just">
              <a:lnSpc>
                <a:spcPct val="100000"/>
              </a:lnSpc>
              <a:spcBef>
                <a:spcPts val="1400"/>
              </a:spcBef>
              <a:buClr>
                <a:srgbClr val="6ea0b0"/>
              </a:buClr>
              <a:buSzPct val="80000"/>
              <a:buFont typeface="Wingdings 2" charset="2"/>
              <a:buChar char=""/>
            </a:pPr>
            <a:r>
              <a:rPr b="0" lang="en-US" sz="2800" spc="-1" strike="noStrike">
                <a:solidFill>
                  <a:srgbClr val="ffffff"/>
                </a:solidFill>
                <a:latin typeface="Arial"/>
              </a:rPr>
              <a:t>When measured activity is outside baseline parameters or clipping level, IDPS will trigger an alert. </a:t>
            </a:r>
            <a:endParaRPr b="0" lang="en-US" sz="2800" spc="-1" strike="noStrike">
              <a:solidFill>
                <a:srgbClr val="ffffff"/>
              </a:solidFill>
              <a:latin typeface="Arial"/>
            </a:endParaRPr>
          </a:p>
          <a:p>
            <a:pPr marL="419040" indent="-382680">
              <a:lnSpc>
                <a:spcPct val="100000"/>
              </a:lnSpc>
              <a:spcBef>
                <a:spcPts val="1400"/>
              </a:spcBef>
              <a:buClr>
                <a:srgbClr val="6ea0b0"/>
              </a:buClr>
              <a:buSzPct val="80000"/>
              <a:buFont typeface="Wingdings 2" charset="2"/>
              <a:buChar char=""/>
            </a:pPr>
            <a:r>
              <a:rPr b="0" lang="en-US" sz="2800" spc="-1" strike="noStrike">
                <a:solidFill>
                  <a:srgbClr val="ffffff"/>
                </a:solidFill>
                <a:latin typeface="Arial"/>
              </a:rPr>
              <a:t>Anomaly-based detection can detect new types of attacks.</a:t>
            </a:r>
            <a:endParaRPr b="0" lang="en-US" sz="2800" spc="-1" strike="noStrike">
              <a:solidFill>
                <a:srgbClr val="ffffff"/>
              </a:solidFill>
              <a:latin typeface="Arial"/>
            </a:endParaRPr>
          </a:p>
          <a:p>
            <a:pPr marL="419040" indent="-382680">
              <a:lnSpc>
                <a:spcPct val="100000"/>
              </a:lnSpc>
              <a:spcBef>
                <a:spcPts val="1400"/>
              </a:spcBef>
              <a:buClr>
                <a:srgbClr val="6ea0b0"/>
              </a:buClr>
              <a:buSzPct val="80000"/>
              <a:buFont typeface="Wingdings 2" charset="2"/>
              <a:buChar char=""/>
            </a:pPr>
            <a:r>
              <a:rPr b="0" lang="en-US" sz="2800" spc="-1" strike="noStrike">
                <a:solidFill>
                  <a:srgbClr val="ffffff"/>
                </a:solidFill>
                <a:latin typeface="Arial"/>
              </a:rPr>
              <a:t>Requires much more overhead and processing capacity than signature-based .</a:t>
            </a:r>
            <a:endParaRPr b="0" lang="en-US" sz="2800" spc="-1" strike="noStrike">
              <a:solidFill>
                <a:srgbClr val="ffffff"/>
              </a:solidFill>
              <a:latin typeface="Arial"/>
            </a:endParaRPr>
          </a:p>
          <a:p>
            <a:pPr marL="419040" indent="-382680">
              <a:lnSpc>
                <a:spcPct val="100000"/>
              </a:lnSpc>
              <a:spcBef>
                <a:spcPts val="1400"/>
              </a:spcBef>
              <a:buClr>
                <a:srgbClr val="6ea0b0"/>
              </a:buClr>
              <a:buSzPct val="80000"/>
              <a:buFont typeface="Wingdings 2" charset="2"/>
              <a:buChar char=""/>
            </a:pPr>
            <a:r>
              <a:rPr b="0" lang="en-US" sz="2800" spc="-1" strike="noStrike">
                <a:solidFill>
                  <a:srgbClr val="ffffff"/>
                </a:solidFill>
                <a:latin typeface="Arial"/>
              </a:rPr>
              <a:t>May generate many false positives.</a:t>
            </a:r>
            <a:endParaRPr b="0" lang="en-US" sz="2800" spc="-1" strike="noStrike">
              <a:solidFill>
                <a:srgbClr val="ffffff"/>
              </a:solidFill>
              <a:latin typeface="Arial"/>
            </a:endParaRPr>
          </a:p>
          <a:p>
            <a:pPr>
              <a:lnSpc>
                <a:spcPct val="100000"/>
              </a:lnSpc>
              <a:spcBef>
                <a:spcPts val="1400"/>
              </a:spcBef>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83" name="TextShape 2"/>
          <p:cNvSpPr txBox="1"/>
          <p:nvPr/>
        </p:nvSpPr>
        <p:spPr>
          <a:xfrm>
            <a:off x="457200" y="838080"/>
            <a:ext cx="8229240" cy="5287680"/>
          </a:xfrm>
          <a:prstGeom prst="rect">
            <a:avLst/>
          </a:prstGeom>
          <a:noFill/>
          <a:ln w="9360">
            <a:noFill/>
          </a:ln>
        </p:spPr>
        <p:txBody>
          <a:bodyPr>
            <a:noAutofit/>
          </a:bodyPr>
          <a:p>
            <a:pPr marL="419040" indent="-382680" algn="just">
              <a:lnSpc>
                <a:spcPct val="90000"/>
              </a:lnSpc>
              <a:spcBef>
                <a:spcPts val="561"/>
              </a:spcBef>
              <a:buClr>
                <a:srgbClr val="6ea0b0"/>
              </a:buClr>
              <a:buSzPct val="80000"/>
              <a:buFont typeface="Wingdings 2" charset="2"/>
              <a:buChar char=""/>
            </a:pPr>
            <a:r>
              <a:rPr b="1" lang="en-US" sz="2800" spc="-1" strike="noStrike" u="sng">
                <a:solidFill>
                  <a:srgbClr val="ffffff"/>
                </a:solidFill>
                <a:uFillTx/>
                <a:latin typeface="Arial"/>
              </a:rPr>
              <a:t>For example:</a:t>
            </a:r>
            <a:r>
              <a:rPr b="0" lang="en-US" sz="2800" spc="-1" strike="noStrike">
                <a:solidFill>
                  <a:srgbClr val="ffffff"/>
                </a:solidFill>
                <a:latin typeface="Arial"/>
              </a:rPr>
              <a:t> </a:t>
            </a:r>
            <a:endParaRPr b="0" lang="en-US" sz="2800" spc="-1" strike="noStrike">
              <a:solidFill>
                <a:srgbClr val="ffffff"/>
              </a:solidFill>
              <a:latin typeface="Arial"/>
            </a:endParaRPr>
          </a:p>
          <a:p>
            <a:pPr marL="419040" indent="-382680">
              <a:lnSpc>
                <a:spcPct val="90000"/>
              </a:lnSpc>
              <a:spcBef>
                <a:spcPts val="561"/>
              </a:spcBef>
              <a:tabLst>
                <a:tab algn="l" pos="0"/>
              </a:tabLst>
            </a:pPr>
            <a:r>
              <a:rPr b="0" lang="en-US" sz="2800" spc="-1" strike="noStrike">
                <a:solidFill>
                  <a:srgbClr val="ffffff"/>
                </a:solidFill>
                <a:latin typeface="Arial"/>
              </a:rPr>
              <a:t>    </a:t>
            </a:r>
            <a:r>
              <a:rPr b="0" lang="en-US" sz="2600" spc="-1" strike="noStrike">
                <a:solidFill>
                  <a:srgbClr val="ffffff"/>
                </a:solidFill>
                <a:latin typeface="Arial"/>
              </a:rPr>
              <a:t>a profile for a network might show that Web activity comprises an average of 13% of network bandwidth at the Internet border during typical workday hours. The IDPS then uses statistical methods to compare the characteristics of current activity to thresholds related to the profile, such as detecting when Web activity comprises significantly more bandwidth than expected and alerting an administrator of the anomaly. Profiles can be developed for many behavioral attributes, such as the number of e-mails sent by a user, the number of failed login attempts for a host, and the level of processor usage for a host in a given period of time. </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85" name="TextShape 2"/>
          <p:cNvSpPr txBox="1"/>
          <p:nvPr/>
        </p:nvSpPr>
        <p:spPr>
          <a:xfrm>
            <a:off x="457200" y="380880"/>
            <a:ext cx="8457840" cy="6095520"/>
          </a:xfrm>
          <a:prstGeom prst="rect">
            <a:avLst/>
          </a:prstGeom>
          <a:noFill/>
          <a:ln w="9360">
            <a:noFill/>
          </a:ln>
        </p:spPr>
        <p:txBody>
          <a:bodyPr>
            <a:noAutofit/>
          </a:bodyPr>
          <a:p>
            <a:pPr marL="419040" indent="-382680">
              <a:lnSpc>
                <a:spcPct val="90000"/>
              </a:lnSpc>
              <a:spcBef>
                <a:spcPts val="479"/>
              </a:spcBef>
              <a:buClr>
                <a:srgbClr val="6ea0b0"/>
              </a:buClr>
              <a:buSzPct val="80000"/>
              <a:buFont typeface="Wingdings 2" charset="2"/>
              <a:buChar char=""/>
            </a:pPr>
            <a:r>
              <a:rPr b="1" lang="en-US" sz="2400" spc="-1" strike="noStrike" u="sng">
                <a:solidFill>
                  <a:srgbClr val="ffffff"/>
                </a:solidFill>
                <a:uFillTx/>
                <a:latin typeface="Arial"/>
              </a:rPr>
              <a:t>Stateful protocol analysis:</a:t>
            </a:r>
            <a:r>
              <a:rPr b="0" lang="en-US" sz="2400" spc="-1" strike="noStrike">
                <a:solidFill>
                  <a:srgbClr val="ffffff"/>
                </a:solidFill>
                <a:latin typeface="Arial"/>
              </a:rPr>
              <a:t> </a:t>
            </a: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A key development in IDPS technologies was the use of protocol analyzers.</a:t>
            </a:r>
            <a:endParaRPr b="0" lang="en-US" sz="2400" spc="-1" strike="noStrike">
              <a:solidFill>
                <a:srgbClr val="ffffff"/>
              </a:solidFill>
              <a:latin typeface="Arial"/>
            </a:endParaRPr>
          </a:p>
          <a:p>
            <a:pPr>
              <a:lnSpc>
                <a:spcPct val="90000"/>
              </a:lnSpc>
              <a:spcBef>
                <a:spcPts val="479"/>
              </a:spcBef>
            </a:pP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Protocol analyzers can natively decode application-layer network protocols, like HTTP or FTP. Once the protocols are fully decoded, the IPS analysis engine can evaluate different parts of the protocol for anomalous behavior or exploits against predetermined profiles of generally accepted definitions of benign protocol activity for each protocol state. </a:t>
            </a:r>
            <a:endParaRPr b="0" lang="en-US" sz="2400" spc="-1" strike="noStrike">
              <a:solidFill>
                <a:srgbClr val="ffffff"/>
              </a:solidFill>
              <a:latin typeface="Arial"/>
            </a:endParaRPr>
          </a:p>
          <a:p>
            <a:pPr>
              <a:lnSpc>
                <a:spcPct val="90000"/>
              </a:lnSpc>
              <a:spcBef>
                <a:spcPts val="479"/>
              </a:spcBef>
            </a:pP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Problems with this type include that it is often very difficult or impossible to develop completely accurate models of protocols, it is very resource-intensive, and it cannot detect attacks that do not violate the characteristics of generally acceptable protocol behavior.  </a:t>
            </a:r>
            <a:endParaRPr b="0" lang="en-US" sz="2400" spc="-1" strike="noStrike">
              <a:solidFill>
                <a:srgbClr val="ffffff"/>
              </a:solidFill>
              <a:latin typeface="Arial"/>
            </a:endParaRPr>
          </a:p>
          <a:p>
            <a:pPr marL="419040" indent="-382680">
              <a:lnSpc>
                <a:spcPct val="90000"/>
              </a:lnSpc>
              <a:spcBef>
                <a:spcPts val="541"/>
              </a:spcBef>
              <a:tabLst>
                <a:tab algn="l" pos="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87" name="TextShape 2"/>
          <p:cNvSpPr txBox="1"/>
          <p:nvPr/>
        </p:nvSpPr>
        <p:spPr>
          <a:xfrm>
            <a:off x="457200" y="838080"/>
            <a:ext cx="8229240" cy="5181120"/>
          </a:xfrm>
          <a:prstGeom prst="rect">
            <a:avLst/>
          </a:prstGeom>
          <a:noFill/>
          <a:ln w="9360">
            <a:noFill/>
          </a:ln>
        </p:spPr>
        <p:txBody>
          <a:bodyPr>
            <a:noAutofit/>
          </a:bodyPr>
          <a:p>
            <a:pPr marL="419040" indent="-382680">
              <a:lnSpc>
                <a:spcPct val="80000"/>
              </a:lnSpc>
              <a:spcBef>
                <a:spcPts val="561"/>
              </a:spcBef>
              <a:buClr>
                <a:srgbClr val="6ea0b0"/>
              </a:buClr>
              <a:buSzPct val="80000"/>
              <a:buFont typeface="Wingdings 2" charset="2"/>
              <a:buChar char=""/>
            </a:pPr>
            <a:r>
              <a:rPr b="1" lang="en-US" sz="2800" spc="-1" strike="noStrike" u="sng">
                <a:solidFill>
                  <a:srgbClr val="ffffff"/>
                </a:solidFill>
                <a:uFillTx/>
                <a:latin typeface="Arial"/>
              </a:rPr>
              <a:t>For example:</a:t>
            </a:r>
            <a:r>
              <a:rPr b="0" lang="en-US" sz="2000" spc="-1" strike="noStrike">
                <a:solidFill>
                  <a:srgbClr val="ffffff"/>
                </a:solidFill>
                <a:latin typeface="Arial"/>
              </a:rPr>
              <a:t> </a:t>
            </a:r>
            <a:endParaRPr b="0" lang="en-US" sz="2000" spc="-1" strike="noStrike">
              <a:solidFill>
                <a:srgbClr val="ffffff"/>
              </a:solidFill>
              <a:latin typeface="Arial"/>
            </a:endParaRPr>
          </a:p>
          <a:p>
            <a:pPr>
              <a:lnSpc>
                <a:spcPct val="80000"/>
              </a:lnSpc>
              <a:spcBef>
                <a:spcPts val="400"/>
              </a:spcBef>
            </a:pPr>
            <a:endParaRPr b="0" lang="en-US" sz="2000" spc="-1" strike="noStrike">
              <a:solidFill>
                <a:srgbClr val="ffffff"/>
              </a:solidFill>
              <a:latin typeface="Arial"/>
            </a:endParaRPr>
          </a:p>
          <a:p>
            <a:pPr marL="419040" indent="-382680">
              <a:lnSpc>
                <a:spcPct val="80000"/>
              </a:lnSpc>
              <a:spcBef>
                <a:spcPts val="479"/>
              </a:spcBef>
              <a:tabLst>
                <a:tab algn="l" pos="0"/>
              </a:tabLst>
            </a:pPr>
            <a:r>
              <a:rPr b="0" lang="en-US" sz="2000" spc="-1" strike="noStrike">
                <a:solidFill>
                  <a:srgbClr val="ffffff"/>
                </a:solidFill>
                <a:latin typeface="Arial"/>
              </a:rPr>
              <a:t>      </a:t>
            </a:r>
            <a:r>
              <a:rPr b="0" lang="en-US" sz="2400" spc="-1" strike="noStrike">
                <a:solidFill>
                  <a:srgbClr val="ffffff"/>
                </a:solidFill>
                <a:latin typeface="Arial"/>
              </a:rPr>
              <a:t>the existence of a large binary file in the User-Agent field of an HTTP request would be very unusual and likely an intrusion. A protocol analyzer could detect this anomalous behavior and instruct the IPS engine to drop the offending packets.</a:t>
            </a:r>
            <a:endParaRPr b="0" lang="en-US" sz="2400" spc="-1" strike="noStrike">
              <a:solidFill>
                <a:srgbClr val="ffffff"/>
              </a:solidFill>
              <a:latin typeface="Arial"/>
            </a:endParaRPr>
          </a:p>
          <a:p>
            <a:pPr>
              <a:lnSpc>
                <a:spcPct val="80000"/>
              </a:lnSpc>
              <a:spcBef>
                <a:spcPts val="561"/>
              </a:spcBef>
              <a:tabLst>
                <a:tab algn="l" pos="0"/>
              </a:tabLst>
            </a:pPr>
            <a:endParaRPr b="0" lang="en-US" sz="2400" spc="-1" strike="noStrike">
              <a:solidFill>
                <a:srgbClr val="ffffff"/>
              </a:solidFill>
              <a:latin typeface="Arial"/>
            </a:endParaRPr>
          </a:p>
          <a:p>
            <a:pPr marL="419040" indent="-382680">
              <a:lnSpc>
                <a:spcPct val="8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IDPS technologies cannot provide completely accurate detection. When an IDPS incorrectly identifies benign activity as being malicious, </a:t>
            </a:r>
            <a:r>
              <a:rPr b="1" lang="en-US" sz="2400" spc="-1" strike="noStrike" u="sng">
                <a:solidFill>
                  <a:srgbClr val="ffffff"/>
                </a:solidFill>
                <a:uFillTx/>
                <a:latin typeface="Arial"/>
              </a:rPr>
              <a:t>a </a:t>
            </a:r>
            <a:r>
              <a:rPr b="1" i="1" lang="en-US" sz="2400" spc="-1" strike="noStrike" u="sng">
                <a:solidFill>
                  <a:srgbClr val="ffffff"/>
                </a:solidFill>
                <a:uFillTx/>
                <a:latin typeface="Arial"/>
              </a:rPr>
              <a:t>false positive</a:t>
            </a:r>
            <a:r>
              <a:rPr b="0" i="1" lang="en-US" sz="2400" spc="-1" strike="noStrike">
                <a:solidFill>
                  <a:srgbClr val="ffffff"/>
                </a:solidFill>
                <a:latin typeface="Arial"/>
              </a:rPr>
              <a:t> </a:t>
            </a:r>
            <a:r>
              <a:rPr b="0" lang="en-US" sz="2400" spc="-1" strike="noStrike">
                <a:solidFill>
                  <a:srgbClr val="ffffff"/>
                </a:solidFill>
                <a:latin typeface="Arial"/>
              </a:rPr>
              <a:t>has occurred. When an IDPS fails to identify malicious activity, </a:t>
            </a:r>
            <a:r>
              <a:rPr b="1" lang="en-US" sz="2400" spc="-1" strike="noStrike" u="sng">
                <a:solidFill>
                  <a:srgbClr val="ffffff"/>
                </a:solidFill>
                <a:uFillTx/>
                <a:latin typeface="Arial"/>
              </a:rPr>
              <a:t>a </a:t>
            </a:r>
            <a:r>
              <a:rPr b="1" i="1" lang="en-US" sz="2400" spc="-1" strike="noStrike" u="sng">
                <a:solidFill>
                  <a:srgbClr val="ffffff"/>
                </a:solidFill>
                <a:uFillTx/>
                <a:latin typeface="Arial"/>
              </a:rPr>
              <a:t>false negative</a:t>
            </a:r>
            <a:r>
              <a:rPr b="0" i="1" lang="en-US" sz="2400" spc="-1" strike="noStrike">
                <a:solidFill>
                  <a:srgbClr val="ffffff"/>
                </a:solidFill>
                <a:latin typeface="Arial"/>
              </a:rPr>
              <a:t> </a:t>
            </a:r>
            <a:r>
              <a:rPr b="0" lang="en-US" sz="2400" spc="-1" strike="noStrike">
                <a:solidFill>
                  <a:srgbClr val="ffffff"/>
                </a:solidFill>
                <a:latin typeface="Arial"/>
              </a:rPr>
              <a:t>has occurred. It is not possible to eliminate all false positives and negatives; in most cases, reducing the occurrences of one increases the occurrences of the other.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89" name="TextShape 2"/>
          <p:cNvSpPr txBox="1"/>
          <p:nvPr/>
        </p:nvSpPr>
        <p:spPr>
          <a:xfrm>
            <a:off x="457200" y="1752480"/>
            <a:ext cx="8229240" cy="3306240"/>
          </a:xfrm>
          <a:prstGeom prst="rect">
            <a:avLst/>
          </a:prstGeom>
          <a:noFill/>
          <a:ln w="9360">
            <a:noFill/>
          </a:ln>
        </p:spPr>
        <p:txBody>
          <a:bodyPr>
            <a:noAutofit/>
          </a:bodyPr>
          <a:p>
            <a:pPr marL="419040" indent="-382680" algn="just">
              <a:lnSpc>
                <a:spcPct val="100000"/>
              </a:lnSpc>
              <a:spcBef>
                <a:spcPts val="561"/>
              </a:spcBef>
              <a:buClr>
                <a:srgbClr val="6ea0b0"/>
              </a:buClr>
              <a:buSzPct val="80000"/>
              <a:buFont typeface="Wingdings 2" charset="2"/>
              <a:buChar char=""/>
            </a:pPr>
            <a:r>
              <a:rPr b="0" lang="en-US" sz="2800" spc="-1" strike="noStrike">
                <a:solidFill>
                  <a:srgbClr val="ffffff"/>
                </a:solidFill>
                <a:latin typeface="Arial"/>
              </a:rPr>
              <a:t>Many organizations choose to decrease false negatives at the cost of increasing false positives, which means that more malicious events are detected but more analysis resources are needed to differentiate false positives from true malicious events. </a:t>
            </a:r>
            <a:endParaRPr b="0" lang="en-US" sz="2800" spc="-1" strike="noStrike">
              <a:solidFill>
                <a:srgbClr val="ffffff"/>
              </a:solidFill>
              <a:latin typeface="Arial"/>
            </a:endParaRPr>
          </a:p>
          <a:p>
            <a:pPr marL="419040" indent="-382680" algn="just">
              <a:lnSpc>
                <a:spcPct val="100000"/>
              </a:lnSpc>
              <a:spcBef>
                <a:spcPts val="561"/>
              </a:spcBef>
              <a:buClr>
                <a:srgbClr val="6ea0b0"/>
              </a:buClr>
              <a:buSzPct val="80000"/>
              <a:buFont typeface="Wingdings 2" charset="2"/>
              <a:buChar char=""/>
            </a:pPr>
            <a:r>
              <a:rPr b="0" lang="en-US" sz="2800" spc="-1" strike="noStrike">
                <a:solidFill>
                  <a:srgbClr val="ffffff"/>
                </a:solidFill>
                <a:latin typeface="Arial"/>
              </a:rPr>
              <a:t>Altering the configuration of an IDPS to improve its detection accuracy is known as </a:t>
            </a:r>
            <a:r>
              <a:rPr b="1" i="1" lang="en-US" sz="2800" spc="-1" strike="noStrike" u="sng">
                <a:solidFill>
                  <a:srgbClr val="ffffff"/>
                </a:solidFill>
                <a:uFillTx/>
                <a:latin typeface="Arial"/>
              </a:rPr>
              <a:t>tuning</a:t>
            </a:r>
            <a:r>
              <a:rPr b="1" lang="en-US" sz="2800" spc="-1" strike="noStrike">
                <a:solidFill>
                  <a:srgbClr val="ffffff"/>
                </a:solidFill>
                <a:latin typeface="Arial"/>
              </a:rPr>
              <a:t>.</a:t>
            </a:r>
            <a:endParaRPr b="0" lang="en-US" sz="2800" spc="-1" strike="noStrike">
              <a:solidFill>
                <a:srgbClr val="ffffff"/>
              </a:solidFill>
              <a:latin typeface="Arial"/>
            </a:endParaRPr>
          </a:p>
          <a:p>
            <a:pPr marL="419040" indent="-382680">
              <a:lnSpc>
                <a:spcPct val="100000"/>
              </a:lnSpc>
              <a:spcBef>
                <a:spcPts val="561"/>
              </a:spcBef>
              <a:tabLst>
                <a:tab algn="l" pos="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4" descr=""/>
          <p:cNvPicPr/>
          <p:nvPr/>
        </p:nvPicPr>
        <p:blipFill>
          <a:blip r:embed="rId1"/>
          <a:stretch/>
        </p:blipFill>
        <p:spPr>
          <a:xfrm>
            <a:off x="5826240" y="180000"/>
            <a:ext cx="2860200" cy="1080000"/>
          </a:xfrm>
          <a:prstGeom prst="rect">
            <a:avLst/>
          </a:prstGeom>
          <a:ln w="12700">
            <a:noFill/>
          </a:ln>
          <a:scene3d>
            <a:camera prst="orthographicFront">
              <a:rot lat="0" lon="0" rev="0"/>
            </a:camera>
            <a:lightRig dir="t" rig="chilly">
              <a:rot lat="0" lon="0" rev="18480000"/>
            </a:lightRig>
          </a:scene3d>
          <a:sp3d prstMaterial="clear">
            <a:bevelT h="63500"/>
          </a:sp3d>
        </p:spPr>
      </p:pic>
      <p:sp>
        <p:nvSpPr>
          <p:cNvPr id="91"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92" name="TextShape 2"/>
          <p:cNvSpPr txBox="1"/>
          <p:nvPr/>
        </p:nvSpPr>
        <p:spPr>
          <a:xfrm>
            <a:off x="457200" y="76320"/>
            <a:ext cx="8229240" cy="837720"/>
          </a:xfrm>
          <a:prstGeom prst="rect">
            <a:avLst/>
          </a:prstGeom>
          <a:noFill/>
          <a:ln w="9360">
            <a:noFill/>
          </a:ln>
        </p:spPr>
        <p:txBody>
          <a:bodyPr lIns="45720" rIns="45720" anchor="ctr">
            <a:noAutofit/>
          </a:bodyPr>
          <a:p>
            <a:pPr>
              <a:lnSpc>
                <a:spcPct val="100000"/>
              </a:lnSpc>
              <a:tabLst>
                <a:tab algn="l" pos="0"/>
              </a:tabLst>
            </a:pPr>
            <a:r>
              <a:rPr b="0" lang="en-US" sz="3600" spc="-1" strike="noStrike">
                <a:solidFill>
                  <a:srgbClr val="ffffff"/>
                </a:solidFill>
                <a:latin typeface="Arial"/>
              </a:rPr>
              <a:t>Types of IDPSs</a:t>
            </a:r>
            <a:endParaRPr b="0" lang="en-US" sz="3600" spc="-1" strike="noStrike">
              <a:solidFill>
                <a:srgbClr val="ffffff"/>
              </a:solidFill>
              <a:latin typeface="Arial"/>
            </a:endParaRPr>
          </a:p>
        </p:txBody>
      </p:sp>
      <p:sp>
        <p:nvSpPr>
          <p:cNvPr id="93" name="TextShape 3"/>
          <p:cNvSpPr txBox="1"/>
          <p:nvPr/>
        </p:nvSpPr>
        <p:spPr>
          <a:xfrm>
            <a:off x="457200" y="838080"/>
            <a:ext cx="8229240" cy="5714640"/>
          </a:xfrm>
          <a:prstGeom prst="rect">
            <a:avLst/>
          </a:prstGeom>
          <a:noFill/>
          <a:ln w="9360">
            <a:noFill/>
          </a:ln>
        </p:spPr>
        <p:txBody>
          <a:bodyPr>
            <a:noAutofit/>
          </a:bodyPr>
          <a:p>
            <a:pPr marL="533520" indent="-533160" algn="just">
              <a:lnSpc>
                <a:spcPct val="90000"/>
              </a:lnSpc>
              <a:spcBef>
                <a:spcPts val="561"/>
              </a:spcBef>
              <a:tabLst>
                <a:tab algn="l" pos="0"/>
              </a:tabLst>
            </a:pPr>
            <a:r>
              <a:rPr b="1" i="1" lang="en-US" sz="2800" spc="-1" strike="noStrike" u="sng">
                <a:solidFill>
                  <a:srgbClr val="ffffff"/>
                </a:solidFill>
                <a:uFillTx/>
                <a:latin typeface="Arial"/>
              </a:rPr>
              <a:t>Network-based:</a:t>
            </a:r>
            <a:r>
              <a:rPr b="0" lang="en-US" sz="2800" spc="-1" strike="noStrike">
                <a:solidFill>
                  <a:srgbClr val="6ea0b0"/>
                </a:solidFill>
                <a:latin typeface="Arial"/>
              </a:rPr>
              <a:t> </a:t>
            </a:r>
            <a:endParaRPr b="0" lang="en-US" sz="2800" spc="-1" strike="noStrike">
              <a:solidFill>
                <a:srgbClr val="ffffff"/>
              </a:solidFill>
              <a:latin typeface="Arial"/>
            </a:endParaRPr>
          </a:p>
          <a:p>
            <a:pPr marL="533520" indent="-533160" algn="just">
              <a:lnSpc>
                <a:spcPct val="90000"/>
              </a:lnSpc>
              <a:spcBef>
                <a:spcPts val="561"/>
              </a:spcBef>
              <a:tabLst>
                <a:tab algn="l" pos="0"/>
              </a:tabLst>
            </a:pPr>
            <a:r>
              <a:rPr b="0" lang="en-US" sz="2800" spc="-1" strike="noStrike">
                <a:solidFill>
                  <a:srgbClr val="6ea0b0"/>
                </a:solidFill>
                <a:latin typeface="Arial"/>
              </a:rPr>
              <a:t>     </a:t>
            </a:r>
            <a:r>
              <a:rPr b="0" lang="en-US" sz="2400" spc="-1" strike="noStrike">
                <a:solidFill>
                  <a:srgbClr val="ffffff"/>
                </a:solidFill>
                <a:latin typeface="Arial"/>
              </a:rPr>
              <a:t>perform packet sniffing and analyze network traffic to identify and stop suspicious activity. They are typically deployed inline. Like a network firewall. They receive packets, analyze them, decide whether they should be permitted, and allow acceptable packets to pass through.</a:t>
            </a:r>
            <a:endParaRPr b="0" lang="en-US" sz="2400" spc="-1" strike="noStrike">
              <a:solidFill>
                <a:srgbClr val="ffffff"/>
              </a:solidFill>
              <a:latin typeface="Arial"/>
            </a:endParaRPr>
          </a:p>
          <a:p>
            <a:pPr marL="533520" indent="-533160" algn="just">
              <a:lnSpc>
                <a:spcPct val="90000"/>
              </a:lnSpc>
              <a:spcBef>
                <a:spcPts val="479"/>
              </a:spcBef>
              <a:tabLst>
                <a:tab algn="l" pos="0"/>
              </a:tabLst>
            </a:pPr>
            <a:endParaRPr b="0" lang="en-US" sz="2400" spc="-1" strike="noStrike">
              <a:solidFill>
                <a:srgbClr val="ffffff"/>
              </a:solidFill>
              <a:latin typeface="Arial"/>
            </a:endParaRPr>
          </a:p>
          <a:p>
            <a:pPr marL="533520" indent="-533160">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Allow some attacks ,such as network service worms, e-mail.borne worms and viruses with easily recognizable characteristics (e.g., subject, attachment filename), to be detected on networks before they reach their intended targets (e.g., e-mail servers, Web servers). </a:t>
            </a:r>
            <a:endParaRPr b="0" lang="en-US" sz="2400" spc="-1" strike="noStrike">
              <a:solidFill>
                <a:srgbClr val="ffffff"/>
              </a:solidFill>
              <a:latin typeface="Arial"/>
            </a:endParaRPr>
          </a:p>
          <a:p>
            <a:pPr>
              <a:lnSpc>
                <a:spcPct val="90000"/>
              </a:lnSpc>
              <a:spcBef>
                <a:spcPts val="479"/>
              </a:spcBef>
              <a:tabLst>
                <a:tab algn="l" pos="0"/>
              </a:tabLst>
            </a:pPr>
            <a:endParaRPr b="0" lang="en-US" sz="2400" spc="-1" strike="noStrike">
              <a:solidFill>
                <a:srgbClr val="ffffff"/>
              </a:solidFill>
              <a:latin typeface="Arial"/>
            </a:endParaRPr>
          </a:p>
          <a:p>
            <a:pPr marL="533520" indent="-533160">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Most products use a combination of attack signatures and analysis of network and application protocols.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95" name="TextShape 2"/>
          <p:cNvSpPr txBox="1"/>
          <p:nvPr/>
        </p:nvSpPr>
        <p:spPr>
          <a:xfrm>
            <a:off x="228600" y="533520"/>
            <a:ext cx="8457840" cy="5714640"/>
          </a:xfrm>
          <a:prstGeom prst="rect">
            <a:avLst/>
          </a:prstGeom>
          <a:noFill/>
          <a:ln w="9360">
            <a:noFill/>
          </a:ln>
        </p:spPr>
        <p:txBody>
          <a:bodyPr>
            <a:noAutofit/>
          </a:bodyPr>
          <a:p>
            <a:pPr marL="419040" indent="-382680">
              <a:lnSpc>
                <a:spcPct val="100000"/>
              </a:lnSpc>
              <a:spcBef>
                <a:spcPts val="479"/>
              </a:spcBef>
              <a:buClr>
                <a:srgbClr val="6ea0b0"/>
              </a:buClr>
              <a:buSzPct val="80000"/>
              <a:buFont typeface="Wingdings 2" charset="2"/>
              <a:buChar char=""/>
            </a:pPr>
            <a:r>
              <a:rPr b="0" lang="en-US" sz="2400" spc="-1" strike="noStrike">
                <a:solidFill>
                  <a:srgbClr val="ffffff"/>
                </a:solidFill>
                <a:latin typeface="Arial"/>
              </a:rPr>
              <a:t>Network-based products might be able to detect and stop some unknown threats through application protocol analysis.</a:t>
            </a:r>
            <a:endParaRPr b="0" lang="en-US" sz="2400" spc="-1" strike="noStrike">
              <a:solidFill>
                <a:srgbClr val="ffffff"/>
              </a:solidFill>
              <a:latin typeface="Arial"/>
            </a:endParaRPr>
          </a:p>
          <a:p>
            <a:pPr>
              <a:lnSpc>
                <a:spcPct val="100000"/>
              </a:lnSpc>
              <a:spcBef>
                <a:spcPts val="479"/>
              </a:spcBef>
            </a:pPr>
            <a:endParaRPr b="0" lang="en-US" sz="2400" spc="-1" strike="noStrike">
              <a:solidFill>
                <a:srgbClr val="ffffff"/>
              </a:solidFill>
              <a:latin typeface="Arial"/>
            </a:endParaRPr>
          </a:p>
          <a:p>
            <a:pPr marL="419040" indent="-382680" algn="just">
              <a:lnSpc>
                <a:spcPct val="100000"/>
              </a:lnSpc>
              <a:spcBef>
                <a:spcPts val="479"/>
              </a:spcBef>
              <a:buClr>
                <a:srgbClr val="6ea0b0"/>
              </a:buClr>
              <a:buSzPct val="80000"/>
              <a:buFont typeface="Wingdings 2" charset="2"/>
              <a:buChar char=""/>
            </a:pPr>
            <a:r>
              <a:rPr b="0" lang="en-US" sz="2400" spc="-1" strike="noStrike">
                <a:solidFill>
                  <a:srgbClr val="ffffff"/>
                </a:solidFill>
                <a:latin typeface="Arial"/>
              </a:rPr>
              <a:t>Some products allow administrators to create and deploy attack signatures for many major new malware threats in a matter of minutes. Although poorly written signature triggers false positives that block benign activity, a custom signature can block a new malware threat hours before antivirus signatures become available.</a:t>
            </a:r>
            <a:endParaRPr b="0" lang="en-US" sz="2400" spc="-1" strike="noStrike">
              <a:solidFill>
                <a:srgbClr val="ffffff"/>
              </a:solidFill>
              <a:latin typeface="Arial"/>
            </a:endParaRPr>
          </a:p>
          <a:p>
            <a:pPr algn="just">
              <a:lnSpc>
                <a:spcPct val="100000"/>
              </a:lnSpc>
              <a:spcBef>
                <a:spcPts val="479"/>
              </a:spcBef>
            </a:pPr>
            <a:endParaRPr b="0" lang="en-US" sz="2400" spc="-1" strike="noStrike">
              <a:solidFill>
                <a:srgbClr val="ffffff"/>
              </a:solidFill>
              <a:latin typeface="Arial"/>
            </a:endParaRPr>
          </a:p>
          <a:p>
            <a:pPr marL="419040" indent="-382680">
              <a:lnSpc>
                <a:spcPct val="100000"/>
              </a:lnSpc>
              <a:spcBef>
                <a:spcPts val="479"/>
              </a:spcBef>
              <a:buClr>
                <a:srgbClr val="6ea0b0"/>
              </a:buClr>
              <a:buSzPct val="80000"/>
              <a:buFont typeface="Wingdings 2" charset="2"/>
              <a:buChar char=""/>
            </a:pPr>
            <a:r>
              <a:rPr b="0" lang="en-US" sz="2400" spc="-1" strike="noStrike">
                <a:solidFill>
                  <a:srgbClr val="ffffff"/>
                </a:solidFill>
                <a:latin typeface="Arial"/>
              </a:rPr>
              <a:t>However, network-based products are generally not capable of stopping malicious mobile code or Trojan horses.  </a:t>
            </a:r>
            <a:endParaRPr b="0" lang="en-US" sz="2400" spc="-1" strike="noStrike">
              <a:solidFill>
                <a:srgbClr val="ffffff"/>
              </a:solidFill>
              <a:latin typeface="Arial"/>
            </a:endParaRPr>
          </a:p>
          <a:p>
            <a:pPr>
              <a:lnSpc>
                <a:spcPct val="100000"/>
              </a:lnSpc>
              <a:spcBef>
                <a:spcPts val="541"/>
              </a:spcBef>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97" name="TextShape 2"/>
          <p:cNvSpPr txBox="1"/>
          <p:nvPr/>
        </p:nvSpPr>
        <p:spPr>
          <a:xfrm>
            <a:off x="533520" y="762120"/>
            <a:ext cx="8229240" cy="639360"/>
          </a:xfrm>
          <a:prstGeom prst="rect">
            <a:avLst/>
          </a:prstGeom>
          <a:noFill/>
          <a:ln w="9360">
            <a:noFill/>
          </a:ln>
        </p:spPr>
        <p:txBody>
          <a:bodyPr lIns="45720" rIns="45720" anchor="ctr">
            <a:noAutofit/>
          </a:bodyPr>
          <a:p>
            <a:pPr>
              <a:lnSpc>
                <a:spcPct val="100000"/>
              </a:lnSpc>
            </a:pPr>
            <a:r>
              <a:rPr b="0" lang="en-US" sz="3600" spc="-1" strike="noStrike">
                <a:solidFill>
                  <a:srgbClr val="ffffff"/>
                </a:solidFill>
                <a:latin typeface="Book Antiqua"/>
              </a:rPr>
              <a:t>Placement of Network IDPSs </a:t>
            </a:r>
            <a:br/>
            <a:endParaRPr b="0" lang="en-US" sz="3600" spc="-1" strike="noStrike">
              <a:solidFill>
                <a:srgbClr val="ffffff"/>
              </a:solidFill>
              <a:latin typeface="Arial"/>
            </a:endParaRPr>
          </a:p>
        </p:txBody>
      </p:sp>
      <p:sp>
        <p:nvSpPr>
          <p:cNvPr id="98" name="TextShape 3"/>
          <p:cNvSpPr txBox="1"/>
          <p:nvPr/>
        </p:nvSpPr>
        <p:spPr>
          <a:xfrm>
            <a:off x="457200" y="1219320"/>
            <a:ext cx="8229240" cy="4906440"/>
          </a:xfrm>
          <a:prstGeom prst="rect">
            <a:avLst/>
          </a:prstGeom>
          <a:noFill/>
          <a:ln w="9360">
            <a:noFill/>
          </a:ln>
        </p:spPr>
        <p:txBody>
          <a:bodyPr>
            <a:noAutofit/>
          </a:bodyPr>
          <a:p>
            <a:pPr marL="419040" indent="8280">
              <a:lnSpc>
                <a:spcPct val="90000"/>
              </a:lnSpc>
              <a:spcBef>
                <a:spcPts val="561"/>
              </a:spcBef>
              <a:buClr>
                <a:srgbClr val="6ea0b0"/>
              </a:buClr>
              <a:buSzPct val="80000"/>
              <a:buFont typeface="Wingdings" charset="2"/>
              <a:buChar char=""/>
            </a:pPr>
            <a:r>
              <a:rPr b="0" lang="en-US" sz="2800" spc="-1" strike="noStrike">
                <a:solidFill>
                  <a:srgbClr val="ffffff"/>
                </a:solidFill>
                <a:latin typeface="Times New Roman"/>
              </a:rPr>
              <a:t> </a:t>
            </a:r>
            <a:r>
              <a:rPr b="1" lang="en-US" sz="2800" spc="-1" strike="noStrike" u="sng">
                <a:solidFill>
                  <a:srgbClr val="ffffff"/>
                </a:solidFill>
                <a:uFillTx/>
                <a:latin typeface="Times New Roman"/>
              </a:rPr>
              <a:t>Deployment options:</a:t>
            </a:r>
            <a:endParaRPr b="0" lang="en-US" sz="2800" spc="-1" strike="noStrike">
              <a:solidFill>
                <a:srgbClr val="ffffff"/>
              </a:solidFill>
              <a:latin typeface="Arial"/>
            </a:endParaRPr>
          </a:p>
          <a:p>
            <a:pPr marL="419040" indent="8280">
              <a:lnSpc>
                <a:spcPct val="90000"/>
              </a:lnSpc>
              <a:spcBef>
                <a:spcPts val="561"/>
              </a:spcBef>
              <a:buClr>
                <a:srgbClr val="6ea0b0"/>
              </a:buClr>
              <a:buSzPct val="80000"/>
              <a:buFont typeface="Wingdings 2" charset="2"/>
              <a:buChar char=""/>
            </a:pPr>
            <a:r>
              <a:rPr b="0" lang="en-US" sz="2800" spc="-1" strike="noStrike">
                <a:solidFill>
                  <a:srgbClr val="6ea0b0"/>
                </a:solidFill>
                <a:latin typeface="Times New Roman"/>
              </a:rPr>
              <a:t> </a:t>
            </a:r>
            <a:r>
              <a:rPr b="0" lang="en-US" sz="2800" spc="-1" strike="noStrike">
                <a:solidFill>
                  <a:srgbClr val="ffffff"/>
                </a:solidFill>
                <a:latin typeface="Arial"/>
              </a:rPr>
              <a:t>Outside firewall</a:t>
            </a:r>
            <a:endParaRPr b="0" lang="en-US" sz="2800" spc="-1" strike="noStrike">
              <a:solidFill>
                <a:srgbClr val="ffffff"/>
              </a:solidFill>
              <a:latin typeface="Arial"/>
            </a:endParaRPr>
          </a:p>
          <a:p>
            <a:pPr marL="419040" indent="8280" algn="just">
              <a:lnSpc>
                <a:spcPct val="90000"/>
              </a:lnSpc>
              <a:spcBef>
                <a:spcPts val="561"/>
              </a:spcBef>
              <a:buClr>
                <a:srgbClr val="6ea0b0"/>
              </a:buClr>
              <a:buSzPct val="80000"/>
              <a:buFont typeface="Wingdings 2" charset="2"/>
              <a:buChar char=""/>
            </a:pPr>
            <a:r>
              <a:rPr b="0" lang="en-US" sz="2800" spc="-1" strike="noStrike">
                <a:solidFill>
                  <a:srgbClr val="ffffff"/>
                </a:solidFill>
                <a:latin typeface="Arial"/>
              </a:rPr>
              <a:t> </a:t>
            </a:r>
            <a:r>
              <a:rPr b="0" lang="en-US" sz="2800" spc="-1" strike="noStrike">
                <a:solidFill>
                  <a:srgbClr val="ffffff"/>
                </a:solidFill>
                <a:latin typeface="Arial"/>
              </a:rPr>
              <a:t>Just inside firewall</a:t>
            </a:r>
            <a:endParaRPr b="0" lang="en-US" sz="2800" spc="-1" strike="noStrike">
              <a:solidFill>
                <a:srgbClr val="ffffff"/>
              </a:solidFill>
              <a:latin typeface="Arial"/>
            </a:endParaRPr>
          </a:p>
          <a:p>
            <a:pPr marL="419040" indent="8280">
              <a:lnSpc>
                <a:spcPct val="90000"/>
              </a:lnSpc>
              <a:spcBef>
                <a:spcPts val="479"/>
              </a:spcBef>
              <a:tabLst>
                <a:tab algn="l" pos="0"/>
              </a:tabLst>
            </a:pPr>
            <a:r>
              <a:rPr b="0" lang="en-US" sz="2400" spc="-1" strike="noStrike">
                <a:solidFill>
                  <a:srgbClr val="ffffff"/>
                </a:solidFill>
                <a:latin typeface="Arial"/>
              </a:rPr>
              <a:t>         </a:t>
            </a:r>
            <a:r>
              <a:rPr b="0" lang="en-US" sz="2400" spc="-1" strike="noStrike">
                <a:solidFill>
                  <a:srgbClr val="ffffff"/>
                </a:solidFill>
                <a:latin typeface="Arial"/>
              </a:rPr>
              <a:t>-</a:t>
            </a:r>
            <a:r>
              <a:rPr b="0" lang="en-US" sz="2200" spc="-1" strike="noStrike">
                <a:solidFill>
                  <a:srgbClr val="ffffff"/>
                </a:solidFill>
                <a:latin typeface="Arial"/>
              </a:rPr>
              <a:t>Combination of both will detect attacks getting through</a:t>
            </a:r>
            <a:endParaRPr b="0" lang="en-US" sz="2200" spc="-1" strike="noStrike">
              <a:solidFill>
                <a:srgbClr val="ffffff"/>
              </a:solidFill>
              <a:latin typeface="Arial"/>
            </a:endParaRPr>
          </a:p>
          <a:p>
            <a:pPr marL="419040" indent="8280">
              <a:lnSpc>
                <a:spcPct val="90000"/>
              </a:lnSpc>
              <a:spcBef>
                <a:spcPts val="439"/>
              </a:spcBef>
              <a:tabLst>
                <a:tab algn="l" pos="0"/>
              </a:tabLst>
            </a:pPr>
            <a:r>
              <a:rPr b="0" lang="en-US" sz="2200" spc="-1" strike="noStrike">
                <a:solidFill>
                  <a:srgbClr val="ffffff"/>
                </a:solidFill>
                <a:latin typeface="Arial"/>
              </a:rPr>
              <a:t>           </a:t>
            </a:r>
            <a:r>
              <a:rPr b="0" lang="en-US" sz="2200" spc="-1" strike="noStrike">
                <a:solidFill>
                  <a:srgbClr val="ffffff"/>
                </a:solidFill>
                <a:latin typeface="Arial"/>
              </a:rPr>
              <a:t>firewall and may help to refine firewall rule set.</a:t>
            </a:r>
            <a:endParaRPr b="0" lang="en-US" sz="2200" spc="-1" strike="noStrike">
              <a:solidFill>
                <a:srgbClr val="ffffff"/>
              </a:solidFill>
              <a:latin typeface="Arial"/>
            </a:endParaRPr>
          </a:p>
          <a:p>
            <a:pPr marL="419040" indent="8280">
              <a:lnSpc>
                <a:spcPct val="9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Behind remote access server</a:t>
            </a:r>
            <a:endParaRPr b="0" lang="en-US" sz="2800" spc="-1" strike="noStrike">
              <a:solidFill>
                <a:srgbClr val="ffffff"/>
              </a:solidFill>
              <a:latin typeface="Arial"/>
            </a:endParaRPr>
          </a:p>
          <a:p>
            <a:pPr marL="419040" indent="8280">
              <a:lnSpc>
                <a:spcPct val="9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Between business units</a:t>
            </a:r>
            <a:endParaRPr b="0" lang="en-US" sz="2800" spc="-1" strike="noStrike">
              <a:solidFill>
                <a:srgbClr val="ffffff"/>
              </a:solidFill>
              <a:latin typeface="Arial"/>
            </a:endParaRPr>
          </a:p>
          <a:p>
            <a:pPr marL="419040" indent="8280">
              <a:lnSpc>
                <a:spcPct val="9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Between corporate network and partner networks</a:t>
            </a:r>
            <a:endParaRPr b="0" lang="en-US" sz="2800" spc="-1" strike="noStrike">
              <a:solidFill>
                <a:srgbClr val="ffffff"/>
              </a:solidFill>
              <a:latin typeface="Arial"/>
            </a:endParaRPr>
          </a:p>
          <a:p>
            <a:pPr marL="419040" indent="8280">
              <a:lnSpc>
                <a:spcPct val="90000"/>
              </a:lnSpc>
              <a:spcBef>
                <a:spcPts val="561"/>
              </a:spcBef>
              <a:buClr>
                <a:srgbClr val="6ea0b0"/>
              </a:buClr>
              <a:buSzPct val="80000"/>
              <a:buFont typeface="Wingdings"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Sensors may need to be placed in all switched</a:t>
            </a:r>
            <a:endParaRPr b="0" lang="en-US" sz="2800" spc="-1" strike="noStrike">
              <a:solidFill>
                <a:srgbClr val="ffffff"/>
              </a:solidFill>
              <a:latin typeface="Arial"/>
            </a:endParaRPr>
          </a:p>
          <a:p>
            <a:pPr marL="419040" indent="8280">
              <a:lnSpc>
                <a:spcPct val="90000"/>
              </a:lnSpc>
              <a:spcBef>
                <a:spcPts val="561"/>
              </a:spcBef>
              <a:tabLst>
                <a:tab algn="l" pos="0"/>
              </a:tabLst>
            </a:pPr>
            <a:r>
              <a:rPr b="0" lang="en-US" sz="2800" spc="-1" strike="noStrike">
                <a:solidFill>
                  <a:srgbClr val="ffffff"/>
                </a:solidFill>
                <a:latin typeface="Arial"/>
              </a:rPr>
              <a:t>   </a:t>
            </a:r>
            <a:r>
              <a:rPr b="0" lang="en-US" sz="2800" spc="-1" strike="noStrike">
                <a:solidFill>
                  <a:srgbClr val="ffffff"/>
                </a:solidFill>
                <a:latin typeface="Arial"/>
              </a:rPr>
              <a:t>network segments</a:t>
            </a:r>
            <a:endParaRPr b="0" lang="en-US" sz="2800" spc="-1" strike="noStrike">
              <a:solidFill>
                <a:srgbClr val="ffffff"/>
              </a:solidFill>
              <a:latin typeface="Arial"/>
            </a:endParaRPr>
          </a:p>
          <a:p>
            <a:pPr>
              <a:lnSpc>
                <a:spcPct val="90000"/>
              </a:lnSpc>
              <a:spcBef>
                <a:spcPts val="561"/>
              </a:spcBef>
              <a:tabLst>
                <a:tab algn="l" pos="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51" name="TextShape 2"/>
          <p:cNvSpPr txBox="1"/>
          <p:nvPr/>
        </p:nvSpPr>
        <p:spPr>
          <a:xfrm>
            <a:off x="457200" y="0"/>
            <a:ext cx="8229240" cy="1142640"/>
          </a:xfrm>
          <a:prstGeom prst="rect">
            <a:avLst/>
          </a:prstGeom>
          <a:noFill/>
          <a:ln w="9360">
            <a:noFill/>
          </a:ln>
        </p:spPr>
        <p:txBody>
          <a:bodyPr lIns="45720" rIns="45720" anchor="ctr">
            <a:noAutofit/>
          </a:bodyPr>
          <a:p>
            <a:pPr>
              <a:lnSpc>
                <a:spcPct val="100000"/>
              </a:lnSpc>
              <a:tabLst>
                <a:tab algn="l" pos="0"/>
              </a:tabLst>
            </a:pPr>
            <a:r>
              <a:rPr b="0" lang="en-US" sz="4600" spc="-1" strike="noStrike">
                <a:solidFill>
                  <a:srgbClr val="ffffff"/>
                </a:solidFill>
                <a:latin typeface="Arial"/>
              </a:rPr>
              <a:t>Definitions</a:t>
            </a:r>
            <a:endParaRPr b="0" lang="en-US" sz="4600" spc="-1" strike="noStrike">
              <a:solidFill>
                <a:srgbClr val="ffffff"/>
              </a:solidFill>
              <a:latin typeface="Arial"/>
            </a:endParaRPr>
          </a:p>
        </p:txBody>
      </p:sp>
      <p:sp>
        <p:nvSpPr>
          <p:cNvPr id="52" name="TextShape 3"/>
          <p:cNvSpPr txBox="1"/>
          <p:nvPr/>
        </p:nvSpPr>
        <p:spPr>
          <a:xfrm>
            <a:off x="457200" y="1066680"/>
            <a:ext cx="8381520" cy="5562360"/>
          </a:xfrm>
          <a:prstGeom prst="rect">
            <a:avLst/>
          </a:prstGeom>
          <a:noFill/>
          <a:ln w="9360">
            <a:noFill/>
          </a:ln>
        </p:spPr>
        <p:txBody>
          <a:bodyPr>
            <a:noAutofit/>
          </a:bodyPr>
          <a:p>
            <a:pPr marL="419040" indent="-382680" algn="just">
              <a:lnSpc>
                <a:spcPct val="90000"/>
              </a:lnSpc>
              <a:spcBef>
                <a:spcPts val="601"/>
              </a:spcBef>
              <a:buClr>
                <a:srgbClr val="6ea0b0"/>
              </a:buClr>
              <a:buSzPct val="80000"/>
              <a:buFont typeface="Wingdings 2" charset="2"/>
              <a:buChar char=""/>
            </a:pPr>
            <a:r>
              <a:rPr b="1" i="1" lang="en-US" sz="3000" spc="-1" strike="noStrike" u="sng">
                <a:solidFill>
                  <a:srgbClr val="ffffff"/>
                </a:solidFill>
                <a:uFillTx/>
                <a:latin typeface="Arial"/>
              </a:rPr>
              <a:t>Intrusions:</a:t>
            </a:r>
            <a:r>
              <a:rPr b="0" lang="en-US" sz="2700" spc="-1" strike="noStrike">
                <a:solidFill>
                  <a:srgbClr val="6ea0b0"/>
                </a:solidFill>
                <a:latin typeface="Arial"/>
              </a:rPr>
              <a:t> </a:t>
            </a:r>
            <a:r>
              <a:rPr b="0" lang="en-US" sz="2400" spc="-1" strike="noStrike">
                <a:solidFill>
                  <a:srgbClr val="ffffff"/>
                </a:solidFill>
                <a:latin typeface="Arial"/>
              </a:rPr>
              <a:t>attempts to compromise the confidentiality, integrity, availability, or to bypass the security mechanisms of a computer system or network</a:t>
            </a:r>
            <a:endParaRPr b="0" lang="en-US" sz="2400" spc="-1" strike="noStrike">
              <a:solidFill>
                <a:srgbClr val="ffffff"/>
              </a:solidFill>
              <a:latin typeface="Arial"/>
            </a:endParaRPr>
          </a:p>
          <a:p>
            <a:pPr marL="419040" indent="-382680" algn="just">
              <a:lnSpc>
                <a:spcPct val="90000"/>
              </a:lnSpc>
              <a:spcBef>
                <a:spcPts val="479"/>
              </a:spcBef>
              <a:tabLst>
                <a:tab algn="l" pos="0"/>
              </a:tabLst>
            </a:pPr>
            <a:r>
              <a:rPr b="0" lang="en-US" sz="2400" spc="-1" strike="noStrike">
                <a:solidFill>
                  <a:srgbClr val="ffffff"/>
                </a:solidFill>
                <a:latin typeface="Arial"/>
              </a:rPr>
              <a:t>    </a:t>
            </a:r>
            <a:r>
              <a:rPr b="0" lang="en-US" sz="2400" spc="-1" strike="noStrike">
                <a:solidFill>
                  <a:srgbClr val="ffffff"/>
                </a:solidFill>
                <a:latin typeface="Arial"/>
              </a:rPr>
              <a:t>(illegal access).</a:t>
            </a:r>
            <a:endParaRPr b="0" lang="en-US" sz="2400" spc="-1" strike="noStrike">
              <a:solidFill>
                <a:srgbClr val="ffffff"/>
              </a:solidFill>
              <a:latin typeface="Arial"/>
            </a:endParaRPr>
          </a:p>
          <a:p>
            <a:pPr marL="419040" indent="-382680" algn="just">
              <a:lnSpc>
                <a:spcPct val="90000"/>
              </a:lnSpc>
              <a:spcBef>
                <a:spcPts val="479"/>
              </a:spcBef>
              <a:tabLst>
                <a:tab algn="l" pos="0"/>
              </a:tabLst>
            </a:pPr>
            <a:endParaRPr b="0" lang="en-US" sz="2400" spc="-1" strike="noStrike">
              <a:solidFill>
                <a:srgbClr val="ffffff"/>
              </a:solidFill>
              <a:latin typeface="Arial"/>
            </a:endParaRPr>
          </a:p>
          <a:p>
            <a:pPr marL="419040" indent="-382680" algn="just">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Intrusions have many causes, such as malware, worms, spyware, etc…, attackers gaining unauthorized access to systems from the Internet, and authorized users of systems who misuse their privileges or attempt to gain additional privileges for which they are not authorized. </a:t>
            </a:r>
            <a:endParaRPr b="0" lang="en-US" sz="2400" spc="-1" strike="noStrike">
              <a:solidFill>
                <a:srgbClr val="ffffff"/>
              </a:solidFill>
              <a:latin typeface="Arial"/>
            </a:endParaRPr>
          </a:p>
          <a:p>
            <a:pPr algn="just">
              <a:lnSpc>
                <a:spcPct val="90000"/>
              </a:lnSpc>
              <a:spcBef>
                <a:spcPts val="479"/>
              </a:spcBef>
              <a:tabLst>
                <a:tab algn="l" pos="0"/>
              </a:tabLst>
            </a:pPr>
            <a:endParaRPr b="0" lang="en-US" sz="2400" spc="-1" strike="noStrike">
              <a:solidFill>
                <a:srgbClr val="ffffff"/>
              </a:solidFill>
              <a:latin typeface="Arial"/>
            </a:endParaRPr>
          </a:p>
          <a:p>
            <a:pPr marL="419040" indent="-382680" algn="just">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Although many intrusions are malicious in nature, many others are not; for example: a person might mistype the address of a computer and accidentally attempt to connect to a different system without authorization</a:t>
            </a:r>
            <a:r>
              <a:rPr b="0" lang="en-US" sz="2400" spc="-1" strike="noStrike">
                <a:solidFill>
                  <a:srgbClr val="ffffff"/>
                </a:solidFill>
                <a:latin typeface="Times New Roman"/>
              </a:rPr>
              <a:t>.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pic>
        <p:nvPicPr>
          <p:cNvPr id="100" name="Picture 4" descr=""/>
          <p:cNvPicPr/>
          <p:nvPr/>
        </p:nvPicPr>
        <p:blipFill>
          <a:blip r:embed="rId1"/>
          <a:stretch/>
        </p:blipFill>
        <p:spPr>
          <a:xfrm>
            <a:off x="533520" y="838080"/>
            <a:ext cx="8076960" cy="5638320"/>
          </a:xfrm>
          <a:prstGeom prst="rect">
            <a:avLst/>
          </a:prstGeom>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02" name="TextShape 2"/>
          <p:cNvSpPr txBox="1"/>
          <p:nvPr/>
        </p:nvSpPr>
        <p:spPr>
          <a:xfrm>
            <a:off x="457200" y="152280"/>
            <a:ext cx="8229240" cy="1142640"/>
          </a:xfrm>
          <a:prstGeom prst="rect">
            <a:avLst/>
          </a:prstGeom>
          <a:noFill/>
          <a:ln w="9360">
            <a:noFill/>
          </a:ln>
        </p:spPr>
        <p:txBody>
          <a:bodyPr lIns="45720" rIns="45720" anchor="ctr">
            <a:noAutofit/>
          </a:bodyPr>
          <a:p>
            <a:pPr marL="838080" indent="-837720">
              <a:lnSpc>
                <a:spcPct val="100000"/>
              </a:lnSpc>
              <a:tabLst>
                <a:tab algn="l" pos="0"/>
              </a:tabLst>
            </a:pPr>
            <a:r>
              <a:rPr b="0" lang="en-US" sz="3600" spc="-1" strike="noStrike">
                <a:solidFill>
                  <a:srgbClr val="ffffff"/>
                </a:solidFill>
                <a:latin typeface="Arial"/>
              </a:rPr>
              <a:t>Types of IDPSs</a:t>
            </a:r>
            <a:endParaRPr b="0" lang="en-US" sz="3600" spc="-1" strike="noStrike">
              <a:solidFill>
                <a:srgbClr val="ffffff"/>
              </a:solidFill>
              <a:latin typeface="Arial"/>
            </a:endParaRPr>
          </a:p>
        </p:txBody>
      </p:sp>
      <p:pic>
        <p:nvPicPr>
          <p:cNvPr id="103" name="Picture 4" descr=""/>
          <p:cNvPicPr/>
          <p:nvPr/>
        </p:nvPicPr>
        <p:blipFill>
          <a:blip r:embed="rId1"/>
          <a:stretch/>
        </p:blipFill>
        <p:spPr>
          <a:xfrm>
            <a:off x="6480000" y="-40680"/>
            <a:ext cx="2340000" cy="1300680"/>
          </a:xfrm>
          <a:prstGeom prst="rect">
            <a:avLst/>
          </a:prstGeom>
          <a:ln w="12700">
            <a:noFill/>
          </a:ln>
          <a:scene3d>
            <a:camera prst="orthographicFront">
              <a:rot lat="0" lon="0" rev="0"/>
            </a:camera>
            <a:lightRig dir="t" rig="chilly">
              <a:rot lat="0" lon="0" rev="18480000"/>
            </a:lightRig>
          </a:scene3d>
          <a:sp3d prstMaterial="clear">
            <a:bevelT h="63500"/>
          </a:sp3d>
        </p:spPr>
      </p:pic>
      <p:sp>
        <p:nvSpPr>
          <p:cNvPr id="104" name="TextShape 3"/>
          <p:cNvSpPr txBox="1"/>
          <p:nvPr/>
        </p:nvSpPr>
        <p:spPr>
          <a:xfrm>
            <a:off x="457200" y="990720"/>
            <a:ext cx="8381520" cy="5714640"/>
          </a:xfrm>
          <a:prstGeom prst="rect">
            <a:avLst/>
          </a:prstGeom>
          <a:noFill/>
          <a:ln w="9360">
            <a:noFill/>
          </a:ln>
        </p:spPr>
        <p:txBody>
          <a:bodyPr>
            <a:noAutofit/>
          </a:bodyPr>
          <a:p>
            <a:pPr marL="609480" indent="-609120" algn="just">
              <a:lnSpc>
                <a:spcPct val="90000"/>
              </a:lnSpc>
              <a:spcBef>
                <a:spcPts val="541"/>
              </a:spcBef>
              <a:tabLst>
                <a:tab algn="l" pos="0"/>
              </a:tabLst>
            </a:pPr>
            <a:r>
              <a:rPr b="1" i="1" lang="en-US" sz="2700" spc="-1" strike="noStrike" u="sng">
                <a:solidFill>
                  <a:srgbClr val="ffffff"/>
                </a:solidFill>
                <a:uFillTx/>
                <a:latin typeface="Times New Roman"/>
              </a:rPr>
              <a:t>Host-based: </a:t>
            </a:r>
            <a:endParaRPr b="0" lang="en-US" sz="2700" spc="-1" strike="noStrike">
              <a:solidFill>
                <a:srgbClr val="ffffff"/>
              </a:solidFill>
              <a:latin typeface="Arial"/>
            </a:endParaRPr>
          </a:p>
          <a:p>
            <a:pPr marL="609480" indent="-609120" algn="just">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are similar in principle and purpose to network-based , except that a host-based product monitors the characteristics of a single host and the events occurring within that host, such as monitoring network traffic (only for that host), system logs, running processes, file access and modification, and system and application configuration changes. </a:t>
            </a:r>
            <a:endParaRPr b="0" lang="en-US" sz="2400" spc="-1" strike="noStrike">
              <a:solidFill>
                <a:srgbClr val="ffffff"/>
              </a:solidFill>
              <a:latin typeface="Arial"/>
            </a:endParaRPr>
          </a:p>
          <a:p>
            <a:pPr algn="just">
              <a:lnSpc>
                <a:spcPct val="90000"/>
              </a:lnSpc>
              <a:spcBef>
                <a:spcPts val="479"/>
              </a:spcBef>
              <a:tabLst>
                <a:tab algn="l" pos="0"/>
              </a:tabLst>
            </a:pPr>
            <a:endParaRPr b="0" lang="en-US" sz="2400" spc="-1" strike="noStrike">
              <a:solidFill>
                <a:srgbClr val="ffffff"/>
              </a:solidFill>
              <a:latin typeface="Arial"/>
            </a:endParaRPr>
          </a:p>
          <a:p>
            <a:pPr marL="609480" indent="-609120">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They often use a combination of attack signatures and knowledge of expected or typical behavior to identify known and unknown attacks on systems. </a:t>
            </a:r>
            <a:endParaRPr b="0" lang="en-US" sz="2400" spc="-1" strike="noStrike">
              <a:solidFill>
                <a:srgbClr val="ffffff"/>
              </a:solidFill>
              <a:latin typeface="Arial"/>
            </a:endParaRPr>
          </a:p>
          <a:p>
            <a:pPr>
              <a:lnSpc>
                <a:spcPct val="90000"/>
              </a:lnSpc>
              <a:spcBef>
                <a:spcPts val="479"/>
              </a:spcBef>
              <a:tabLst>
                <a:tab algn="l" pos="0"/>
              </a:tabLst>
            </a:pPr>
            <a:endParaRPr b="0" lang="en-US" sz="2400" spc="-1" strike="noStrike">
              <a:solidFill>
                <a:srgbClr val="ffffff"/>
              </a:solidFill>
              <a:latin typeface="Arial"/>
            </a:endParaRPr>
          </a:p>
          <a:p>
            <a:pPr marL="609480" indent="-609120">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If a host-based product monitors the host’s network traffic, it offers detection capabilities similar to a network-based.</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06" name="TextShape 2"/>
          <p:cNvSpPr txBox="1"/>
          <p:nvPr/>
        </p:nvSpPr>
        <p:spPr>
          <a:xfrm>
            <a:off x="457200" y="1066680"/>
            <a:ext cx="8229240" cy="5028840"/>
          </a:xfrm>
          <a:prstGeom prst="rect">
            <a:avLst/>
          </a:prstGeom>
          <a:noFill/>
          <a:ln w="9360">
            <a:noFill/>
          </a:ln>
        </p:spPr>
        <p:txBody>
          <a:bodyPr>
            <a:noAutofit/>
          </a:bodyPr>
          <a:p>
            <a:pPr marL="419040" indent="-382680">
              <a:lnSpc>
                <a:spcPct val="100000"/>
              </a:lnSpc>
              <a:spcBef>
                <a:spcPts val="479"/>
              </a:spcBef>
              <a:buClr>
                <a:srgbClr val="6ea0b0"/>
              </a:buClr>
              <a:buSzPct val="80000"/>
              <a:buFont typeface="Wingdings 2" charset="2"/>
              <a:buChar char=""/>
            </a:pPr>
            <a:r>
              <a:rPr b="0" lang="en-US" sz="2400" spc="-1" strike="noStrike">
                <a:solidFill>
                  <a:srgbClr val="ffffff"/>
                </a:solidFill>
                <a:latin typeface="Arial"/>
              </a:rPr>
              <a:t>Host-based IDPSs are most commonly deployed on critical hosts such as publicly accessible servers and servers containing sensitive information. </a:t>
            </a:r>
            <a:endParaRPr b="0" lang="en-US" sz="2400" spc="-1" strike="noStrike">
              <a:solidFill>
                <a:srgbClr val="ffffff"/>
              </a:solidFill>
              <a:latin typeface="Arial"/>
            </a:endParaRPr>
          </a:p>
          <a:p>
            <a:pPr>
              <a:lnSpc>
                <a:spcPct val="100000"/>
              </a:lnSpc>
              <a:spcBef>
                <a:spcPts val="479"/>
              </a:spcBef>
            </a:pPr>
            <a:endParaRPr b="0" lang="en-US" sz="2400" spc="-1" strike="noStrike">
              <a:solidFill>
                <a:srgbClr val="ffffff"/>
              </a:solidFill>
              <a:latin typeface="Arial"/>
            </a:endParaRPr>
          </a:p>
          <a:p>
            <a:pPr marL="419040" indent="-382680" algn="just">
              <a:lnSpc>
                <a:spcPct val="100000"/>
              </a:lnSpc>
              <a:spcBef>
                <a:spcPts val="479"/>
              </a:spcBef>
              <a:buClr>
                <a:srgbClr val="6ea0b0"/>
              </a:buClr>
              <a:buSzPct val="80000"/>
              <a:buFont typeface="Wingdings 2" charset="2"/>
              <a:buChar char=""/>
            </a:pPr>
            <a:r>
              <a:rPr b="1" lang="en-US" sz="2400" spc="-1" strike="noStrike" u="sng">
                <a:solidFill>
                  <a:srgbClr val="ffffff"/>
                </a:solidFill>
                <a:uFillTx/>
                <a:latin typeface="Arial"/>
              </a:rPr>
              <a:t>For example</a:t>
            </a:r>
            <a:r>
              <a:rPr b="1" lang="en-US" sz="2400" spc="-1" strike="noStrike">
                <a:solidFill>
                  <a:srgbClr val="ffffff"/>
                </a:solidFill>
                <a:latin typeface="Arial"/>
              </a:rPr>
              <a:t>:</a:t>
            </a:r>
            <a:r>
              <a:rPr b="0" lang="en-US" sz="2400" spc="-1" strike="noStrike">
                <a:solidFill>
                  <a:srgbClr val="ffffff"/>
                </a:solidFill>
                <a:latin typeface="Arial"/>
              </a:rPr>
              <a:t> attempted changes to files can be effective at detecting viruses attempting to infect files and Trojan horses attempting to replace files, as well as the use of attacker tools, such as rootkits, that often are delivered by malware. </a:t>
            </a:r>
            <a:endParaRPr b="0" lang="en-US" sz="2400" spc="-1" strike="noStrike">
              <a:solidFill>
                <a:srgbClr val="ffffff"/>
              </a:solidFill>
              <a:latin typeface="Arial"/>
            </a:endParaRPr>
          </a:p>
          <a:p>
            <a:pPr>
              <a:lnSpc>
                <a:spcPct val="100000"/>
              </a:lnSpc>
              <a:spcBef>
                <a:spcPts val="561"/>
              </a:spcBef>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08" name="TextShape 2"/>
          <p:cNvSpPr txBox="1"/>
          <p:nvPr/>
        </p:nvSpPr>
        <p:spPr>
          <a:xfrm>
            <a:off x="457200" y="274680"/>
            <a:ext cx="7467120" cy="1142640"/>
          </a:xfrm>
          <a:prstGeom prst="rect">
            <a:avLst/>
          </a:prstGeom>
          <a:noFill/>
          <a:ln w="9360">
            <a:noFill/>
          </a:ln>
        </p:spPr>
        <p:txBody>
          <a:bodyPr lIns="45720" rIns="45720" anchor="ctr">
            <a:noAutofit/>
          </a:bodyPr>
          <a:p>
            <a:pPr>
              <a:lnSpc>
                <a:spcPct val="100000"/>
              </a:lnSpc>
              <a:tabLst>
                <a:tab algn="l" pos="0"/>
              </a:tabLst>
            </a:pPr>
            <a:r>
              <a:rPr b="0" lang="en-US" sz="3600" spc="-1" strike="noStrike">
                <a:solidFill>
                  <a:srgbClr val="ffffff"/>
                </a:solidFill>
                <a:latin typeface="Arial"/>
              </a:rPr>
              <a:t>Placement of host IDPSs</a:t>
            </a:r>
            <a:endParaRPr b="0" lang="en-US" sz="3600" spc="-1" strike="noStrike">
              <a:solidFill>
                <a:srgbClr val="ffffff"/>
              </a:solidFill>
              <a:latin typeface="Arial"/>
            </a:endParaRPr>
          </a:p>
        </p:txBody>
      </p:sp>
      <p:sp>
        <p:nvSpPr>
          <p:cNvPr id="109" name="TextShape 3"/>
          <p:cNvSpPr txBox="1"/>
          <p:nvPr/>
        </p:nvSpPr>
        <p:spPr>
          <a:xfrm>
            <a:off x="457200" y="1600200"/>
            <a:ext cx="7924320" cy="4876560"/>
          </a:xfrm>
          <a:prstGeom prst="rect">
            <a:avLst/>
          </a:prstGeom>
          <a:noFill/>
          <a:ln w="9360">
            <a:noFill/>
          </a:ln>
        </p:spPr>
        <p:txBody>
          <a:bodyPr>
            <a:noAutofit/>
          </a:bodyPr>
          <a:p>
            <a:pPr marL="351000" indent="-350640">
              <a:lnSpc>
                <a:spcPct val="100000"/>
              </a:lnSpc>
              <a:spcBef>
                <a:spcPts val="561"/>
              </a:spcBef>
              <a:tabLst>
                <a:tab algn="l" pos="0"/>
              </a:tabLst>
            </a:pPr>
            <a:r>
              <a:rPr b="1" lang="en-US" sz="2800" spc="-1" strike="noStrike" u="sng">
                <a:solidFill>
                  <a:srgbClr val="ffffff"/>
                </a:solidFill>
                <a:uFillTx/>
                <a:latin typeface="Arial"/>
              </a:rPr>
              <a:t>Deployment options:   </a:t>
            </a:r>
            <a:endParaRPr b="0" lang="en-US" sz="2800" spc="-1" strike="noStrike">
              <a:solidFill>
                <a:srgbClr val="ffffff"/>
              </a:solidFill>
              <a:latin typeface="Arial"/>
            </a:endParaRPr>
          </a:p>
          <a:p>
            <a:pPr marL="351000" indent="-350640">
              <a:lnSpc>
                <a:spcPct val="100000"/>
              </a:lnSpc>
              <a:spcBef>
                <a:spcPts val="561"/>
              </a:spcBef>
              <a:tabLst>
                <a:tab algn="l" pos="0"/>
              </a:tabLst>
            </a:pPr>
            <a:r>
              <a:rPr b="1" lang="en-US" sz="2800" spc="-1" strike="noStrike" u="sng">
                <a:solidFill>
                  <a:srgbClr val="ffffff"/>
                </a:solidFill>
                <a:uFillTx/>
                <a:latin typeface="Arial"/>
              </a:rPr>
              <a:t> </a:t>
            </a:r>
            <a:endParaRPr b="0" lang="en-US" sz="2800" spc="-1" strike="noStrike">
              <a:solidFill>
                <a:srgbClr val="ffffff"/>
              </a:solidFill>
              <a:latin typeface="Arial"/>
            </a:endParaRPr>
          </a:p>
          <a:p>
            <a:pPr marL="351000" indent="-350640">
              <a:lnSpc>
                <a:spcPct val="10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Key servers that contain mission-critical and</a:t>
            </a:r>
            <a:endParaRPr b="0" lang="en-US" sz="2800" spc="-1" strike="noStrike">
              <a:solidFill>
                <a:srgbClr val="ffffff"/>
              </a:solidFill>
              <a:latin typeface="Arial"/>
            </a:endParaRPr>
          </a:p>
          <a:p>
            <a:pPr marL="351000" indent="-350640">
              <a:lnSpc>
                <a:spcPct val="100000"/>
              </a:lnSpc>
              <a:spcBef>
                <a:spcPts val="561"/>
              </a:spcBef>
              <a:tabLst>
                <a:tab algn="l" pos="0"/>
              </a:tabLst>
            </a:pPr>
            <a:r>
              <a:rPr b="0" lang="en-US" sz="2800" spc="-1" strike="noStrike">
                <a:solidFill>
                  <a:srgbClr val="ffffff"/>
                </a:solidFill>
                <a:latin typeface="Arial"/>
              </a:rPr>
              <a:t>     </a:t>
            </a:r>
            <a:r>
              <a:rPr b="0" lang="en-US" sz="2800" spc="-1" strike="noStrike">
                <a:solidFill>
                  <a:srgbClr val="ffffff"/>
                </a:solidFill>
                <a:latin typeface="Arial"/>
              </a:rPr>
              <a:t>sensitive information.</a:t>
            </a:r>
            <a:endParaRPr b="0" lang="en-US" sz="2800" spc="-1" strike="noStrike">
              <a:solidFill>
                <a:srgbClr val="ffffff"/>
              </a:solidFill>
              <a:latin typeface="Arial"/>
            </a:endParaRPr>
          </a:p>
          <a:p>
            <a:pPr marL="351000" indent="-350640" algn="just">
              <a:lnSpc>
                <a:spcPct val="10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Web servers.</a:t>
            </a:r>
            <a:endParaRPr b="0" lang="en-US" sz="2800" spc="-1" strike="noStrike">
              <a:solidFill>
                <a:srgbClr val="ffffff"/>
              </a:solidFill>
              <a:latin typeface="Arial"/>
            </a:endParaRPr>
          </a:p>
          <a:p>
            <a:pPr marL="351000" indent="-350640">
              <a:lnSpc>
                <a:spcPct val="10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FTP and DNS servers.</a:t>
            </a:r>
            <a:endParaRPr b="0" lang="en-US" sz="2800" spc="-1" strike="noStrike">
              <a:solidFill>
                <a:srgbClr val="ffffff"/>
              </a:solidFill>
              <a:latin typeface="Arial"/>
            </a:endParaRPr>
          </a:p>
          <a:p>
            <a:pPr marL="351000" indent="-350640">
              <a:lnSpc>
                <a:spcPct val="10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E-commerce database servers, etc.</a:t>
            </a:r>
            <a:endParaRPr b="0" lang="en-US" sz="2800" spc="-1" strike="noStrike">
              <a:solidFill>
                <a:srgbClr val="ffffff"/>
              </a:solidFill>
              <a:latin typeface="Arial"/>
            </a:endParaRPr>
          </a:p>
          <a:p>
            <a:pPr marL="351000" indent="-350640">
              <a:lnSpc>
                <a:spcPct val="100000"/>
              </a:lnSpc>
              <a:spcBef>
                <a:spcPts val="561"/>
              </a:spcBef>
              <a:buClr>
                <a:srgbClr val="6ea0b0"/>
              </a:buClr>
              <a:buSzPct val="80000"/>
              <a:buFont typeface="Wingdings 2" charset="2"/>
              <a:buChar char=""/>
              <a:tabLst>
                <a:tab algn="l" pos="0"/>
              </a:tabLst>
            </a:pPr>
            <a:r>
              <a:rPr b="0" lang="en-US" sz="2800" spc="-1" strike="noStrike">
                <a:solidFill>
                  <a:srgbClr val="ffffff"/>
                </a:solidFill>
                <a:latin typeface="Arial"/>
              </a:rPr>
              <a:t> </a:t>
            </a:r>
            <a:r>
              <a:rPr b="0" lang="en-US" sz="2800" spc="-1" strike="noStrike">
                <a:solidFill>
                  <a:srgbClr val="ffffff"/>
                </a:solidFill>
                <a:latin typeface="Arial"/>
              </a:rPr>
              <a:t>Other high value assets.</a:t>
            </a: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pic>
        <p:nvPicPr>
          <p:cNvPr id="111" name="Picture 4" descr=""/>
          <p:cNvPicPr/>
          <p:nvPr/>
        </p:nvPicPr>
        <p:blipFill>
          <a:blip r:embed="rId1"/>
          <a:stretch/>
        </p:blipFill>
        <p:spPr>
          <a:xfrm>
            <a:off x="380880" y="990720"/>
            <a:ext cx="8457840" cy="5409720"/>
          </a:xfrm>
          <a:prstGeom prst="rect">
            <a:avLst/>
          </a:prstGeom>
          <a:ln w="9525">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13" name="TextShape 2"/>
          <p:cNvSpPr txBox="1"/>
          <p:nvPr/>
        </p:nvSpPr>
        <p:spPr>
          <a:xfrm>
            <a:off x="457200" y="274680"/>
            <a:ext cx="7467120" cy="944280"/>
          </a:xfrm>
          <a:prstGeom prst="rect">
            <a:avLst/>
          </a:prstGeom>
          <a:noFill/>
          <a:ln w="9360">
            <a:noFill/>
          </a:ln>
        </p:spPr>
        <p:txBody>
          <a:bodyPr lIns="45720" rIns="45720" anchor="ctr">
            <a:noAutofit/>
          </a:bodyPr>
          <a:p>
            <a:pPr>
              <a:lnSpc>
                <a:spcPct val="100000"/>
              </a:lnSpc>
              <a:tabLst>
                <a:tab algn="l" pos="0"/>
              </a:tabLst>
            </a:pPr>
            <a:r>
              <a:rPr b="0" lang="en-US" sz="3600" spc="-1" strike="noStrike">
                <a:solidFill>
                  <a:srgbClr val="ffffff"/>
                </a:solidFill>
                <a:latin typeface="Arial"/>
              </a:rPr>
              <a:t>Types of IDPSs</a:t>
            </a:r>
            <a:endParaRPr b="0" lang="en-US" sz="3600" spc="-1" strike="noStrike">
              <a:solidFill>
                <a:srgbClr val="ffffff"/>
              </a:solidFill>
              <a:latin typeface="Arial"/>
            </a:endParaRPr>
          </a:p>
        </p:txBody>
      </p:sp>
      <p:sp>
        <p:nvSpPr>
          <p:cNvPr id="114" name="TextShape 3"/>
          <p:cNvSpPr txBox="1"/>
          <p:nvPr/>
        </p:nvSpPr>
        <p:spPr>
          <a:xfrm>
            <a:off x="457200" y="1066680"/>
            <a:ext cx="8381520" cy="5562360"/>
          </a:xfrm>
          <a:prstGeom prst="rect">
            <a:avLst/>
          </a:prstGeom>
          <a:noFill/>
          <a:ln w="9360">
            <a:noFill/>
          </a:ln>
        </p:spPr>
        <p:txBody>
          <a:bodyPr>
            <a:noAutofit/>
          </a:bodyPr>
          <a:p>
            <a:pPr marL="533520" indent="-533160">
              <a:lnSpc>
                <a:spcPct val="90000"/>
              </a:lnSpc>
              <a:spcBef>
                <a:spcPts val="541"/>
              </a:spcBef>
              <a:tabLst>
                <a:tab algn="l" pos="0"/>
              </a:tabLst>
            </a:pPr>
            <a:r>
              <a:rPr b="1" i="1" lang="en-US" sz="2700" spc="-1" strike="noStrike" u="sng">
                <a:solidFill>
                  <a:srgbClr val="ffffff"/>
                </a:solidFill>
                <a:uFillTx/>
                <a:latin typeface="Arial"/>
              </a:rPr>
              <a:t>Network Behavior Analysis (NBA):</a:t>
            </a:r>
            <a:r>
              <a:rPr b="1" lang="en-US" sz="2700" spc="-1" strike="noStrike">
                <a:solidFill>
                  <a:srgbClr val="ffffff"/>
                </a:solidFill>
                <a:latin typeface="Arial"/>
              </a:rPr>
              <a:t> </a:t>
            </a:r>
            <a:endParaRPr b="0" lang="en-US" sz="2700" spc="-1" strike="noStrike">
              <a:solidFill>
                <a:srgbClr val="ffffff"/>
              </a:solidFill>
              <a:latin typeface="Arial"/>
            </a:endParaRPr>
          </a:p>
          <a:p>
            <a:pPr marL="533520" indent="-533160">
              <a:lnSpc>
                <a:spcPct val="90000"/>
              </a:lnSpc>
              <a:spcBef>
                <a:spcPts val="541"/>
              </a:spcBef>
              <a:tabLst>
                <a:tab algn="l" pos="0"/>
              </a:tabLst>
            </a:pPr>
            <a:endParaRPr b="0" lang="en-US" sz="2700" spc="-1" strike="noStrike">
              <a:solidFill>
                <a:srgbClr val="ffffff"/>
              </a:solidFill>
              <a:latin typeface="Arial"/>
            </a:endParaRPr>
          </a:p>
          <a:p>
            <a:pPr marL="533520" indent="-533160">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examines network traffic to identify threats that generate unusual traffic flows, such as denial of service (DoS) and distributed denial of service (DDoS) attacks, certain forms of malware (e.g., worms, backdoors), and policy violations (e.g., a client system providing network services to other systems). </a:t>
            </a:r>
            <a:endParaRPr b="0" lang="en-US" sz="2400" spc="-1" strike="noStrike">
              <a:solidFill>
                <a:srgbClr val="ffffff"/>
              </a:solidFill>
              <a:latin typeface="Arial"/>
            </a:endParaRPr>
          </a:p>
          <a:p>
            <a:pPr>
              <a:lnSpc>
                <a:spcPct val="90000"/>
              </a:lnSpc>
              <a:spcBef>
                <a:spcPts val="479"/>
              </a:spcBef>
              <a:tabLst>
                <a:tab algn="l" pos="0"/>
              </a:tabLst>
            </a:pPr>
            <a:endParaRPr b="0" lang="en-US" sz="2400" spc="-1" strike="noStrike">
              <a:solidFill>
                <a:srgbClr val="ffffff"/>
              </a:solidFill>
              <a:latin typeface="Arial"/>
            </a:endParaRPr>
          </a:p>
          <a:p>
            <a:pPr marL="533520" indent="-533160">
              <a:lnSpc>
                <a:spcPct val="90000"/>
              </a:lnSpc>
              <a:spcBef>
                <a:spcPts val="479"/>
              </a:spcBef>
              <a:buClr>
                <a:srgbClr val="6ea0b0"/>
              </a:buClr>
              <a:buSzPct val="80000"/>
              <a:buFont typeface="Wingdings 2" charset="2"/>
              <a:buChar char=""/>
              <a:tabLst>
                <a:tab algn="l" pos="0"/>
              </a:tabLst>
            </a:pPr>
            <a:r>
              <a:rPr b="0" lang="en-US" sz="2400" spc="-1" strike="noStrike">
                <a:solidFill>
                  <a:srgbClr val="ffffff"/>
                </a:solidFill>
                <a:latin typeface="Arial"/>
              </a:rPr>
              <a:t>NBA systems are most often deployed to monitor flows on an organization’s internal networks, and are also sometimes deployed where they can monitor flows between an organization’s networks and external networks (e.g.,the Internet, business partners’ networks).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16" name="TextShape 2"/>
          <p:cNvSpPr txBox="1"/>
          <p:nvPr/>
        </p:nvSpPr>
        <p:spPr>
          <a:xfrm>
            <a:off x="457200" y="533520"/>
            <a:ext cx="8229240" cy="5866920"/>
          </a:xfrm>
          <a:prstGeom prst="rect">
            <a:avLst/>
          </a:prstGeom>
          <a:noFill/>
          <a:ln w="9360">
            <a:noFill/>
          </a:ln>
        </p:spPr>
        <p:txBody>
          <a:bodyPr>
            <a:noAutofit/>
          </a:bodyPr>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organizations should consider using multiple types of IDPS technologies to achieve more comprehensive and accurate detection and prevention of malicious activity. </a:t>
            </a:r>
            <a:endParaRPr b="0" lang="en-US" sz="2400" spc="-1" strike="noStrike">
              <a:solidFill>
                <a:srgbClr val="ffffff"/>
              </a:solidFill>
              <a:latin typeface="Arial"/>
            </a:endParaRPr>
          </a:p>
          <a:p>
            <a:pPr>
              <a:lnSpc>
                <a:spcPct val="90000"/>
              </a:lnSpc>
              <a:spcBef>
                <a:spcPts val="479"/>
              </a:spcBef>
            </a:pP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For most environments, a combination of network-based and host-based IDPSs is needed for an effective IDPS solution. </a:t>
            </a:r>
            <a:endParaRPr b="0" lang="en-US" sz="2400" spc="-1" strike="noStrike">
              <a:solidFill>
                <a:srgbClr val="ffffff"/>
              </a:solidFill>
              <a:latin typeface="Arial"/>
            </a:endParaRPr>
          </a:p>
          <a:p>
            <a:pPr>
              <a:lnSpc>
                <a:spcPct val="90000"/>
              </a:lnSpc>
              <a:spcBef>
                <a:spcPts val="479"/>
              </a:spcBef>
            </a:pP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NBA technologies can also be deployed if organizations desire additional detection capabilities for DoS &amp; DDoS attacks, worms, and other threats that NBAs are particularly good at detecting.</a:t>
            </a: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pPr>
            <a:r>
              <a:rPr b="0" lang="en-US" sz="2400" spc="-1" strike="noStrike">
                <a:solidFill>
                  <a:srgbClr val="ffffff"/>
                </a:solidFill>
                <a:latin typeface="Arial"/>
              </a:rPr>
              <a:t>Wireless IDPSs may also be needed if the organization determines that its wireless networks need additional monitoring or if the organization wants to ensure that rogue wireless networks are not in use in the organization’s facilities.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18" name="TextShape 2"/>
          <p:cNvSpPr txBox="1"/>
          <p:nvPr/>
        </p:nvSpPr>
        <p:spPr>
          <a:xfrm>
            <a:off x="457200" y="609480"/>
            <a:ext cx="8229240" cy="5638320"/>
          </a:xfrm>
          <a:prstGeom prst="rect">
            <a:avLst/>
          </a:prstGeom>
          <a:noFill/>
          <a:ln w="9360">
            <a:noFill/>
          </a:ln>
        </p:spPr>
        <p:txBody>
          <a:bodyPr>
            <a:noAutofit/>
          </a:bodyPr>
          <a:p>
            <a:pPr marL="419040" indent="-382680">
              <a:lnSpc>
                <a:spcPct val="80000"/>
              </a:lnSpc>
              <a:spcAft>
                <a:spcPts val="1199"/>
              </a:spcAft>
              <a:buClr>
                <a:srgbClr val="6ea0b0"/>
              </a:buClr>
              <a:buSzPct val="80000"/>
              <a:buFont typeface="Wingdings 2" charset="2"/>
              <a:buChar char=""/>
            </a:pPr>
            <a:r>
              <a:rPr b="1" i="1" lang="en-US" sz="2400" spc="-1" strike="noStrike" u="sng">
                <a:solidFill>
                  <a:srgbClr val="ffffff"/>
                </a:solidFill>
                <a:uFillTx/>
                <a:latin typeface="Arial"/>
              </a:rPr>
              <a:t>Before evaluating IDPS products</a:t>
            </a:r>
            <a:r>
              <a:rPr b="0" lang="en-US" sz="2400" spc="-1" strike="noStrike">
                <a:solidFill>
                  <a:srgbClr val="ffffff"/>
                </a:solidFill>
                <a:latin typeface="Arial"/>
              </a:rPr>
              <a:t> </a:t>
            </a:r>
            <a:endParaRPr b="0" lang="en-US" sz="2400" spc="-1" strike="noStrike">
              <a:solidFill>
                <a:srgbClr val="ffffff"/>
              </a:solidFill>
              <a:latin typeface="Arial"/>
            </a:endParaRPr>
          </a:p>
          <a:p>
            <a:pPr>
              <a:lnSpc>
                <a:spcPct val="80000"/>
              </a:lnSpc>
              <a:spcAft>
                <a:spcPts val="1199"/>
              </a:spcAft>
            </a:pPr>
            <a:endParaRPr b="0" lang="en-US" sz="2400" spc="-1" strike="noStrike">
              <a:solidFill>
                <a:srgbClr val="ffffff"/>
              </a:solidFill>
              <a:latin typeface="Arial"/>
            </a:endParaRPr>
          </a:p>
          <a:p>
            <a:pPr marL="419040" indent="-382680">
              <a:lnSpc>
                <a:spcPct val="80000"/>
              </a:lnSpc>
              <a:spcAft>
                <a:spcPts val="1199"/>
              </a:spcAft>
              <a:buClr>
                <a:srgbClr val="6ea0b0"/>
              </a:buClr>
              <a:buSzPct val="80000"/>
              <a:buFont typeface="Wingdings 2" charset="2"/>
              <a:buChar char=""/>
            </a:pPr>
            <a:r>
              <a:rPr b="0" lang="en-US" sz="2400" spc="-1" strike="noStrike">
                <a:solidFill>
                  <a:srgbClr val="ffffff"/>
                </a:solidFill>
                <a:latin typeface="Arial"/>
              </a:rPr>
              <a:t>organizations need to understand the characteristics of their system and network environments, so that a compatible IDPS can be selected that can monitor the events of interest on the systems and/or networks.</a:t>
            </a:r>
            <a:endParaRPr b="0" lang="en-US" sz="2400" spc="-1" strike="noStrike">
              <a:solidFill>
                <a:srgbClr val="ffffff"/>
              </a:solidFill>
              <a:latin typeface="Arial"/>
            </a:endParaRPr>
          </a:p>
          <a:p>
            <a:pPr marL="419040" indent="-382680">
              <a:lnSpc>
                <a:spcPct val="80000"/>
              </a:lnSpc>
              <a:spcBef>
                <a:spcPts val="479"/>
              </a:spcBef>
              <a:buClr>
                <a:srgbClr val="6ea0b0"/>
              </a:buClr>
              <a:buSzPct val="80000"/>
              <a:buFont typeface="Wingdings 2" charset="2"/>
              <a:buChar char=""/>
            </a:pPr>
            <a:r>
              <a:rPr b="0" lang="en-US" sz="2400" spc="-1" strike="noStrike">
                <a:solidFill>
                  <a:srgbClr val="ffffff"/>
                </a:solidFill>
                <a:latin typeface="Arial"/>
              </a:rPr>
              <a:t>Organizations should articulate the goals and objectives they wish to attain by using an IDPS, such as stopping common attacks, identifying misconfigured wireless network devices, and detecting misuse of the organization’s system and network resources. </a:t>
            </a:r>
            <a:endParaRPr b="0" lang="en-US" sz="2400" spc="-1" strike="noStrike">
              <a:solidFill>
                <a:srgbClr val="ffffff"/>
              </a:solidFill>
              <a:latin typeface="Arial"/>
            </a:endParaRPr>
          </a:p>
          <a:p>
            <a:pPr>
              <a:lnSpc>
                <a:spcPct val="80000"/>
              </a:lnSpc>
              <a:spcBef>
                <a:spcPts val="479"/>
              </a:spcBef>
            </a:pPr>
            <a:endParaRPr b="0" lang="en-US" sz="2400" spc="-1" strike="noStrike">
              <a:solidFill>
                <a:srgbClr val="ffffff"/>
              </a:solidFill>
              <a:latin typeface="Arial"/>
            </a:endParaRPr>
          </a:p>
          <a:p>
            <a:pPr marL="419040" indent="-382680">
              <a:lnSpc>
                <a:spcPct val="80000"/>
              </a:lnSpc>
              <a:spcBef>
                <a:spcPts val="479"/>
              </a:spcBef>
              <a:buClr>
                <a:srgbClr val="6ea0b0"/>
              </a:buClr>
              <a:buSzPct val="80000"/>
              <a:buFont typeface="Wingdings 2" charset="2"/>
              <a:buChar char=""/>
            </a:pPr>
            <a:r>
              <a:rPr b="0" lang="en-US" sz="2400" spc="-1" strike="noStrike">
                <a:solidFill>
                  <a:srgbClr val="ffffff"/>
                </a:solidFill>
                <a:latin typeface="Arial"/>
              </a:rPr>
              <a:t>Organizations should also review their existing security policies, which serve as a specification for many of the features that the IDPS products need to provide. </a:t>
            </a:r>
            <a:endParaRPr b="0" lang="en-US" sz="2400" spc="-1" strike="noStrike">
              <a:solidFill>
                <a:srgbClr val="ffffff"/>
              </a:solidFill>
              <a:latin typeface="Arial"/>
            </a:endParaRPr>
          </a:p>
          <a:p>
            <a:pPr>
              <a:lnSpc>
                <a:spcPct val="80000"/>
              </a:lnSpc>
              <a:spcBef>
                <a:spcPts val="561"/>
              </a:spcBef>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120" name="TextShape 2"/>
          <p:cNvSpPr txBox="1"/>
          <p:nvPr/>
        </p:nvSpPr>
        <p:spPr>
          <a:xfrm>
            <a:off x="457200" y="579600"/>
            <a:ext cx="8229240" cy="5973480"/>
          </a:xfrm>
          <a:prstGeom prst="rect">
            <a:avLst/>
          </a:prstGeom>
          <a:noFill/>
          <a:ln w="9360">
            <a:noFill/>
          </a:ln>
        </p:spPr>
        <p:txBody>
          <a:bodyPr>
            <a:noAutofit/>
          </a:bodyPr>
          <a:p>
            <a:pPr marL="419040" indent="-382680">
              <a:lnSpc>
                <a:spcPct val="80000"/>
              </a:lnSpc>
              <a:spcBef>
                <a:spcPts val="479"/>
              </a:spcBef>
              <a:buClr>
                <a:srgbClr val="6ea0b0"/>
              </a:buClr>
              <a:buSzPct val="80000"/>
              <a:buFont typeface="Wingdings 2" charset="2"/>
              <a:buChar char=""/>
            </a:pPr>
            <a:r>
              <a:rPr b="0" lang="en-US" sz="2400" spc="-1" strike="noStrike">
                <a:solidFill>
                  <a:srgbClr val="ffffff"/>
                </a:solidFill>
                <a:latin typeface="Arial"/>
              </a:rPr>
              <a:t>Organizations should determine if they require IDPSs or other specific system security resources.</a:t>
            </a:r>
            <a:endParaRPr b="0" lang="en-US" sz="2400" spc="-1" strike="noStrike">
              <a:solidFill>
                <a:srgbClr val="ffffff"/>
              </a:solidFill>
              <a:latin typeface="Arial"/>
            </a:endParaRPr>
          </a:p>
          <a:p>
            <a:pPr>
              <a:lnSpc>
                <a:spcPct val="80000"/>
              </a:lnSpc>
              <a:spcBef>
                <a:spcPts val="479"/>
              </a:spcBef>
            </a:pPr>
            <a:endParaRPr b="0" lang="en-US" sz="2400" spc="-1" strike="noStrike">
              <a:solidFill>
                <a:srgbClr val="ffffff"/>
              </a:solidFill>
              <a:latin typeface="Arial"/>
            </a:endParaRPr>
          </a:p>
          <a:p>
            <a:pPr marL="419040" indent="-382680">
              <a:lnSpc>
                <a:spcPct val="80000"/>
              </a:lnSpc>
              <a:spcBef>
                <a:spcPts val="479"/>
              </a:spcBef>
              <a:buClr>
                <a:srgbClr val="6ea0b0"/>
              </a:buClr>
              <a:buSzPct val="80000"/>
              <a:buFont typeface="Wingdings 2" charset="2"/>
              <a:buChar char=""/>
            </a:pPr>
            <a:r>
              <a:rPr b="0" lang="en-US" sz="2400" spc="-1" strike="noStrike">
                <a:solidFill>
                  <a:srgbClr val="ffffff"/>
                </a:solidFill>
                <a:latin typeface="Arial"/>
              </a:rPr>
              <a:t>Organizations also need to define specialized sets of requirements for the following:  </a:t>
            </a:r>
            <a:endParaRPr b="0" lang="en-US" sz="2400" spc="-1" strike="noStrike">
              <a:solidFill>
                <a:srgbClr val="ffffff"/>
              </a:solidFill>
              <a:latin typeface="Arial"/>
            </a:endParaRPr>
          </a:p>
          <a:p>
            <a:pPr marL="419040" indent="-382680">
              <a:lnSpc>
                <a:spcPct val="80000"/>
              </a:lnSpc>
              <a:spcBef>
                <a:spcPts val="479"/>
              </a:spcBef>
              <a:tabLst>
                <a:tab algn="l" pos="0"/>
              </a:tabLst>
            </a:pPr>
            <a:endParaRPr b="0" lang="en-US" sz="2400" spc="-1" strike="noStrike">
              <a:solidFill>
                <a:srgbClr val="ffffff"/>
              </a:solidFill>
              <a:latin typeface="Arial"/>
            </a:endParaRPr>
          </a:p>
          <a:p>
            <a:pPr marL="419040" indent="-382680" algn="just">
              <a:lnSpc>
                <a:spcPct val="80000"/>
              </a:lnSpc>
              <a:spcBef>
                <a:spcPts val="479"/>
              </a:spcBef>
              <a:buClr>
                <a:srgbClr val="6ea0b0"/>
              </a:buClr>
              <a:buSzPct val="80000"/>
              <a:buFont typeface="Wingdings 2" charset="2"/>
              <a:buChar char=""/>
              <a:tabLst>
                <a:tab algn="l" pos="0"/>
              </a:tabLst>
            </a:pPr>
            <a:r>
              <a:rPr b="1" i="1" lang="en-US" sz="2400" spc="-1" strike="noStrike" u="sng">
                <a:solidFill>
                  <a:srgbClr val="ffffff"/>
                </a:solidFill>
                <a:uFillTx/>
                <a:latin typeface="Arial"/>
              </a:rPr>
              <a:t>Security capabilities:</a:t>
            </a:r>
            <a:r>
              <a:rPr b="0" lang="en-US" sz="2400" spc="-1" strike="noStrike">
                <a:solidFill>
                  <a:srgbClr val="ffffff"/>
                </a:solidFill>
                <a:latin typeface="Arial"/>
              </a:rPr>
              <a:t> including information gathering, logging, detection, and prevention.</a:t>
            </a:r>
            <a:endParaRPr b="0" lang="en-US" sz="2400" spc="-1" strike="noStrike">
              <a:solidFill>
                <a:srgbClr val="ffffff"/>
              </a:solidFill>
              <a:latin typeface="Arial"/>
            </a:endParaRPr>
          </a:p>
          <a:p>
            <a:pPr algn="just">
              <a:lnSpc>
                <a:spcPct val="80000"/>
              </a:lnSpc>
              <a:spcBef>
                <a:spcPts val="479"/>
              </a:spcBef>
              <a:tabLst>
                <a:tab algn="l" pos="0"/>
              </a:tabLst>
            </a:pPr>
            <a:endParaRPr b="0" lang="en-US" sz="2400" spc="-1" strike="noStrike">
              <a:solidFill>
                <a:srgbClr val="ffffff"/>
              </a:solidFill>
              <a:latin typeface="Arial"/>
            </a:endParaRPr>
          </a:p>
          <a:p>
            <a:pPr marL="419040" indent="-382680">
              <a:lnSpc>
                <a:spcPct val="80000"/>
              </a:lnSpc>
              <a:spcBef>
                <a:spcPts val="479"/>
              </a:spcBef>
              <a:buClr>
                <a:srgbClr val="6ea0b0"/>
              </a:buClr>
              <a:buSzPct val="80000"/>
              <a:buFont typeface="Wingdings 2" charset="2"/>
              <a:buChar char=""/>
              <a:tabLst>
                <a:tab algn="l" pos="0"/>
              </a:tabLst>
            </a:pPr>
            <a:r>
              <a:rPr b="1" i="1" lang="en-US" sz="2400" spc="-1" strike="noStrike" u="sng">
                <a:solidFill>
                  <a:srgbClr val="ffffff"/>
                </a:solidFill>
                <a:uFillTx/>
                <a:latin typeface="Arial"/>
              </a:rPr>
              <a:t>Performance:</a:t>
            </a:r>
            <a:r>
              <a:rPr b="0" lang="en-US" sz="2400" spc="-1" strike="noStrike">
                <a:solidFill>
                  <a:srgbClr val="ffffff"/>
                </a:solidFill>
                <a:latin typeface="Arial"/>
              </a:rPr>
              <a:t> including maximum capacity and performance features  </a:t>
            </a:r>
            <a:endParaRPr b="0" lang="en-US" sz="2400" spc="-1" strike="noStrike">
              <a:solidFill>
                <a:srgbClr val="ffffff"/>
              </a:solidFill>
              <a:latin typeface="Arial"/>
            </a:endParaRPr>
          </a:p>
          <a:p>
            <a:pPr>
              <a:lnSpc>
                <a:spcPct val="80000"/>
              </a:lnSpc>
              <a:spcBef>
                <a:spcPts val="479"/>
              </a:spcBef>
              <a:tabLst>
                <a:tab algn="l" pos="0"/>
              </a:tabLst>
            </a:pPr>
            <a:endParaRPr b="0" lang="en-US" sz="2400" spc="-1" strike="noStrike">
              <a:solidFill>
                <a:srgbClr val="ffffff"/>
              </a:solidFill>
              <a:latin typeface="Arial"/>
            </a:endParaRPr>
          </a:p>
          <a:p>
            <a:pPr marL="419040" indent="-382680">
              <a:lnSpc>
                <a:spcPct val="80000"/>
              </a:lnSpc>
              <a:spcBef>
                <a:spcPts val="479"/>
              </a:spcBef>
              <a:buClr>
                <a:srgbClr val="6ea0b0"/>
              </a:buClr>
              <a:buSzPct val="80000"/>
              <a:buFont typeface="Wingdings 2" charset="2"/>
              <a:buChar char=""/>
              <a:tabLst>
                <a:tab algn="l" pos="0"/>
              </a:tabLst>
            </a:pPr>
            <a:r>
              <a:rPr b="1" i="1" lang="en-US" sz="2400" spc="-1" strike="noStrike" u="sng">
                <a:solidFill>
                  <a:srgbClr val="ffffff"/>
                </a:solidFill>
                <a:uFillTx/>
                <a:latin typeface="Arial"/>
              </a:rPr>
              <a:t>Management:</a:t>
            </a:r>
            <a:r>
              <a:rPr b="0" lang="en-US" sz="2400" spc="-1" strike="noStrike">
                <a:solidFill>
                  <a:srgbClr val="ffffff"/>
                </a:solidFill>
                <a:latin typeface="Arial"/>
              </a:rPr>
              <a:t> including design and implementation (e.g., reliability, interoperability, scalability, product security), operation and maintenance (including software updates), and training, documentation, and technical support Life cycle costs, both initial and maintenance costs. </a:t>
            </a:r>
            <a:endParaRPr b="0" lang="en-US" sz="2400" spc="-1" strike="noStrike">
              <a:solidFill>
                <a:srgbClr val="ffffff"/>
              </a:solidFill>
              <a:latin typeface="Arial"/>
            </a:endParaRPr>
          </a:p>
          <a:p>
            <a:pPr>
              <a:lnSpc>
                <a:spcPct val="80000"/>
              </a:lnSpc>
              <a:spcBef>
                <a:spcPts val="541"/>
              </a:spcBef>
              <a:tabLst>
                <a:tab algn="l" pos="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04920" y="2514600"/>
            <a:ext cx="8229240" cy="1142640"/>
          </a:xfrm>
          <a:prstGeom prst="rect">
            <a:avLst/>
          </a:prstGeom>
          <a:noFill/>
          <a:ln w="9360">
            <a:noFill/>
          </a:ln>
        </p:spPr>
        <p:txBody>
          <a:bodyPr lIns="45720" rIns="45720" anchor="ctr">
            <a:noAutofit/>
          </a:bodyPr>
          <a:p>
            <a:pPr>
              <a:lnSpc>
                <a:spcPct val="100000"/>
              </a:lnSpc>
            </a:pPr>
            <a:r>
              <a:rPr b="0" lang="en-US" sz="4600" spc="-1" strike="noStrike">
                <a:solidFill>
                  <a:srgbClr val="ffffff"/>
                </a:solidFill>
                <a:latin typeface="Franklin Gothic Book"/>
              </a:rPr>
              <a:t>Intrusion Detection</a:t>
            </a:r>
            <a:endParaRPr b="0" lang="en-US" sz="4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54" name="TextShape 2"/>
          <p:cNvSpPr txBox="1"/>
          <p:nvPr/>
        </p:nvSpPr>
        <p:spPr>
          <a:xfrm>
            <a:off x="457200" y="274680"/>
            <a:ext cx="7467120" cy="1142640"/>
          </a:xfrm>
          <a:prstGeom prst="rect">
            <a:avLst/>
          </a:prstGeom>
          <a:noFill/>
          <a:ln w="9360">
            <a:noFill/>
          </a:ln>
        </p:spPr>
        <p:txBody>
          <a:bodyPr lIns="45720" rIns="45720" anchor="ctr">
            <a:noAutofit/>
          </a:bodyPr>
          <a:p>
            <a:pPr>
              <a:lnSpc>
                <a:spcPct val="100000"/>
              </a:lnSpc>
            </a:pPr>
            <a:r>
              <a:rPr b="0" lang="en-US" sz="4600" spc="-1" strike="noStrike">
                <a:solidFill>
                  <a:srgbClr val="ffffff"/>
                </a:solidFill>
                <a:latin typeface="Book Antiqua"/>
              </a:rPr>
              <a:t>Definitions</a:t>
            </a:r>
            <a:endParaRPr b="0" lang="en-US" sz="4600" spc="-1" strike="noStrike">
              <a:solidFill>
                <a:srgbClr val="ffffff"/>
              </a:solidFill>
              <a:latin typeface="Arial"/>
            </a:endParaRPr>
          </a:p>
        </p:txBody>
      </p:sp>
      <p:sp>
        <p:nvSpPr>
          <p:cNvPr id="55" name="TextShape 3"/>
          <p:cNvSpPr txBox="1"/>
          <p:nvPr/>
        </p:nvSpPr>
        <p:spPr>
          <a:xfrm>
            <a:off x="457200" y="1143000"/>
            <a:ext cx="8229240" cy="5486040"/>
          </a:xfrm>
          <a:prstGeom prst="rect">
            <a:avLst/>
          </a:prstGeom>
          <a:noFill/>
          <a:ln w="9360">
            <a:noFill/>
          </a:ln>
        </p:spPr>
        <p:txBody>
          <a:bodyPr>
            <a:noAutofit/>
          </a:bodyPr>
          <a:p>
            <a:pPr marL="419040" indent="-382680" algn="just">
              <a:lnSpc>
                <a:spcPct val="80000"/>
              </a:lnSpc>
              <a:spcBef>
                <a:spcPts val="561"/>
              </a:spcBef>
              <a:buClr>
                <a:srgbClr val="6ea0b0"/>
              </a:buClr>
              <a:buSzPct val="80000"/>
              <a:buFont typeface="Wingdings 2" charset="2"/>
              <a:buChar char=""/>
            </a:pPr>
            <a:r>
              <a:rPr b="1" i="1" lang="en-US" sz="2800" spc="-1" strike="noStrike" u="sng">
                <a:solidFill>
                  <a:srgbClr val="ffffff"/>
                </a:solidFill>
                <a:uFillTx/>
                <a:latin typeface="Arial"/>
              </a:rPr>
              <a:t>Intrusion detection:</a:t>
            </a:r>
            <a:r>
              <a:rPr b="0" i="1" lang="en-US" sz="2700" spc="-1" strike="noStrike">
                <a:solidFill>
                  <a:srgbClr val="6ea0b0"/>
                </a:solidFill>
                <a:latin typeface="Arial"/>
              </a:rPr>
              <a:t> </a:t>
            </a:r>
            <a:r>
              <a:rPr b="0" lang="en-US" sz="2700" spc="-1" strike="noStrike">
                <a:solidFill>
                  <a:srgbClr val="ffffff"/>
                </a:solidFill>
                <a:latin typeface="Arial"/>
              </a:rPr>
              <a:t>is the process of monitoring the events occurring in a computer system or network and analyzing them for signs of possible </a:t>
            </a:r>
            <a:r>
              <a:rPr b="0" i="1" lang="en-US" sz="2700" spc="-1" strike="noStrike">
                <a:solidFill>
                  <a:srgbClr val="ffffff"/>
                </a:solidFill>
                <a:latin typeface="Arial"/>
              </a:rPr>
              <a:t>intrusions (incidents).</a:t>
            </a:r>
            <a:endParaRPr b="0" lang="en-US" sz="2700" spc="-1" strike="noStrike">
              <a:solidFill>
                <a:srgbClr val="ffffff"/>
              </a:solidFill>
              <a:latin typeface="Arial"/>
            </a:endParaRPr>
          </a:p>
          <a:p>
            <a:pPr algn="just">
              <a:lnSpc>
                <a:spcPct val="80000"/>
              </a:lnSpc>
              <a:spcBef>
                <a:spcPts val="541"/>
              </a:spcBef>
            </a:pPr>
            <a:endParaRPr b="0" lang="en-US" sz="2700" spc="-1" strike="noStrike">
              <a:solidFill>
                <a:srgbClr val="ffffff"/>
              </a:solidFill>
              <a:latin typeface="Arial"/>
            </a:endParaRPr>
          </a:p>
          <a:p>
            <a:pPr marL="419040" indent="-382680">
              <a:lnSpc>
                <a:spcPct val="80000"/>
              </a:lnSpc>
              <a:spcBef>
                <a:spcPts val="561"/>
              </a:spcBef>
              <a:buClr>
                <a:srgbClr val="6ea0b0"/>
              </a:buClr>
              <a:buSzPct val="80000"/>
              <a:buFont typeface="Wingdings 2" charset="2"/>
              <a:buChar char=""/>
            </a:pPr>
            <a:r>
              <a:rPr b="1" i="1" lang="en-US" sz="2800" spc="-1" strike="noStrike" u="sng">
                <a:solidFill>
                  <a:srgbClr val="ffffff"/>
                </a:solidFill>
                <a:uFillTx/>
                <a:latin typeface="Arial"/>
              </a:rPr>
              <a:t>Intrusion detection system (IDS):</a:t>
            </a:r>
            <a:r>
              <a:rPr b="0" i="1" lang="en-US" sz="2700" spc="-1" strike="noStrike">
                <a:solidFill>
                  <a:srgbClr val="6ea0b0"/>
                </a:solidFill>
                <a:latin typeface="Arial"/>
              </a:rPr>
              <a:t> </a:t>
            </a:r>
            <a:r>
              <a:rPr b="0" lang="en-US" sz="2700" spc="-1" strike="noStrike">
                <a:solidFill>
                  <a:srgbClr val="ffffff"/>
                </a:solidFill>
                <a:latin typeface="Arial"/>
              </a:rPr>
              <a:t>is software that automates the intrusion detection process. The primary responsibility of an IDS is to detect unwanted and malicious activities.</a:t>
            </a:r>
            <a:endParaRPr b="0" lang="en-US" sz="2700" spc="-1" strike="noStrike">
              <a:solidFill>
                <a:srgbClr val="ffffff"/>
              </a:solidFill>
              <a:latin typeface="Arial"/>
            </a:endParaRPr>
          </a:p>
          <a:p>
            <a:pPr>
              <a:lnSpc>
                <a:spcPct val="80000"/>
              </a:lnSpc>
              <a:spcBef>
                <a:spcPts val="541"/>
              </a:spcBef>
            </a:pPr>
            <a:endParaRPr b="0" lang="en-US" sz="2700" spc="-1" strike="noStrike">
              <a:solidFill>
                <a:srgbClr val="ffffff"/>
              </a:solidFill>
              <a:latin typeface="Arial"/>
            </a:endParaRPr>
          </a:p>
          <a:p>
            <a:pPr marL="419040" indent="-382680">
              <a:lnSpc>
                <a:spcPct val="80000"/>
              </a:lnSpc>
              <a:spcBef>
                <a:spcPts val="561"/>
              </a:spcBef>
              <a:buClr>
                <a:srgbClr val="6ea0b0"/>
              </a:buClr>
              <a:buSzPct val="80000"/>
              <a:buFont typeface="Wingdings 2" charset="2"/>
              <a:buChar char=""/>
            </a:pPr>
            <a:r>
              <a:rPr b="1" i="1" lang="en-US" sz="2800" spc="-1" strike="noStrike" u="sng">
                <a:solidFill>
                  <a:srgbClr val="ffffff"/>
                </a:solidFill>
                <a:uFillTx/>
                <a:latin typeface="Arial"/>
              </a:rPr>
              <a:t>Intrusion prevention system (IPS):</a:t>
            </a:r>
            <a:r>
              <a:rPr b="0" lang="en-US" sz="2700" spc="-1" strike="noStrike">
                <a:solidFill>
                  <a:srgbClr val="6ea0b0"/>
                </a:solidFill>
                <a:latin typeface="Arial"/>
              </a:rPr>
              <a:t> </a:t>
            </a:r>
            <a:r>
              <a:rPr b="0" lang="en-US" sz="2700" spc="-1" strike="noStrike">
                <a:solidFill>
                  <a:srgbClr val="ffffff"/>
                </a:solidFill>
                <a:latin typeface="Arial"/>
              </a:rPr>
              <a:t>is software that has all the capabilities of an intrusion detection system and can also attempt to stop possible incidents. </a:t>
            </a:r>
            <a:endParaRPr b="0" lang="en-US" sz="2700" spc="-1" strike="noStrike">
              <a:solidFill>
                <a:srgbClr val="ffffff"/>
              </a:solidFill>
              <a:latin typeface="Arial"/>
            </a:endParaRPr>
          </a:p>
          <a:p>
            <a:pPr marL="419040" indent="-382680">
              <a:lnSpc>
                <a:spcPct val="80000"/>
              </a:lnSpc>
              <a:spcBef>
                <a:spcPts val="541"/>
              </a:spcBef>
              <a:tabLst>
                <a:tab algn="l" pos="0"/>
              </a:tabLst>
            </a:pPr>
            <a:endParaRPr b="0" lang="en-US" sz="2700" spc="-1" strike="noStrike">
              <a:solidFill>
                <a:srgbClr val="ffffff"/>
              </a:solidFill>
              <a:latin typeface="Arial"/>
            </a:endParaRPr>
          </a:p>
          <a:p>
            <a:pPr marL="419040" indent="-382680">
              <a:lnSpc>
                <a:spcPct val="80000"/>
              </a:lnSpc>
              <a:spcBef>
                <a:spcPts val="541"/>
              </a:spcBef>
              <a:tabLst>
                <a:tab algn="l" pos="0"/>
              </a:tabLst>
            </a:pPr>
            <a:endParaRPr b="0" lang="en-US" sz="2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380880"/>
            <a:ext cx="8229240" cy="6095520"/>
          </a:xfrm>
          <a:prstGeom prst="rect">
            <a:avLst/>
          </a:prstGeom>
          <a:noFill/>
          <a:ln w="9360">
            <a:noFill/>
          </a:ln>
        </p:spPr>
        <p:txBody>
          <a:bodyPr>
            <a:normAutofit/>
          </a:bodyPr>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One of the biggest concern of any security conscious network administrator is to keep intruders off the network.</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can be accomplished through good security practices, such as restrictive policies </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Updating the software's frequently also keeps intruders away. </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However an intruder may manage to slip past though your security.</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In such case you need to know about these incidents.</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This is where an intrusion detection system (IDS) comes into play. </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An IDS alerts you when someone has penetrated your defenses (or in some cases when someone is </a:t>
            </a:r>
            <a:r>
              <a:rPr b="0" i="1" lang="en-US" sz="2000" spc="-1" strike="noStrike">
                <a:solidFill>
                  <a:srgbClr val="ffffff"/>
                </a:solidFill>
                <a:latin typeface="Arial"/>
              </a:rPr>
              <a:t>attempting</a:t>
            </a:r>
            <a:r>
              <a:rPr b="0" lang="en-US" sz="2000" spc="-1" strike="noStrike">
                <a:solidFill>
                  <a:srgbClr val="ffffff"/>
                </a:solidFill>
                <a:latin typeface="Arial"/>
              </a:rPr>
              <a:t> to penetrate your defenses).</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There are a lot of very good IDS systems are available, but they may prove to be costly.</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In such cases </a:t>
            </a:r>
            <a:r>
              <a:rPr b="1" lang="en-US" sz="2000" spc="-1" strike="noStrike">
                <a:solidFill>
                  <a:srgbClr val="ffffff"/>
                </a:solidFill>
                <a:latin typeface="Arial"/>
              </a:rPr>
              <a:t>snort </a:t>
            </a:r>
            <a:r>
              <a:rPr b="0" lang="en-US" sz="2000" spc="-1" strike="noStrike">
                <a:solidFill>
                  <a:srgbClr val="ffffff"/>
                </a:solidFill>
                <a:latin typeface="Arial"/>
              </a:rPr>
              <a:t>works out to be a very cost effective option.</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is an open source IDS which is available for download for free.</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is available for various OS platforms including windows.</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can be downloaded from the site </a:t>
            </a:r>
            <a:r>
              <a:rPr b="0" lang="en-US" sz="2000" spc="-1" strike="noStrike">
                <a:solidFill>
                  <a:srgbClr val="00c8c3"/>
                </a:solidFill>
                <a:latin typeface="Arial"/>
                <a:hlinkClick r:id="rId1"/>
              </a:rPr>
              <a:t>http://www.snort.org</a:t>
            </a:r>
            <a:r>
              <a:rPr b="0" lang="en-US" sz="2000" spc="-1" strike="noStrike">
                <a:solidFill>
                  <a:srgbClr val="ffffff"/>
                </a:solidFill>
                <a:latin typeface="Arial"/>
              </a:rPr>
              <a:t>. </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304920"/>
            <a:ext cx="8229240" cy="6324120"/>
          </a:xfrm>
          <a:prstGeom prst="rect">
            <a:avLst/>
          </a:prstGeom>
          <a:noFill/>
          <a:ln w="9360">
            <a:noFill/>
          </a:ln>
        </p:spPr>
        <p:txBody>
          <a:bodyPr>
            <a:noAutofit/>
          </a:bodyPr>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is distributed under the GNU GPL license by the author </a:t>
            </a:r>
            <a:r>
              <a:rPr b="0" lang="en-US" sz="2000" spc="-1" strike="noStrike" u="sng">
                <a:solidFill>
                  <a:srgbClr val="00c8c3"/>
                </a:solidFill>
                <a:uFillTx/>
                <a:latin typeface="Arial"/>
                <a:hlinkClick r:id="rId1"/>
              </a:rPr>
              <a:t>Martin Roesch</a:t>
            </a:r>
            <a:r>
              <a:rPr b="0" lang="en-US" sz="2000" spc="-1" strike="noStrike">
                <a:solidFill>
                  <a:srgbClr val="ffffff"/>
                </a:solidFill>
                <a:latin typeface="Arial"/>
              </a:rPr>
              <a:t>.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is a lightweight network IDS, capable of performing real-time traffic analysis and packet logging on IP networks.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can perform protocol analysis, content searching/matching.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can be used to detect a variety of attacks and probes, such as buffer overflows, stealth port scans, CGI attacks, SMB probes, OS fingerprinting attempts, and more.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uses a flexible rules language to describe traffic that it should collect or pass, and includes a detection engine utilizing a modular plug-in architecture.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has real-time alerting capability as well, incorporating alerting mechanisms for Syslog, user- specified files, a UNIX socket, or WinPopup messages to Windows clients using Samba's smbclient.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has three primary uses. It can be used as a straight packet sniffer or as a packet logger that is useful for network traffic debugging.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can also be used as a full blown network intrusion detection system.</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457200"/>
            <a:ext cx="8229240" cy="5668560"/>
          </a:xfrm>
          <a:prstGeom prst="rect">
            <a:avLst/>
          </a:prstGeom>
          <a:noFill/>
          <a:ln w="9360">
            <a:noFill/>
          </a:ln>
        </p:spPr>
        <p:txBody>
          <a:bodyPr>
            <a:noAutofit/>
          </a:bodyPr>
          <a:p>
            <a:pPr marL="419040" indent="-382680">
              <a:lnSpc>
                <a:spcPct val="100000"/>
              </a:lnSpc>
              <a:spcBef>
                <a:spcPts val="400"/>
              </a:spcBef>
              <a:buClr>
                <a:srgbClr val="6ea0b0"/>
              </a:buClr>
              <a:buSzPct val="80000"/>
              <a:buFont typeface="Wingdings 2" charset="2"/>
              <a:buChar char=""/>
            </a:pPr>
            <a:r>
              <a:rPr b="1" lang="en-US" sz="2000" spc="-1" strike="noStrike" u="sng">
                <a:solidFill>
                  <a:srgbClr val="ffffff"/>
                </a:solidFill>
                <a:uFillTx/>
                <a:latin typeface="Arial"/>
              </a:rPr>
              <a:t>Installing Snort on Windows</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Get  the Snort installer exe file and start installation.</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Accept the snort license agreement.</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is capable of storing the logs either in a SQL Database or in a ORACLE database. If you have one and plan to store snort logs in it select one of the last two actions else select the first action.</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This will store the logs in files.</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p:txBody>
      </p:sp>
      <p:pic>
        <p:nvPicPr>
          <p:cNvPr id="125" name="Picture 2" descr=""/>
          <p:cNvPicPr/>
          <p:nvPr/>
        </p:nvPicPr>
        <p:blipFill>
          <a:blip r:embed="rId1"/>
          <a:stretch/>
        </p:blipFill>
        <p:spPr>
          <a:xfrm>
            <a:off x="838080" y="2971800"/>
            <a:ext cx="7543440" cy="3504960"/>
          </a:xfrm>
          <a:prstGeom prst="rect">
            <a:avLst/>
          </a:prstGeom>
          <a:ln w="9525">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28600"/>
            <a:ext cx="8229240" cy="6019560"/>
          </a:xfrm>
          <a:prstGeom prst="rect">
            <a:avLst/>
          </a:prstGeom>
          <a:noFill/>
          <a:ln w="9360">
            <a:noFill/>
          </a:ln>
        </p:spPr>
        <p:txBody>
          <a:bodyPr>
            <a:noAutofit/>
          </a:bodyPr>
          <a:p>
            <a:pPr>
              <a:lnSpc>
                <a:spcPct val="100000"/>
              </a:lnSpc>
              <a:spcBef>
                <a:spcPts val="400"/>
              </a:spcBef>
            </a:pPr>
            <a:endParaRPr b="0" lang="en-US" sz="3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On the following screen select the snort components to be installed.</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is a good idea to select all the components and it requires only around 24 MB.</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p:txBody>
      </p:sp>
      <p:pic>
        <p:nvPicPr>
          <p:cNvPr id="127" name="Picture 2" descr=""/>
          <p:cNvPicPr/>
          <p:nvPr/>
        </p:nvPicPr>
        <p:blipFill>
          <a:blip r:embed="rId1"/>
          <a:stretch/>
        </p:blipFill>
        <p:spPr>
          <a:xfrm>
            <a:off x="2286000" y="1523880"/>
            <a:ext cx="4495320" cy="3352320"/>
          </a:xfrm>
          <a:prstGeom prst="rect">
            <a:avLst/>
          </a:prstGeom>
          <a:ln w="9525">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80880" y="304920"/>
            <a:ext cx="8229240" cy="6324120"/>
          </a:xfrm>
          <a:prstGeom prst="rect">
            <a:avLst/>
          </a:prstGeom>
          <a:noFill/>
          <a:ln w="9360">
            <a:noFill/>
          </a:ln>
        </p:spPr>
        <p:txBody>
          <a:bodyPr>
            <a:normAutofit fontScale="97000"/>
          </a:bodyPr>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Next installation option allows to select the snort installation location.</a:t>
            </a: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Default location is c:\snort which can be changed.</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marL="420480" indent="-38376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When clicked next in the above </a:t>
            </a:r>
            <a:endParaRPr b="0" lang="en-US" sz="2000" spc="-1" strike="noStrike">
              <a:solidFill>
                <a:srgbClr val="ffffff"/>
              </a:solidFill>
              <a:latin typeface="Arial"/>
            </a:endParaRPr>
          </a:p>
          <a:p>
            <a:pPr marL="420480" indent="-383760">
              <a:lnSpc>
                <a:spcPct val="100000"/>
              </a:lnSpc>
              <a:spcBef>
                <a:spcPts val="400"/>
              </a:spcBef>
              <a:tabLst>
                <a:tab algn="l" pos="0"/>
              </a:tabLst>
            </a:pPr>
            <a:r>
              <a:rPr b="0" lang="en-US" sz="2000" spc="-1" strike="noStrike">
                <a:solidFill>
                  <a:srgbClr val="ffffff"/>
                </a:solidFill>
                <a:latin typeface="Arial"/>
              </a:rPr>
              <a:t>     </a:t>
            </a:r>
            <a:r>
              <a:rPr b="0" lang="en-US" sz="2000" spc="-1" strike="noStrike">
                <a:solidFill>
                  <a:srgbClr val="ffffff"/>
                </a:solidFill>
                <a:latin typeface="Arial"/>
              </a:rPr>
              <a:t>screen a window showing installation</a:t>
            </a:r>
            <a:endParaRPr b="0" lang="en-US" sz="2000" spc="-1" strike="noStrike">
              <a:solidFill>
                <a:srgbClr val="ffffff"/>
              </a:solidFill>
              <a:latin typeface="Arial"/>
            </a:endParaRPr>
          </a:p>
          <a:p>
            <a:pPr marL="420480" indent="-383760">
              <a:lnSpc>
                <a:spcPct val="100000"/>
              </a:lnSpc>
              <a:spcBef>
                <a:spcPts val="400"/>
              </a:spcBef>
              <a:tabLst>
                <a:tab algn="l" pos="0"/>
              </a:tabLst>
            </a:pPr>
            <a:r>
              <a:rPr b="0" lang="en-US" sz="2000" spc="-1" strike="noStrike">
                <a:solidFill>
                  <a:srgbClr val="ffffff"/>
                </a:solidFill>
                <a:latin typeface="Arial"/>
              </a:rPr>
              <a:t>     </a:t>
            </a:r>
            <a:r>
              <a:rPr b="0" lang="en-US" sz="2000" spc="-1" strike="noStrike">
                <a:solidFill>
                  <a:srgbClr val="ffffff"/>
                </a:solidFill>
                <a:latin typeface="Arial"/>
              </a:rPr>
              <a:t>progress bar appears. When the </a:t>
            </a:r>
            <a:endParaRPr b="0" lang="en-US" sz="2000" spc="-1" strike="noStrike">
              <a:solidFill>
                <a:srgbClr val="ffffff"/>
              </a:solidFill>
              <a:latin typeface="Arial"/>
            </a:endParaRPr>
          </a:p>
          <a:p>
            <a:pPr marL="420480" indent="-383760">
              <a:lnSpc>
                <a:spcPct val="100000"/>
              </a:lnSpc>
              <a:spcBef>
                <a:spcPts val="400"/>
              </a:spcBef>
              <a:tabLst>
                <a:tab algn="l" pos="0"/>
              </a:tabLst>
            </a:pPr>
            <a:r>
              <a:rPr b="0" lang="en-US" sz="2000" spc="-1" strike="noStrike">
                <a:solidFill>
                  <a:srgbClr val="ffffff"/>
                </a:solidFill>
                <a:latin typeface="Arial"/>
              </a:rPr>
              <a:t>     </a:t>
            </a:r>
            <a:r>
              <a:rPr b="0" lang="en-US" sz="2000" spc="-1" strike="noStrike">
                <a:solidFill>
                  <a:srgbClr val="ffffff"/>
                </a:solidFill>
                <a:latin typeface="Arial"/>
              </a:rPr>
              <a:t>Installation is over clicking next gives </a:t>
            </a:r>
            <a:endParaRPr b="0" lang="en-US" sz="2000" spc="-1" strike="noStrike">
              <a:solidFill>
                <a:srgbClr val="ffffff"/>
              </a:solidFill>
              <a:latin typeface="Arial"/>
            </a:endParaRPr>
          </a:p>
          <a:p>
            <a:pPr marL="420480" indent="-383760">
              <a:lnSpc>
                <a:spcPct val="100000"/>
              </a:lnSpc>
              <a:spcBef>
                <a:spcPts val="400"/>
              </a:spcBef>
              <a:tabLst>
                <a:tab algn="l" pos="0"/>
              </a:tabLst>
            </a:pPr>
            <a:r>
              <a:rPr b="0" lang="en-US" sz="2000" spc="-1" strike="noStrike">
                <a:solidFill>
                  <a:srgbClr val="ffffff"/>
                </a:solidFill>
                <a:latin typeface="Arial"/>
              </a:rPr>
              <a:t>     </a:t>
            </a:r>
            <a:r>
              <a:rPr b="0" lang="en-US" sz="2000" spc="-1" strike="noStrike">
                <a:solidFill>
                  <a:srgbClr val="ffffff"/>
                </a:solidFill>
                <a:latin typeface="Arial"/>
              </a:rPr>
              <a:t>the window shown on the right hand</a:t>
            </a:r>
            <a:endParaRPr b="0" lang="en-US" sz="2000" spc="-1" strike="noStrike">
              <a:solidFill>
                <a:srgbClr val="ffffff"/>
              </a:solidFill>
              <a:latin typeface="Arial"/>
            </a:endParaRPr>
          </a:p>
          <a:p>
            <a:pPr marL="420480" indent="-383760">
              <a:lnSpc>
                <a:spcPct val="100000"/>
              </a:lnSpc>
              <a:spcBef>
                <a:spcPts val="400"/>
              </a:spcBef>
              <a:tabLst>
                <a:tab algn="l" pos="0"/>
              </a:tabLst>
            </a:pPr>
            <a:r>
              <a:rPr b="0" lang="en-US" sz="2000" spc="-1" strike="noStrike">
                <a:solidFill>
                  <a:srgbClr val="ffffff"/>
                </a:solidFill>
                <a:latin typeface="Arial"/>
              </a:rPr>
              <a:t>     </a:t>
            </a:r>
            <a:r>
              <a:rPr b="0" lang="en-US" sz="2000" spc="-1" strike="noStrike">
                <a:solidFill>
                  <a:srgbClr val="ffffff"/>
                </a:solidFill>
                <a:latin typeface="Arial"/>
              </a:rPr>
              <a:t>side.</a:t>
            </a:r>
            <a:endParaRPr b="0" lang="en-US" sz="2000" spc="-1" strike="noStrike">
              <a:solidFill>
                <a:srgbClr val="ffffff"/>
              </a:solidFill>
              <a:latin typeface="Arial"/>
            </a:endParaRPr>
          </a:p>
          <a:p>
            <a:pPr marL="420480" indent="-383760">
              <a:lnSpc>
                <a:spcPct val="100000"/>
              </a:lnSpc>
              <a:spcBef>
                <a:spcPts val="400"/>
              </a:spcBef>
              <a:tabLst>
                <a:tab algn="l" pos="0"/>
              </a:tabLst>
            </a:pPr>
            <a:r>
              <a:rPr b="0" lang="en-US" sz="2000" spc="-1" strike="noStrike">
                <a:solidFill>
                  <a:srgbClr val="ffffff"/>
                </a:solidFill>
                <a:latin typeface="Arial"/>
              </a:rPr>
              <a:t>    </a:t>
            </a:r>
            <a:endParaRPr b="0" lang="en-US" sz="2000" spc="-1" strike="noStrike">
              <a:solidFill>
                <a:srgbClr val="ffffff"/>
              </a:solidFill>
              <a:latin typeface="Arial"/>
            </a:endParaRPr>
          </a:p>
        </p:txBody>
      </p:sp>
      <p:pic>
        <p:nvPicPr>
          <p:cNvPr id="129" name="Picture 2" descr=""/>
          <p:cNvPicPr/>
          <p:nvPr/>
        </p:nvPicPr>
        <p:blipFill>
          <a:blip r:embed="rId1"/>
          <a:stretch/>
        </p:blipFill>
        <p:spPr>
          <a:xfrm>
            <a:off x="914400" y="1066680"/>
            <a:ext cx="3809520" cy="2971440"/>
          </a:xfrm>
          <a:prstGeom prst="rect">
            <a:avLst/>
          </a:prstGeom>
          <a:ln w="9525">
            <a:noFill/>
          </a:ln>
        </p:spPr>
      </p:pic>
      <p:pic>
        <p:nvPicPr>
          <p:cNvPr id="130" name="Picture 2" descr=""/>
          <p:cNvPicPr/>
          <p:nvPr/>
        </p:nvPicPr>
        <p:blipFill>
          <a:blip r:embed="rId2"/>
          <a:stretch/>
        </p:blipFill>
        <p:spPr>
          <a:xfrm>
            <a:off x="5105520" y="3657600"/>
            <a:ext cx="3428640" cy="2819160"/>
          </a:xfrm>
          <a:prstGeom prst="rect">
            <a:avLst/>
          </a:prstGeom>
          <a:ln w="9525">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380880"/>
            <a:ext cx="8229240" cy="6248160"/>
          </a:xfrm>
          <a:prstGeom prst="rect">
            <a:avLst/>
          </a:prstGeom>
          <a:noFill/>
          <a:ln w="9360">
            <a:noFill/>
          </a:ln>
        </p:spPr>
        <p:txBody>
          <a:bodyPr>
            <a:noAutofit/>
          </a:bodyPr>
          <a:p>
            <a:pPr>
              <a:lnSpc>
                <a:spcPct val="100000"/>
              </a:lnSpc>
              <a:spcBef>
                <a:spcPts val="400"/>
              </a:spcBef>
            </a:pPr>
            <a:endParaRPr b="0" lang="en-US" sz="3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As stated in the last window snort requires a program called </a:t>
            </a:r>
            <a:r>
              <a:rPr b="1" i="1" lang="en-US" sz="2000" spc="-1" strike="noStrike">
                <a:solidFill>
                  <a:srgbClr val="ffffff"/>
                </a:solidFill>
                <a:latin typeface="Arial"/>
              </a:rPr>
              <a:t>WinPcap.</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WinPcap is Windows Packet Capture Library.</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provides certain types of network access that Snort needs for its IDS and packet sniffing functions.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Visit the WinPcap Web site mentioned on the last screen.</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Select the latest stable download</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 </a:t>
            </a:r>
            <a:r>
              <a:rPr b="0" lang="en-US" sz="2000" spc="-1" strike="noStrike">
                <a:solidFill>
                  <a:srgbClr val="ffffff"/>
                </a:solidFill>
                <a:latin typeface="Arial"/>
              </a:rPr>
              <a:t>The download includes a Windows installer you can start by double-clicking.</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Installing WinPcap is very easy.</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is mostly a command based tool.</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All the snort commands are stored in the bin directory under the snort installation directory.</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Thus it is a good idea to add this directory in the PATH variable.</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Now executing the command </a:t>
            </a:r>
            <a:r>
              <a:rPr b="1" lang="en-US" sz="2000" spc="-1" strike="noStrike">
                <a:solidFill>
                  <a:srgbClr val="ffffff"/>
                </a:solidFill>
                <a:latin typeface="Arial"/>
              </a:rPr>
              <a:t>snort  </a:t>
            </a:r>
            <a:r>
              <a:rPr b="0" lang="en-US" sz="2000" spc="-1" strike="noStrike">
                <a:solidFill>
                  <a:srgbClr val="ffffff"/>
                </a:solidFill>
                <a:latin typeface="Arial"/>
              </a:rPr>
              <a:t>provides  help.</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Now snort is ready for use.</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304920"/>
            <a:ext cx="8229240" cy="6324120"/>
          </a:xfrm>
          <a:prstGeom prst="rect">
            <a:avLst/>
          </a:prstGeom>
          <a:noFill/>
          <a:ln w="9360">
            <a:noFill/>
          </a:ln>
        </p:spPr>
        <p:txBody>
          <a:bodyPr>
            <a:noAutofit/>
          </a:bodyPr>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Snort can be used as a packet sniffer.</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To make snort work as a packet sniffer issue the following command.</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1" lang="en-US" sz="2000" spc="-1" strike="noStrike">
                <a:solidFill>
                  <a:srgbClr val="ffffff"/>
                </a:solidFill>
                <a:latin typeface="Arial"/>
              </a:rPr>
              <a:t>Snort   -v</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However administrative privilege is required for the user who executes the above command.</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Press </a:t>
            </a:r>
            <a:r>
              <a:rPr b="1" lang="en-US" sz="2000" spc="-1" strike="noStrike">
                <a:solidFill>
                  <a:srgbClr val="ffffff"/>
                </a:solidFill>
                <a:latin typeface="Arial"/>
              </a:rPr>
              <a:t>Ctrl + C</a:t>
            </a:r>
            <a:r>
              <a:rPr b="0" lang="en-US" sz="2000" spc="-1" strike="noStrike">
                <a:solidFill>
                  <a:srgbClr val="ffffff"/>
                </a:solidFill>
                <a:latin typeface="Arial"/>
              </a:rPr>
              <a:t> to terminate snort output as snort will display sniffed packet information continuously.</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The command </a:t>
            </a:r>
            <a:r>
              <a:rPr b="1" lang="en-US" sz="2000" spc="-1" strike="noStrike">
                <a:solidFill>
                  <a:srgbClr val="ffffff"/>
                </a:solidFill>
                <a:latin typeface="Arial"/>
              </a:rPr>
              <a:t>snort  -l LogDir  </a:t>
            </a:r>
            <a:r>
              <a:rPr b="0" lang="en-US" sz="2000" spc="-1" strike="noStrike">
                <a:solidFill>
                  <a:srgbClr val="ffffff"/>
                </a:solidFill>
                <a:latin typeface="Arial"/>
              </a:rPr>
              <a:t>will make the snort work as a packet sniffer but the command output is not displayed to the screen but logged to a file within the specified directory.</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1" lang="en-US" sz="2000" spc="-1" strike="noStrike">
                <a:solidFill>
                  <a:srgbClr val="ffffff"/>
                </a:solidFill>
                <a:latin typeface="Arial"/>
              </a:rPr>
              <a:t> </a:t>
            </a:r>
            <a:r>
              <a:rPr b="0" lang="en-US" sz="2000" spc="-1" strike="noStrike">
                <a:solidFill>
                  <a:srgbClr val="ffffff"/>
                </a:solidFill>
                <a:latin typeface="Arial"/>
              </a:rPr>
              <a:t>Again Ctrl + C will terminate snort.</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Because the types of intrusions change rapidly, Snort has a set of rules that you can download from the Snort site that details these intrusions and allows Snort to look for them.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The rules change frequently, keeping up with (or at least trying to) the various types of attacks that are going on.</a:t>
            </a: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a:p>
            <a:pPr>
              <a:lnSpc>
                <a:spcPct val="100000"/>
              </a:lnSpc>
              <a:spcBef>
                <a:spcPts val="400"/>
              </a:spcBef>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380880"/>
            <a:ext cx="8229240" cy="6095520"/>
          </a:xfrm>
          <a:prstGeom prst="rect">
            <a:avLst/>
          </a:prstGeom>
          <a:noFill/>
          <a:ln w="9360">
            <a:noFill/>
          </a:ln>
        </p:spPr>
        <p:txBody>
          <a:bodyPr>
            <a:noAutofit/>
          </a:bodyPr>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Additionally, snort  needs to be configured for what to do when it senses an attack.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The command </a:t>
            </a:r>
            <a:r>
              <a:rPr b="1" lang="en-US" sz="2000" spc="-1" strike="noStrike">
                <a:solidFill>
                  <a:srgbClr val="ffffff"/>
                </a:solidFill>
                <a:latin typeface="Arial"/>
              </a:rPr>
              <a:t>snort   -A</a:t>
            </a:r>
            <a:r>
              <a:rPr b="0" lang="en-US" sz="2000" spc="-1" strike="noStrike">
                <a:solidFill>
                  <a:srgbClr val="ffffff"/>
                </a:solidFill>
                <a:latin typeface="Arial"/>
              </a:rPr>
              <a:t>, which puts Snort in </a:t>
            </a:r>
            <a:r>
              <a:rPr b="0" i="1" lang="en-US" sz="2000" spc="-1" strike="noStrike">
                <a:solidFill>
                  <a:srgbClr val="ffffff"/>
                </a:solidFill>
                <a:latin typeface="Arial"/>
              </a:rPr>
              <a:t>alert mode. </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 modification to </a:t>
            </a:r>
            <a:r>
              <a:rPr b="1" lang="en-US" sz="2000" spc="-1" strike="noStrike">
                <a:solidFill>
                  <a:srgbClr val="ffffff"/>
                </a:solidFill>
                <a:latin typeface="Arial"/>
              </a:rPr>
              <a:t>snort.conf </a:t>
            </a:r>
            <a:r>
              <a:rPr b="0" lang="en-US" sz="2000" spc="-1" strike="noStrike">
                <a:solidFill>
                  <a:srgbClr val="ffffff"/>
                </a:solidFill>
                <a:latin typeface="Arial"/>
              </a:rPr>
              <a:t>file is required to make snort work as IDS according to the requirements.</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A GUI based front end for snort is available which is called IDSCENTER.</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can be downloaded from </a:t>
            </a:r>
            <a:r>
              <a:rPr b="0" lang="en-US" sz="2000" spc="-1" strike="noStrike" u="sng">
                <a:solidFill>
                  <a:srgbClr val="00c8c3"/>
                </a:solidFill>
                <a:uFillTx/>
                <a:latin typeface="Arial"/>
                <a:hlinkClick r:id="rId1"/>
              </a:rPr>
              <a:t>http://www.engagesecurity.com/downloads/#idscenter</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makes the snort configuration more easy.</a:t>
            </a:r>
            <a:endParaRPr b="0" lang="en-US" sz="2000" spc="-1" strike="noStrike">
              <a:solidFill>
                <a:srgbClr val="ffffff"/>
              </a:solidFill>
              <a:latin typeface="Arial"/>
            </a:endParaRPr>
          </a:p>
          <a:p>
            <a:pPr marL="419040" indent="-382680">
              <a:lnSpc>
                <a:spcPct val="100000"/>
              </a:lnSpc>
              <a:spcBef>
                <a:spcPts val="400"/>
              </a:spcBef>
              <a:buClr>
                <a:srgbClr val="6ea0b0"/>
              </a:buClr>
              <a:buSzPct val="80000"/>
              <a:buFont typeface="Wingdings 2" charset="2"/>
              <a:buChar char=""/>
            </a:pPr>
            <a:r>
              <a:rPr b="0" lang="en-US" sz="2000" spc="-1" strike="noStrike">
                <a:solidFill>
                  <a:srgbClr val="ffffff"/>
                </a:solidFill>
                <a:latin typeface="Arial"/>
              </a:rPr>
              <a:t>It requires a snort version of 2.x or higher and similarly winpcap version 2.3 or higher.</a:t>
            </a:r>
            <a:endParaRPr b="0" lang="en-US" sz="2000" spc="-1" strike="noStrike">
              <a:solidFill>
                <a:srgbClr val="ffffff"/>
              </a:solidFill>
              <a:latin typeface="Arial"/>
            </a:endParaRPr>
          </a:p>
          <a:p>
            <a:pPr marL="419040" indent="-382680">
              <a:lnSpc>
                <a:spcPct val="100000"/>
              </a:lnSpc>
              <a:spcBef>
                <a:spcPts val="400"/>
              </a:spcBef>
              <a:tabLst>
                <a:tab algn="l" pos="0"/>
              </a:tabLst>
            </a:pPr>
            <a:endParaRPr b="0" lang="en-US" sz="2000" spc="-1" strike="noStrike">
              <a:solidFill>
                <a:srgbClr val="ffffff"/>
              </a:solidFill>
              <a:latin typeface="Arial"/>
            </a:endParaRPr>
          </a:p>
          <a:p>
            <a:pPr>
              <a:lnSpc>
                <a:spcPct val="100000"/>
              </a:lnSpc>
              <a:spcBef>
                <a:spcPts val="400"/>
              </a:spcBef>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57" name="TextShape 2"/>
          <p:cNvSpPr txBox="1"/>
          <p:nvPr/>
        </p:nvSpPr>
        <p:spPr>
          <a:xfrm>
            <a:off x="228600" y="274680"/>
            <a:ext cx="8686440" cy="1142640"/>
          </a:xfrm>
          <a:prstGeom prst="rect">
            <a:avLst/>
          </a:prstGeom>
          <a:noFill/>
          <a:ln w="9360">
            <a:noFill/>
          </a:ln>
        </p:spPr>
        <p:txBody>
          <a:bodyPr lIns="45720" rIns="45720" anchor="ctr">
            <a:noAutofit/>
          </a:bodyPr>
          <a:p>
            <a:pPr>
              <a:lnSpc>
                <a:spcPct val="100000"/>
              </a:lnSpc>
              <a:tabLst>
                <a:tab algn="l" pos="0"/>
              </a:tabLst>
            </a:pPr>
            <a:r>
              <a:rPr b="1" lang="en-US" sz="3600" spc="-1" strike="noStrike">
                <a:solidFill>
                  <a:srgbClr val="ffffff"/>
                </a:solidFill>
                <a:latin typeface="Arial"/>
              </a:rPr>
              <a:t>Need for Intrusion Detection Prevention Systems</a:t>
            </a:r>
            <a:endParaRPr b="0" lang="en-US" sz="3600" spc="-1" strike="noStrike">
              <a:solidFill>
                <a:srgbClr val="ffffff"/>
              </a:solidFill>
              <a:latin typeface="Arial"/>
            </a:endParaRPr>
          </a:p>
        </p:txBody>
      </p:sp>
      <p:sp>
        <p:nvSpPr>
          <p:cNvPr id="58" name="TextShape 3"/>
          <p:cNvSpPr txBox="1"/>
          <p:nvPr/>
        </p:nvSpPr>
        <p:spPr>
          <a:xfrm>
            <a:off x="457200" y="1447920"/>
            <a:ext cx="8229240" cy="4876560"/>
          </a:xfrm>
          <a:prstGeom prst="rect">
            <a:avLst/>
          </a:prstGeom>
          <a:noFill/>
          <a:ln w="9360">
            <a:noFill/>
          </a:ln>
        </p:spPr>
        <p:txBody>
          <a:bodyPr>
            <a:noAutofit/>
          </a:bodyPr>
          <a:p>
            <a:pPr marL="419040" indent="-382680" algn="just">
              <a:lnSpc>
                <a:spcPct val="90000"/>
              </a:lnSpc>
              <a:spcBef>
                <a:spcPts val="561"/>
              </a:spcBef>
              <a:buClr>
                <a:srgbClr val="6ea0b0"/>
              </a:buClr>
              <a:buSzPct val="80000"/>
              <a:buFont typeface="Wingdings 2" charset="2"/>
              <a:buChar char=""/>
            </a:pPr>
            <a:r>
              <a:rPr b="0" lang="en-US" sz="2800" spc="-1" strike="noStrike">
                <a:solidFill>
                  <a:srgbClr val="ffffff"/>
                </a:solidFill>
                <a:latin typeface="Times New Roman"/>
              </a:rPr>
              <a:t>It’s a fact that while every enterprise has a firewall, most still suffer from network security problems. IT professionals are acutely aware of the need for additional protective technologies, and network equipment vendors are anxious to fill in the gap. </a:t>
            </a:r>
            <a:endParaRPr b="0" lang="en-US" sz="2800" spc="-1" strike="noStrike">
              <a:solidFill>
                <a:srgbClr val="ffffff"/>
              </a:solidFill>
              <a:latin typeface="Arial"/>
            </a:endParaRPr>
          </a:p>
          <a:p>
            <a:pPr algn="just">
              <a:lnSpc>
                <a:spcPct val="90000"/>
              </a:lnSpc>
              <a:spcBef>
                <a:spcPts val="561"/>
              </a:spcBef>
            </a:pPr>
            <a:endParaRPr b="0" lang="en-US" sz="2800" spc="-1" strike="noStrike">
              <a:solidFill>
                <a:srgbClr val="ffffff"/>
              </a:solidFill>
              <a:latin typeface="Arial"/>
            </a:endParaRPr>
          </a:p>
          <a:p>
            <a:pPr marL="419040" indent="-382680">
              <a:lnSpc>
                <a:spcPct val="90000"/>
              </a:lnSpc>
              <a:spcBef>
                <a:spcPts val="561"/>
              </a:spcBef>
              <a:buClr>
                <a:srgbClr val="6ea0b0"/>
              </a:buClr>
              <a:buSzPct val="80000"/>
              <a:buFont typeface="Wingdings 2" charset="2"/>
              <a:buChar char=""/>
            </a:pPr>
            <a:r>
              <a:rPr b="0" lang="en-US" sz="2800" spc="-1" strike="noStrike">
                <a:solidFill>
                  <a:srgbClr val="ffffff"/>
                </a:solidFill>
                <a:latin typeface="Times New Roman"/>
              </a:rPr>
              <a:t>Intrusion Detection/Prevention Systems have been promoted as cost-effective ways to block malicious traffic, to detect and contain worm and virus threats, to serve as a network monitoring point, to assist in compliance requirements, and to act as a network sanitizing agent.</a:t>
            </a: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60" name="TextShape 2"/>
          <p:cNvSpPr txBox="1"/>
          <p:nvPr/>
        </p:nvSpPr>
        <p:spPr>
          <a:xfrm>
            <a:off x="0" y="274680"/>
            <a:ext cx="9143640" cy="1142640"/>
          </a:xfrm>
          <a:prstGeom prst="rect">
            <a:avLst/>
          </a:prstGeom>
          <a:noFill/>
          <a:ln w="9360">
            <a:noFill/>
          </a:ln>
        </p:spPr>
        <p:txBody>
          <a:bodyPr lIns="45720" rIns="45720" anchor="ctr">
            <a:noAutofit/>
          </a:bodyPr>
          <a:p>
            <a:pPr>
              <a:lnSpc>
                <a:spcPct val="100000"/>
              </a:lnSpc>
            </a:pPr>
            <a:r>
              <a:rPr b="1" lang="en-US" sz="3600" spc="-1" strike="noStrike">
                <a:solidFill>
                  <a:srgbClr val="ffffff"/>
                </a:solidFill>
                <a:latin typeface="Franklin Gothic Book"/>
              </a:rPr>
              <a:t>Need for Intrusion Detection/Prevention Systems</a:t>
            </a:r>
            <a:endParaRPr b="0" lang="en-US" sz="3600" spc="-1" strike="noStrike">
              <a:solidFill>
                <a:srgbClr val="ffffff"/>
              </a:solidFill>
              <a:latin typeface="Arial"/>
            </a:endParaRPr>
          </a:p>
        </p:txBody>
      </p:sp>
      <p:sp>
        <p:nvSpPr>
          <p:cNvPr id="61" name="TextShape 3"/>
          <p:cNvSpPr txBox="1"/>
          <p:nvPr/>
        </p:nvSpPr>
        <p:spPr>
          <a:xfrm>
            <a:off x="457200" y="1676520"/>
            <a:ext cx="8305560" cy="4876560"/>
          </a:xfrm>
          <a:prstGeom prst="rect">
            <a:avLst/>
          </a:prstGeom>
          <a:noFill/>
          <a:ln w="9360">
            <a:noFill/>
          </a:ln>
        </p:spPr>
        <p:txBody>
          <a:bodyPr>
            <a:noAutofit/>
          </a:bodyPr>
          <a:p>
            <a:pPr marL="419040" indent="-382680">
              <a:lnSpc>
                <a:spcPct val="90000"/>
              </a:lnSpc>
              <a:spcBef>
                <a:spcPts val="601"/>
              </a:spcBef>
              <a:tabLst>
                <a:tab algn="l" pos="0"/>
              </a:tabLst>
            </a:pPr>
            <a:r>
              <a:rPr b="1" lang="en-US" sz="3000" spc="-1" strike="noStrike" u="sng">
                <a:solidFill>
                  <a:srgbClr val="ffffff"/>
                </a:solidFill>
                <a:uFillTx/>
                <a:latin typeface="Times New Roman"/>
              </a:rPr>
              <a:t>IDPSs are primarily focused on:</a:t>
            </a:r>
            <a:r>
              <a:rPr b="0" lang="en-US" sz="3000" spc="-1" strike="noStrike">
                <a:solidFill>
                  <a:srgbClr val="6ea0b0"/>
                </a:solidFill>
                <a:latin typeface="Times New Roman"/>
              </a:rPr>
              <a:t> </a:t>
            </a:r>
            <a:endParaRPr b="0" lang="en-US" sz="3000" spc="-1" strike="noStrike">
              <a:solidFill>
                <a:srgbClr val="ffffff"/>
              </a:solidFill>
              <a:latin typeface="Arial"/>
            </a:endParaRPr>
          </a:p>
          <a:p>
            <a:pPr marL="419040" indent="-382680">
              <a:lnSpc>
                <a:spcPct val="90000"/>
              </a:lnSpc>
              <a:spcBef>
                <a:spcPts val="601"/>
              </a:spcBef>
              <a:buClr>
                <a:srgbClr val="6ea0b0"/>
              </a:buClr>
              <a:buSzPct val="80000"/>
              <a:buFont typeface="Wingdings 2" charset="2"/>
              <a:buChar char=""/>
              <a:tabLst>
                <a:tab algn="l" pos="0"/>
              </a:tabLst>
            </a:pPr>
            <a:r>
              <a:rPr b="0" lang="en-US" sz="3000" spc="-1" strike="noStrike">
                <a:solidFill>
                  <a:srgbClr val="ffffff"/>
                </a:solidFill>
                <a:latin typeface="Arial"/>
              </a:rPr>
              <a:t>Identifying possible incidents, logging information about them, attempting to stop them, and reporting them to security administrators. </a:t>
            </a:r>
            <a:endParaRPr b="0" lang="en-US" sz="3000" spc="-1" strike="noStrike">
              <a:solidFill>
                <a:srgbClr val="ffffff"/>
              </a:solidFill>
              <a:latin typeface="Arial"/>
            </a:endParaRPr>
          </a:p>
          <a:p>
            <a:pPr marL="419040" indent="-382680">
              <a:lnSpc>
                <a:spcPct val="90000"/>
              </a:lnSpc>
              <a:spcBef>
                <a:spcPts val="601"/>
              </a:spcBef>
              <a:buClr>
                <a:srgbClr val="6ea0b0"/>
              </a:buClr>
              <a:buSzPct val="80000"/>
              <a:buFont typeface="Wingdings 2" charset="2"/>
              <a:buChar char=""/>
              <a:tabLst>
                <a:tab algn="l" pos="0"/>
              </a:tabLst>
            </a:pPr>
            <a:r>
              <a:rPr b="0" lang="en-US" sz="3000" spc="-1" strike="noStrike">
                <a:solidFill>
                  <a:srgbClr val="ffffff"/>
                </a:solidFill>
                <a:latin typeface="Arial"/>
              </a:rPr>
              <a:t>Identifying problems with security policies</a:t>
            </a:r>
            <a:endParaRPr b="0" lang="en-US" sz="3000" spc="-1" strike="noStrike">
              <a:solidFill>
                <a:srgbClr val="ffffff"/>
              </a:solidFill>
              <a:latin typeface="Arial"/>
            </a:endParaRPr>
          </a:p>
          <a:p>
            <a:pPr marL="419040" indent="-382680">
              <a:lnSpc>
                <a:spcPct val="90000"/>
              </a:lnSpc>
              <a:spcBef>
                <a:spcPts val="601"/>
              </a:spcBef>
              <a:buClr>
                <a:srgbClr val="6ea0b0"/>
              </a:buClr>
              <a:buSzPct val="80000"/>
              <a:buFont typeface="Wingdings 2" charset="2"/>
              <a:buChar char=""/>
              <a:tabLst>
                <a:tab algn="l" pos="0"/>
              </a:tabLst>
            </a:pPr>
            <a:r>
              <a:rPr b="0" lang="en-US" sz="3000" spc="-1" strike="noStrike">
                <a:solidFill>
                  <a:srgbClr val="ffffff"/>
                </a:solidFill>
                <a:latin typeface="Arial"/>
              </a:rPr>
              <a:t>Documenting existing threats</a:t>
            </a:r>
            <a:endParaRPr b="0" lang="en-US" sz="3000" spc="-1" strike="noStrike">
              <a:solidFill>
                <a:srgbClr val="ffffff"/>
              </a:solidFill>
              <a:latin typeface="Arial"/>
            </a:endParaRPr>
          </a:p>
          <a:p>
            <a:pPr marL="419040" indent="-382680">
              <a:lnSpc>
                <a:spcPct val="90000"/>
              </a:lnSpc>
              <a:spcBef>
                <a:spcPts val="601"/>
              </a:spcBef>
              <a:buClr>
                <a:srgbClr val="6ea0b0"/>
              </a:buClr>
              <a:buSzPct val="80000"/>
              <a:buFont typeface="Wingdings 2" charset="2"/>
              <a:buChar char=""/>
              <a:tabLst>
                <a:tab algn="l" pos="0"/>
              </a:tabLst>
            </a:pPr>
            <a:r>
              <a:rPr b="0" lang="en-US" sz="3000" spc="-1" strike="noStrike">
                <a:solidFill>
                  <a:srgbClr val="ffffff"/>
                </a:solidFill>
                <a:latin typeface="Arial"/>
              </a:rPr>
              <a:t>Deterring individuals from violating security policies. </a:t>
            </a:r>
            <a:endParaRPr b="0" lang="en-US"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63" name="TextShape 2"/>
          <p:cNvSpPr txBox="1"/>
          <p:nvPr/>
        </p:nvSpPr>
        <p:spPr>
          <a:xfrm>
            <a:off x="457200" y="380880"/>
            <a:ext cx="8229240" cy="6248160"/>
          </a:xfrm>
          <a:prstGeom prst="rect">
            <a:avLst/>
          </a:prstGeom>
          <a:noFill/>
          <a:ln w="9360">
            <a:noFill/>
          </a:ln>
        </p:spPr>
        <p:txBody>
          <a:bodyPr>
            <a:noAutofit/>
          </a:bodyPr>
          <a:p>
            <a:pPr marL="419040" indent="-382680">
              <a:lnSpc>
                <a:spcPct val="90000"/>
              </a:lnSpc>
              <a:spcBef>
                <a:spcPts val="479"/>
              </a:spcBef>
              <a:buClr>
                <a:srgbClr val="6ea0b0"/>
              </a:buClr>
              <a:buSzPct val="80000"/>
              <a:buFont typeface="Wingdings 2" charset="2"/>
              <a:buChar char=""/>
            </a:pPr>
            <a:r>
              <a:rPr b="1" lang="en-US" sz="2400" spc="-1" strike="noStrike" u="sng">
                <a:solidFill>
                  <a:srgbClr val="ffffff"/>
                </a:solidFill>
                <a:uFillTx/>
                <a:latin typeface="Arial"/>
              </a:rPr>
              <a:t>Recording information related to observed events.</a:t>
            </a:r>
            <a:r>
              <a:rPr b="1" lang="en-US" sz="2400" spc="-1" strike="noStrike">
                <a:solidFill>
                  <a:srgbClr val="6ea0b0"/>
                </a:solidFill>
                <a:latin typeface="Arial"/>
              </a:rPr>
              <a:t> </a:t>
            </a:r>
            <a:r>
              <a:rPr b="0" lang="en-US" sz="2400" spc="-1" strike="noStrike">
                <a:solidFill>
                  <a:srgbClr val="ffffff"/>
                </a:solidFill>
                <a:latin typeface="Arial"/>
              </a:rPr>
              <a:t>Information is usually recorded locally, and might also be sent to separate systems such as centralized logging servers, security information and event management (SIEM) solutions, and enterprise management systems. </a:t>
            </a:r>
            <a:endParaRPr b="0" lang="en-US" sz="2400" spc="-1" strike="noStrike">
              <a:solidFill>
                <a:srgbClr val="ffffff"/>
              </a:solidFill>
              <a:latin typeface="Arial"/>
            </a:endParaRPr>
          </a:p>
          <a:p>
            <a:pPr>
              <a:lnSpc>
                <a:spcPct val="90000"/>
              </a:lnSpc>
              <a:spcBef>
                <a:spcPts val="479"/>
              </a:spcBef>
            </a:pPr>
            <a:endParaRPr b="0" lang="en-US" sz="2400" spc="-1" strike="noStrike">
              <a:solidFill>
                <a:srgbClr val="ffffff"/>
              </a:solidFill>
              <a:latin typeface="Arial"/>
            </a:endParaRPr>
          </a:p>
          <a:p>
            <a:pPr marL="419040" indent="-382680" algn="just">
              <a:lnSpc>
                <a:spcPct val="90000"/>
              </a:lnSpc>
              <a:spcBef>
                <a:spcPts val="479"/>
              </a:spcBef>
              <a:buClr>
                <a:srgbClr val="6ea0b0"/>
              </a:buClr>
              <a:buSzPct val="80000"/>
              <a:buFont typeface="Wingdings 2" charset="2"/>
              <a:buChar char=""/>
            </a:pPr>
            <a:r>
              <a:rPr b="1" lang="en-US" sz="2400" spc="-1" strike="noStrike" u="sng">
                <a:solidFill>
                  <a:srgbClr val="ffffff"/>
                </a:solidFill>
                <a:uFillTx/>
                <a:latin typeface="Arial"/>
              </a:rPr>
              <a:t>Notifying security administrators of important observed events.</a:t>
            </a:r>
            <a:r>
              <a:rPr b="1" lang="en-US" sz="2400" spc="-1" strike="noStrike">
                <a:solidFill>
                  <a:srgbClr val="6ea0b0"/>
                </a:solidFill>
                <a:latin typeface="Arial"/>
              </a:rPr>
              <a:t> </a:t>
            </a:r>
            <a:endParaRPr b="0" lang="en-US" sz="2400" spc="-1" strike="noStrike">
              <a:solidFill>
                <a:srgbClr val="ffffff"/>
              </a:solidFill>
              <a:latin typeface="Arial"/>
            </a:endParaRPr>
          </a:p>
          <a:p>
            <a:pPr marL="419040" indent="-382680" algn="just">
              <a:lnSpc>
                <a:spcPct val="90000"/>
              </a:lnSpc>
              <a:spcBef>
                <a:spcPts val="479"/>
              </a:spcBef>
              <a:tabLst>
                <a:tab algn="l" pos="0"/>
              </a:tabLst>
            </a:pPr>
            <a:r>
              <a:rPr b="0" lang="en-US" sz="2400" spc="-1" strike="noStrike">
                <a:solidFill>
                  <a:srgbClr val="6ea0b0"/>
                </a:solidFill>
                <a:latin typeface="Arial"/>
              </a:rPr>
              <a:t>     </a:t>
            </a:r>
            <a:r>
              <a:rPr b="0" lang="en-US" sz="2400" spc="-1" strike="noStrike">
                <a:solidFill>
                  <a:srgbClr val="ffffff"/>
                </a:solidFill>
                <a:latin typeface="Arial"/>
              </a:rPr>
              <a:t>This notification, known as an </a:t>
            </a:r>
            <a:r>
              <a:rPr b="0" i="1" lang="en-US" sz="2400" spc="-1" strike="noStrike">
                <a:solidFill>
                  <a:srgbClr val="ffffff"/>
                </a:solidFill>
                <a:latin typeface="Arial"/>
              </a:rPr>
              <a:t>alert</a:t>
            </a:r>
            <a:r>
              <a:rPr b="0" lang="en-US" sz="2400" spc="-1" strike="noStrike">
                <a:solidFill>
                  <a:srgbClr val="ffffff"/>
                </a:solidFill>
                <a:latin typeface="Arial"/>
              </a:rPr>
              <a:t>, may take the form of audible signals, e-mails, pager notifications, or log entries. A notification message typically includes only basic information regarding an event; administrators need to access the IDPS for additional information. </a:t>
            </a:r>
            <a:endParaRPr b="0" lang="en-US" sz="2400" spc="-1" strike="noStrike">
              <a:solidFill>
                <a:srgbClr val="ffffff"/>
              </a:solidFill>
              <a:latin typeface="Arial"/>
            </a:endParaRPr>
          </a:p>
          <a:p>
            <a:pPr algn="just">
              <a:lnSpc>
                <a:spcPct val="90000"/>
              </a:lnSpc>
              <a:spcBef>
                <a:spcPts val="479"/>
              </a:spcBef>
              <a:tabLst>
                <a:tab algn="l" pos="0"/>
              </a:tabLst>
            </a:pPr>
            <a:endParaRPr b="0" lang="en-US" sz="2400" spc="-1" strike="noStrike">
              <a:solidFill>
                <a:srgbClr val="ffffff"/>
              </a:solidFill>
              <a:latin typeface="Arial"/>
            </a:endParaRPr>
          </a:p>
          <a:p>
            <a:pPr marL="419040" indent="-382680">
              <a:lnSpc>
                <a:spcPct val="90000"/>
              </a:lnSpc>
              <a:spcBef>
                <a:spcPts val="479"/>
              </a:spcBef>
              <a:buClr>
                <a:srgbClr val="6ea0b0"/>
              </a:buClr>
              <a:buSzPct val="80000"/>
              <a:buFont typeface="Wingdings 2" charset="2"/>
              <a:buChar char=""/>
              <a:tabLst>
                <a:tab algn="l" pos="0"/>
              </a:tabLst>
            </a:pPr>
            <a:r>
              <a:rPr b="1" lang="en-US" sz="2400" spc="-1" strike="noStrike" u="sng">
                <a:solidFill>
                  <a:srgbClr val="ffffff"/>
                </a:solidFill>
                <a:uFillTx/>
                <a:latin typeface="Arial"/>
              </a:rPr>
              <a:t>Producing reports.</a:t>
            </a:r>
            <a:r>
              <a:rPr b="1" lang="en-US" sz="2400" spc="-1" strike="noStrike">
                <a:solidFill>
                  <a:srgbClr val="6ea0b0"/>
                </a:solidFill>
                <a:latin typeface="Arial"/>
              </a:rPr>
              <a:t> </a:t>
            </a:r>
            <a:endParaRPr b="0" lang="en-US" sz="2400" spc="-1" strike="noStrike">
              <a:solidFill>
                <a:srgbClr val="ffffff"/>
              </a:solidFill>
              <a:latin typeface="Arial"/>
            </a:endParaRPr>
          </a:p>
          <a:p>
            <a:pPr marL="419040" indent="-382680">
              <a:lnSpc>
                <a:spcPct val="90000"/>
              </a:lnSpc>
              <a:spcBef>
                <a:spcPts val="479"/>
              </a:spcBef>
              <a:tabLst>
                <a:tab algn="l" pos="0"/>
              </a:tabLst>
            </a:pPr>
            <a:r>
              <a:rPr b="1" lang="en-US" sz="2400" spc="-1" strike="noStrike">
                <a:solidFill>
                  <a:srgbClr val="6ea0b0"/>
                </a:solidFill>
                <a:latin typeface="Arial"/>
              </a:rPr>
              <a:t>    </a:t>
            </a:r>
            <a:r>
              <a:rPr b="0" lang="en-US" sz="2400" spc="-1" strike="noStrike">
                <a:solidFill>
                  <a:srgbClr val="ffffff"/>
                </a:solidFill>
                <a:latin typeface="Arial"/>
              </a:rPr>
              <a:t>Reports summarize the monitored events or provide details on particular events of interest.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65" name="TextShape 2"/>
          <p:cNvSpPr txBox="1"/>
          <p:nvPr/>
        </p:nvSpPr>
        <p:spPr>
          <a:xfrm>
            <a:off x="457200" y="304920"/>
            <a:ext cx="8229240" cy="6019560"/>
          </a:xfrm>
          <a:prstGeom prst="rect">
            <a:avLst/>
          </a:prstGeom>
          <a:noFill/>
          <a:ln w="9360">
            <a:noFill/>
          </a:ln>
        </p:spPr>
        <p:txBody>
          <a:bodyPr>
            <a:noAutofit/>
          </a:bodyPr>
          <a:p>
            <a:pPr marL="419040" indent="-382680">
              <a:lnSpc>
                <a:spcPct val="100000"/>
              </a:lnSpc>
              <a:spcBef>
                <a:spcPts val="541"/>
              </a:spcBef>
              <a:buClr>
                <a:srgbClr val="6ea0b0"/>
              </a:buClr>
              <a:buSzPct val="80000"/>
              <a:buFont typeface="Wingdings 2" charset="2"/>
              <a:buChar char=""/>
            </a:pPr>
            <a:r>
              <a:rPr b="0" lang="en-US" sz="2700" spc="-1" strike="noStrike">
                <a:solidFill>
                  <a:srgbClr val="ffffff"/>
                </a:solidFill>
                <a:latin typeface="Arial"/>
              </a:rPr>
              <a:t>An IDPS might also alter the settings for when certain alerts are triggered or what priority should be assigned to subsequent alerts after a particular threat is detected. </a:t>
            </a:r>
            <a:endParaRPr b="0" lang="en-US" sz="2700" spc="-1" strike="noStrike">
              <a:solidFill>
                <a:srgbClr val="ffffff"/>
              </a:solidFill>
              <a:latin typeface="Arial"/>
            </a:endParaRPr>
          </a:p>
          <a:p>
            <a:pPr marL="419040" indent="-382680">
              <a:lnSpc>
                <a:spcPct val="100000"/>
              </a:lnSpc>
              <a:spcBef>
                <a:spcPts val="541"/>
              </a:spcBef>
              <a:buClr>
                <a:srgbClr val="6ea0b0"/>
              </a:buClr>
              <a:buSzPct val="80000"/>
              <a:buFont typeface="Wingdings 2" charset="2"/>
              <a:buChar char=""/>
            </a:pPr>
            <a:r>
              <a:rPr b="0" lang="en-US" sz="2700" spc="-1" strike="noStrike">
                <a:solidFill>
                  <a:srgbClr val="ffffff"/>
                </a:solidFill>
                <a:latin typeface="Arial"/>
              </a:rPr>
              <a:t>IPSs respond to a detected threat by attempting to prevent it from succeeding. They use several response techniques: </a:t>
            </a:r>
            <a:endParaRPr b="0" lang="en-US" sz="2700" spc="-1" strike="noStrike">
              <a:solidFill>
                <a:srgbClr val="ffffff"/>
              </a:solidFill>
              <a:latin typeface="Arial"/>
            </a:endParaRPr>
          </a:p>
          <a:p>
            <a:pPr marL="419040" indent="-382680">
              <a:lnSpc>
                <a:spcPct val="100000"/>
              </a:lnSpc>
              <a:spcBef>
                <a:spcPts val="541"/>
              </a:spcBef>
              <a:buClr>
                <a:srgbClr val="6ea0b0"/>
              </a:buClr>
              <a:buSzPct val="80000"/>
              <a:buFont typeface="Wingdings 2" charset="2"/>
              <a:buChar char=""/>
            </a:pPr>
            <a:r>
              <a:rPr b="1" lang="en-US" sz="2700" spc="-1" strike="noStrike" u="sng">
                <a:solidFill>
                  <a:srgbClr val="ffffff"/>
                </a:solidFill>
                <a:uFillTx/>
                <a:latin typeface="Arial"/>
              </a:rPr>
              <a:t>The IPS stops the attack itself</a:t>
            </a:r>
            <a:r>
              <a:rPr b="1" lang="en-US" sz="2700" spc="-1" strike="noStrike">
                <a:solidFill>
                  <a:srgbClr val="ffffff"/>
                </a:solidFill>
                <a:latin typeface="Arial"/>
              </a:rPr>
              <a:t>. </a:t>
            </a:r>
            <a:r>
              <a:rPr b="0" lang="en-US" sz="2700" spc="-1" strike="noStrike">
                <a:solidFill>
                  <a:srgbClr val="ffffff"/>
                </a:solidFill>
                <a:latin typeface="Arial"/>
              </a:rPr>
              <a:t>Examples:</a:t>
            </a:r>
            <a:endParaRPr b="0" lang="en-US" sz="2700" spc="-1" strike="noStrike">
              <a:solidFill>
                <a:srgbClr val="ffffff"/>
              </a:solidFill>
              <a:latin typeface="Arial"/>
            </a:endParaRPr>
          </a:p>
          <a:p>
            <a:pPr marL="419040" indent="-382680" algn="just">
              <a:lnSpc>
                <a:spcPct val="100000"/>
              </a:lnSpc>
              <a:spcBef>
                <a:spcPts val="541"/>
              </a:spcBef>
              <a:tabLst>
                <a:tab algn="l" pos="0"/>
              </a:tabLst>
            </a:pPr>
            <a:r>
              <a:rPr b="0" lang="en-US" sz="2700" spc="-1" strike="noStrike">
                <a:solidFill>
                  <a:srgbClr val="ffffff"/>
                </a:solidFill>
                <a:latin typeface="Arial"/>
              </a:rPr>
              <a:t>   </a:t>
            </a:r>
            <a:r>
              <a:rPr b="0" lang="en-US" sz="2700" spc="-1" strike="noStrike">
                <a:solidFill>
                  <a:srgbClr val="ffffff"/>
                </a:solidFill>
                <a:latin typeface="Arial"/>
              </a:rPr>
              <a:t>Terminate the network connection or user session that is being used for the attack. Block access to the target (or possibly other likely targets) from the offending user account, IP address, or other attacker attribute. Block all access to the targeted host, service, application, or other resource.</a:t>
            </a:r>
            <a:endParaRPr b="0" lang="en-US" sz="2700" spc="-1" strike="noStrike">
              <a:solidFill>
                <a:srgbClr val="ffffff"/>
              </a:solidFill>
              <a:latin typeface="Arial"/>
            </a:endParaRPr>
          </a:p>
          <a:p>
            <a:pPr marL="419040" indent="-382680">
              <a:lnSpc>
                <a:spcPct val="100000"/>
              </a:lnSpc>
              <a:spcBef>
                <a:spcPts val="541"/>
              </a:spcBef>
              <a:tabLst>
                <a:tab algn="l" pos="0"/>
              </a:tabLst>
            </a:pPr>
            <a:r>
              <a:rPr b="0" lang="en-US" sz="2700" spc="-1" strike="noStrike">
                <a:solidFill>
                  <a:srgbClr val="6ea0b0"/>
                </a:solidFill>
                <a:latin typeface="Times New Roman"/>
              </a:rPr>
              <a:t> </a:t>
            </a:r>
            <a:endParaRPr b="0" lang="en-US" sz="2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67" name="TextShape 2"/>
          <p:cNvSpPr txBox="1"/>
          <p:nvPr/>
        </p:nvSpPr>
        <p:spPr>
          <a:xfrm>
            <a:off x="457200" y="457200"/>
            <a:ext cx="8229240" cy="6019560"/>
          </a:xfrm>
          <a:prstGeom prst="rect">
            <a:avLst/>
          </a:prstGeom>
          <a:noFill/>
          <a:ln w="9360">
            <a:noFill/>
          </a:ln>
        </p:spPr>
        <p:txBody>
          <a:bodyPr>
            <a:noAutofit/>
          </a:bodyPr>
          <a:p>
            <a:pPr marL="419040" indent="-382680" algn="just">
              <a:lnSpc>
                <a:spcPct val="80000"/>
              </a:lnSpc>
              <a:spcBef>
                <a:spcPts val="541"/>
              </a:spcBef>
              <a:buClr>
                <a:srgbClr val="6ea0b0"/>
              </a:buClr>
              <a:buSzPct val="80000"/>
              <a:buFont typeface="Wingdings 2" charset="2"/>
              <a:buChar char=""/>
            </a:pPr>
            <a:r>
              <a:rPr b="1" lang="en-US" sz="2700" spc="-1" strike="noStrike" u="sng">
                <a:solidFill>
                  <a:srgbClr val="ffffff"/>
                </a:solidFill>
                <a:uFillTx/>
                <a:latin typeface="Arial"/>
              </a:rPr>
              <a:t>The IPS changes the security environment.</a:t>
            </a:r>
            <a:r>
              <a:rPr b="1" lang="en-US" sz="2700" spc="-1" strike="noStrike">
                <a:solidFill>
                  <a:srgbClr val="ffffff"/>
                </a:solidFill>
                <a:latin typeface="Arial"/>
              </a:rPr>
              <a:t> </a:t>
            </a:r>
            <a:r>
              <a:rPr b="0" lang="en-US" sz="2700" spc="-1" strike="noStrike">
                <a:solidFill>
                  <a:srgbClr val="ffffff"/>
                </a:solidFill>
                <a:latin typeface="Arial"/>
              </a:rPr>
              <a:t>The IPS could change the configuration of other security controls to disrupt an attack. Such as reconfiguring a network device (e.g., firewall, router, switch) to block access from the attacker or to the target, and altering a host-based firewall on a target to block incoming attacks. Some IPSs can even cause patches to be applied to a host if the IPS detects that the host has vulnerabilities. </a:t>
            </a:r>
            <a:endParaRPr b="0" lang="en-US" sz="2700" spc="-1" strike="noStrike">
              <a:solidFill>
                <a:srgbClr val="ffffff"/>
              </a:solidFill>
              <a:latin typeface="Arial"/>
            </a:endParaRPr>
          </a:p>
          <a:p>
            <a:pPr algn="just">
              <a:lnSpc>
                <a:spcPct val="80000"/>
              </a:lnSpc>
              <a:spcBef>
                <a:spcPts val="541"/>
              </a:spcBef>
            </a:pPr>
            <a:endParaRPr b="0" lang="en-US" sz="2700" spc="-1" strike="noStrike">
              <a:solidFill>
                <a:srgbClr val="ffffff"/>
              </a:solidFill>
              <a:latin typeface="Arial"/>
            </a:endParaRPr>
          </a:p>
          <a:p>
            <a:pPr marL="419040" indent="-382680">
              <a:lnSpc>
                <a:spcPct val="80000"/>
              </a:lnSpc>
              <a:spcBef>
                <a:spcPts val="541"/>
              </a:spcBef>
              <a:buClr>
                <a:srgbClr val="6ea0b0"/>
              </a:buClr>
              <a:buSzPct val="80000"/>
              <a:buFont typeface="Wingdings 2" charset="2"/>
              <a:buChar char=""/>
            </a:pPr>
            <a:r>
              <a:rPr b="1" lang="en-US" sz="2700" spc="-1" strike="noStrike" u="sng">
                <a:solidFill>
                  <a:srgbClr val="ffffff"/>
                </a:solidFill>
                <a:uFillTx/>
                <a:latin typeface="Arial"/>
              </a:rPr>
              <a:t>The IPS changes the attack’s content.</a:t>
            </a:r>
            <a:endParaRPr b="0" lang="en-US" sz="2700" spc="-1" strike="noStrike">
              <a:solidFill>
                <a:srgbClr val="ffffff"/>
              </a:solidFill>
              <a:latin typeface="Arial"/>
            </a:endParaRPr>
          </a:p>
          <a:p>
            <a:pPr marL="419040" indent="-382680">
              <a:lnSpc>
                <a:spcPct val="80000"/>
              </a:lnSpc>
              <a:spcBef>
                <a:spcPts val="541"/>
              </a:spcBef>
              <a:tabLst>
                <a:tab algn="l" pos="0"/>
              </a:tabLst>
            </a:pPr>
            <a:r>
              <a:rPr b="0" lang="en-US" sz="2700" spc="-1" strike="noStrike">
                <a:solidFill>
                  <a:srgbClr val="ffffff"/>
                </a:solidFill>
                <a:latin typeface="Arial"/>
              </a:rPr>
              <a:t>     </a:t>
            </a:r>
            <a:r>
              <a:rPr b="0" lang="en-US" sz="2700" spc="-1" strike="noStrike">
                <a:solidFill>
                  <a:srgbClr val="ffffff"/>
                </a:solidFill>
                <a:latin typeface="Arial"/>
              </a:rPr>
              <a:t>Some IPS technologies can remove or replace malicious portions of an attack to make it benign. An example is an IPS removing an infected file attachment from an e-mail and then permitting the cleaned email to reach its recipient. </a:t>
            </a:r>
            <a:endParaRPr b="0" lang="en-US" sz="2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8153280" y="6421320"/>
            <a:ext cx="761760" cy="364680"/>
          </a:xfrm>
          <a:prstGeom prst="rect">
            <a:avLst/>
          </a:prstGeom>
          <a:noFill/>
          <a:ln w="0">
            <a:noFill/>
          </a:ln>
        </p:spPr>
        <p:txBody>
          <a:bodyPr lIns="0" rIns="0" tIns="0" bIns="0" anchor="b">
            <a:noAutofit/>
          </a:bodyPr>
          <a:p>
            <a:endParaRPr b="0" lang="en-IN" sz="2400" spc="-1" strike="noStrike">
              <a:latin typeface="Times New Roman"/>
            </a:endParaRPr>
          </a:p>
        </p:txBody>
      </p:sp>
      <p:sp>
        <p:nvSpPr>
          <p:cNvPr id="69" name="TextShape 2"/>
          <p:cNvSpPr txBox="1"/>
          <p:nvPr/>
        </p:nvSpPr>
        <p:spPr>
          <a:xfrm>
            <a:off x="457200" y="380880"/>
            <a:ext cx="8229240" cy="6248160"/>
          </a:xfrm>
          <a:prstGeom prst="rect">
            <a:avLst/>
          </a:prstGeom>
          <a:noFill/>
          <a:ln w="9360">
            <a:noFill/>
          </a:ln>
        </p:spPr>
        <p:txBody>
          <a:bodyPr>
            <a:noAutofit/>
          </a:bodyPr>
          <a:p>
            <a:pPr marL="419040" indent="-382680" algn="just">
              <a:lnSpc>
                <a:spcPct val="80000"/>
              </a:lnSpc>
              <a:spcBef>
                <a:spcPts val="519"/>
              </a:spcBef>
              <a:buClr>
                <a:srgbClr val="6ea0b0"/>
              </a:buClr>
              <a:buSzPct val="80000"/>
              <a:buFont typeface="Wingdings 2" charset="2"/>
              <a:buChar char=""/>
            </a:pPr>
            <a:r>
              <a:rPr b="1" lang="en-US" sz="2600" spc="-1" strike="noStrike" u="sng">
                <a:solidFill>
                  <a:srgbClr val="ffffff"/>
                </a:solidFill>
                <a:uFillTx/>
                <a:latin typeface="Arial"/>
              </a:rPr>
              <a:t>Most IDPSs also offer features that compensate for the use of common evasion techniques.</a:t>
            </a:r>
            <a:r>
              <a:rPr b="0" lang="en-US" sz="2600" spc="-1" strike="noStrike">
                <a:solidFill>
                  <a:srgbClr val="6ea0b0"/>
                </a:solidFill>
                <a:latin typeface="Arial"/>
              </a:rPr>
              <a:t> </a:t>
            </a:r>
            <a:endParaRPr b="0" lang="en-US" sz="2600" spc="-1" strike="noStrike">
              <a:solidFill>
                <a:srgbClr val="ffffff"/>
              </a:solidFill>
              <a:latin typeface="Arial"/>
            </a:endParaRPr>
          </a:p>
          <a:p>
            <a:pPr marL="419040" indent="-382680" algn="just">
              <a:lnSpc>
                <a:spcPct val="80000"/>
              </a:lnSpc>
              <a:spcBef>
                <a:spcPts val="519"/>
              </a:spcBef>
              <a:tabLst>
                <a:tab algn="l" pos="0"/>
              </a:tabLst>
            </a:pPr>
            <a:r>
              <a:rPr b="0" i="1" lang="en-US" sz="2600" spc="-1" strike="noStrike">
                <a:solidFill>
                  <a:srgbClr val="6ea0b0"/>
                </a:solidFill>
                <a:latin typeface="Arial"/>
              </a:rPr>
              <a:t>    </a:t>
            </a:r>
            <a:r>
              <a:rPr b="0" i="1" lang="en-US" sz="2600" spc="-1" strike="noStrike">
                <a:solidFill>
                  <a:srgbClr val="ffffff"/>
                </a:solidFill>
                <a:latin typeface="Arial"/>
              </a:rPr>
              <a:t>Evasion </a:t>
            </a:r>
            <a:r>
              <a:rPr b="0" lang="en-US" sz="2600" spc="-1" strike="noStrike">
                <a:solidFill>
                  <a:srgbClr val="ffffff"/>
                </a:solidFill>
                <a:latin typeface="Arial"/>
              </a:rPr>
              <a:t>is modifying the format or timing of malicious activity so that its appearance changes but its effect is the same. Attackers use evasion techniques to try to prevent IDPSs from detecting their attacks. </a:t>
            </a:r>
            <a:endParaRPr b="0" lang="en-US" sz="2600" spc="-1" strike="noStrike">
              <a:solidFill>
                <a:srgbClr val="ffffff"/>
              </a:solidFill>
              <a:latin typeface="Arial"/>
            </a:endParaRPr>
          </a:p>
          <a:p>
            <a:pPr algn="just">
              <a:lnSpc>
                <a:spcPct val="80000"/>
              </a:lnSpc>
              <a:spcBef>
                <a:spcPts val="519"/>
              </a:spcBef>
              <a:tabLst>
                <a:tab algn="l" pos="0"/>
              </a:tabLst>
            </a:pPr>
            <a:endParaRPr b="0" lang="en-US" sz="2600" spc="-1" strike="noStrike">
              <a:solidFill>
                <a:srgbClr val="ffffff"/>
              </a:solidFill>
              <a:latin typeface="Arial"/>
            </a:endParaRPr>
          </a:p>
          <a:p>
            <a:pPr marL="419040" indent="-382680">
              <a:lnSpc>
                <a:spcPct val="80000"/>
              </a:lnSpc>
              <a:spcBef>
                <a:spcPts val="519"/>
              </a:spcBef>
              <a:buClr>
                <a:srgbClr val="6ea0b0"/>
              </a:buClr>
              <a:buSzPct val="80000"/>
              <a:buFont typeface="Wingdings 2" charset="2"/>
              <a:buChar char=""/>
              <a:tabLst>
                <a:tab algn="l" pos="0"/>
              </a:tabLst>
            </a:pPr>
            <a:r>
              <a:rPr b="1" lang="en-US" sz="2600" spc="-1" strike="noStrike" u="sng">
                <a:solidFill>
                  <a:srgbClr val="ffffff"/>
                </a:solidFill>
                <a:uFillTx/>
                <a:latin typeface="Arial"/>
              </a:rPr>
              <a:t>For example:</a:t>
            </a:r>
            <a:r>
              <a:rPr b="0" lang="en-US" sz="2600" spc="-1" strike="noStrike">
                <a:solidFill>
                  <a:srgbClr val="6ea0b0"/>
                </a:solidFill>
                <a:latin typeface="Arial"/>
              </a:rPr>
              <a:t> </a:t>
            </a:r>
            <a:endParaRPr b="0" lang="en-US" sz="2600" spc="-1" strike="noStrike">
              <a:solidFill>
                <a:srgbClr val="ffffff"/>
              </a:solidFill>
              <a:latin typeface="Arial"/>
            </a:endParaRPr>
          </a:p>
          <a:p>
            <a:pPr marL="419040" indent="-382680">
              <a:lnSpc>
                <a:spcPct val="80000"/>
              </a:lnSpc>
              <a:spcBef>
                <a:spcPts val="519"/>
              </a:spcBef>
              <a:tabLst>
                <a:tab algn="l" pos="0"/>
              </a:tabLst>
            </a:pPr>
            <a:r>
              <a:rPr b="0" lang="en-US" sz="2600" spc="-1" strike="noStrike">
                <a:solidFill>
                  <a:srgbClr val="6ea0b0"/>
                </a:solidFill>
                <a:latin typeface="Arial"/>
              </a:rPr>
              <a:t>    </a:t>
            </a:r>
            <a:r>
              <a:rPr b="0" lang="en-US" sz="2600" spc="-1" strike="noStrike">
                <a:solidFill>
                  <a:srgbClr val="ffffff"/>
                </a:solidFill>
                <a:latin typeface="Arial"/>
              </a:rPr>
              <a:t>an attacker could encode text characters in a particular way, knowing that the target understands the encoding and hoping that any monitoring IDPSs do not. Most IDPSs can overcome common evasion techniques by duplicating special processing performed by the targets. If the IDPS can “see” the activity in the same way that the target would, then evasion techniques will generally be unsuccessful at hiding attacks. </a:t>
            </a:r>
            <a:endParaRPr b="0" lang="en-US" sz="2600" spc="-1" strike="noStrike">
              <a:solidFill>
                <a:srgbClr val="ffffff"/>
              </a:solidFill>
              <a:latin typeface="Arial"/>
            </a:endParaRPr>
          </a:p>
          <a:p>
            <a:pPr>
              <a:lnSpc>
                <a:spcPct val="80000"/>
              </a:lnSpc>
              <a:spcBef>
                <a:spcPts val="561"/>
              </a:spcBef>
              <a:tabLst>
                <a:tab algn="l" pos="0"/>
              </a:tabLst>
            </a:pP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LibreOffice/7.0.2.2$Windows_X86_64 LibreOffice_project/8349ace3c3162073abd90d81fd06dcfb6b36b994</Application>
  <Words>18728</Words>
  <Paragraphs>356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2009-07-06T04:32:00Z</dcterms:created>
  <dc:creator>Sandeep Walvekar</dc:creator>
  <dc:description/>
  <dc:language>en-IN</dc:language>
  <cp:lastModifiedBy/>
  <dcterms:modified xsi:type="dcterms:W3CDTF">2020-11-18T16:03:45Z</dcterms:modified>
  <cp:revision>638</cp:revision>
  <dc:subject/>
  <dc:title>SECURING WINDOWS 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1033-10.2.0.5965</vt:lpwstr>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37</vt:i4>
  </property>
</Properties>
</file>