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1735" r:id="rId5"/>
    <p:sldId id="1761" r:id="rId6"/>
    <p:sldId id="1762" r:id="rId7"/>
    <p:sldId id="1763" r:id="rId8"/>
    <p:sldId id="1764" r:id="rId9"/>
    <p:sldId id="1765" r:id="rId10"/>
    <p:sldId id="1766" r:id="rId11"/>
    <p:sldId id="1767" r:id="rId12"/>
    <p:sldId id="1768" r:id="rId13"/>
    <p:sldId id="1769" r:id="rId14"/>
    <p:sldId id="1770" r:id="rId15"/>
    <p:sldId id="1771" r:id="rId16"/>
    <p:sldId id="1772" r:id="rId17"/>
    <p:sldId id="1773" r:id="rId18"/>
    <p:sldId id="1774" r:id="rId19"/>
    <p:sldId id="1775" r:id="rId20"/>
    <p:sldId id="1776" r:id="rId21"/>
    <p:sldId id="1777" r:id="rId22"/>
    <p:sldId id="1778" r:id="rId23"/>
    <p:sldId id="1779" r:id="rId24"/>
    <p:sldId id="1780" r:id="rId25"/>
    <p:sldId id="1781" r:id="rId26"/>
    <p:sldId id="1782" r:id="rId27"/>
    <p:sldId id="1783" r:id="rId28"/>
    <p:sldId id="1784" r:id="rId29"/>
    <p:sldId id="1785" r:id="rId30"/>
    <p:sldId id="1796" r:id="rId31"/>
    <p:sldId id="1797" r:id="rId32"/>
    <p:sldId id="1798" r:id="rId33"/>
    <p:sldId id="1799" r:id="rId34"/>
    <p:sldId id="1800" r:id="rId35"/>
    <p:sldId id="1786" r:id="rId36"/>
    <p:sldId id="1787" r:id="rId37"/>
    <p:sldId id="1788" r:id="rId38"/>
    <p:sldId id="1789" r:id="rId39"/>
    <p:sldId id="1790" r:id="rId40"/>
    <p:sldId id="1791" r:id="rId41"/>
    <p:sldId id="1792" r:id="rId42"/>
    <p:sldId id="1793" r:id="rId43"/>
    <p:sldId id="1794" r:id="rId44"/>
    <p:sldId id="1795" r:id="rId45"/>
    <p:sldId id="1801" r:id="rId46"/>
    <p:sldId id="1802" r:id="rId47"/>
    <p:sldId id="1803" r:id="rId48"/>
    <p:sldId id="1804" r:id="rId49"/>
    <p:sldId id="1805" r:id="rId50"/>
    <p:sldId id="844" r:id="rId51"/>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00"/>
        <p:guide pos="288"/>
        <p:guide pos="5374"/>
        <p:guide orient="horz" pos="740"/>
        <p:guide pos="2851"/>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solidFill>
        <a:effectLst/>
      </p:bgPr>
    </p:bg>
    <p:spTree>
      <p:nvGrpSpPr>
        <p:cNvPr id="1" name=""/>
        <p:cNvGrpSpPr/>
        <p:nvPr/>
      </p:nvGrpSpPr>
      <p:grpSpPr/>
      <p:pic>
        <p:nvPicPr>
          <p:cNvPr id="2050" name="Picture 2049"/>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Title 2050"/>
          <p:cNvSpPr>
            <a:spLocks noGrp="1"/>
          </p:cNvSpPr>
          <p:nvPr>
            <p:ph type="ctrTitle"/>
          </p:nvPr>
        </p:nvSpPr>
        <p:spPr>
          <a:xfrm>
            <a:off x="684213" y="1701800"/>
            <a:ext cx="7772400" cy="1082675"/>
          </a:xfrm>
          <a:prstGeom prst="rect">
            <a:avLst/>
          </a:prstGeom>
          <a:noFill/>
          <a:ln w="9525">
            <a:noFill/>
            <a:miter/>
          </a:ln>
        </p:spPr>
        <p:txBody>
          <a:bodyPr anchor="ctr"/>
          <a:lstStyle>
            <a:lvl1pPr lvl="0" algn="l">
              <a:defRPr kern="1200"/>
            </a:lvl1pPr>
          </a:lstStyle>
          <a:p>
            <a:pPr lvl="0" fontAlgn="base"/>
            <a:r>
              <a:t>Click to edit Master title style</a:t>
            </a:r>
          </a:p>
        </p:txBody>
      </p:sp>
      <p:sp>
        <p:nvSpPr>
          <p:cNvPr id="2052" name="Subtitle 2051"/>
          <p:cNvSpPr>
            <a:spLocks noGrp="1"/>
          </p:cNvSpPr>
          <p:nvPr>
            <p:ph type="subTitle" idx="1"/>
          </p:nvPr>
        </p:nvSpPr>
        <p:spPr>
          <a:xfrm>
            <a:off x="682625" y="2927350"/>
            <a:ext cx="7777163" cy="1752600"/>
          </a:xfrm>
          <a:prstGeom prst="rect">
            <a:avLst/>
          </a:prstGeom>
          <a:noFill/>
          <a:ln w="9525">
            <a:noFill/>
            <a:miter/>
          </a:ln>
        </p:spPr>
        <p:txBody>
          <a:bodyPr anchor="t"/>
          <a:lstStyle>
            <a:lvl1pPr marL="0" lvl="0" indent="0" algn="l">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t>Click to edit Master subtitle style</a:t>
            </a:r>
          </a:p>
        </p:txBody>
      </p:sp>
      <p:sp>
        <p:nvSpPr>
          <p:cNvPr id="2053" name="Date Placeholder 2052"/>
          <p:cNvSpPr>
            <a:spLocks noGrp="1"/>
          </p:cNvSpPr>
          <p:nvPr>
            <p:ph type="dt" sz="half" idx="2"/>
          </p:nvPr>
        </p:nvSpPr>
        <p:spPr>
          <a:xfrm>
            <a:off x="457200" y="6245225"/>
            <a:ext cx="2133600" cy="476250"/>
          </a:xfrm>
          <a:prstGeom prst="rect">
            <a:avLst/>
          </a:prstGeom>
          <a:noFill/>
          <a:ln w="9525">
            <a:noFill/>
            <a:miter/>
          </a:ln>
        </p:spPr>
        <p:txBody>
          <a:bodyPr anchor="t"/>
          <a:p>
            <a:pPr fontAlgn="base"/>
            <a:endParaRPr lang="zh-CN" altLang="en-US" strike="noStrike" noProof="1" dirty="0"/>
          </a:p>
        </p:txBody>
      </p:sp>
      <p:sp>
        <p:nvSpPr>
          <p:cNvPr id="2054" name="Footer Placeholder 2053"/>
          <p:cNvSpPr>
            <a:spLocks noGrp="1"/>
          </p:cNvSpPr>
          <p:nvPr>
            <p:ph type="ftr" sz="quarter" idx="3"/>
          </p:nvPr>
        </p:nvSpPr>
        <p:spPr>
          <a:xfrm>
            <a:off x="3124200" y="6245225"/>
            <a:ext cx="2895600" cy="476250"/>
          </a:xfrm>
          <a:prstGeom prst="rect">
            <a:avLst/>
          </a:prstGeom>
          <a:noFill/>
          <a:ln w="9525">
            <a:noFill/>
            <a:miter/>
          </a:ln>
        </p:spPr>
        <p:txBody>
          <a:bodyPr anchor="t"/>
          <a:p>
            <a:pPr fontAlgn="base"/>
            <a:endParaRPr lang="zh-CN" altLang="en-US" strike="noStrike" noProof="1" dirty="0"/>
          </a:p>
        </p:txBody>
      </p:sp>
      <p:sp>
        <p:nvSpPr>
          <p:cNvPr id="2055" name="Slide Number Placeholder 2054"/>
          <p:cNvSpPr>
            <a:spLocks noGrp="1"/>
          </p:cNvSpPr>
          <p:nvPr>
            <p:ph type="sldNum" sz="quarter" idx="4"/>
          </p:nvPr>
        </p:nvSpPr>
        <p:spPr>
          <a:xfrm>
            <a:off x="6553200" y="6245225"/>
            <a:ext cx="2133600" cy="476250"/>
          </a:xfrm>
          <a:prstGeom prst="rect">
            <a:avLst/>
          </a:prstGeom>
          <a:noFill/>
          <a:ln w="9525">
            <a:noFill/>
            <a:miter/>
          </a:ln>
        </p:spPr>
        <p:txBody>
          <a:bodyPr anchor="t"/>
          <a:p>
            <a:pPr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a:p>
        </p:txBody>
      </p:sp>
      <p:sp>
        <p:nvSpPr>
          <p:cNvPr id="5" name="Footer Placeholder 4"/>
          <p:cNvSpPr>
            <a:spLocks noGrp="1"/>
          </p:cNvSpPr>
          <p:nvPr>
            <p:ph type="ftr" sz="quarter" idx="11"/>
          </p:nvPr>
        </p:nvSpPr>
        <p:spPr/>
        <p:txBody>
          <a:bodyPr/>
          <a:p>
            <a:pPr lvl="0" fontAlgn="base"/>
            <a:endParaRPr lang="zh-CN" strike="noStrike" noProof="1"/>
          </a:p>
        </p:txBody>
      </p:sp>
      <p:sp>
        <p:nvSpPr>
          <p:cNvPr id="6" name="Slide Number Placeholder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3112"/>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52930" cy="5853112"/>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a:p>
        </p:txBody>
      </p:sp>
      <p:sp>
        <p:nvSpPr>
          <p:cNvPr id="5" name="Footer Placeholder 4"/>
          <p:cNvSpPr>
            <a:spLocks noGrp="1"/>
          </p:cNvSpPr>
          <p:nvPr>
            <p:ph type="ftr" sz="quarter" idx="11"/>
          </p:nvPr>
        </p:nvSpPr>
        <p:spPr/>
        <p:txBody>
          <a:bodyPr/>
          <a:p>
            <a:pPr lvl="0" fontAlgn="base"/>
            <a:endParaRPr lang="zh-CN" strike="noStrike" noProof="1"/>
          </a:p>
        </p:txBody>
      </p:sp>
      <p:sp>
        <p:nvSpPr>
          <p:cNvPr id="6" name="Slide Number Placeholder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419100" marR="0" lvl="0" indent="-382905"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Char char=""/>
              <a:defRPr/>
            </a:pP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
        <p:nvSpPr>
          <p:cNvPr id="9" name="Date Placeholder 4"/>
          <p:cNvSpPr>
            <a:spLocks noGrp="1"/>
          </p:cNvSpPr>
          <p:nvPr>
            <p:ph type="dt" sz="half" idx="12"/>
          </p:nvPr>
        </p:nvSpPr>
        <p:spPr>
          <a:xfrm>
            <a:off x="685800" y="6248400"/>
            <a:ext cx="1905000" cy="457200"/>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248400"/>
            <a:ext cx="2895600" cy="457200"/>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6553200" y="6248400"/>
            <a:ext cx="1905000" cy="457200"/>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zh-CN" altLang="en-US" strike="noStrike" noProof="1"/>
          </a:p>
        </p:txBody>
      </p:sp>
      <p:sp>
        <p:nvSpPr>
          <p:cNvPr id="5" name="Footer Placeholder 4"/>
          <p:cNvSpPr>
            <a:spLocks noGrp="1"/>
          </p:cNvSpPr>
          <p:nvPr>
            <p:ph type="ftr" sz="quarter" idx="11"/>
          </p:nvPr>
        </p:nvSpPr>
        <p:spPr/>
        <p:txBody>
          <a:bodyPr/>
          <a:p>
            <a:pPr lvl="0" fontAlgn="base"/>
            <a:endParaRPr lang="zh-CN" strike="noStrike" noProof="1"/>
          </a:p>
        </p:txBody>
      </p:sp>
      <p:sp>
        <p:nvSpPr>
          <p:cNvPr id="6" name="Slide Number Placeholder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zh-CN" altLang="en-US" strike="noStrike" noProof="1"/>
          </a:p>
        </p:txBody>
      </p:sp>
      <p:sp>
        <p:nvSpPr>
          <p:cNvPr id="5" name="Footer Placeholder 4"/>
          <p:cNvSpPr>
            <a:spLocks noGrp="1"/>
          </p:cNvSpPr>
          <p:nvPr>
            <p:ph type="ftr" sz="quarter" idx="11"/>
          </p:nvPr>
        </p:nvSpPr>
        <p:spPr/>
        <p:txBody>
          <a:bodyPr/>
          <a:p>
            <a:pPr lvl="0" fontAlgn="base"/>
            <a:endParaRPr lang="zh-CN" strike="noStrike" noProof="1"/>
          </a:p>
        </p:txBody>
      </p:sp>
      <p:sp>
        <p:nvSpPr>
          <p:cNvPr id="6" name="Slide Number Placeholder 5"/>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174750"/>
            <a:ext cx="4032504"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4296" y="1174750"/>
            <a:ext cx="4032504"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zh-CN" altLang="en-US" strike="noStrike" noProof="1"/>
          </a:p>
        </p:txBody>
      </p:sp>
      <p:sp>
        <p:nvSpPr>
          <p:cNvPr id="6" name="Footer Placeholder 5"/>
          <p:cNvSpPr>
            <a:spLocks noGrp="1"/>
          </p:cNvSpPr>
          <p:nvPr>
            <p:ph type="ftr" sz="quarter" idx="11"/>
          </p:nvPr>
        </p:nvSpPr>
        <p:spPr/>
        <p:txBody>
          <a:bodyPr/>
          <a:p>
            <a:pPr lvl="0" fontAlgn="base"/>
            <a:endParaRPr lang="zh-CN" strike="noStrike" noProof="1"/>
          </a:p>
        </p:txBody>
      </p:sp>
      <p:sp>
        <p:nvSpPr>
          <p:cNvPr id="7" name="Slide Number Placeholder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zh-CN" altLang="en-US" strike="noStrike" noProof="1"/>
          </a:p>
        </p:txBody>
      </p:sp>
      <p:sp>
        <p:nvSpPr>
          <p:cNvPr id="8" name="Footer Placeholder 7"/>
          <p:cNvSpPr>
            <a:spLocks noGrp="1"/>
          </p:cNvSpPr>
          <p:nvPr>
            <p:ph type="ftr" sz="quarter" idx="11"/>
          </p:nvPr>
        </p:nvSpPr>
        <p:spPr/>
        <p:txBody>
          <a:bodyPr/>
          <a:p>
            <a:pPr lvl="0" fontAlgn="base"/>
            <a:endParaRPr lang="zh-CN" strike="noStrike" noProof="1"/>
          </a:p>
        </p:txBody>
      </p:sp>
      <p:sp>
        <p:nvSpPr>
          <p:cNvPr id="9" name="Slide Number Placeholder 8"/>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zh-CN" altLang="en-US" strike="noStrike" noProof="1"/>
          </a:p>
        </p:txBody>
      </p:sp>
      <p:sp>
        <p:nvSpPr>
          <p:cNvPr id="4" name="Footer Placeholder 3"/>
          <p:cNvSpPr>
            <a:spLocks noGrp="1"/>
          </p:cNvSpPr>
          <p:nvPr>
            <p:ph type="ftr" sz="quarter" idx="11"/>
          </p:nvPr>
        </p:nvSpPr>
        <p:spPr/>
        <p:txBody>
          <a:bodyPr/>
          <a:p>
            <a:pPr lvl="0" fontAlgn="base"/>
            <a:endParaRPr lang="zh-CN" strike="noStrike" noProof="1"/>
          </a:p>
        </p:txBody>
      </p:sp>
      <p:sp>
        <p:nvSpPr>
          <p:cNvPr id="5" name="Slide Number Placeholder 4"/>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zh-CN" altLang="en-US" strike="noStrike" noProof="1"/>
          </a:p>
        </p:txBody>
      </p:sp>
      <p:sp>
        <p:nvSpPr>
          <p:cNvPr id="3" name="Footer Placeholder 2"/>
          <p:cNvSpPr>
            <a:spLocks noGrp="1"/>
          </p:cNvSpPr>
          <p:nvPr>
            <p:ph type="ftr" sz="quarter" idx="11"/>
          </p:nvPr>
        </p:nvSpPr>
        <p:spPr/>
        <p:txBody>
          <a:bodyPr/>
          <a:p>
            <a:pPr lvl="0" fontAlgn="base"/>
            <a:endParaRPr lang="zh-CN" strike="noStrike" noProof="1"/>
          </a:p>
        </p:txBody>
      </p:sp>
      <p:sp>
        <p:nvSpPr>
          <p:cNvPr id="4" name="Slide Number Placeholder 3"/>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a:p>
        </p:txBody>
      </p:sp>
      <p:sp>
        <p:nvSpPr>
          <p:cNvPr id="6" name="Footer Placeholder 5"/>
          <p:cNvSpPr>
            <a:spLocks noGrp="1"/>
          </p:cNvSpPr>
          <p:nvPr>
            <p:ph type="ftr" sz="quarter" idx="11"/>
          </p:nvPr>
        </p:nvSpPr>
        <p:spPr/>
        <p:txBody>
          <a:bodyPr/>
          <a:p>
            <a:pPr lvl="0" fontAlgn="base"/>
            <a:endParaRPr lang="zh-CN" strike="noStrike" noProof="1"/>
          </a:p>
        </p:txBody>
      </p:sp>
      <p:sp>
        <p:nvSpPr>
          <p:cNvPr id="7" name="Slide Number Placeholder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zh-CN" altLang="en-US" strike="noStrike" noProof="1"/>
          </a:p>
        </p:txBody>
      </p:sp>
      <p:sp>
        <p:nvSpPr>
          <p:cNvPr id="6" name="Footer Placeholder 5"/>
          <p:cNvSpPr>
            <a:spLocks noGrp="1"/>
          </p:cNvSpPr>
          <p:nvPr>
            <p:ph type="ftr" sz="quarter" idx="11"/>
          </p:nvPr>
        </p:nvSpPr>
        <p:spPr/>
        <p:txBody>
          <a:bodyPr/>
          <a:p>
            <a:pPr lvl="0" fontAlgn="base"/>
            <a:endParaRPr lang="zh-CN" strike="noStrike" noProof="1"/>
          </a:p>
        </p:txBody>
      </p:sp>
      <p:sp>
        <p:nvSpPr>
          <p:cNvPr id="7" name="Slide Number Placeholder 6"/>
          <p:cNvSpPr>
            <a:spLocks noGrp="1"/>
          </p:cNvSpPr>
          <p:nvPr>
            <p:ph type="sldNum" sz="quarter" idx="12"/>
          </p:nvPr>
        </p:nvSpPr>
        <p:spPr/>
        <p:txBody>
          <a:bodyPr/>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9159875" cy="6870700"/>
          </a:xfrm>
          <a:prstGeom prst="rect">
            <a:avLst/>
          </a:prstGeom>
          <a:noFill/>
          <a:ln w="9525">
            <a:noFill/>
          </a:ln>
        </p:spPr>
      </p:pic>
      <p:sp>
        <p:nvSpPr>
          <p:cNvPr id="1027" name="Title 1026"/>
          <p:cNvSpPr>
            <a:spLocks noGrp="1"/>
          </p:cNvSpPr>
          <p:nvPr>
            <p:ph type="title"/>
          </p:nvPr>
        </p:nvSpPr>
        <p:spPr>
          <a:xfrm>
            <a:off x="457200" y="274638"/>
            <a:ext cx="8229600" cy="806450"/>
          </a:xfrm>
          <a:prstGeom prst="rect">
            <a:avLst/>
          </a:prstGeom>
          <a:noFill/>
          <a:ln w="9525">
            <a:noFill/>
          </a:ln>
        </p:spPr>
        <p:txBody>
          <a:bodyPr anchor="ctr"/>
          <a:p>
            <a:pPr lvl="0"/>
            <a:r>
              <a:rPr lang="en-US" altLang="zh-CN"/>
              <a:t>Click to edit Master title style</a:t>
            </a:r>
            <a:endParaRPr lang="en-US" altLang="zh-CN"/>
          </a:p>
        </p:txBody>
      </p:sp>
      <p:sp>
        <p:nvSpPr>
          <p:cNvPr id="1028" name="Text Placeholder 1027"/>
          <p:cNvSpPr>
            <a:spLocks noGrp="1"/>
          </p:cNvSpPr>
          <p:nvPr>
            <p:ph type="body"/>
          </p:nvPr>
        </p:nvSpPr>
        <p:spPr>
          <a:xfrm>
            <a:off x="457200" y="1174750"/>
            <a:ext cx="8229600" cy="4953000"/>
          </a:xfrm>
          <a:prstGeom prst="rect">
            <a:avLst/>
          </a:prstGeom>
          <a:noFill/>
          <a:ln w="9525">
            <a:noFill/>
          </a:ln>
        </p:spPr>
        <p:txBody>
          <a:bodyPr anchor="t"/>
          <a:p>
            <a:pPr lvl="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1029" name="Date Placeholder 1028"/>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fontAlgn="base"/>
            <a:endParaRPr lang="zh-CN" altLang="en-US" strike="noStrike" noProof="1"/>
          </a:p>
        </p:txBody>
      </p:sp>
      <p:sp>
        <p:nvSpPr>
          <p:cNvPr id="1030" name="Footer Placeholder 1029"/>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fontAlgn="base"/>
            <a:endParaRPr lang="zh-CN" strike="noStrike" noProof="1"/>
          </a:p>
        </p:txBody>
      </p:sp>
      <p:sp>
        <p:nvSpPr>
          <p:cNvPr id="1031" name="Slide Number Placeholder 1030"/>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fontAlgn="base"/>
            <a:fld id="{9A0DB2DC-4C9A-4742-B13C-FB6460FD3503}" type="slidenum">
              <a:rPr lang="zh-CN" strike="noStrike" noProof="1">
                <a:latin typeface="Arial" panose="020B0604020202020204" pitchFamily="34" charset="0"/>
                <a:ea typeface="SimSun" panose="02010600030101010101" pitchFamily="2" charset="-122"/>
                <a:cs typeface="+mn-ea"/>
              </a:rPr>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4097"/>
          <p:cNvSpPr>
            <a:spLocks noGrp="1"/>
          </p:cNvSpPr>
          <p:nvPr>
            <p:ph type="ctrTitle"/>
          </p:nvPr>
        </p:nvSpPr>
        <p:spPr>
          <a:xfrm>
            <a:off x="255270" y="388620"/>
            <a:ext cx="7772400" cy="3275330"/>
          </a:xfrm>
        </p:spPr>
        <p:txBody>
          <a:bodyPr anchor="ctr"/>
          <a:p>
            <a:pPr defTabSz="914400">
              <a:buNone/>
            </a:pPr>
            <a:r>
              <a:rPr lang="en-US" sz="4000" kern="1200" baseline="0">
                <a:ln w="6600">
                  <a:solidFill>
                    <a:schemeClr val="accent2"/>
                  </a:solidFill>
                  <a:prstDash val="solid"/>
                </a:ln>
                <a:solidFill>
                  <a:srgbClr val="00B0F0"/>
                </a:solidFill>
                <a:effectLst>
                  <a:outerShdw dist="38100" dir="2700000" algn="tl" rotWithShape="0">
                    <a:schemeClr val="accent2"/>
                  </a:outerShdw>
                </a:effectLst>
                <a:latin typeface="Arial" panose="020B0604020202020204" pitchFamily="34" charset="0"/>
                <a:ea typeface="SimSun" panose="02010600030101010101" pitchFamily="2" charset="-122"/>
                <a:cs typeface="+mj-cs"/>
              </a:rPr>
              <a:t>Domain 3: </a:t>
            </a:r>
            <a:br>
              <a:rPr lang="en-US" sz="4000" kern="1200" baseline="0">
                <a:ln w="6600">
                  <a:solidFill>
                    <a:schemeClr val="accent2"/>
                  </a:solidFill>
                  <a:prstDash val="solid"/>
                </a:ln>
                <a:solidFill>
                  <a:srgbClr val="00B0F0"/>
                </a:solidFill>
                <a:effectLst>
                  <a:outerShdw dist="38100" dir="2700000" algn="tl" rotWithShape="0">
                    <a:schemeClr val="accent2"/>
                  </a:outerShdw>
                </a:effectLst>
                <a:latin typeface="Arial" panose="020B0604020202020204" pitchFamily="34" charset="0"/>
                <a:ea typeface="SimSun" panose="02010600030101010101" pitchFamily="2" charset="-122"/>
                <a:cs typeface="+mj-cs"/>
              </a:rPr>
            </a:br>
            <a:r>
              <a:rPr lang="en-US" sz="4000" kern="1200" baseline="0">
                <a:ln w="6600">
                  <a:solidFill>
                    <a:schemeClr val="accent2"/>
                  </a:solidFill>
                  <a:prstDash val="solid"/>
                </a:ln>
                <a:solidFill>
                  <a:srgbClr val="00B0F0"/>
                </a:solidFill>
                <a:effectLst>
                  <a:innerShdw blurRad="63500" dist="50800" dir="13500000">
                    <a:prstClr val="black">
                      <a:alpha val="50000"/>
                    </a:prstClr>
                  </a:innerShdw>
                </a:effectLst>
                <a:latin typeface="Arial" panose="020B0604020202020204" pitchFamily="34" charset="0"/>
                <a:ea typeface="SimSun" panose="02010600030101010101" pitchFamily="2" charset="-122"/>
                <a:cs typeface="+mj-cs"/>
              </a:rPr>
              <a:t>Security Architecture and Engineering</a:t>
            </a:r>
            <a:br>
              <a:rPr lang="en-US" sz="4000" kern="1200" baseline="0">
                <a:ln w="6600">
                  <a:solidFill>
                    <a:schemeClr val="accent2"/>
                  </a:solidFill>
                  <a:prstDash val="solid"/>
                </a:ln>
                <a:solidFill>
                  <a:srgbClr val="00B0F0"/>
                </a:solidFill>
                <a:effectLst>
                  <a:innerShdw blurRad="63500" dist="50800" dir="13500000">
                    <a:prstClr val="black">
                      <a:alpha val="50000"/>
                    </a:prstClr>
                  </a:innerShdw>
                </a:effectLst>
                <a:latin typeface="Arial" panose="020B0604020202020204" pitchFamily="34" charset="0"/>
                <a:ea typeface="SimSun" panose="02010600030101010101" pitchFamily="2" charset="-122"/>
                <a:cs typeface="+mj-cs"/>
              </a:rPr>
            </a:br>
            <a:br>
              <a:rPr lang="en-US" sz="4000" kern="1200" baseline="0">
                <a:ln w="6600">
                  <a:solidFill>
                    <a:schemeClr val="accent2"/>
                  </a:solidFill>
                  <a:prstDash val="solid"/>
                </a:ln>
                <a:solidFill>
                  <a:srgbClr val="00B0F0"/>
                </a:solidFill>
                <a:effectLst>
                  <a:outerShdw dist="38100" dir="2700000" algn="tl" rotWithShape="0">
                    <a:schemeClr val="accent2"/>
                  </a:outerShdw>
                </a:effectLst>
                <a:latin typeface="Arial" panose="020B0604020202020204" pitchFamily="34" charset="0"/>
                <a:ea typeface="SimSun" panose="02010600030101010101" pitchFamily="2" charset="-122"/>
                <a:cs typeface="+mj-cs"/>
              </a:rPr>
            </a:br>
            <a:r>
              <a:rPr lang="en-US" sz="4000" kern="1200" baseline="0">
                <a:ln w="6600">
                  <a:solidFill>
                    <a:schemeClr val="accent2"/>
                  </a:solidFill>
                  <a:prstDash val="solid"/>
                </a:ln>
                <a:solidFill>
                  <a:srgbClr val="00B0F0"/>
                </a:solidFill>
                <a:effectLst>
                  <a:outerShdw dist="38100" dir="2700000" algn="tl" rotWithShape="0">
                    <a:schemeClr val="accent2"/>
                  </a:outerShdw>
                </a:effectLst>
                <a:latin typeface="Arial" panose="020B0604020202020204" pitchFamily="34" charset="0"/>
                <a:ea typeface="SimSun" panose="02010600030101010101" pitchFamily="2" charset="-122"/>
                <a:cs typeface="+mj-cs"/>
              </a:rPr>
              <a:t>CISSP - Domain 8</a:t>
            </a:r>
            <a:endParaRPr lang="en-US" sz="4000" kern="1200" baseline="0">
              <a:ln w="6600">
                <a:solidFill>
                  <a:schemeClr val="accent2"/>
                </a:solidFill>
                <a:prstDash val="solid"/>
              </a:ln>
              <a:solidFill>
                <a:srgbClr val="00B0F0"/>
              </a:solidFill>
              <a:effectLst>
                <a:outerShdw dist="38100" dir="2700000" algn="tl" rotWithShape="0">
                  <a:schemeClr val="accent2"/>
                </a:outerShdw>
              </a:effectLst>
              <a:latin typeface="Arial" panose="020B0604020202020204" pitchFamily="34" charset="0"/>
              <a:ea typeface="SimSun" panose="02010600030101010101" pitchFamily="2" charset="-122"/>
              <a:cs typeface="+mj-cs"/>
            </a:endParaRPr>
          </a:p>
        </p:txBody>
      </p:sp>
      <p:sp>
        <p:nvSpPr>
          <p:cNvPr id="3074" name="Subtitle 4098"/>
          <p:cNvSpPr>
            <a:spLocks noGrp="1"/>
          </p:cNvSpPr>
          <p:nvPr>
            <p:ph type="subTitle" idx="1"/>
          </p:nvPr>
        </p:nvSpPr>
        <p:spPr>
          <a:xfrm>
            <a:off x="255270" y="2015490"/>
            <a:ext cx="7777163" cy="1752600"/>
          </a:xfrm>
        </p:spPr>
        <p:txBody>
          <a:bodyPr anchor="t"/>
          <a:p>
            <a:pPr defTabSz="914400"/>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a:p>
            <a:pPr defTabSz="914400"/>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a:p>
            <a:pPr defTabSz="914400"/>
            <a:r>
              <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63500" dist="50800" dir="8100000">
                    <a:prstClr val="black">
                      <a:alpha val="50000"/>
                    </a:prstClr>
                  </a:innerShdw>
                </a:effectLst>
                <a:latin typeface="Arial" panose="020B0604020202020204" pitchFamily="34" charset="0"/>
                <a:ea typeface="SimSun" panose="02010600030101010101" pitchFamily="2" charset="-122"/>
                <a:cs typeface="+mn-cs"/>
              </a:rPr>
              <a:t>Software Development Security</a:t>
            </a:r>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a:p>
            <a:pPr defTabSz="914400"/>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a:p>
            <a:pPr defTabSz="914400"/>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a:p>
            <a:pPr defTabSz="914400"/>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a:p>
            <a:pPr defTabSz="914400"/>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a:p>
            <a:pPr defTabSz="914400"/>
            <a:endParaRPr lang="en-US" sz="4000" kern="1200" baseline="0">
              <a:ln w="12700">
                <a:solidFill>
                  <a:srgbClr val="00B0F0"/>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ea typeface="SimSun"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They make use of PATH variable.</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Macro Viruses</a:t>
            </a:r>
            <a:r>
              <a:rPr lang="en-US" sz="2400"/>
              <a:t>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Many common software applications implement some sort of scripting functionality to assist with the automation of repetitive tasks.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These functionalities often use simple, yet powerful programming languages such as Visual Basic for Applications (VBA).</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Although macros do indeed offer great productivity-enhancing opportunities to computer users, they also expose systems to yet another avenue of infection—macro viruses.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In 1999, the </a:t>
            </a:r>
            <a:r>
              <a:rPr lang="en-US" sz="2400" b="1">
                <a:sym typeface="+mn-ea"/>
              </a:rPr>
              <a:t>Melissa virus</a:t>
            </a:r>
            <a:r>
              <a:rPr lang="en-US" sz="2400">
                <a:sym typeface="+mn-ea"/>
              </a:rPr>
              <a:t> spread through the use of a Word document that exploited a security vulnerability in Microsoft Outlook to replicate.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The infamous I Love You virus quickly followed on its heels, exploiting similar vulnerabilities in early 2000.</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Service Injection Viruses</a:t>
            </a:r>
            <a:r>
              <a:rPr lang="en-US" sz="2400"/>
              <a:t>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Recent outbreaks of malicious code use yet another technique to infect systems and escape detection—injecting themselves into trusted runtime processes of the operating system, such as svchost.exe, winlogin.exe, and explorer.exe. </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By successfully compromising these trusted processes, the malicious code is able to bypass detection by any antivirus software running on the host. </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Keeping the OS and its applications up to date is the solution against these viruses.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Antivirus Mechanisms</a:t>
            </a:r>
            <a:endParaRPr lang="en-US" sz="2400"/>
          </a:p>
          <a:p>
            <a:pPr marL="342900" indent="-342900">
              <a:buFont typeface="Wingdings" panose="05000000000000000000" charset="0"/>
              <a:buChar char=""/>
            </a:pPr>
            <a:r>
              <a:rPr lang="en-US" sz="2400"/>
              <a:t>Almost every desktop computer in service today runs some sort of antivirus software package.</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 vast majority of these packages utilize a method known as signature-based detection to identify potential virus infections on a system. </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Essentially, an antivirus package maintains an extremely large database that contains the telltale characteristics of all known viruses.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Depending on the antivirus package and configuration settings, it scans storage media periodically, checking for any files that contain data matching those criteria.</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When using a signature-based antivirus package, it’s essential to remember that the package is only as effective as the virus definition file upon which it’s based.</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Many antivirus packages also use </a:t>
            </a:r>
            <a:r>
              <a:rPr lang="en-US" sz="2400" b="1"/>
              <a:t>heuristic-based</a:t>
            </a:r>
            <a:r>
              <a:rPr lang="en-US" sz="2400"/>
              <a:t> mechanisms to detect potential malware infections.</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These methods analyze the behavior of software, looking for the telltale signs of virus activity, such as attempts to elevate privilege level, cover their electronic tracks, and alter unrelated or operating system files.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A common strategy is for systems to quarantine suspicious files and send them to a malware analysis tool where they are executed in an isolated but monitored environment.</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Other security packages, such as the popular </a:t>
            </a:r>
            <a:r>
              <a:rPr lang="en-US" sz="2400" b="1"/>
              <a:t>Tripwire</a:t>
            </a:r>
            <a:r>
              <a:rPr lang="en-US" sz="2400"/>
              <a:t> data integrity assurance package, also provide a secondary antivirus functionality.</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Tripwire is designed to alert administrators to unauthorized file modifications. </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It’s often used to detect web server defacements and similar attacks, but it also may provide some warning of virus infections if critical system executable files, such as command.com, are modified unexpectedly.</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Virus Technologies</a:t>
            </a:r>
            <a:endParaRPr lang="en-US" sz="2400" b="1"/>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As virus detection and eradication technology rises to meet new threats programmed by malicious developers, new kinds of viruses designed to defeat those systems emerge.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Multipartite Viruses</a:t>
            </a:r>
            <a:r>
              <a:rPr lang="en-US" sz="2400"/>
              <a:t> Multipartite viruses use more than one propagation technique in an attempt to penetrate systems that defend against only one method or the other.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4315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For example, the Marzia virus discovered in 1993 infects critical COM and EXE files, most notablycthe command.com system file, by adding 2,048 bytes of malicious code to each file.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This characteristic qualifies it as a file infector virus.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In addition, two hours after it infects a system, it writes malicious code to the system’s master boot record, qualifying it as a boot sector virus.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Stealth Viruses</a:t>
            </a:r>
            <a:r>
              <a:rPr lang="en-US" sz="2400"/>
              <a:t>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Stealth viruses hide themselves by actually tampering with the operating system to fool antivirus packages into thinking that everything is functioning normally.</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Polymorphic Viruses</a:t>
            </a:r>
            <a:r>
              <a:rPr lang="en-US" sz="2400">
                <a:sym typeface="+mn-ea"/>
              </a:rPr>
              <a:t>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Polymorphic viruses actually modify their own code as they travel from system to system.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The virus’s propagation and destruction techniques remain the same, but the signature of the virus is somewhat different each time it infects a new system.</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Encrypted Viruses</a:t>
            </a:r>
            <a:r>
              <a:rPr lang="en-US" sz="2400"/>
              <a:t>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Encrypted viruses use cryptographic techniques to avoid detection.</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In their outward appearance, they are actually quite similar to polymorphic viruses—each infected system has a virus with a different signature.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However, they do not generate these modified signatures by changing their code; instead, they alter the way they are stored on the disk.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Encrypted viruses use a very short segment of code, known as the virus decryption routine, which contains the cryptographic information necessary to load and decrypt the main virus code stored elsewhere on the disk.</a:t>
            </a:r>
            <a:endParaRPr lang="en-US" sz="2400"/>
          </a:p>
          <a:p>
            <a:pPr>
              <a:buFont typeface="Wingdings" panose="05000000000000000000" charset="0"/>
            </a:pPr>
            <a:r>
              <a:rPr lang="en-US" sz="2400">
                <a:sym typeface="+mn-ea"/>
              </a:rPr>
              <a:t>.</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Hoaxes</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No discussion of viruses is complete without mentioning the nuisance and wasted resources caused by virus hoaxes.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Almost every email user has, at one time or another, received a message forwarded by a friend or relative that warns of the latest virus threat roaming the internet.</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Invariably, this purported “virus” is the most destructive virus ever unleashed, and no antivirus package is able to detect and/or eradicate it.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Malicious Code</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Malicious code objects include a broad range of programmed computer security threats that exploit various network, operating system, software, and physical security vulnerabilities to spread malicious payloads to computer systems.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Some malicious code objects, such as computer viruses and Trojan horses, depend on irresponsible computer use by humans in order to spread from system to system with any success.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Other objects, such as worms, spread rapidly among vulnerable systems under their own power.</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One famous example of such a hoax is the Good Times virus warning that first surfaced on the internet in 1994 and still circulates today.</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Logic Bombs</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Logic bombs are malicious code objects that infect a system and lie dormant until they are triggered by the occurrence of one or more conditions such as time, program launch, website logon, and so on.</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 Michelangelo virus infected the MBR of systems and remain silent till March 6th.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It was the birthday of Michelangelo and virus got activated.</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739255"/>
          </a:xfrm>
          <a:prstGeom prst="rect">
            <a:avLst/>
          </a:prstGeom>
          <a:noFill/>
        </p:spPr>
        <p:txBody>
          <a:bodyPr wrap="square" rtlCol="0">
            <a:spAutoFit/>
          </a:bodyPr>
          <a:p>
            <a:pPr marL="342900" indent="-342900">
              <a:buFont typeface="Wingdings" panose="05000000000000000000" charset="0"/>
              <a:buChar char=""/>
            </a:pPr>
            <a:r>
              <a:rPr lang="en-US" sz="2400" b="1">
                <a:sym typeface="+mn-ea"/>
              </a:rPr>
              <a:t>Trojan Horses</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Trojan horse is a software program that appears benevolent but carries a malicious, behind-the-scenes payload that has the potential to wreak havoc on a system or network.</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One category of Trojan that has recently made a significant impact on the security community is </a:t>
            </a:r>
            <a:r>
              <a:rPr lang="en-US" sz="2400" b="1">
                <a:sym typeface="+mn-ea"/>
              </a:rPr>
              <a:t>rogue antivirus software</a:t>
            </a:r>
            <a:r>
              <a:rPr lang="en-US" sz="2400">
                <a:sym typeface="+mn-ea"/>
              </a:rPr>
              <a:t>. This software tricks the user into installing it by claiming to be an antivirus package,often under the guise of a pop-up ad that mimics the look and feel of a security warning. Once the user installs the software, it either steals personal information or prompts the user for payment to “update” the rogue antivirus. The “update” simply disables the Trojan!</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4892675"/>
          </a:xfrm>
          <a:prstGeom prst="rect">
            <a:avLst/>
          </a:prstGeom>
          <a:noFill/>
        </p:spPr>
        <p:txBody>
          <a:bodyPr wrap="square" rtlCol="0">
            <a:spAutoFit/>
          </a:bodyPr>
          <a:p>
            <a:pPr marL="342900" indent="-342900">
              <a:buFont typeface="Wingdings" panose="05000000000000000000" charset="0"/>
              <a:buChar char=""/>
            </a:pPr>
            <a:r>
              <a:rPr lang="en-US" sz="2400">
                <a:sym typeface="+mn-ea"/>
              </a:rPr>
              <a:t>Another variant, </a:t>
            </a:r>
            <a:r>
              <a:rPr lang="en-US" sz="2400" b="1">
                <a:sym typeface="+mn-ea"/>
              </a:rPr>
              <a:t>ransomware</a:t>
            </a:r>
            <a:r>
              <a:rPr lang="en-US" sz="2400">
                <a:sym typeface="+mn-ea"/>
              </a:rPr>
              <a:t>, is particularly insidious. Ransomware infects a target machine and then uses encryption technology to encrypt documents, spreadsheets, and other files stored on the system with a key known only to the malware creator. </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Worms</a:t>
            </a:r>
            <a:endParaRPr lang="en-US" sz="2400" b="1"/>
          </a:p>
          <a:p>
            <a:pPr marL="342900" indent="-342900">
              <a:buFont typeface="Wingdings" panose="05000000000000000000" charset="0"/>
              <a:buChar char=""/>
            </a:pPr>
            <a:endParaRPr lang="en-US" sz="2400" b="1"/>
          </a:p>
          <a:p>
            <a:pPr marL="342900" indent="-342900">
              <a:buFont typeface="Wingdings" panose="05000000000000000000" charset="0"/>
              <a:buChar char=""/>
            </a:pPr>
            <a:r>
              <a:rPr lang="en-US" sz="2400"/>
              <a:t>Worms pose a significant risk to network security. They contain the same destructive potential as other malicious code objects with an added twist—they propagate themselves without requiring any human intervention.</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b="1">
                <a:sym typeface="+mn-ea"/>
              </a:rPr>
              <a:t>Code Red Worm</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The Code Red worm received a good deal of media attention in the summer of 2001 when it rapidly spread among web servers running unpatched versions of Microsoft’s Internet Information Server (IIS).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Most of the time the worms use vulnerability within an OS or software to perform their action.</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This </a:t>
            </a:r>
            <a:r>
              <a:rPr lang="en-US" sz="2400" b="1"/>
              <a:t>RTM worm</a:t>
            </a:r>
            <a:r>
              <a:rPr lang="en-US" sz="2400"/>
              <a:t> spread by exploiting four specific security holes in the Unix operating system.</a:t>
            </a:r>
            <a:endParaRPr lang="en-US" sz="2400"/>
          </a:p>
          <a:p>
            <a:pPr marL="342900" indent="-342900">
              <a:buFont typeface="Wingdings" panose="05000000000000000000" charset="0"/>
              <a:buChar char=""/>
            </a:pPr>
            <a:r>
              <a:rPr lang="en-US" sz="2400" b="1"/>
              <a:t>Sendmail Debug Mode - </a:t>
            </a:r>
            <a:r>
              <a:rPr lang="en-US" sz="2400"/>
              <a:t>Using this it send a crafted email and spread to other systems.</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Password Attack</a:t>
            </a:r>
            <a:r>
              <a:rPr lang="en-US" sz="2400">
                <a:sym typeface="+mn-ea"/>
              </a:rPr>
              <a:t>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The worm also used a dictionary attack to attempt to gain access to remote systems by utilizing the username and password of a valid system user.</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Finger Vulnerability</a:t>
            </a:r>
            <a:r>
              <a:rPr lang="en-US" sz="2400">
                <a:sym typeface="+mn-ea"/>
              </a:rPr>
              <a:t>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Finger, a popular internet utility, allowed users to determine who was logged on to a remote system. Thencurrent versions of the Finger software contained a </a:t>
            </a:r>
            <a:r>
              <a:rPr lang="en-US" sz="2400" b="1">
                <a:sym typeface="+mn-ea"/>
              </a:rPr>
              <a:t>buffer-overflow</a:t>
            </a:r>
            <a:r>
              <a:rPr lang="en-US" sz="2400">
                <a:sym typeface="+mn-ea"/>
              </a:rPr>
              <a:t> vulnerability that allowed the worm to spread</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Trust Relationships</a:t>
            </a:r>
            <a:r>
              <a:rPr lang="en-US" sz="2400">
                <a:sym typeface="+mn-ea"/>
              </a:rPr>
              <a:t>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After the worm infected a system, it analyzed any existing trust relationships with other systems on the network and attempted to spread itself to those systems throughthe trusted path.</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Stuxnet</a:t>
            </a:r>
            <a:endParaRPr lang="en-US" sz="2400" b="1"/>
          </a:p>
          <a:p>
            <a:pPr marL="342900" indent="-342900">
              <a:buFont typeface="Wingdings" panose="05000000000000000000" charset="0"/>
              <a:buChar char=""/>
            </a:pPr>
            <a:endParaRPr lang="en-US" sz="2400" b="1"/>
          </a:p>
          <a:p>
            <a:pPr marL="342900" indent="-342900">
              <a:buFont typeface="Wingdings" panose="05000000000000000000" charset="0"/>
              <a:buChar char=""/>
            </a:pPr>
            <a:r>
              <a:rPr lang="en-US" sz="2400"/>
              <a:t>In mid-2010, a worm named Stuxnet surfaced on the internet. This highly sophisticated worm uses a variety of advanced techniques to spread, including multiple previously undocumented vulnerabilities.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Stuxnet uses the following propagation techniques:</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Searching for unprotected administrative shares of systems on the local network</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Exploiting zero-day vulnerabilities in the Windows Server service and Windows Print Spooler service</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Connecting to systems using a default database password </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Spreading by the use of shared infected USB drives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While Stuxnet spread from system to system with impunity, it was actually searching for a very specific type of system—one using a controller manufactured by Siemens and allegedly used in the production of material for nuclear weapons.</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b="1">
                <a:sym typeface="+mn-ea"/>
              </a:rPr>
              <a:t>Spyware and Adware</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Two other types of unwanted software interfere with the way you normally use your computer.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Spyware monitors your actions and transmits important details to a remote system that spies on your activity.</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Adware, while quite similar to spyware in form, has a different purpose.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It uses a variety of techniques to display advertisements on infected computers.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 simplest forms of adware display pop-up ads on your screen while you surf the web. </a:t>
            </a:r>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Adware and malware authors often take advantage of third-party plug-ins to popular internet tools, such as web browsers, to spread their malicious content.</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Zero-Day Attacks</a:t>
            </a:r>
            <a:endParaRPr lang="en-US" sz="2400" b="1"/>
          </a:p>
          <a:p>
            <a:pPr marL="342900" indent="-342900">
              <a:buFont typeface="Wingdings" panose="05000000000000000000" charset="0"/>
              <a:buChar char=""/>
            </a:pPr>
            <a:r>
              <a:rPr lang="en-US" sz="2400"/>
              <a:t>Many forms of malicious code take advantage of zero-day vulnerabilities, security flaws discovered by hackers that have not been thoroughly addressed by the security community.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There are two main reasons systems are affected by these vulnerabilities: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 necessary delay between the discovery of a new type of malicious code and the issuance of patches and antivirus updates. </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a:sym typeface="+mn-ea"/>
              </a:rPr>
              <a:t>This is known as the window of vulnerability.</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Slowness in applying updates on the part of system administrators.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The protection should include a strong patch management program, current antivirus software, configuration management, application control, content filtering, and other protections.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Password Attacks</a:t>
            </a:r>
            <a:endParaRPr lang="en-US" sz="2400" b="1"/>
          </a:p>
          <a:p>
            <a:pPr marL="342900" indent="-342900">
              <a:buFont typeface="Wingdings" panose="05000000000000000000" charset="0"/>
              <a:buChar char=""/>
            </a:pPr>
            <a:endParaRPr lang="en-US" sz="2400" b="1"/>
          </a:p>
          <a:p>
            <a:pPr marL="342900" indent="-342900">
              <a:buFont typeface="Wingdings" panose="05000000000000000000" charset="0"/>
              <a:buChar char=""/>
            </a:pPr>
            <a:r>
              <a:rPr lang="en-US" sz="2400"/>
              <a:t>One of the simplest techniques attackers use to gain illegitimate access to a system is to learn the username and password of an authorized system user. </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b="1">
                <a:sym typeface="+mn-ea"/>
              </a:rPr>
              <a:t>Sources of Malicious Code</a:t>
            </a:r>
            <a:r>
              <a:rPr lang="en-US" sz="2400">
                <a:sym typeface="+mn-ea"/>
              </a:rPr>
              <a:t>.</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Some skilled (albeit misguided) software developers who took pride in carefully crafting innovative malicious code techniques.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Modern times have given rise to the script kiddie—the malicious individual who doesn’t understand the technology behind security vulnerabilities but downloads ready-to-use software (or scripts) from the internet and uses them to launch attacks against remote systems.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 Zeus Trojan horse was widely believed to be the product of an Eastern European organized crime ring seeking to infect as many systems as possible to log keystrokes and harvest online banking passwords.</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4892675"/>
          </a:xfrm>
          <a:prstGeom prst="rect">
            <a:avLst/>
          </a:prstGeom>
          <a:noFill/>
        </p:spPr>
        <p:txBody>
          <a:bodyPr wrap="square" rtlCol="0">
            <a:spAutoFit/>
          </a:bodyPr>
          <a:p>
            <a:pPr marL="342900" indent="-342900">
              <a:buFont typeface="Wingdings" panose="05000000000000000000" charset="0"/>
              <a:buChar char=""/>
            </a:pPr>
            <a:r>
              <a:rPr lang="en-US" sz="2400" b="1">
                <a:sym typeface="+mn-ea"/>
              </a:rPr>
              <a:t>Password Guessing</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In the most basic type of password attack, attackers simply attempt to guess a user’s password.</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Dictionary Attacks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Most of the operating systems and databases store user passwords using one way hash functions.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Password attackers use automated tools like John the Ripper to run automated dictionary attacks that exploit a simple vulnerability in this mechanism. </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4892675"/>
          </a:xfrm>
          <a:prstGeom prst="rect">
            <a:avLst/>
          </a:prstGeom>
          <a:noFill/>
        </p:spPr>
        <p:txBody>
          <a:bodyPr wrap="square" rtlCol="0">
            <a:spAutoFit/>
          </a:bodyPr>
          <a:p>
            <a:pPr marL="342900" indent="-342900">
              <a:buFont typeface="Wingdings" panose="05000000000000000000" charset="0"/>
              <a:buChar char=""/>
            </a:pPr>
            <a:r>
              <a:rPr lang="en-US" sz="2400">
                <a:sym typeface="+mn-ea"/>
              </a:rPr>
              <a:t>They take a large dictionary file that contains thousands of words and then run the encryption function against all those words to obtain their encrypted equivalents.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John the Ripper then searches the password file for any encrypted values for which there is a match in the encrypted dictionary.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When a match is found, it reports the username and password (in plain text), and the attacker gains access to the system.</a:t>
            </a:r>
            <a:endParaRPr lang="en-US" sz="2400"/>
          </a:p>
          <a:p>
            <a:pPr marL="342900" indent="-342900">
              <a:buFont typeface="Wingdings" panose="05000000000000000000" charset="0"/>
              <a:buChar char=""/>
            </a:pPr>
            <a:endParaRPr lang="en-US" sz="2400">
              <a:sym typeface="+mn-ea"/>
            </a:endParaRPr>
          </a:p>
          <a:p>
            <a:pPr>
              <a:buFont typeface="Wingdings" panose="05000000000000000000" charset="0"/>
            </a:pP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4892675"/>
          </a:xfrm>
          <a:prstGeom prst="rect">
            <a:avLst/>
          </a:prstGeom>
          <a:noFill/>
        </p:spPr>
        <p:txBody>
          <a:bodyPr wrap="square" rtlCol="0">
            <a:spAutoFit/>
          </a:bodyPr>
          <a:p>
            <a:pPr marL="342900" indent="-342900">
              <a:buFont typeface="Wingdings" panose="05000000000000000000" charset="0"/>
              <a:buChar char=""/>
            </a:pPr>
            <a:r>
              <a:rPr lang="en-US" sz="2400">
                <a:sym typeface="+mn-ea"/>
              </a:rPr>
              <a:t>Rainbow table attacks are a variant on dictionary attacks designed to reduce the amount of time required to conduct a brute-force attack against hashed passwords.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In this attack, the perpetrator takes a list of commonly used passwords and then runs them through the same hash function used by the system to create hashed versions of those passwords.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The resulting list of hashes is known as a rainbow table. </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Social Engineering</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Social engineering is one of the most effective tools attackers use to gain access to a system.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In its most basic form, a social-engineering attack consists of simply calling the user and asking for their password, posing as a technical support representative or other authority figure who needs the information immediately.</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Spear phishing attacks</a:t>
            </a:r>
            <a:r>
              <a:rPr lang="en-US" sz="2400"/>
              <a:t> are specifically targeted at an individual based upon research conducted by the attacker. They may include personal information designed to make the message appear more authentic.</a:t>
            </a:r>
            <a:endParaRPr 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b="1">
                <a:sym typeface="+mn-ea"/>
              </a:rPr>
              <a:t>Whaling attacks</a:t>
            </a:r>
            <a:r>
              <a:rPr lang="en-US" sz="2400">
                <a:sym typeface="+mn-ea"/>
              </a:rPr>
              <a:t> are a subset of spear phishing attacks sent to highvalue targets, such as senior executives.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sym typeface="+mn-ea"/>
              </a:rPr>
              <a:t>Vishing attacks</a:t>
            </a:r>
            <a:r>
              <a:rPr lang="en-US" sz="2400">
                <a:sym typeface="+mn-ea"/>
              </a:rPr>
              <a:t> use phishing techniques over voice communications, such as the telephone.</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Dumpster diving</a:t>
            </a:r>
            <a:r>
              <a:rPr lang="en-US" sz="2400">
                <a:sym typeface="+mn-ea"/>
              </a:rPr>
              <a:t> is a variant of social engineering where the attacker literally rummages through the trash of the target company, searching for sensitive information.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This technique is easily defeated by shredding papers and wiping electronic media, but dumpster divers are still surprisingly successful with their efforts.</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Application Attacks</a:t>
            </a:r>
            <a:r>
              <a:rPr lang="en-US" sz="2400">
                <a:sym typeface="+mn-ea"/>
              </a:rPr>
              <a:t>.</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Buffer Overflows</a:t>
            </a:r>
            <a:endParaRPr lang="en-US" sz="2400" b="1"/>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Buffer overflow vulnerabilities exist when a developer does not properly validate user input to ensure that it is of an appropriate size.</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Input that is too large can “overflow” a data structure to affect other data stored in the computer’s memory.</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Most buffer overflow vulnerabilities are mitigated with patches provided by software and operating system vendors, magnifying the importance of keeping systems and software up to date.</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551545" cy="6000750"/>
          </a:xfrm>
          <a:prstGeom prst="rect">
            <a:avLst/>
          </a:prstGeom>
          <a:noFill/>
        </p:spPr>
        <p:txBody>
          <a:bodyPr wrap="square" rtlCol="0">
            <a:spAutoFit/>
          </a:bodyPr>
          <a:p>
            <a:pPr marL="342900" indent="-342900">
              <a:buFont typeface="Wingdings" panose="05000000000000000000" charset="0"/>
              <a:buChar char=""/>
            </a:pPr>
            <a:r>
              <a:rPr lang="en-US" sz="2400" b="1">
                <a:sym typeface="+mn-ea"/>
              </a:rPr>
              <a:t>Time of Check to Time of Use</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The time of check to time of use (TOCTOU or TOC/TOU) issue is a timing vulnerability that occurs when a program checks access permissions too far in advance of a resource request. </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Back Doors</a:t>
            </a:r>
            <a:endParaRPr lang="en-US" sz="2400" b="1"/>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Back doors are undocumented command sequences that allow individuals with knowledge of the back door to bypass normal access restrictions. </a:t>
            </a:r>
            <a:endParaRPr lang="en-US" sz="2400"/>
          </a:p>
          <a:p>
            <a:pPr marL="342900" indent="-342900">
              <a:buFont typeface="Wingdings" panose="05000000000000000000" charset="0"/>
              <a:buChar char=""/>
            </a:pPr>
            <a:r>
              <a:rPr lang="en-US" sz="2400"/>
              <a:t>They are often used during the development and debugging process to speed up the workflow and avoid forcing developers to continuously authenticate to the system. </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a:sym typeface="+mn-ea"/>
              </a:rPr>
              <a:t>In addition to back doors planted by developers, many types of malicious code create back doors on infected systems that allow the developers of the malicious code to remotely access infected systems.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Escalation of Privilege and Rootkits</a:t>
            </a:r>
            <a:endParaRPr lang="en-US" sz="2400" b="1"/>
          </a:p>
          <a:p>
            <a:pPr marL="342900" indent="-342900">
              <a:buFont typeface="Wingdings" panose="05000000000000000000" charset="0"/>
              <a:buChar char=""/>
            </a:pPr>
            <a:endParaRPr lang="en-US" sz="2400" b="1"/>
          </a:p>
          <a:p>
            <a:pPr marL="342900" indent="-342900">
              <a:buFont typeface="Wingdings" panose="05000000000000000000" charset="0"/>
              <a:buChar char=""/>
            </a:pPr>
            <a:r>
              <a:rPr lang="en-US" sz="2400"/>
              <a:t>Once attackers gain a foothold on a system, they often quickly move on to a second objective—expanding their access from the normal user account they may have compromised to more comprehensive, administrative access.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They do this by engaging in escalation-of-privilege attacks.</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4892675"/>
          </a:xfrm>
          <a:prstGeom prst="rect">
            <a:avLst/>
          </a:prstGeom>
          <a:noFill/>
        </p:spPr>
        <p:txBody>
          <a:bodyPr wrap="square" rtlCol="0">
            <a:spAutoFit/>
          </a:bodyPr>
          <a:p>
            <a:pPr marL="342900" indent="-342900">
              <a:buFont typeface="Wingdings" panose="05000000000000000000" charset="0"/>
              <a:buChar char=""/>
            </a:pPr>
            <a:r>
              <a:rPr lang="en-US" sz="2400">
                <a:sym typeface="+mn-ea"/>
              </a:rPr>
              <a:t>One of the most common ways that attackers wage escalation-ofprivilege attacks is through the use of rootkits.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Rootkits are freely available on the internet and exploit known vulnerabilities in various operating systems.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Attackers often obtain access to a standard system user account through the use of a password attack or social engineering and then use a rootkit to increase their access to the root (or administrator) level.</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Web Application Security</a:t>
            </a:r>
            <a:r>
              <a:rPr lang="en-US" sz="2400">
                <a:sym typeface="+mn-ea"/>
              </a:rPr>
              <a:t>.</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Cross-Site Scripting</a:t>
            </a:r>
            <a:endParaRPr lang="en-US" sz="2400" b="1"/>
          </a:p>
          <a:p>
            <a:pPr marL="342900" indent="-342900">
              <a:buFont typeface="Wingdings" panose="05000000000000000000" charset="0"/>
              <a:buChar char=""/>
            </a:pPr>
            <a:endParaRPr lang="en-US" sz="2400" b="1"/>
          </a:p>
          <a:p>
            <a:pPr marL="342900" indent="-342900">
              <a:buFont typeface="Wingdings" panose="05000000000000000000" charset="0"/>
              <a:buChar char=""/>
            </a:pPr>
            <a:r>
              <a:rPr lang="en-US" sz="2400"/>
              <a:t>Cross-site scripting (XSS) attacks occur when web applications contain some type of reflected input.</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Cross-Site Request Forgery</a:t>
            </a:r>
            <a:endParaRPr lang="en-US" sz="2400" b="1"/>
          </a:p>
          <a:p>
            <a:pPr marL="342900" indent="-342900">
              <a:buFont typeface="Wingdings" panose="05000000000000000000" charset="0"/>
              <a:buChar char=""/>
            </a:pPr>
            <a:endParaRPr lang="en-US" sz="2400" b="1"/>
          </a:p>
          <a:p>
            <a:pPr marL="342900" indent="-342900">
              <a:buFont typeface="Wingdings" panose="05000000000000000000" charset="0"/>
              <a:buChar char=""/>
            </a:pPr>
            <a:r>
              <a:rPr lang="en-US" sz="2400"/>
              <a:t>Cross-site request forgery attacks, abbreviated as XSRF or CSRF attacks, are similar to cross-site scripting attacks but exploit a different trust relationship.</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XSS attacks exploit the trust that a user has in a website to execute code on the user’s computer. </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The most recent trend in malware development comes with the rise of the advanced persistent threat (APT).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APTs are sophisticated adversaries with advanced technical skills and significant financial resources.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These attackers are often military units, intelligence agencies, or shadowy groups that are likely affiliated with government agencies.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Viruses</a:t>
            </a:r>
            <a:endParaRPr lang="en-US" sz="2400" b="1"/>
          </a:p>
          <a:p>
            <a:pPr marL="342900" indent="-342900">
              <a:buFont typeface="Wingdings" panose="05000000000000000000" charset="0"/>
              <a:buChar char=""/>
            </a:pPr>
            <a:endParaRPr lang="en-US" sz="2400" b="1"/>
          </a:p>
          <a:p>
            <a:pPr marL="342900" indent="-342900">
              <a:buFont typeface="Wingdings" panose="05000000000000000000" charset="0"/>
              <a:buChar char=""/>
            </a:pPr>
            <a:r>
              <a:rPr lang="en-US" sz="2400"/>
              <a:t>The computer virus is perhaps the earliest form of malicious code to plague security administrators.</a:t>
            </a:r>
            <a:endParaRPr 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XSRF attacks exploit the trust that remote sites have in a user’s system to execute commands on the user’s behalf.</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sym typeface="+mn-ea"/>
              </a:rPr>
              <a:t>SQL Injection</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Structured Query Language (SQL) injection attacks are even riskier than XSS attacks from an organization’s perspective.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As with XSS attacks, SQL injection attacks use unexpected input to a web application.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However, instead of using this input to attempt to fool a user, SQL injection attacks use it to gain unauthorized access to an underlying database.</a:t>
            </a:r>
            <a:endParaRPr 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b="1">
                <a:sym typeface="+mn-ea"/>
              </a:rPr>
              <a:t>Protecting against SQL Injection</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You can use three techniques to protect your web applications against SQL injection attacks:</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Use Prepared Statements </a:t>
            </a:r>
            <a:r>
              <a:rPr lang="en-US" sz="2400">
                <a:sym typeface="+mn-ea"/>
              </a:rPr>
              <a:t>Developers of web applications should leverage prepared statements to limit the application’s ability to execute arbitrary code.</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Prepared statements, including parameterized queries and stored procedures, store the SQL statement on the database server, where it may be modified only by database administrators and developers with appropriate access. </a:t>
            </a:r>
            <a:endParaRPr lang="en-US" sz="2400">
              <a:sym typeface="+mn-ea"/>
            </a:endParaRPr>
          </a:p>
          <a:p>
            <a:pPr marL="342900" indent="-342900">
              <a:buFont typeface="Wingdings" panose="05000000000000000000" charset="0"/>
              <a:buChar char=""/>
            </a:pPr>
            <a:endParaRPr 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4523105"/>
          </a:xfrm>
          <a:prstGeom prst="rect">
            <a:avLst/>
          </a:prstGeom>
          <a:noFill/>
        </p:spPr>
        <p:txBody>
          <a:bodyPr wrap="square" rtlCol="0">
            <a:spAutoFit/>
          </a:bodyPr>
          <a:p>
            <a:pPr marL="342900" indent="-342900">
              <a:buFont typeface="Wingdings" panose="05000000000000000000" charset="0"/>
              <a:buChar char=""/>
            </a:pPr>
            <a:r>
              <a:rPr lang="en-US" sz="2400">
                <a:sym typeface="+mn-ea"/>
              </a:rPr>
              <a:t>Web applications calling the prepared statement may pass parameters to it but may not alter the underlying structure of the SQL statement.</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Perform Input Validation</a:t>
            </a:r>
            <a:r>
              <a:rPr lang="en-US" sz="2400">
                <a:sym typeface="+mn-ea"/>
              </a:rPr>
              <a:t> input validation allows you to limit the types of data a user provides in a form.</a:t>
            </a:r>
            <a:endParaRPr lang="en-US" sz="2400"/>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Limit Account Privileges</a:t>
            </a:r>
            <a:r>
              <a:rPr lang="en-US" sz="2400">
                <a:sym typeface="+mn-ea"/>
              </a:rPr>
              <a:t> The database account used by the web server should have the smallest set of privileges possible.</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b="1">
                <a:sym typeface="+mn-ea"/>
              </a:rPr>
              <a:t>Reconnaissance Attacks</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While malicious code often relies on tricking users into opening or accessing malware, other attacks directly target machines.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Performing reconnaissance can allow an attacker to find weak points to target directly with their attack code.</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IP Probes</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IP probes (also called IP sweeps or ping sweeps) are often the first type of network reconnaissance carried out against a targeted network.</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4892675"/>
          </a:xfrm>
          <a:prstGeom prst="rect">
            <a:avLst/>
          </a:prstGeom>
          <a:noFill/>
        </p:spPr>
        <p:txBody>
          <a:bodyPr wrap="square" rtlCol="0">
            <a:spAutoFit/>
          </a:bodyPr>
          <a:p>
            <a:pPr marL="342900" indent="-342900">
              <a:buFont typeface="Wingdings" panose="05000000000000000000" charset="0"/>
              <a:buChar char=""/>
            </a:pPr>
            <a:r>
              <a:rPr lang="en-US" sz="2400">
                <a:sym typeface="+mn-ea"/>
              </a:rPr>
              <a:t>With this technique, automated tools simply attempt to ping each address in a range.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Systems that respond to the ping request are logged for further analysis.</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Port Scans</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After an attacker performs an IP probe, they are left with a list of active systems on a given network.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The next task is to select one ormore systems to target with additional attacks.</a:t>
            </a:r>
            <a:endParaRPr 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6000750"/>
          </a:xfrm>
          <a:prstGeom prst="rect">
            <a:avLst/>
          </a:prstGeom>
          <a:noFill/>
        </p:spPr>
        <p:txBody>
          <a:bodyPr wrap="square" rtlCol="0">
            <a:spAutoFit/>
          </a:bodyPr>
          <a:p>
            <a:pPr marL="342900" indent="-342900">
              <a:buFont typeface="Wingdings" panose="05000000000000000000" charset="0"/>
              <a:buChar char=""/>
            </a:pPr>
            <a:r>
              <a:rPr lang="en-US" sz="2400">
                <a:sym typeface="+mn-ea"/>
              </a:rPr>
              <a:t>To narrow down their search, attackers use port scan software to probe all the active systems on a network and determine what public services are running on each machine.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Vulnerability Scans</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The third technique is the vulnerability scan.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Once the attacker determines a specific system to target, they need to discover a specific vulnerability in that system that can be exploited to gain the desired access permissions.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A variety of tools available on the internet assist with this task. </a:t>
            </a:r>
            <a:endParaRPr 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Some of the more popular tools for this purpose include Nessus, OpenVAS, Qualys, Core Impact, and Nexpose.</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sym typeface="+mn-ea"/>
              </a:rPr>
              <a:t>Masquerading Attacks</a:t>
            </a:r>
            <a:endParaRPr lang="en-US" sz="2400" b="1">
              <a:sym typeface="+mn-ea"/>
            </a:endParaRPr>
          </a:p>
          <a:p>
            <a:pPr marL="342900" indent="-342900">
              <a:buFont typeface="Wingdings" panose="05000000000000000000" charset="0"/>
              <a:buChar char=""/>
            </a:pPr>
            <a:endParaRPr lang="en-US" sz="2400" b="1">
              <a:sym typeface="+mn-ea"/>
            </a:endParaRPr>
          </a:p>
          <a:p>
            <a:pPr marL="342900" indent="-342900">
              <a:buFont typeface="Wingdings" panose="05000000000000000000" charset="0"/>
              <a:buChar char=""/>
            </a:pPr>
            <a:r>
              <a:rPr lang="en-US" sz="2400">
                <a:sym typeface="+mn-ea"/>
              </a:rPr>
              <a:t>One of the easiest ways to gain access to resources you’re not otherwise entitled to use is to impersonate someone who does have the appropriate access permissions.</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Two common masquerading attacks—IP spoofing and session hijacking.</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b="1">
                <a:sym typeface="+mn-ea"/>
              </a:rPr>
              <a:t>IP Spoofing</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In an IP spoofing attack, the malicious individual simply reconfigures their system so that it has the IP address of a trusted system and then attempts to gain access to other external resources.</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Session Hijacking</a:t>
            </a:r>
            <a:endParaRPr lang="en-US" sz="2400" b="1">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Session hijacking attacks occur when a malicious individual intercepts part of the communication between an authorized user and a resource and then uses a hijacking technique to take over the session and assume the identity of the authorized user. </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hank-you-clip-art-free-clipart-images-4"/>
          <p:cNvPicPr>
            <a:picLocks noChangeAspect="1"/>
          </p:cNvPicPr>
          <p:nvPr>
            <p:ph idx="1"/>
          </p:nvPr>
        </p:nvPicPr>
        <p:blipFill>
          <a:blip r:embed="rId1"/>
          <a:stretch>
            <a:fillRect/>
          </a:stretch>
        </p:blipFill>
        <p:spPr>
          <a:xfrm>
            <a:off x="1958340" y="1364615"/>
            <a:ext cx="4854575" cy="3881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According to Symantec, one of the major antivirus software vendors, there were over 357 million strains of malicious code roaming the global network in 2016 and this trend only continues, with some sources suggesting that 200,000 new malware variants appear on the internet every day.</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Hundreds of thousands of variations of these viruses strike unsuspecting computer users each day.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Many carry malicious payloads that cause damage ranging in scope from displaying a profane message on the screen all the way to causing complete destruction of all data stored on the local hard drive.</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a:sym typeface="+mn-ea"/>
              </a:rPr>
              <a:t>As with biological viruses, computer viruses have two main functions —</a:t>
            </a:r>
            <a:r>
              <a:rPr lang="en-US" sz="2400" b="1">
                <a:sym typeface="+mn-ea"/>
              </a:rPr>
              <a:t>propagation</a:t>
            </a:r>
            <a:r>
              <a:rPr lang="en-US" sz="2400">
                <a:sym typeface="+mn-ea"/>
              </a:rPr>
              <a:t> and </a:t>
            </a:r>
            <a:r>
              <a:rPr lang="en-US" sz="2400" b="1">
                <a:sym typeface="+mn-ea"/>
              </a:rPr>
              <a:t>destruction</a:t>
            </a:r>
            <a:r>
              <a:rPr lang="en-US" sz="2400">
                <a:sym typeface="+mn-ea"/>
              </a:rPr>
              <a:t>.</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Virus Propagation Techniques</a:t>
            </a:r>
            <a:endParaRPr lang="en-US" sz="2400" b="1"/>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By definition, a virus must contain technology that enables it to spread from system to system, aided by unsuspecting computer users seeking to share data by exchanging disks, sharing networked resources, sending electronic mail, or using some other means.</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b="1"/>
              <a:t>Master Boot Record Viruses</a:t>
            </a:r>
            <a:r>
              <a:rPr lang="en-US" sz="2400"/>
              <a:t> </a:t>
            </a:r>
            <a:endParaRPr lang="en-US" sz="2400"/>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The master boot record (MBR) virus is one of the earliest known forms of virus infection. </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a:sym typeface="+mn-ea"/>
              </a:rPr>
              <a:t>These viruses attack the MBR—the portion of bootable media (such as a hard disk, Universal Serial Bus (USB), or compact disc/digital versatile disc (CD/DVD)) that the computer uses to load the operating system during the boot process. </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Because the MBR is extremely small (usually 512 bytes), it can’t contain all the code required to implement the virus’s propagation and destructive functions.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To bypass this space limitation, MBR viruses store the majority of their code on another portion of the storage media.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262245"/>
          </a:xfrm>
          <a:prstGeom prst="rect">
            <a:avLst/>
          </a:prstGeom>
          <a:noFill/>
        </p:spPr>
        <p:txBody>
          <a:bodyPr wrap="square" rtlCol="0">
            <a:spAutoFit/>
          </a:bodyPr>
          <a:p>
            <a:pPr marL="342900" indent="-342900">
              <a:buFont typeface="Wingdings" panose="05000000000000000000" charset="0"/>
              <a:buChar char=""/>
            </a:pPr>
            <a:r>
              <a:rPr lang="en-US" sz="2400">
                <a:sym typeface="+mn-ea"/>
              </a:rPr>
              <a:t>When the system reads the infected MBR, the virus instructs it to read and execute the code stored in this alternate location, thereby loading the entire virus into memory and potentially triggering the delivery of the virus’s payload.</a:t>
            </a:r>
            <a:endParaRPr lang="en-US" sz="2400"/>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b="1">
                <a:sym typeface="+mn-ea"/>
              </a:rPr>
              <a:t>File Infector Viruses</a:t>
            </a:r>
            <a:r>
              <a:rPr lang="en-US" sz="2400">
                <a:sym typeface="+mn-ea"/>
              </a:rPr>
              <a:t>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Many viruses infect different types of executable files and trigger when the operating system attempts to execute them. </a:t>
            </a:r>
            <a:endParaRPr lang="en-US" sz="2400">
              <a:sym typeface="+mn-ea"/>
            </a:endParaRPr>
          </a:p>
          <a:p>
            <a:pPr marL="342900" indent="-342900">
              <a:buFont typeface="Wingdings" panose="05000000000000000000" charset="0"/>
              <a:buChar char=""/>
            </a:pPr>
            <a:endParaRPr lang="en-US" sz="2400">
              <a:sym typeface="+mn-ea"/>
            </a:endParaRPr>
          </a:p>
          <a:p>
            <a:pPr marL="342900" indent="-342900">
              <a:buFont typeface="Wingdings" panose="05000000000000000000" charset="0"/>
              <a:buChar char=""/>
            </a:pPr>
            <a:r>
              <a:rPr lang="en-US" sz="2400">
                <a:sym typeface="+mn-ea"/>
              </a:rPr>
              <a:t>For Windows-based systems, the names of these files end with .exe and .com extensions.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4337" descr="512a190070e642d880be1a6e74542f0b# #矩形 157"/>
          <p:cNvSpPr>
            <a:spLocks noGrp="1"/>
          </p:cNvSpPr>
          <p:nvPr>
            <p:ph type="title"/>
          </p:nvPr>
        </p:nvSpPr>
        <p:spPr/>
        <p:txBody>
          <a:bodyPr anchor="ctr"/>
          <a:p>
            <a:r>
              <a:rPr lang="en-US" altLang="x-none" sz="3200" dirty="0"/>
              <a:t>Malicious Code and Application Attack</a:t>
            </a:r>
            <a:endParaRPr lang="en-US" altLang="x-none" sz="3200" dirty="0"/>
          </a:p>
        </p:txBody>
      </p:sp>
      <p:sp>
        <p:nvSpPr>
          <p:cNvPr id="3" name="Text Box 2"/>
          <p:cNvSpPr txBox="1"/>
          <p:nvPr/>
        </p:nvSpPr>
        <p:spPr>
          <a:xfrm>
            <a:off x="457200" y="855345"/>
            <a:ext cx="8139430" cy="5631180"/>
          </a:xfrm>
          <a:prstGeom prst="rect">
            <a:avLst/>
          </a:prstGeom>
          <a:noFill/>
        </p:spPr>
        <p:txBody>
          <a:bodyPr wrap="square" rtlCol="0">
            <a:spAutoFit/>
          </a:bodyPr>
          <a:p>
            <a:pPr marL="342900" indent="-342900">
              <a:buFont typeface="Wingdings" panose="05000000000000000000" charset="0"/>
              <a:buChar char=""/>
            </a:pPr>
            <a:r>
              <a:rPr lang="en-US" sz="2400">
                <a:sym typeface="+mn-ea"/>
              </a:rPr>
              <a:t>The propagation routines of file infector viruses may slightly alter the code of an executable program, thereby implanting the technology the virus needs to replicate and damage the system.</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sym typeface="+mn-ea"/>
              </a:rPr>
              <a:t>Standard file infector viruses </a:t>
            </a:r>
            <a:r>
              <a:rPr lang="en-US" sz="2400" b="1">
                <a:sym typeface="+mn-ea"/>
              </a:rPr>
              <a:t>that do not use cloaking</a:t>
            </a:r>
            <a:r>
              <a:rPr lang="en-US" sz="2400">
                <a:sym typeface="+mn-ea"/>
              </a:rPr>
              <a:t> techniques such as stealth or encryption are often easily detected by comparing file characteristics (such as size and modification date) before and after infection or by comparing hash values.</a:t>
            </a:r>
            <a:endParaRPr lang="en-US" sz="2400">
              <a:sym typeface="+mn-ea"/>
            </a:endParaRPr>
          </a:p>
          <a:p>
            <a:pPr marL="342900" indent="-342900">
              <a:buFont typeface="Wingdings" panose="05000000000000000000" charset="0"/>
              <a:buChar char=""/>
            </a:pPr>
            <a:endParaRPr lang="en-US" sz="2400"/>
          </a:p>
          <a:p>
            <a:pPr marL="342900" indent="-342900">
              <a:buFont typeface="Wingdings" panose="05000000000000000000" charset="0"/>
              <a:buChar char=""/>
            </a:pPr>
            <a:r>
              <a:rPr lang="en-US" sz="2400"/>
              <a:t>A variation of the file infector virus is the </a:t>
            </a:r>
            <a:r>
              <a:rPr lang="en-US" sz="2400" b="1"/>
              <a:t>companion virus</a:t>
            </a:r>
            <a:r>
              <a:rPr lang="en-US" sz="2400"/>
              <a:t>. These viruses are self-contained executable files that escape detection by using a filename similar to, but slightly different from, a legitimate operating system file. </a:t>
            </a:r>
            <a:endParaRPr lang="en-US" sz="2400"/>
          </a:p>
        </p:txBody>
      </p:sp>
    </p:spTree>
  </p:cSld>
  <p:clrMapOvr>
    <a:masterClrMapping/>
  </p:clrMapOvr>
</p:sld>
</file>

<file path=ppt/theme/theme1.xml><?xml version="1.0" encoding="utf-8"?>
<a:theme xmlns:a="http://schemas.openxmlformats.org/drawingml/2006/main" name="Stationery">
  <a:themeElements>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24144</Words>
  <Application>WPS Presentation</Application>
  <PresentationFormat/>
  <Paragraphs>514</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SimSun</vt:lpstr>
      <vt:lpstr>Wingdings</vt:lpstr>
      <vt:lpstr>Wingdings 2</vt:lpstr>
      <vt:lpstr>Wingdings</vt:lpstr>
      <vt:lpstr>Microsoft YaHei</vt:lpstr>
      <vt:lpstr>Arial Unicode MS</vt:lpstr>
      <vt:lpstr>Calibri</vt:lpstr>
      <vt:lpstr>Stationery</vt:lpstr>
      <vt:lpstr>Domain 3:  Security Architecture and Engineering  CISSP - Domain 8</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Malicious Code and Application Attack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50</cp:revision>
  <dcterms:created xsi:type="dcterms:W3CDTF">2011-09-23T15:07:00Z</dcterms:created>
  <dcterms:modified xsi:type="dcterms:W3CDTF">2018-10-02T11:45:00Z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