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9" r:id="rId4"/>
    <p:sldId id="269" r:id="rId5"/>
    <p:sldId id="275" r:id="rId6"/>
    <p:sldId id="321" r:id="rId7"/>
    <p:sldId id="276" r:id="rId8"/>
    <p:sldId id="277" r:id="rId9"/>
    <p:sldId id="282" r:id="rId10"/>
    <p:sldId id="283" r:id="rId11"/>
    <p:sldId id="278" r:id="rId12"/>
    <p:sldId id="322" r:id="rId13"/>
    <p:sldId id="279" r:id="rId14"/>
    <p:sldId id="280" r:id="rId15"/>
    <p:sldId id="281" r:id="rId16"/>
    <p:sldId id="290" r:id="rId17"/>
    <p:sldId id="291" r:id="rId18"/>
    <p:sldId id="292" r:id="rId19"/>
    <p:sldId id="284" r:id="rId20"/>
    <p:sldId id="293" r:id="rId21"/>
    <p:sldId id="285" r:id="rId22"/>
    <p:sldId id="294" r:id="rId23"/>
    <p:sldId id="286" r:id="rId24"/>
    <p:sldId id="287" r:id="rId25"/>
    <p:sldId id="288"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5EEC3C"/>
    <a:srgbClr val="FFCC66"/>
    <a:srgbClr val="007033"/>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78" y="58"/>
      </p:cViewPr>
      <p:guideLst>
        <p:guide orient="horz" pos="1637"/>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2E370-9BE7-427F-B73F-359EA0922C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D1955-3794-46D5-A564-B46431CFDEA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640685"/>
            <a:ext cx="8551479" cy="610820"/>
          </a:xfrm>
          <a:noFill/>
          <a:effectLst>
            <a:outerShdw blurRad="50800" dist="38100" dir="2700000" algn="tl" rotWithShape="0">
              <a:prstClr val="black">
                <a:alpha val="40000"/>
              </a:prstClr>
            </a:outerShdw>
          </a:effectLst>
        </p:spPr>
        <p:txBody>
          <a:bodyPr>
            <a:normAutofit/>
          </a:bodyPr>
          <a:lstStyle>
            <a:lvl1pPr algn="ctr">
              <a:defRPr sz="3600">
                <a:solidFill>
                  <a:schemeClr val="tx2"/>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296260" y="4251505"/>
            <a:ext cx="8551479" cy="458116"/>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6" y="1502815"/>
            <a:ext cx="8246070" cy="244327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433880"/>
            <a:ext cx="6104234" cy="572644"/>
          </a:xfrm>
        </p:spPr>
        <p:txBody>
          <a:bodyPr>
            <a:normAutofit/>
          </a:bodyPr>
          <a:lstStyle>
            <a:lvl1pPr algn="l">
              <a:defRPr sz="3600">
                <a:solidFill>
                  <a:schemeClr val="tx2"/>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590800" y="1044700"/>
            <a:ext cx="6104234"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1982636"/>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1982636"/>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endParaRPr lang="en-US" sz="1400">
              <a:solidFill>
                <a:schemeClr val="bg1">
                  <a:lumMod val="65000"/>
                </a:schemeClr>
              </a:solidFill>
            </a:endParaRPr>
          </a:p>
          <a:p>
            <a:r>
              <a:rPr lang="en-US" sz="1400">
                <a:solidFill>
                  <a:schemeClr val="bg1">
                    <a:lumMod val="65000"/>
                  </a:schemeClr>
                </a:solidFill>
              </a:rPr>
              <a:t>www.free-power-point-templates.com</a:t>
            </a:r>
            <a:endParaRPr lang="en-US" sz="140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dirty="0"/>
              <a:t>Security Fundamentals</a:t>
            </a:r>
            <a:endParaRPr lang="en-IN" altLang="en-US" dirty="0"/>
          </a:p>
        </p:txBody>
      </p:sp>
      <p:graphicFrame>
        <p:nvGraphicFramePr>
          <p:cNvPr id="8" name="Object 7"/>
          <p:cNvGraphicFramePr/>
          <p:nvPr/>
        </p:nvGraphicFramePr>
        <p:xfrm>
          <a:off x="859155" y="1398905"/>
          <a:ext cx="1582420" cy="1109980"/>
        </p:xfrm>
        <a:graphic>
          <a:graphicData uri="http://schemas.openxmlformats.org/presentationml/2006/ole">
            <mc:AlternateContent xmlns:mc="http://schemas.openxmlformats.org/markup-compatibility/2006">
              <mc:Choice xmlns:v="urn:schemas-microsoft-com:vml" Requires="v">
                <p:oleObj spid="_x0000_s9" name="" r:id="rId1" imgW="4714875" imgH="4314825" progId="Paint.Picture">
                  <p:embed/>
                </p:oleObj>
              </mc:Choice>
              <mc:Fallback>
                <p:oleObj name="" r:id="rId1" imgW="4714875" imgH="4314825" progId="Paint.Picture">
                  <p:embed/>
                  <p:pic>
                    <p:nvPicPr>
                      <p:cNvPr id="0" name="Picture 8"/>
                      <p:cNvPicPr/>
                      <p:nvPr/>
                    </p:nvPicPr>
                    <p:blipFill>
                      <a:blip r:embed="rId2"/>
                      <a:stretch>
                        <a:fillRect/>
                      </a:stretch>
                    </p:blipFill>
                    <p:spPr>
                      <a:xfrm>
                        <a:off x="859155" y="1398905"/>
                        <a:ext cx="1582420" cy="1109980"/>
                      </a:xfrm>
                      <a:prstGeom prst="rect">
                        <a:avLst/>
                      </a:prstGeom>
                      <a:noFill/>
                    </p:spPr>
                  </p:pic>
                </p:oleObj>
              </mc:Fallback>
            </mc:AlternateContent>
          </a:graphicData>
        </a:graphic>
      </p:graphicFrame>
      <p:graphicFrame>
        <p:nvGraphicFramePr>
          <p:cNvPr id="10" name="Object 9"/>
          <p:cNvGraphicFramePr/>
          <p:nvPr/>
        </p:nvGraphicFramePr>
        <p:xfrm>
          <a:off x="6769100" y="1398905"/>
          <a:ext cx="1582420" cy="1109980"/>
        </p:xfrm>
        <a:graphic>
          <a:graphicData uri="http://schemas.openxmlformats.org/presentationml/2006/ole">
            <mc:AlternateContent xmlns:mc="http://schemas.openxmlformats.org/markup-compatibility/2006">
              <mc:Choice xmlns:v="urn:schemas-microsoft-com:vml" Requires="v">
                <p:oleObj spid="_x0000_s11" name="" r:id="rId3" imgW="4714875" imgH="4314825" progId="Paint.Picture">
                  <p:embed/>
                </p:oleObj>
              </mc:Choice>
              <mc:Fallback>
                <p:oleObj name="" r:id="rId3" imgW="4714875" imgH="4314825" progId="Paint.Picture">
                  <p:embed/>
                  <p:pic>
                    <p:nvPicPr>
                      <p:cNvPr id="0" name="Picture 8"/>
                      <p:cNvPicPr/>
                      <p:nvPr/>
                    </p:nvPicPr>
                    <p:blipFill>
                      <a:blip r:embed="rId2"/>
                      <a:stretch>
                        <a:fillRect/>
                      </a:stretch>
                    </p:blipFill>
                    <p:spPr>
                      <a:xfrm>
                        <a:off x="6769100" y="1398905"/>
                        <a:ext cx="1582420" cy="1109980"/>
                      </a:xfrm>
                      <a:prstGeom prst="rect">
                        <a:avLst/>
                      </a:prstGeom>
                      <a:noFill/>
                    </p:spPr>
                  </p:pic>
                </p:oleObj>
              </mc:Fallback>
            </mc:AlternateContent>
          </a:graphicData>
        </a:graphic>
      </p:graphicFrame>
      <p:graphicFrame>
        <p:nvGraphicFramePr>
          <p:cNvPr id="12" name="Object 11"/>
          <p:cNvGraphicFramePr/>
          <p:nvPr/>
        </p:nvGraphicFramePr>
        <p:xfrm>
          <a:off x="3950335" y="1539240"/>
          <a:ext cx="1620520" cy="969645"/>
        </p:xfrm>
        <a:graphic>
          <a:graphicData uri="http://schemas.openxmlformats.org/presentationml/2006/ole">
            <mc:AlternateContent xmlns:mc="http://schemas.openxmlformats.org/markup-compatibility/2006">
              <mc:Choice xmlns:v="urn:schemas-microsoft-com:vml" Requires="v">
                <p:oleObj spid="_x0000_s13" name="" r:id="rId4" imgW="4752975" imgH="4467225" progId="Paint.Picture">
                  <p:embed/>
                </p:oleObj>
              </mc:Choice>
              <mc:Fallback>
                <p:oleObj name="" r:id="rId4" imgW="4752975" imgH="4467225" progId="Paint.Picture">
                  <p:embed/>
                  <p:pic>
                    <p:nvPicPr>
                      <p:cNvPr id="0" name="Picture 12"/>
                      <p:cNvPicPr/>
                      <p:nvPr/>
                    </p:nvPicPr>
                    <p:blipFill>
                      <a:blip r:embed="rId5"/>
                      <a:stretch>
                        <a:fillRect/>
                      </a:stretch>
                    </p:blipFill>
                    <p:spPr>
                      <a:xfrm>
                        <a:off x="3950335" y="1539240"/>
                        <a:ext cx="1620520" cy="969645"/>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 Terms</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3200" b="1" dirty="0">
                <a:sym typeface="+mn-ea"/>
              </a:rPr>
              <a:t>Threat </a:t>
            </a:r>
            <a:endParaRPr sz="3200" b="1" dirty="0"/>
          </a:p>
          <a:p>
            <a:pPr marL="317500" lvl="2" indent="0" eaLnBrk="1" hangingPunct="1">
              <a:spcBef>
                <a:spcPts val="600"/>
              </a:spcBef>
              <a:buClr>
                <a:schemeClr val="accent1"/>
              </a:buClr>
              <a:buNone/>
            </a:pPr>
            <a:r>
              <a:rPr lang="en-IN" sz="2800" dirty="0">
                <a:sym typeface="+mn-ea"/>
              </a:rPr>
              <a:t>	</a:t>
            </a:r>
            <a:r>
              <a:rPr sz="2800" dirty="0">
                <a:sym typeface="+mn-ea"/>
              </a:rPr>
              <a:t>A threat is a possible event that can damage or harm an Information System.</a:t>
            </a:r>
            <a:endParaRPr sz="2800" dirty="0"/>
          </a:p>
          <a:p>
            <a:pPr eaLnBrk="1" hangingPunct="1"/>
            <a:endParaRPr sz="3200" b="1" dirty="0">
              <a:sym typeface="+mn-ea"/>
            </a:endParaRPr>
          </a:p>
          <a:p>
            <a:pPr eaLnBrk="1" hangingPunct="1"/>
            <a:r>
              <a:rPr sz="3200" b="1" dirty="0">
                <a:sym typeface="+mn-ea"/>
              </a:rPr>
              <a:t>Vulnerability</a:t>
            </a:r>
            <a:endParaRPr sz="3200" b="1" dirty="0"/>
          </a:p>
          <a:p>
            <a:pPr marL="457200" lvl="1" indent="0" eaLnBrk="1" hangingPunct="1">
              <a:buNone/>
            </a:pPr>
            <a:r>
              <a:rPr lang="en-IN" dirty="0">
                <a:sym typeface="+mn-ea"/>
              </a:rPr>
              <a:t>	</a:t>
            </a:r>
            <a:r>
              <a:rPr dirty="0">
                <a:sym typeface="+mn-ea"/>
              </a:rPr>
              <a:t>It is the weakness within a system. It is the degree of exposure in view of threat.</a:t>
            </a:r>
            <a:endParaRPr dirty="0"/>
          </a:p>
          <a:p>
            <a:endParaRPr lang="en-IN" sz="2800" dirty="0">
              <a:sym typeface="+mn-ea"/>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b="1" dirty="0">
              <a:sym typeface="+mn-ea"/>
            </a:endParaRPr>
          </a:p>
          <a:p>
            <a:pPr marL="0" indent="0">
              <a:buNone/>
            </a:pPr>
            <a:endParaRPr lang="en-IN" sz="2400" dirty="0">
              <a:sym typeface="+mn-ea"/>
            </a:endParaRPr>
          </a:p>
          <a:p>
            <a:endParaRPr lang="en-IN" sz="2400" dirty="0">
              <a:sym typeface="+mn-ea"/>
            </a:endParaRPr>
          </a:p>
          <a:p>
            <a:endParaRPr lang="en-US" dirty="0"/>
          </a:p>
        </p:txBody>
      </p:sp>
      <p:pic>
        <p:nvPicPr>
          <p:cNvPr id="3" name="Content Placeholder 2" descr="meltdown-spectre-kernel-vulnerability"/>
          <p:cNvPicPr>
            <a:picLocks noChangeAspect="1"/>
          </p:cNvPicPr>
          <p:nvPr>
            <p:ph sz="half" idx="1"/>
          </p:nvPr>
        </p:nvPicPr>
        <p:blipFill>
          <a:blip r:embed="rId1"/>
          <a:stretch>
            <a:fillRect/>
          </a:stretch>
        </p:blipFill>
        <p:spPr>
          <a:xfrm>
            <a:off x="457200" y="1843405"/>
            <a:ext cx="4038600" cy="2107565"/>
          </a:xfrm>
          <a:prstGeom prst="rect">
            <a:avLst/>
          </a:prstGeom>
        </p:spPr>
      </p:pic>
      <p:sp>
        <p:nvSpPr>
          <p:cNvPr id="7" name="Title 6"/>
          <p:cNvSpPr/>
          <p:nvPr>
            <p:ph type="title"/>
          </p:nvPr>
        </p:nvSpPr>
        <p:spPr/>
        <p:txBody>
          <a:bodyPr>
            <a:scene3d>
              <a:camera prst="orthographicFront"/>
              <a:lightRig rig="threePt" dir="t"/>
            </a:scene3d>
          </a:bodyPr>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Vulnerability</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9" name="Content Placeholder 8" descr="Screenshot 2014-09-24 14.05.37"/>
          <p:cNvPicPr>
            <a:picLocks noChangeAspect="1"/>
          </p:cNvPicPr>
          <p:nvPr>
            <p:ph sz="half" idx="2"/>
          </p:nvPr>
        </p:nvPicPr>
        <p:blipFill>
          <a:blip r:embed="rId2"/>
          <a:stretch>
            <a:fillRect/>
          </a:stretch>
        </p:blipFill>
        <p:spPr>
          <a:xfrm>
            <a:off x="4985385" y="1534795"/>
            <a:ext cx="4038600" cy="1978025"/>
          </a:xfrm>
          <a:prstGeom prst="rect">
            <a:avLst/>
          </a:prstGeom>
        </p:spPr>
      </p:pic>
      <p:pic>
        <p:nvPicPr>
          <p:cNvPr id="10" name="Picture 9" descr="index"/>
          <p:cNvPicPr>
            <a:picLocks noChangeAspect="1"/>
          </p:cNvPicPr>
          <p:nvPr/>
        </p:nvPicPr>
        <p:blipFill>
          <a:blip r:embed="rId3"/>
          <a:stretch>
            <a:fillRect/>
          </a:stretch>
        </p:blipFill>
        <p:spPr>
          <a:xfrm>
            <a:off x="5419725" y="3058795"/>
            <a:ext cx="3182620" cy="1628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3200" b="1" dirty="0">
                <a:sym typeface="+mn-ea"/>
              </a:rPr>
              <a:t>Risk </a:t>
            </a:r>
            <a:endParaRPr sz="3200" b="1" dirty="0">
              <a:sym typeface="+mn-ea"/>
            </a:endParaRPr>
          </a:p>
          <a:p>
            <a:pPr marL="0" indent="0">
              <a:buNone/>
            </a:pPr>
            <a:r>
              <a:rPr lang="en-IN" sz="2400" b="1" dirty="0">
                <a:sym typeface="+mn-ea"/>
              </a:rPr>
              <a:t>	</a:t>
            </a:r>
            <a:r>
              <a:rPr lang="en-IN" dirty="0">
                <a:sym typeface="+mn-ea"/>
              </a:rPr>
              <a:t>T</a:t>
            </a:r>
            <a:r>
              <a:rPr dirty="0">
                <a:sym typeface="+mn-ea"/>
              </a:rPr>
              <a:t>he potential for loss or damage when a threat exploits a vulnerability.</a:t>
            </a:r>
            <a:r>
              <a:rPr b="1" dirty="0">
                <a:sym typeface="+mn-ea"/>
              </a:rPr>
              <a:t> </a:t>
            </a:r>
            <a:endParaRPr lang="en-IN" dirty="0">
              <a:sym typeface="+mn-ea"/>
            </a:endParaRPr>
          </a:p>
          <a:p>
            <a:r>
              <a:rPr lang="en-IN" b="1" dirty="0">
                <a:sym typeface="+mn-ea"/>
              </a:rPr>
              <a:t>Risk = Threat X Vulnerability</a:t>
            </a:r>
            <a:endParaRPr lang="en-IN" b="1" dirty="0">
              <a:sym typeface="+mn-ea"/>
            </a:endParaRPr>
          </a:p>
          <a:p>
            <a:endParaRPr lang="en-IN" b="1" dirty="0">
              <a:sym typeface="+mn-ea"/>
            </a:endParaRPr>
          </a:p>
          <a:p>
            <a:r>
              <a:rPr lang="en-IN" sz="3200" b="1" dirty="0">
                <a:sym typeface="+mn-ea"/>
              </a:rPr>
              <a:t>Exploit</a:t>
            </a:r>
            <a:endParaRPr lang="en-IN" sz="3200" b="1" dirty="0">
              <a:sym typeface="+mn-ea"/>
            </a:endParaRPr>
          </a:p>
          <a:p>
            <a:pPr marL="457200" lvl="1" indent="0">
              <a:buNone/>
            </a:pPr>
            <a:r>
              <a:rPr lang="en-IN" b="1" dirty="0">
                <a:sym typeface="+mn-ea"/>
              </a:rPr>
              <a:t>	</a:t>
            </a:r>
            <a:r>
              <a:rPr lang="en-IN" dirty="0">
                <a:sym typeface="+mn-ea"/>
              </a:rPr>
              <a:t>A method or way to take advantage of a vulnerability within a system or software to perform illegal actions.</a:t>
            </a:r>
            <a:endParaRPr lang="en-IN"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887210" cy="4147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b="1" dirty="0">
                <a:sym typeface="+mn-ea"/>
              </a:rPr>
              <a:t>NIST Definition</a:t>
            </a:r>
            <a:endParaRPr b="1" dirty="0"/>
          </a:p>
          <a:p>
            <a:r>
              <a:rPr sz="2300" dirty="0">
                <a:sym typeface="+mn-ea"/>
              </a:rPr>
              <a:t>The risk assessment includes: (i) the identification of threats to and vulnerabilities in the information system; (ii) the potential impact or magnitude of harm that a loss of confidentiality, integrity, or availability would have on agency operations (including mission, functions, image, or reputation) or agency assets should there be a threat exploitation of identified vulnerabilities; and (iii) the identification and analysis of  security controls for the information system.</a:t>
            </a:r>
            <a:endParaRPr sz="2300" dirty="0"/>
          </a:p>
          <a:p>
            <a:endParaRPr lang="en-IN" sz="2300" dirty="0">
              <a:sym typeface="+mn-ea"/>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1. Information Classification </a:t>
            </a:r>
            <a:endParaRPr lang="en-IN" b="1" dirty="0">
              <a:sym typeface="+mn-ea"/>
            </a:endParaRPr>
          </a:p>
          <a:p>
            <a:r>
              <a:rPr lang="en-IN" b="1" dirty="0">
                <a:sym typeface="+mn-ea"/>
              </a:rPr>
              <a:t>Military / Government</a:t>
            </a:r>
            <a:endParaRPr lang="en-IN" b="1" dirty="0">
              <a:sym typeface="+mn-ea"/>
            </a:endParaRPr>
          </a:p>
          <a:p>
            <a:endParaRPr lang="en-IN" b="1" dirty="0">
              <a:sym typeface="+mn-ea"/>
            </a:endParaRPr>
          </a:p>
          <a:p>
            <a:r>
              <a:rPr lang="en-IN" sz="2400" b="1" u="sng" dirty="0">
                <a:sym typeface="+mn-ea"/>
              </a:rPr>
              <a:t>Top Secret</a:t>
            </a:r>
            <a:r>
              <a:rPr lang="en-IN" sz="2400" b="1" dirty="0">
                <a:sym typeface="+mn-ea"/>
              </a:rPr>
              <a:t> –  </a:t>
            </a:r>
            <a:r>
              <a:rPr lang="en-IN" sz="2400" dirty="0">
                <a:sym typeface="+mn-ea"/>
              </a:rPr>
              <a:t>The most retricted and controlled information.The unauthorized disclosure of such information can be expected to cause exceptionally grievous damage. It is the highest level in this classification scheme.</a:t>
            </a:r>
            <a:endParaRPr lang="en-IN" sz="2400" dirty="0">
              <a:sym typeface="+mn-ea"/>
            </a:endParaRPr>
          </a:p>
          <a:p>
            <a:endParaRPr lang="en-IN" sz="2400" dirty="0">
              <a:sym typeface="+mn-ea"/>
            </a:endParaRPr>
          </a:p>
          <a:p>
            <a:r>
              <a:rPr lang="en-IN" sz="2400" b="1" u="sng" dirty="0">
                <a:sym typeface="+mn-ea"/>
              </a:rPr>
              <a:t>Secret</a:t>
            </a:r>
            <a:r>
              <a:rPr lang="en-IN" sz="2400" b="1" dirty="0">
                <a:sym typeface="+mn-ea"/>
              </a:rPr>
              <a:t> –  </a:t>
            </a:r>
            <a:r>
              <a:rPr lang="en-IN" sz="2400" dirty="0">
                <a:sym typeface="+mn-ea"/>
              </a:rPr>
              <a:t>The unauthorized disclosure of such data can be expected to cause significant damage.</a:t>
            </a:r>
            <a:endParaRPr lang="en-IN" sz="2400" dirty="0">
              <a:sym typeface="+mn-ea"/>
            </a:endParaRPr>
          </a:p>
          <a:p>
            <a:endParaRPr lang="en-IN" sz="2400" dirty="0">
              <a:sym typeface="+mn-ea"/>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862445" cy="4184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1. Information Classification </a:t>
            </a:r>
            <a:endParaRPr lang="en-IN" b="1" dirty="0">
              <a:sym typeface="+mn-ea"/>
            </a:endParaRPr>
          </a:p>
          <a:p>
            <a:r>
              <a:rPr lang="en-IN" b="1" dirty="0">
                <a:sym typeface="+mn-ea"/>
              </a:rPr>
              <a:t>Military / Government</a:t>
            </a:r>
            <a:endParaRPr lang="en-IN" b="1" dirty="0">
              <a:sym typeface="+mn-ea"/>
            </a:endParaRPr>
          </a:p>
          <a:p>
            <a:r>
              <a:rPr lang="en-IN" sz="2400" b="1" u="sng" dirty="0">
                <a:sym typeface="+mn-ea"/>
              </a:rPr>
              <a:t>Confidential</a:t>
            </a:r>
            <a:r>
              <a:rPr lang="en-IN" sz="2400" dirty="0">
                <a:sym typeface="+mn-ea"/>
              </a:rPr>
              <a:t> – A classification that identifies sensitive, private, proprietary and highly valuable data. The unauthorized disclosure of such data can be expected to cause serious, noticeable damage.</a:t>
            </a:r>
            <a:endParaRPr lang="en-IN" sz="2400" dirty="0">
              <a:sym typeface="+mn-ea"/>
            </a:endParaRPr>
          </a:p>
          <a:p>
            <a:r>
              <a:rPr lang="en-IN" sz="2400" b="1" u="sng" dirty="0">
                <a:sym typeface="+mn-ea"/>
              </a:rPr>
              <a:t>Unclassified</a:t>
            </a:r>
            <a:r>
              <a:rPr lang="en-IN" sz="2400" u="sng" dirty="0">
                <a:sym typeface="+mn-ea"/>
              </a:rPr>
              <a:t> </a:t>
            </a:r>
            <a:r>
              <a:rPr lang="en-IN" sz="2400" dirty="0">
                <a:sym typeface="+mn-ea"/>
              </a:rPr>
              <a:t>– The lowest level of classification scheme. Actually this data is neither sensitive nor classified, and hence it is available to anyone. </a:t>
            </a:r>
            <a:endParaRPr lang="en-IN" sz="2400" dirty="0">
              <a:sym typeface="+mn-ea"/>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850380" cy="42329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1. Information Classification </a:t>
            </a:r>
            <a:endParaRPr lang="en-IN" b="1" dirty="0">
              <a:sym typeface="+mn-ea"/>
            </a:endParaRPr>
          </a:p>
          <a:p>
            <a:r>
              <a:rPr lang="en-IN" b="1" dirty="0">
                <a:sym typeface="+mn-ea"/>
              </a:rPr>
              <a:t>Business</a:t>
            </a:r>
            <a:endParaRPr lang="en-IN" b="1" dirty="0">
              <a:sym typeface="+mn-ea"/>
            </a:endParaRPr>
          </a:p>
          <a:p>
            <a:r>
              <a:rPr lang="en-IN" sz="2200" b="1" u="sng" dirty="0">
                <a:sym typeface="+mn-ea"/>
              </a:rPr>
              <a:t>Confidential</a:t>
            </a:r>
            <a:r>
              <a:rPr lang="en-IN" sz="2200" dirty="0">
                <a:sym typeface="+mn-ea"/>
              </a:rPr>
              <a:t> – It is the highest level in this classification scheme. Identifies most sensitive data. A considerable amount of damage may occur for an organization given this confidential data is compromised.</a:t>
            </a:r>
            <a:endParaRPr lang="en-IN" sz="2200" dirty="0">
              <a:sym typeface="+mn-ea"/>
            </a:endParaRPr>
          </a:p>
          <a:p>
            <a:r>
              <a:rPr lang="en-IN" sz="2200" b="1" u="sng" dirty="0">
                <a:sym typeface="+mn-ea"/>
              </a:rPr>
              <a:t>Private</a:t>
            </a:r>
            <a:r>
              <a:rPr lang="en-IN" sz="2200" dirty="0">
                <a:sym typeface="+mn-ea"/>
              </a:rPr>
              <a:t> – It identifies business data meant for internal use only whose significance is great and its disclosure may cause a significant negative impact on an organization.</a:t>
            </a:r>
            <a:endParaRPr lang="en-IN" sz="2200" dirty="0">
              <a:sym typeface="+mn-ea"/>
            </a:endParaRPr>
          </a:p>
          <a:p>
            <a:endParaRPr lang="en-IN" sz="2200" dirty="0">
              <a:sym typeface="+mn-ea"/>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850380" cy="42329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1. Information Classification </a:t>
            </a:r>
            <a:endParaRPr lang="en-IN" b="1" dirty="0">
              <a:sym typeface="+mn-ea"/>
            </a:endParaRPr>
          </a:p>
          <a:p>
            <a:r>
              <a:rPr lang="en-IN" b="1" dirty="0">
                <a:sym typeface="+mn-ea"/>
              </a:rPr>
              <a:t>Business</a:t>
            </a:r>
            <a:endParaRPr lang="en-IN" b="1" dirty="0">
              <a:sym typeface="+mn-ea"/>
            </a:endParaRPr>
          </a:p>
          <a:p>
            <a:r>
              <a:rPr lang="en-IN" sz="2400" b="1" u="sng" dirty="0">
                <a:sym typeface="+mn-ea"/>
              </a:rPr>
              <a:t>Sensitive</a:t>
            </a:r>
            <a:r>
              <a:rPr lang="en-IN" sz="2400" dirty="0">
                <a:sym typeface="+mn-ea"/>
              </a:rPr>
              <a:t> - Data that is not much sensitive but may have some negative impact on the organization. </a:t>
            </a:r>
            <a:endParaRPr lang="en-IN" sz="2400" dirty="0">
              <a:sym typeface="+mn-ea"/>
            </a:endParaRPr>
          </a:p>
          <a:p>
            <a:endParaRPr lang="en-IN" sz="2400" dirty="0">
              <a:sym typeface="+mn-ea"/>
            </a:endParaRPr>
          </a:p>
          <a:p>
            <a:r>
              <a:rPr lang="en-IN" sz="2400" b="1" u="sng" dirty="0">
                <a:sym typeface="+mn-ea"/>
              </a:rPr>
              <a:t>Public</a:t>
            </a:r>
            <a:r>
              <a:rPr lang="en-IN" sz="2400" dirty="0">
                <a:sym typeface="+mn-ea"/>
              </a:rPr>
              <a:t> – The data that does not carry any significant sensitivity. The disclouser may not cause any damage to the organization. The lowest level of classification.</a:t>
            </a:r>
            <a:endParaRPr lang="en-IN" sz="2400" dirty="0">
              <a:sym typeface="+mn-ea"/>
            </a:endParaRPr>
          </a:p>
          <a:p>
            <a:endParaRPr lang="en-IN" sz="2400" dirty="0">
              <a:sym typeface="+mn-ea"/>
            </a:endParaRP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 </a:t>
            </a:r>
            <a:r>
              <a:rPr lang="en-IN" altLang="en-US" dirty="0">
                <a:sym typeface="+mn-ea"/>
              </a:rPr>
              <a:t>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2. Asset Identification</a:t>
            </a:r>
            <a:endParaRPr lang="en-IN" b="1" dirty="0">
              <a:sym typeface="+mn-ea"/>
            </a:endParaRPr>
          </a:p>
          <a:p>
            <a:pPr eaLnBrk="1" hangingPunct="1"/>
            <a:r>
              <a:rPr b="1" dirty="0">
                <a:sym typeface="+mn-ea"/>
              </a:rPr>
              <a:t>Asset</a:t>
            </a:r>
            <a:r>
              <a:rPr dirty="0">
                <a:sym typeface="+mn-ea"/>
              </a:rPr>
              <a:t> – assets are the information and resources that have value to the organization.</a:t>
            </a:r>
            <a:endParaRPr dirty="0">
              <a:sym typeface="+mn-ea"/>
            </a:endParaRPr>
          </a:p>
          <a:p>
            <a:pPr eaLnBrk="1" hangingPunct="1"/>
            <a:endParaRPr dirty="0">
              <a:sym typeface="+mn-ea"/>
            </a:endParaRPr>
          </a:p>
          <a:p>
            <a:pPr marL="0" lvl="1" indent="0" eaLnBrk="1" hangingPunct="1">
              <a:buNone/>
            </a:pPr>
            <a:r>
              <a:rPr dirty="0">
                <a:sym typeface="+mn-ea"/>
              </a:rPr>
              <a:t>Examples include buildings, equipments, personnel, organization reputation, business documents, and many other tangible and intangible items.</a:t>
            </a:r>
            <a:endParaRPr dirty="0"/>
          </a:p>
          <a:p>
            <a:pPr eaLnBrk="1" hangingPunct="1"/>
            <a:endParaRPr dirty="0">
              <a:sym typeface="+mn-ea"/>
            </a:endParaRPr>
          </a:p>
          <a:p>
            <a:endParaRPr lang="en-IN" b="1" dirty="0">
              <a:sym typeface="+mn-ea"/>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19050" y="186055"/>
            <a:ext cx="1974850" cy="822960"/>
          </a:xfrm>
          <a:prstGeom prst="rect">
            <a:avLst/>
          </a:prstGeom>
        </p:spPr>
      </p:pic>
      <p:sp>
        <p:nvSpPr>
          <p:cNvPr id="8" name="Content Placeholder 4"/>
          <p:cNvSpPr>
            <a:spLocks noGrp="1"/>
          </p:cNvSpPr>
          <p:nvPr/>
        </p:nvSpPr>
        <p:spPr>
          <a:xfrm>
            <a:off x="2120900" y="732155"/>
            <a:ext cx="6670040" cy="405193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2. Asset Identification</a:t>
            </a:r>
            <a:endParaRPr lang="en-IN" b="1" dirty="0">
              <a:sym typeface="+mn-ea"/>
            </a:endParaRPr>
          </a:p>
          <a:p>
            <a:pPr eaLnBrk="1" hangingPunct="1"/>
            <a:r>
              <a:rPr b="1" dirty="0">
                <a:sym typeface="+mn-ea"/>
              </a:rPr>
              <a:t>Asset Valuation</a:t>
            </a:r>
            <a:endParaRPr b="1" dirty="0"/>
          </a:p>
          <a:p>
            <a:pPr eaLnBrk="1" hangingPunct="1"/>
            <a:endParaRPr b="1" dirty="0">
              <a:sym typeface="+mn-ea"/>
            </a:endParaRPr>
          </a:p>
          <a:p>
            <a:endParaRPr lang="en-IN" b="1" dirty="0">
              <a:sym typeface="+mn-ea"/>
            </a:endParaRPr>
          </a:p>
          <a:p>
            <a:endParaRPr lang="en-US" dirty="0"/>
          </a:p>
        </p:txBody>
      </p:sp>
      <p:pic>
        <p:nvPicPr>
          <p:cNvPr id="82948" name="Picture 2"/>
          <p:cNvPicPr>
            <a:picLocks noChangeAspect="1"/>
          </p:cNvPicPr>
          <p:nvPr/>
        </p:nvPicPr>
        <p:blipFill>
          <a:blip r:embed="rId2"/>
          <a:stretch>
            <a:fillRect/>
          </a:stretch>
        </p:blipFill>
        <p:spPr>
          <a:xfrm>
            <a:off x="2223135" y="1602740"/>
            <a:ext cx="6724650" cy="34569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b="1" dirty="0">
              <a:sym typeface="+mn-ea"/>
            </a:endParaRPr>
          </a:p>
          <a:p>
            <a:r>
              <a:rPr sz="2400" b="1" dirty="0">
                <a:sym typeface="+mn-ea"/>
              </a:rPr>
              <a:t>Information </a:t>
            </a:r>
            <a:r>
              <a:rPr lang="en-IN" sz="2400" b="1" dirty="0">
                <a:sym typeface="+mn-ea"/>
              </a:rPr>
              <a:t>- </a:t>
            </a:r>
            <a:r>
              <a:rPr sz="2400" dirty="0">
                <a:sym typeface="+mn-ea"/>
              </a:rPr>
              <a:t>collection of facts organized in such a way that they have additional value beyond the value of the facts themselves</a:t>
            </a:r>
            <a:r>
              <a:rPr lang="en-IN" sz="2400" dirty="0">
                <a:sym typeface="+mn-ea"/>
              </a:rPr>
              <a:t>.</a:t>
            </a:r>
            <a:endParaRPr lang="en-IN" sz="2400" dirty="0">
              <a:sym typeface="+mn-ea"/>
            </a:endParaRPr>
          </a:p>
          <a:p>
            <a:endParaRPr lang="en-IN" sz="2400" dirty="0">
              <a:sym typeface="+mn-ea"/>
            </a:endParaRPr>
          </a:p>
          <a:p>
            <a:r>
              <a:rPr sz="2400" b="1" i="1" dirty="0">
                <a:sym typeface="+mn-ea"/>
              </a:rPr>
              <a:t>Information System </a:t>
            </a:r>
            <a:r>
              <a:rPr lang="en-IN" sz="2400" b="1" i="1" dirty="0">
                <a:sym typeface="+mn-ea"/>
              </a:rPr>
              <a:t>- </a:t>
            </a:r>
            <a:r>
              <a:rPr sz="2400" i="1" dirty="0">
                <a:sym typeface="+mn-ea"/>
              </a:rPr>
              <a:t> </a:t>
            </a:r>
            <a:r>
              <a:rPr sz="2400" dirty="0">
                <a:sym typeface="+mn-ea"/>
              </a:rPr>
              <a:t>is a set of interrelated components that collect or retrieve, process, store and distribute information to support decision making and control in an organization.</a:t>
            </a:r>
            <a:endParaRPr sz="2400" dirty="0"/>
          </a:p>
          <a:p>
            <a:endParaRPr lang="en-IN" sz="2400" dirty="0">
              <a:sym typeface="+mn-ea"/>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19050" y="198755"/>
            <a:ext cx="2007870"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3. Threat Identification</a:t>
            </a:r>
            <a:endParaRPr lang="en-IN" b="1" dirty="0">
              <a:sym typeface="+mn-ea"/>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panose="05040102010807070707"/>
              <a:buChar char=""/>
              <a:defRPr/>
            </a:pPr>
            <a:r>
              <a:rPr lang="en-US" sz="2400" b="1" noProof="0" dirty="0" smtClean="0">
                <a:ln>
                  <a:noFill/>
                </a:ln>
                <a:effectLst/>
                <a:uLnTx/>
                <a:uFillTx/>
                <a:sym typeface="+mn-ea"/>
              </a:rPr>
              <a:t>Threat Agent</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panose="05040102010807070707"/>
              <a:buChar char=""/>
              <a:defRPr/>
            </a:pPr>
            <a:r>
              <a:rPr lang="en-US" sz="2400" noProof="0" dirty="0" smtClean="0">
                <a:ln>
                  <a:noFill/>
                </a:ln>
                <a:solidFill>
                  <a:schemeClr val="tx2"/>
                </a:solidFill>
                <a:effectLst/>
                <a:uLnTx/>
                <a:uFillTx/>
                <a:sym typeface="+mn-ea"/>
              </a:rPr>
              <a:t>A threat agent is an entity that may cause a threat to happen</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endParaRPr lang="en-IN" sz="2400" dirty="0">
              <a:sym typeface="+mn-ea"/>
            </a:endParaRPr>
          </a:p>
          <a:p>
            <a:endParaRPr lang="en-IN" sz="2400" dirty="0">
              <a:sym typeface="+mn-ea"/>
            </a:endParaRPr>
          </a:p>
          <a:p>
            <a:endParaRPr lang="en-US" dirty="0"/>
          </a:p>
        </p:txBody>
      </p:sp>
      <p:pic>
        <p:nvPicPr>
          <p:cNvPr id="93188" name="Picture 3"/>
          <p:cNvPicPr>
            <a:picLocks noChangeAspect="1"/>
          </p:cNvPicPr>
          <p:nvPr/>
        </p:nvPicPr>
        <p:blipFill>
          <a:blip r:embed="rId2"/>
          <a:stretch>
            <a:fillRect/>
          </a:stretch>
        </p:blipFill>
        <p:spPr>
          <a:xfrm>
            <a:off x="2120900" y="1793240"/>
            <a:ext cx="6915150" cy="314198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18415" y="210820"/>
            <a:ext cx="194627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3. Threat Identification</a:t>
            </a:r>
            <a:endParaRPr lang="en-IN" b="1" dirty="0">
              <a:sym typeface="+mn-ea"/>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panose="05040102010807070707"/>
              <a:buChar char=""/>
              <a:defRPr/>
            </a:pPr>
            <a:r>
              <a:rPr lang="en-US" sz="2400" b="1" noProof="0" dirty="0" smtClean="0">
                <a:ln>
                  <a:noFill/>
                </a:ln>
                <a:effectLst/>
                <a:uLnTx/>
                <a:uFillTx/>
                <a:sym typeface="+mn-ea"/>
              </a:rPr>
              <a:t>Threat </a:t>
            </a:r>
            <a:r>
              <a:rPr lang="en-IN" altLang="en-US" sz="2400" b="1" noProof="0" dirty="0" smtClean="0">
                <a:ln>
                  <a:noFill/>
                </a:ln>
                <a:effectLst/>
                <a:uLnTx/>
                <a:uFillTx/>
                <a:sym typeface="+mn-ea"/>
              </a:rPr>
              <a:t>Statements</a:t>
            </a:r>
            <a:endParaRPr lang="en-IN" altLang="en-US" sz="2400" dirty="0">
              <a:sym typeface="+mn-ea"/>
            </a:endParaRPr>
          </a:p>
          <a:p>
            <a:endParaRPr lang="en-US" dirty="0"/>
          </a:p>
        </p:txBody>
      </p:sp>
      <p:pic>
        <p:nvPicPr>
          <p:cNvPr id="94212" name="Picture 2"/>
          <p:cNvPicPr>
            <a:picLocks noChangeAspect="1"/>
          </p:cNvPicPr>
          <p:nvPr/>
        </p:nvPicPr>
        <p:blipFill>
          <a:blip r:embed="rId2"/>
          <a:stretch>
            <a:fillRect/>
          </a:stretch>
        </p:blipFill>
        <p:spPr>
          <a:xfrm>
            <a:off x="2240915" y="1828800"/>
            <a:ext cx="6739255" cy="315468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b="1" dirty="0">
                <a:sym typeface="+mn-ea"/>
              </a:rPr>
              <a:t>Example threat stements.</a:t>
            </a:r>
            <a:endParaRPr lang="en-IN" b="1" dirty="0">
              <a:sym typeface="+mn-ea"/>
            </a:endParaRPr>
          </a:p>
          <a:p>
            <a:endParaRPr lang="en-IN" sz="2400" dirty="0">
              <a:sym typeface="+mn-ea"/>
            </a:endParaRPr>
          </a:p>
          <a:p>
            <a:pPr lvl="1"/>
            <a:r>
              <a:rPr lang="en-IN" sz="2400" dirty="0">
                <a:sym typeface="+mn-ea"/>
              </a:rPr>
              <a:t>A vendor may accidently slow down the network.</a:t>
            </a:r>
            <a:endParaRPr lang="en-IN" sz="2400" dirty="0">
              <a:sym typeface="+mn-ea"/>
            </a:endParaRPr>
          </a:p>
          <a:p>
            <a:pPr lvl="1"/>
            <a:r>
              <a:rPr lang="en-IN" sz="2400" dirty="0">
                <a:sym typeface="+mn-ea"/>
              </a:rPr>
              <a:t>A vendor may deliberately slow down the network</a:t>
            </a:r>
            <a:endParaRPr lang="en-IN" sz="2400" dirty="0">
              <a:sym typeface="+mn-ea"/>
            </a:endParaRPr>
          </a:p>
          <a:p>
            <a:pPr lvl="1"/>
            <a:r>
              <a:rPr lang="en-IN" sz="2400" dirty="0">
                <a:sym typeface="+mn-ea"/>
              </a:rPr>
              <a:t>An earthquake may damage the infrastructure</a:t>
            </a:r>
            <a:endParaRPr lang="en-IN" sz="2400" dirty="0">
              <a:sym typeface="+mn-ea"/>
            </a:endParaRPr>
          </a:p>
          <a:p>
            <a:pPr lvl="1"/>
            <a:r>
              <a:rPr lang="en-IN" sz="2400" dirty="0">
                <a:sym typeface="+mn-ea"/>
              </a:rPr>
              <a:t>A software may expose sensitive information.</a:t>
            </a:r>
            <a:endParaRPr lang="en-IN" sz="2400" dirty="0">
              <a:sym typeface="+mn-ea"/>
            </a:endParaRPr>
          </a:p>
          <a:p>
            <a:pPr lvl="1"/>
            <a:endParaRPr lang="en-IN" sz="2400" dirty="0">
              <a:sym typeface="+mn-ea"/>
            </a:endParaRPr>
          </a:p>
          <a:p>
            <a:endParaRPr lang="en-IN" sz="2400" dirty="0">
              <a:sym typeface="+mn-ea"/>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749415" cy="4196715"/>
          </a:xfrm>
          <a:prstGeom prst="rect">
            <a:avLst/>
          </a:prstGeom>
        </p:spPr>
        <p:txBody>
          <a:bodyPr vert="horz" lIns="91440" tIns="45720" rIns="91440" bIns="45720" rtlCol="0">
            <a:normAutofit fontScale="7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400" b="1" dirty="0">
                <a:sym typeface="+mn-ea"/>
              </a:rPr>
              <a:t>Threat statement validation.</a:t>
            </a:r>
            <a:endParaRPr lang="en-IN" sz="2400" b="1" dirty="0">
              <a:sym typeface="+mn-ea"/>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noProof="0" dirty="0" smtClean="0">
                <a:ln>
                  <a:noFill/>
                </a:ln>
                <a:effectLst/>
                <a:uLnTx/>
                <a:uFillTx/>
                <a:sym typeface="+mn-ea"/>
              </a:rPr>
              <a:t>Five things to be considered while evaluating threat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b="1" noProof="0" dirty="0" smtClean="0">
                <a:ln>
                  <a:noFill/>
                </a:ln>
                <a:effectLst/>
                <a:uLnTx/>
                <a:uFillTx/>
                <a:sym typeface="+mn-ea"/>
              </a:rPr>
              <a:t>Asset </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noProof="0" dirty="0" smtClean="0">
                <a:ln>
                  <a:noFill/>
                </a:ln>
                <a:solidFill>
                  <a:schemeClr val="tx2"/>
                </a:solidFill>
                <a:effectLst/>
                <a:uLnTx/>
                <a:uFillTx/>
                <a:sym typeface="+mn-ea"/>
              </a:rPr>
              <a:t>Something of value to the organization</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b="1" noProof="0" dirty="0" smtClean="0">
                <a:ln>
                  <a:noFill/>
                </a:ln>
                <a:effectLst/>
                <a:uLnTx/>
                <a:uFillTx/>
                <a:sym typeface="+mn-ea"/>
              </a:rPr>
              <a:t>Actor / Attacker</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anose="05040102010807070707" pitchFamily="18" charset="2"/>
              <a:buChar char=""/>
              <a:defRPr/>
            </a:pPr>
            <a:r>
              <a:rPr lang="en-US" sz="2400" noProof="0" dirty="0" smtClean="0">
                <a:ln>
                  <a:noFill/>
                </a:ln>
                <a:solidFill>
                  <a:schemeClr val="tx2"/>
                </a:solidFill>
                <a:effectLst/>
                <a:uLnTx/>
                <a:uFillTx/>
                <a:sym typeface="+mn-ea"/>
              </a:rPr>
              <a:t>Who or what may violate the security requirement</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b="1" noProof="0" dirty="0" smtClean="0">
                <a:ln>
                  <a:noFill/>
                </a:ln>
                <a:effectLst/>
                <a:uLnTx/>
                <a:uFillTx/>
                <a:sym typeface="+mn-ea"/>
              </a:rPr>
              <a:t>Motive</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anose="05040102010807070707" pitchFamily="18" charset="2"/>
              <a:buChar char=""/>
              <a:defRPr/>
            </a:pPr>
            <a:r>
              <a:rPr lang="en-US" sz="2400" noProof="0" dirty="0" smtClean="0">
                <a:ln>
                  <a:noFill/>
                </a:ln>
                <a:solidFill>
                  <a:schemeClr val="tx2"/>
                </a:solidFill>
                <a:effectLst/>
                <a:uLnTx/>
                <a:uFillTx/>
                <a:sym typeface="+mn-ea"/>
              </a:rPr>
              <a:t>Deliberate or accidental</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b="1" noProof="0" dirty="0" smtClean="0">
                <a:ln>
                  <a:noFill/>
                </a:ln>
                <a:effectLst/>
                <a:uLnTx/>
                <a:uFillTx/>
                <a:sym typeface="+mn-ea"/>
              </a:rPr>
              <a:t>Access</a:t>
            </a:r>
            <a:endParaRPr kumimoji="0" lang="en-US" sz="24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anose="05040102010807070707" pitchFamily="18" charset="2"/>
              <a:buChar char=""/>
              <a:defRPr/>
            </a:pPr>
            <a:r>
              <a:rPr lang="en-US" sz="2400" noProof="0" dirty="0" smtClean="0">
                <a:ln>
                  <a:noFill/>
                </a:ln>
                <a:solidFill>
                  <a:schemeClr val="tx2"/>
                </a:solidFill>
                <a:effectLst/>
                <a:uLnTx/>
                <a:uFillTx/>
                <a:sym typeface="+mn-ea"/>
              </a:rPr>
              <a:t>How the attacker will access the asset.</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Char char=""/>
              <a:defRPr/>
            </a:pPr>
            <a:r>
              <a:rPr lang="en-US" sz="2400" b="1" noProof="0" dirty="0" smtClean="0">
                <a:ln>
                  <a:noFill/>
                </a:ln>
                <a:effectLst/>
                <a:uLnTx/>
                <a:uFillTx/>
                <a:sym typeface="+mn-ea"/>
              </a:rPr>
              <a:t>Loss</a:t>
            </a:r>
            <a:endParaRPr kumimoji="0" lang="en-US" sz="24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548005" marR="0" lvl="1" indent="-273050" algn="l" defTabSz="914400" rtl="0" eaLnBrk="1" fontAlgn="base" latinLnBrk="0" hangingPunct="1">
              <a:lnSpc>
                <a:spcPct val="100000"/>
              </a:lnSpc>
              <a:spcBef>
                <a:spcPts val="500"/>
              </a:spcBef>
              <a:spcAft>
                <a:spcPct val="0"/>
              </a:spcAft>
              <a:buClr>
                <a:schemeClr val="accent2"/>
              </a:buClr>
              <a:buSzPct val="76000"/>
              <a:buFont typeface="Wingdings 3" panose="05040102010807070707" pitchFamily="18" charset="2"/>
              <a:buChar char=""/>
              <a:defRPr/>
            </a:pPr>
            <a:r>
              <a:rPr lang="en-US" sz="2400" noProof="0" dirty="0" smtClean="0">
                <a:ln>
                  <a:noFill/>
                </a:ln>
                <a:solidFill>
                  <a:schemeClr val="tx2"/>
                </a:solidFill>
                <a:effectLst/>
                <a:uLnTx/>
                <a:uFillTx/>
                <a:sym typeface="+mn-ea"/>
              </a:rPr>
              <a:t>Loss due a threat</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endParaRPr lang="en-IN" sz="2400" dirty="0">
              <a:sym typeface="+mn-ea"/>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sz="2400" dirty="0">
                <a:sym typeface="+mn-ea"/>
              </a:rPr>
              <a:t>Cost of a threat can be calculated considering following factors</a:t>
            </a:r>
            <a:endParaRPr sz="2400" dirty="0"/>
          </a:p>
          <a:p>
            <a:pPr lvl="1" eaLnBrk="1" hangingPunct="1"/>
            <a:r>
              <a:rPr sz="2200" b="1" dirty="0">
                <a:sym typeface="+mn-ea"/>
              </a:rPr>
              <a:t>Productivity</a:t>
            </a:r>
            <a:endParaRPr sz="2200" b="1" dirty="0">
              <a:sym typeface="+mn-ea"/>
            </a:endParaRPr>
          </a:p>
          <a:p>
            <a:pPr lvl="2" eaLnBrk="1" hangingPunct="1"/>
            <a:r>
              <a:rPr sz="2200" dirty="0">
                <a:sym typeface="+mn-ea"/>
              </a:rPr>
              <a:t>No. of employees affected </a:t>
            </a:r>
            <a:endParaRPr sz="2200" dirty="0"/>
          </a:p>
          <a:p>
            <a:pPr lvl="2" eaLnBrk="1" hangingPunct="1"/>
            <a:r>
              <a:rPr sz="2200" dirty="0">
                <a:sym typeface="+mn-ea"/>
              </a:rPr>
              <a:t>No. of hours wasted</a:t>
            </a:r>
            <a:endParaRPr sz="2200" dirty="0"/>
          </a:p>
          <a:p>
            <a:pPr lvl="2" eaLnBrk="1" hangingPunct="1"/>
            <a:r>
              <a:rPr sz="2200" dirty="0">
                <a:sym typeface="+mn-ea"/>
              </a:rPr>
              <a:t>Cost per hour / per employee</a:t>
            </a:r>
            <a:endParaRPr sz="2200" dirty="0"/>
          </a:p>
          <a:p>
            <a:pPr lvl="1" eaLnBrk="1" hangingPunct="1"/>
            <a:r>
              <a:rPr sz="2200" b="1" dirty="0">
                <a:sym typeface="+mn-ea"/>
              </a:rPr>
              <a:t>Revenue</a:t>
            </a:r>
            <a:endParaRPr sz="2200" b="1" dirty="0"/>
          </a:p>
          <a:p>
            <a:pPr lvl="2" eaLnBrk="1" hangingPunct="1"/>
            <a:r>
              <a:rPr sz="2200" dirty="0">
                <a:sym typeface="+mn-ea"/>
              </a:rPr>
              <a:t>Direct financial loss</a:t>
            </a:r>
            <a:endParaRPr sz="2200" dirty="0"/>
          </a:p>
          <a:p>
            <a:pPr lvl="2" eaLnBrk="1" hangingPunct="1"/>
            <a:r>
              <a:rPr sz="2200" dirty="0">
                <a:sym typeface="+mn-ea"/>
              </a:rPr>
              <a:t>Future business loss</a:t>
            </a:r>
            <a:endParaRPr sz="2200" dirty="0"/>
          </a:p>
          <a:p>
            <a:pPr lvl="1" eaLnBrk="1" hangingPunct="1"/>
            <a:r>
              <a:rPr sz="2200" b="1" dirty="0">
                <a:sym typeface="+mn-ea"/>
              </a:rPr>
              <a:t>Financial Performance</a:t>
            </a:r>
            <a:endParaRPr sz="2200" b="1" dirty="0">
              <a:sym typeface="+mn-ea"/>
            </a:endParaRPr>
          </a:p>
          <a:p>
            <a:pPr lvl="2" eaLnBrk="1" hangingPunct="1"/>
            <a:r>
              <a:rPr sz="2200" dirty="0">
                <a:sym typeface="+mn-ea"/>
              </a:rPr>
              <a:t>Credit rating and stock price</a:t>
            </a:r>
            <a:endParaRPr sz="2200" dirty="0"/>
          </a:p>
          <a:p>
            <a:pPr marL="0" indent="0">
              <a:buNone/>
            </a:pPr>
            <a:endParaRPr lang="en-IN" sz="2200" dirty="0">
              <a:sym typeface="+mn-ea"/>
            </a:endParaRPr>
          </a:p>
          <a:p>
            <a:endParaRPr lang="en-IN" sz="2200" dirty="0">
              <a:sym typeface="+mn-ea"/>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fontScale="900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sz="2400" dirty="0">
                <a:sym typeface="+mn-ea"/>
              </a:rPr>
              <a:t>Cost of a threat can be calculated considering following factors</a:t>
            </a:r>
            <a:endParaRPr sz="2400" dirty="0"/>
          </a:p>
          <a:p>
            <a:pPr lvl="1" eaLnBrk="1" hangingPunct="1"/>
            <a:r>
              <a:rPr sz="2200" b="1" dirty="0">
                <a:sym typeface="+mn-ea"/>
              </a:rPr>
              <a:t>Other Expenses</a:t>
            </a:r>
            <a:endParaRPr sz="2200" b="1" dirty="0"/>
          </a:p>
          <a:p>
            <a:pPr lvl="2" eaLnBrk="1" hangingPunct="1"/>
            <a:r>
              <a:rPr sz="2200" dirty="0">
                <a:sym typeface="+mn-ea"/>
              </a:rPr>
              <a:t>Overtime Costs</a:t>
            </a:r>
            <a:endParaRPr sz="2200" dirty="0"/>
          </a:p>
          <a:p>
            <a:pPr lvl="2" eaLnBrk="1" hangingPunct="1"/>
            <a:r>
              <a:rPr sz="2200" dirty="0">
                <a:sym typeface="+mn-ea"/>
              </a:rPr>
              <a:t>Travel Expenses</a:t>
            </a:r>
            <a:endParaRPr sz="2200" dirty="0"/>
          </a:p>
          <a:p>
            <a:pPr lvl="2" eaLnBrk="1" hangingPunct="1"/>
            <a:r>
              <a:rPr sz="2200" dirty="0">
                <a:sym typeface="+mn-ea"/>
              </a:rPr>
              <a:t>Third Party costs</a:t>
            </a:r>
            <a:endParaRPr sz="2200" dirty="0"/>
          </a:p>
          <a:p>
            <a:pPr lvl="2" eaLnBrk="1" hangingPunct="1"/>
            <a:r>
              <a:rPr sz="2200" dirty="0">
                <a:sym typeface="+mn-ea"/>
              </a:rPr>
              <a:t>Equipment Rental Costs</a:t>
            </a:r>
            <a:endParaRPr sz="2200" dirty="0"/>
          </a:p>
          <a:p>
            <a:pPr lvl="2" eaLnBrk="1" hangingPunct="1"/>
            <a:endParaRPr sz="2200" dirty="0"/>
          </a:p>
          <a:p>
            <a:pPr lvl="1" eaLnBrk="1" hangingPunct="1"/>
            <a:r>
              <a:rPr sz="2200" b="1" dirty="0">
                <a:sym typeface="+mn-ea"/>
              </a:rPr>
              <a:t>Hidden Costs</a:t>
            </a:r>
            <a:endParaRPr sz="2200" b="1" dirty="0"/>
          </a:p>
          <a:p>
            <a:pPr lvl="2" eaLnBrk="1" hangingPunct="1"/>
            <a:r>
              <a:rPr sz="2200" dirty="0">
                <a:sym typeface="+mn-ea"/>
              </a:rPr>
              <a:t>Difficult to calculate</a:t>
            </a:r>
            <a:endParaRPr sz="2200" dirty="0"/>
          </a:p>
          <a:p>
            <a:pPr lvl="2" eaLnBrk="1" hangingPunct="1"/>
            <a:r>
              <a:rPr sz="2200" dirty="0">
                <a:sym typeface="+mn-ea"/>
              </a:rPr>
              <a:t>Cost of damaged reputation</a:t>
            </a:r>
            <a:endParaRPr sz="2200" dirty="0"/>
          </a:p>
          <a:p>
            <a:pPr lvl="2" eaLnBrk="1" hangingPunct="1"/>
            <a:r>
              <a:rPr sz="2200" dirty="0">
                <a:sym typeface="+mn-ea"/>
              </a:rPr>
              <a:t>Loss of faith by customers, bankers or vendors</a:t>
            </a:r>
            <a:endParaRPr sz="2200" dirty="0"/>
          </a:p>
          <a:p>
            <a:pPr marL="0" indent="0">
              <a:buNone/>
            </a:pPr>
            <a:endParaRPr lang="en-IN" sz="2200" dirty="0">
              <a:sym typeface="+mn-ea"/>
            </a:endParaRPr>
          </a:p>
          <a:p>
            <a:endParaRPr lang="en-IN" sz="2200" dirty="0">
              <a:sym typeface="+mn-ea"/>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b="1" dirty="0">
                <a:sym typeface="+mn-ea"/>
              </a:rPr>
              <a:t>Risk calculation</a:t>
            </a:r>
            <a:r>
              <a:rPr lang="en-IN" sz="2200" dirty="0">
                <a:sym typeface="+mn-ea"/>
              </a:rPr>
              <a:t> </a:t>
            </a:r>
            <a:endParaRPr lang="en-IN" sz="2200" dirty="0">
              <a:sym typeface="+mn-ea"/>
            </a:endParaRPr>
          </a:p>
          <a:p>
            <a:endParaRPr sz="2200" dirty="0">
              <a:sym typeface="+mn-ea"/>
            </a:endParaRPr>
          </a:p>
          <a:p>
            <a:r>
              <a:rPr lang="en-IN" sz="2200" dirty="0">
                <a:sym typeface="+mn-ea"/>
              </a:rPr>
              <a:t>W</a:t>
            </a:r>
            <a:r>
              <a:rPr sz="2200" dirty="0">
                <a:sym typeface="+mn-ea"/>
              </a:rPr>
              <a:t>hen it is done using subjective judgment approach is called </a:t>
            </a:r>
            <a:r>
              <a:rPr sz="2200" b="1" dirty="0">
                <a:sym typeface="+mn-ea"/>
              </a:rPr>
              <a:t>qualitative analysis</a:t>
            </a:r>
            <a:r>
              <a:rPr sz="2200" dirty="0">
                <a:sym typeface="+mn-ea"/>
              </a:rPr>
              <a:t>.</a:t>
            </a:r>
            <a:endParaRPr sz="2200" dirty="0"/>
          </a:p>
          <a:p>
            <a:r>
              <a:rPr sz="2200" dirty="0">
                <a:sym typeface="+mn-ea"/>
              </a:rPr>
              <a:t>Qualitative analysis relies on the subjective judgment of the security risk assessment team to determine the overall risk to the information systems. </a:t>
            </a:r>
            <a:endParaRPr sz="2200" dirty="0"/>
          </a:p>
          <a:p>
            <a:pPr eaLnBrk="1" hangingPunct="1"/>
            <a:r>
              <a:rPr lang="en-IN" sz="2200" dirty="0">
                <a:sym typeface="+mn-ea"/>
              </a:rPr>
              <a:t> </a:t>
            </a:r>
            <a:r>
              <a:rPr sz="2200" dirty="0">
                <a:sym typeface="+mn-ea"/>
              </a:rPr>
              <a:t>Qualitative values have order. </a:t>
            </a:r>
            <a:endParaRPr sz="2200" dirty="0"/>
          </a:p>
          <a:p>
            <a:pPr eaLnBrk="1" hangingPunct="1"/>
            <a:endParaRPr sz="2200" dirty="0"/>
          </a:p>
          <a:p>
            <a:pPr eaLnBrk="1" hangingPunct="1"/>
            <a:r>
              <a:rPr sz="2200" dirty="0">
                <a:sym typeface="+mn-ea"/>
              </a:rPr>
              <a:t>These values are hierarchical. For example,</a:t>
            </a:r>
            <a:endParaRPr sz="2200" dirty="0"/>
          </a:p>
          <a:p>
            <a:pPr eaLnBrk="1" hangingPunct="1"/>
            <a:r>
              <a:rPr sz="2200" dirty="0">
                <a:sym typeface="+mn-ea"/>
              </a:rPr>
              <a:t>High  &gt;  Medium  &gt;  Low</a:t>
            </a:r>
            <a:endParaRPr sz="2200" dirty="0"/>
          </a:p>
          <a:p>
            <a:endParaRPr lang="en-IN" sz="2200" dirty="0">
              <a:sym typeface="+mn-ea"/>
            </a:endParaRPr>
          </a:p>
          <a:p>
            <a:endParaRPr lang="en-IN" sz="2200" dirty="0">
              <a:sym typeface="+mn-ea"/>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b="1" dirty="0">
                <a:sym typeface="+mn-ea"/>
              </a:rPr>
              <a:t>Risk calculation</a:t>
            </a:r>
            <a:r>
              <a:rPr lang="en-IN" sz="2200" dirty="0">
                <a:sym typeface="+mn-ea"/>
              </a:rPr>
              <a:t> </a:t>
            </a:r>
            <a:endParaRPr lang="en-IN" sz="2200" dirty="0">
              <a:sym typeface="+mn-ea"/>
            </a:endParaRPr>
          </a:p>
          <a:p>
            <a:pPr marL="0" indent="0">
              <a:buNone/>
            </a:pPr>
            <a:r>
              <a:rPr lang="en-IN" sz="2200" dirty="0">
                <a:sym typeface="+mn-ea"/>
              </a:rPr>
              <a:t> </a:t>
            </a:r>
            <a:endParaRPr lang="en-IN" sz="2200" dirty="0">
              <a:sym typeface="+mn-ea"/>
            </a:endParaRPr>
          </a:p>
          <a:p>
            <a:r>
              <a:rPr sz="2200" dirty="0">
                <a:sym typeface="+mn-ea"/>
              </a:rPr>
              <a:t>When some computational method i.e. some formula is used to determine the values of the risk variables, it is called </a:t>
            </a:r>
            <a:r>
              <a:rPr sz="2200" b="1" dirty="0">
                <a:sym typeface="+mn-ea"/>
              </a:rPr>
              <a:t>quantitative analysis.</a:t>
            </a:r>
            <a:endParaRPr sz="2200" b="1" dirty="0">
              <a:sym typeface="+mn-ea"/>
            </a:endParaRPr>
          </a:p>
          <a:p>
            <a:endParaRPr lang="en-IN" sz="2200" dirty="0">
              <a:sym typeface="+mn-ea"/>
            </a:endParaRPr>
          </a:p>
          <a:p>
            <a:r>
              <a:rPr sz="2200" dirty="0">
                <a:sym typeface="+mn-ea"/>
              </a:rPr>
              <a:t>Quantitative analysis is an approach that relies on specific formulas and calculations to determine the value of the risk decision variables.</a:t>
            </a:r>
            <a:endParaRPr sz="2200" dirty="0"/>
          </a:p>
          <a:p>
            <a:endParaRPr lang="en-IN" sz="2200" dirty="0">
              <a:sym typeface="+mn-ea"/>
            </a:endParaRPr>
          </a:p>
          <a:p>
            <a:endParaRPr lang="en-IN" sz="2200" dirty="0">
              <a:sym typeface="+mn-ea"/>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b="1" dirty="0">
                <a:sym typeface="+mn-ea"/>
              </a:rPr>
              <a:t>Quantitative Analysis</a:t>
            </a:r>
            <a:endParaRPr lang="en-IN" sz="2200" b="1" dirty="0">
              <a:sym typeface="+mn-ea"/>
            </a:endParaRPr>
          </a:p>
          <a:p>
            <a:r>
              <a:rPr sz="2200" dirty="0">
                <a:sym typeface="+mn-ea"/>
              </a:rPr>
              <a:t>An </a:t>
            </a:r>
            <a:r>
              <a:rPr sz="2200" b="1" dirty="0">
                <a:sym typeface="+mn-ea"/>
              </a:rPr>
              <a:t>exposure factor</a:t>
            </a:r>
            <a:r>
              <a:rPr sz="2200" dirty="0">
                <a:sym typeface="+mn-ea"/>
              </a:rPr>
              <a:t> is the average amount of loss to the asset for a single incident.</a:t>
            </a:r>
            <a:endParaRPr sz="2200" dirty="0">
              <a:sym typeface="+mn-ea"/>
            </a:endParaRPr>
          </a:p>
          <a:p>
            <a:endParaRPr sz="2200" dirty="0"/>
          </a:p>
          <a:p>
            <a:r>
              <a:rPr sz="2200" b="1" dirty="0">
                <a:sym typeface="+mn-ea"/>
              </a:rPr>
              <a:t>Single loss expectancy (SLE)</a:t>
            </a:r>
            <a:r>
              <a:rPr sz="2200" dirty="0">
                <a:sym typeface="+mn-ea"/>
              </a:rPr>
              <a:t> is the expected loss as the result of a single incident.</a:t>
            </a:r>
            <a:endParaRPr sz="2200" dirty="0">
              <a:sym typeface="+mn-ea"/>
            </a:endParaRPr>
          </a:p>
          <a:p>
            <a:endParaRPr sz="2200" dirty="0"/>
          </a:p>
          <a:p>
            <a:r>
              <a:rPr sz="2200" b="1" dirty="0">
                <a:sym typeface="+mn-ea"/>
              </a:rPr>
              <a:t>Annual rate of occurrence (ARO)</a:t>
            </a:r>
            <a:r>
              <a:rPr sz="2200" dirty="0">
                <a:sym typeface="+mn-ea"/>
              </a:rPr>
              <a:t> is simply a prediction of how often a specific risk event is likely to happen each year.</a:t>
            </a:r>
            <a:endParaRPr sz="2200" dirty="0"/>
          </a:p>
          <a:p>
            <a:endParaRPr lang="en-IN" sz="2200" dirty="0">
              <a:sym typeface="+mn-ea"/>
            </a:endParaRPr>
          </a:p>
          <a:p>
            <a:endParaRPr lang="en-IN" sz="2200" dirty="0">
              <a:sym typeface="+mn-ea"/>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200" dirty="0">
                <a:sym typeface="+mn-ea"/>
              </a:rPr>
              <a:t>Single Loss Expectancy = Asset Value X Exposure Factor.</a:t>
            </a:r>
            <a:endParaRPr sz="2200" dirty="0"/>
          </a:p>
          <a:p>
            <a:endParaRPr lang="en-IN" sz="2200" dirty="0">
              <a:sym typeface="+mn-ea"/>
            </a:endParaRPr>
          </a:p>
          <a:p>
            <a:r>
              <a:rPr sz="2200" dirty="0">
                <a:sym typeface="+mn-ea"/>
              </a:rPr>
              <a:t>Annual Loss Expectancy (ALE) = Single Loss Expectancy X  Annual Rate of Occurrence</a:t>
            </a:r>
            <a:endParaRPr sz="2200" dirty="0"/>
          </a:p>
          <a:p>
            <a:endParaRPr lang="en-IN" sz="2200" dirty="0">
              <a:sym typeface="+mn-ea"/>
            </a:endParaRPr>
          </a:p>
          <a:p>
            <a:r>
              <a:rPr sz="2200" dirty="0">
                <a:sym typeface="+mn-ea"/>
              </a:rPr>
              <a:t>Safeguard Value = ALE Before - ALE After - Annual Safeguard Cost.</a:t>
            </a:r>
            <a:endParaRPr sz="2200" dirty="0"/>
          </a:p>
          <a:p>
            <a:endParaRPr lang="en-IN" sz="2200" dirty="0">
              <a:sym typeface="+mn-ea"/>
            </a:endParaRPr>
          </a:p>
          <a:p>
            <a:endParaRPr lang="en-IN" sz="220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 Definition</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400" dirty="0">
                <a:latin typeface="Arial" panose="020B0604020202020204" pitchFamily="34" charset="0"/>
                <a:sym typeface="+mn-ea"/>
              </a:rPr>
              <a:t>Protection of information systems against unauthorized access to or modification of information, whether in storage, processing or transit, and against the denial of service to authorized users or the provision of the service to unauthorized users, including those measures necessary to detect, document, and counter such threats.</a:t>
            </a:r>
            <a:endParaRPr sz="2400" dirty="0">
              <a:latin typeface="Arial" panose="020B0604020202020204" pitchFamily="34" charset="0"/>
            </a:endParaRPr>
          </a:p>
          <a:p>
            <a:pPr marL="0" indent="0">
              <a:buNone/>
            </a:pPr>
            <a:r>
              <a:rPr sz="2400" dirty="0">
                <a:latin typeface="Arial" panose="020B0604020202020204" pitchFamily="34" charset="0"/>
                <a:sym typeface="+mn-ea"/>
              </a:rPr>
              <a:t>                         </a:t>
            </a:r>
            <a:endParaRPr sz="2400" dirty="0">
              <a:latin typeface="Arial" panose="020B0604020202020204" pitchFamily="34" charset="0"/>
              <a:sym typeface="+mn-ea"/>
            </a:endParaRPr>
          </a:p>
          <a:p>
            <a:pPr marL="0" indent="0">
              <a:buNone/>
            </a:pPr>
            <a:r>
              <a:rPr sz="2400" dirty="0">
                <a:latin typeface="Arial" panose="020B0604020202020204" pitchFamily="34" charset="0"/>
                <a:sym typeface="+mn-ea"/>
              </a:rPr>
              <a:t>                               - U.S. Govt.’s NIA Glossary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200" dirty="0">
                <a:sym typeface="+mn-ea"/>
              </a:rPr>
              <a:t> </a:t>
            </a:r>
            <a:endParaRPr lang="en-IN" sz="2200" dirty="0">
              <a:sym typeface="+mn-ea"/>
            </a:endParaRPr>
          </a:p>
          <a:p>
            <a:endParaRPr sz="2200" dirty="0">
              <a:sym typeface="+mn-ea"/>
            </a:endParaRPr>
          </a:p>
          <a:p>
            <a:endParaRPr sz="2200" dirty="0">
              <a:sym typeface="+mn-ea"/>
            </a:endParaRPr>
          </a:p>
          <a:p>
            <a:r>
              <a:rPr sz="2200" b="1" dirty="0">
                <a:sym typeface="+mn-ea"/>
              </a:rPr>
              <a:t>Safeguard value</a:t>
            </a:r>
            <a:r>
              <a:rPr sz="2200" dirty="0">
                <a:sym typeface="+mn-ea"/>
              </a:rPr>
              <a:t> is defined as the reduction experienced in the annualized loss expectancy minus the annual cost of implementing the countermeasure.</a:t>
            </a:r>
            <a:endParaRPr sz="2200" dirty="0"/>
          </a:p>
          <a:p>
            <a:endParaRPr lang="en-IN" sz="2200" dirty="0">
              <a:sym typeface="+mn-ea"/>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fontScale="8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200" b="1" dirty="0">
                <a:sym typeface="+mn-ea"/>
              </a:rPr>
              <a:t>Risk Mitigation Options</a:t>
            </a:r>
            <a:endParaRPr sz="2200" b="1" dirty="0">
              <a:sym typeface="+mn-ea"/>
            </a:endParaRPr>
          </a:p>
          <a:p>
            <a:pPr eaLnBrk="1" hangingPunct="1"/>
            <a:r>
              <a:rPr sz="2200" b="1" dirty="0">
                <a:sym typeface="+mn-ea"/>
              </a:rPr>
              <a:t>Risk Avoidance</a:t>
            </a:r>
            <a:endParaRPr sz="2200" b="1" dirty="0"/>
          </a:p>
          <a:p>
            <a:pPr lvl="1" eaLnBrk="1" hangingPunct="1"/>
            <a:r>
              <a:rPr sz="2200" dirty="0">
                <a:sym typeface="+mn-ea"/>
              </a:rPr>
              <a:t>Avoid activities involving greater risk</a:t>
            </a:r>
            <a:endParaRPr sz="2200" dirty="0"/>
          </a:p>
          <a:p>
            <a:pPr lvl="1" eaLnBrk="1" hangingPunct="1"/>
            <a:r>
              <a:rPr sz="2200" dirty="0">
                <a:sym typeface="+mn-ea"/>
              </a:rPr>
              <a:t>Use alternate solutions</a:t>
            </a:r>
            <a:endParaRPr sz="2200" dirty="0"/>
          </a:p>
          <a:p>
            <a:pPr eaLnBrk="1" hangingPunct="1"/>
            <a:r>
              <a:rPr sz="2200" b="1" dirty="0">
                <a:sym typeface="+mn-ea"/>
              </a:rPr>
              <a:t>Risk Termination</a:t>
            </a:r>
            <a:endParaRPr sz="2200" b="1" dirty="0">
              <a:sym typeface="+mn-ea"/>
            </a:endParaRPr>
          </a:p>
          <a:p>
            <a:pPr lvl="1" eaLnBrk="1" hangingPunct="1"/>
            <a:r>
              <a:rPr sz="2200" dirty="0">
                <a:sym typeface="+mn-ea"/>
              </a:rPr>
              <a:t>Eliminate risk by removing the source</a:t>
            </a:r>
            <a:endParaRPr sz="2200" dirty="0"/>
          </a:p>
          <a:p>
            <a:pPr eaLnBrk="1" hangingPunct="1"/>
            <a:r>
              <a:rPr sz="2200" b="1" dirty="0">
                <a:sym typeface="+mn-ea"/>
              </a:rPr>
              <a:t>Risk Reduction</a:t>
            </a:r>
            <a:endParaRPr sz="2200" b="1" dirty="0">
              <a:sym typeface="+mn-ea"/>
            </a:endParaRPr>
          </a:p>
          <a:p>
            <a:pPr lvl="1" eaLnBrk="1" hangingPunct="1"/>
            <a:r>
              <a:rPr sz="2200" dirty="0">
                <a:sym typeface="+mn-ea"/>
              </a:rPr>
              <a:t>Minimize probability of occurrence of risk</a:t>
            </a:r>
            <a:endParaRPr sz="2200" dirty="0"/>
          </a:p>
          <a:p>
            <a:pPr eaLnBrk="1" hangingPunct="1"/>
            <a:r>
              <a:rPr sz="2200" b="1" dirty="0">
                <a:sym typeface="+mn-ea"/>
              </a:rPr>
              <a:t>Risk Minimization</a:t>
            </a:r>
            <a:endParaRPr sz="2200" b="1" dirty="0">
              <a:sym typeface="+mn-ea"/>
            </a:endParaRPr>
          </a:p>
          <a:p>
            <a:pPr lvl="1" eaLnBrk="1" hangingPunct="1"/>
            <a:r>
              <a:rPr sz="2200" dirty="0">
                <a:sym typeface="+mn-ea"/>
              </a:rPr>
              <a:t>Reduce the impact on the organization</a:t>
            </a:r>
            <a:endParaRPr sz="2200" dirty="0"/>
          </a:p>
          <a:p>
            <a:pPr eaLnBrk="1" hangingPunct="1"/>
            <a:r>
              <a:rPr sz="2200" b="1" dirty="0">
                <a:sym typeface="+mn-ea"/>
              </a:rPr>
              <a:t>Risk Transfer</a:t>
            </a:r>
            <a:endParaRPr sz="2200" b="1" dirty="0">
              <a:sym typeface="+mn-ea"/>
            </a:endParaRPr>
          </a:p>
          <a:p>
            <a:pPr lvl="1" eaLnBrk="1" hangingPunct="1"/>
            <a:r>
              <a:rPr sz="2200" dirty="0">
                <a:sym typeface="+mn-ea"/>
              </a:rPr>
              <a:t>Insurance</a:t>
            </a:r>
            <a:endParaRPr sz="2200" dirty="0"/>
          </a:p>
          <a:p>
            <a:endParaRPr lang="en-IN" sz="2200" dirty="0">
              <a:sym typeface="+mn-ea"/>
            </a:endParaRPr>
          </a:p>
          <a:p>
            <a:endParaRPr lang="en-IN" sz="2200" dirty="0">
              <a:sym typeface="+mn-ea"/>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 The controls, countermeasures and safeguards are implemented to manage risks.</a:t>
            </a:r>
            <a:endParaRPr lang="en-IN" sz="2200" dirty="0">
              <a:sym typeface="+mn-ea"/>
            </a:endParaRPr>
          </a:p>
          <a:p>
            <a:endParaRPr lang="en-IN" sz="2200" dirty="0">
              <a:sym typeface="+mn-ea"/>
            </a:endParaRPr>
          </a:p>
          <a:p>
            <a:r>
              <a:rPr lang="en-IN" sz="2200" dirty="0">
                <a:sym typeface="+mn-ea"/>
              </a:rPr>
              <a:t>They can be implemented physically, Administratively or Technically.</a:t>
            </a:r>
            <a:endParaRPr lang="en-IN" sz="2200" dirty="0">
              <a:sym typeface="+mn-ea"/>
            </a:endParaRPr>
          </a:p>
          <a:p>
            <a:endParaRPr lang="en-IN" sz="2200" dirty="0">
              <a:sym typeface="+mn-ea"/>
            </a:endParaRPr>
          </a:p>
          <a:p>
            <a:r>
              <a:rPr lang="en-IN" sz="2200" dirty="0">
                <a:sym typeface="+mn-ea"/>
              </a:rPr>
              <a:t>Doors, secure facilities, fire extinguishers, flood protection, and air conditioning are some of the examples of physical controls.</a:t>
            </a:r>
            <a:endParaRPr lang="en-IN" sz="2200" dirty="0">
              <a:sym typeface="+mn-ea"/>
            </a:endParaRPr>
          </a:p>
          <a:p>
            <a:endParaRPr lang="en-IN" sz="2200" dirty="0">
              <a:sym typeface="+mn-ea"/>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Administrative controls are implemented through organization’s policies, procedures, and guidelines intended to facilitate information security.</a:t>
            </a:r>
            <a:endParaRPr lang="en-IN" sz="2200" dirty="0">
              <a:sym typeface="+mn-ea"/>
            </a:endParaRPr>
          </a:p>
          <a:p>
            <a:endParaRPr lang="en-IN" sz="2200" dirty="0">
              <a:sym typeface="+mn-ea"/>
            </a:endParaRPr>
          </a:p>
          <a:p>
            <a:r>
              <a:rPr lang="en-IN" sz="2200" dirty="0">
                <a:sym typeface="+mn-ea"/>
              </a:rPr>
              <a:t>Technical controls are the various technical measures, such as firewalls, authentication systems, intrusion detection systems, and file encryption, etc.</a:t>
            </a:r>
            <a:endParaRPr lang="en-IN" sz="2200" dirty="0">
              <a:sym typeface="+mn-ea"/>
            </a:endParaRPr>
          </a:p>
          <a:p>
            <a:endParaRPr lang="en-IN" sz="2200" dirty="0">
              <a:sym typeface="+mn-ea"/>
            </a:endParaRPr>
          </a:p>
          <a:p>
            <a:r>
              <a:rPr lang="en-IN" sz="2200" dirty="0">
                <a:sym typeface="+mn-ea"/>
              </a:rPr>
              <a:t>These controls mayy be furthur categorized by their functionality (preventive, detective, corrective, deterrent, recovery, and compensating etc.)</a:t>
            </a:r>
            <a:endParaRPr lang="en-IN" sz="2200" dirty="0">
              <a:sym typeface="+mn-ea"/>
            </a:endParaRPr>
          </a:p>
          <a:p>
            <a:endParaRPr lang="en-IN" sz="2200" dirty="0">
              <a:sym typeface="+mn-ea"/>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sz="2200" b="1" dirty="0">
                <a:sym typeface="+mn-ea"/>
              </a:rPr>
              <a:t>Preventive Controls</a:t>
            </a:r>
            <a:endParaRPr sz="2200" b="1" dirty="0">
              <a:sym typeface="+mn-ea"/>
            </a:endParaRPr>
          </a:p>
          <a:p>
            <a:pPr eaLnBrk="1" hangingPunct="1"/>
            <a:endParaRPr sz="2200" dirty="0">
              <a:sym typeface="+mn-ea"/>
            </a:endParaRPr>
          </a:p>
          <a:p>
            <a:pPr eaLnBrk="1" hangingPunct="1"/>
            <a:r>
              <a:rPr lang="en-IN" sz="2200" dirty="0"/>
              <a:t>Preventive controls work to prevent security violations and enforce access control.</a:t>
            </a:r>
            <a:endParaRPr lang="en-IN" sz="2200" dirty="0"/>
          </a:p>
          <a:p>
            <a:pPr eaLnBrk="1" hangingPunct="1"/>
            <a:endParaRPr lang="en-IN" sz="2200" dirty="0"/>
          </a:p>
          <a:p>
            <a:pPr marL="457200" lvl="2" eaLnBrk="1" hangingPunct="1"/>
            <a:r>
              <a:rPr sz="1885" dirty="0">
                <a:sym typeface="+mn-ea"/>
              </a:rPr>
              <a:t>Authentication, Authorization, Access Control Lists, Nonrepudiation, Assigning responsibilities, Security policies, Security awareness and training</a:t>
            </a:r>
            <a:r>
              <a:rPr lang="en-IN" sz="1885" dirty="0">
                <a:sym typeface="+mn-ea"/>
              </a:rPr>
              <a:t>, Doors etc.</a:t>
            </a:r>
            <a:endParaRPr lang="en-IN" sz="1885" dirty="0">
              <a:sym typeface="+mn-ea"/>
            </a:endParaRPr>
          </a:p>
          <a:p>
            <a:pPr lvl="1" eaLnBrk="1" hangingPunct="1"/>
            <a:endParaRPr sz="2200" dirty="0"/>
          </a:p>
          <a:p>
            <a:endParaRPr lang="en-IN" sz="2200" dirty="0">
              <a:sym typeface="+mn-ea"/>
            </a:endParaRPr>
          </a:p>
          <a:p>
            <a:endParaRPr lang="en-IN" sz="2200" dirty="0">
              <a:sym typeface="+mn-ea"/>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 </a:t>
            </a:r>
            <a:r>
              <a:rPr sz="2200" b="1" dirty="0">
                <a:sym typeface="+mn-ea"/>
              </a:rPr>
              <a:t>Detecti</a:t>
            </a:r>
            <a:r>
              <a:rPr lang="en-IN" sz="2200" b="1" dirty="0">
                <a:sym typeface="+mn-ea"/>
              </a:rPr>
              <a:t>ve</a:t>
            </a:r>
            <a:r>
              <a:rPr sz="2200" b="1" dirty="0">
                <a:sym typeface="+mn-ea"/>
              </a:rPr>
              <a:t> Controls</a:t>
            </a:r>
            <a:endParaRPr sz="2200" b="1" dirty="0"/>
          </a:p>
          <a:p>
            <a:endParaRPr lang="en-IN" sz="2200" dirty="0">
              <a:sym typeface="+mn-ea"/>
            </a:endParaRPr>
          </a:p>
          <a:p>
            <a:r>
              <a:rPr lang="en-IN" sz="2200" dirty="0">
                <a:sym typeface="+mn-ea"/>
              </a:rPr>
              <a:t>Detective controls are placed to detect security violations and generate an alert.</a:t>
            </a:r>
            <a:endParaRPr lang="en-IN" sz="2200" dirty="0">
              <a:sym typeface="+mn-ea"/>
            </a:endParaRPr>
          </a:p>
          <a:p>
            <a:endParaRPr lang="en-IN" sz="2200" dirty="0">
              <a:sym typeface="+mn-ea"/>
            </a:endParaRPr>
          </a:p>
          <a:p>
            <a:r>
              <a:rPr lang="en-IN" sz="2200" dirty="0">
                <a:sym typeface="+mn-ea"/>
              </a:rPr>
              <a:t>They come into action when the preventive control has faile or have been circumvented.</a:t>
            </a:r>
            <a:endParaRPr lang="en-IN" sz="2200" dirty="0">
              <a:sym typeface="+mn-ea"/>
            </a:endParaRPr>
          </a:p>
          <a:p>
            <a:endParaRPr lang="en-IN" sz="2200" dirty="0">
              <a:sym typeface="+mn-ea"/>
            </a:endParaRPr>
          </a:p>
          <a:p>
            <a:pPr lvl="1"/>
            <a:r>
              <a:rPr sz="2200" dirty="0">
                <a:sym typeface="+mn-ea"/>
              </a:rPr>
              <a:t>Audits, Intrusion Detection System</a:t>
            </a:r>
            <a:r>
              <a:rPr lang="en-IN" sz="2200" dirty="0">
                <a:sym typeface="+mn-ea"/>
              </a:rPr>
              <a:t>, </a:t>
            </a:r>
            <a:r>
              <a:rPr sz="2200" dirty="0">
                <a:sym typeface="+mn-ea"/>
              </a:rPr>
              <a:t>Background Checks, Personnel Clearance</a:t>
            </a:r>
            <a:endParaRPr lang="en-IN" sz="2200" dirty="0">
              <a:sym typeface="+mn-ea"/>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 </a:t>
            </a:r>
            <a:r>
              <a:rPr lang="en-IN" sz="2200" b="1" dirty="0">
                <a:sym typeface="+mn-ea"/>
              </a:rPr>
              <a:t>Corrective controls</a:t>
            </a:r>
            <a:endParaRPr lang="en-IN" sz="2200" b="1" dirty="0">
              <a:sym typeface="+mn-ea"/>
            </a:endParaRPr>
          </a:p>
          <a:p>
            <a:endParaRPr lang="en-IN" sz="2200" b="1" dirty="0">
              <a:sym typeface="+mn-ea"/>
            </a:endParaRPr>
          </a:p>
          <a:p>
            <a:r>
              <a:rPr lang="en-IN" sz="2200" dirty="0">
                <a:sym typeface="+mn-ea"/>
              </a:rPr>
              <a:t>Corrective controls try to correct the situation after a security violation has happened.</a:t>
            </a:r>
            <a:endParaRPr lang="en-IN" sz="2200" dirty="0">
              <a:sym typeface="+mn-ea"/>
            </a:endParaRPr>
          </a:p>
          <a:p>
            <a:endParaRPr lang="en-IN" sz="2200" dirty="0">
              <a:sym typeface="+mn-ea"/>
            </a:endParaRPr>
          </a:p>
          <a:p>
            <a:r>
              <a:rPr lang="en-IN" sz="2200" b="1" dirty="0">
                <a:sym typeface="+mn-ea"/>
              </a:rPr>
              <a:t>Deterrent Controls</a:t>
            </a:r>
            <a:endParaRPr lang="en-IN" sz="2200" b="1" dirty="0">
              <a:sym typeface="+mn-ea"/>
            </a:endParaRPr>
          </a:p>
          <a:p>
            <a:endParaRPr lang="en-IN" sz="2200" b="1" dirty="0">
              <a:sym typeface="+mn-ea"/>
            </a:endParaRPr>
          </a:p>
          <a:p>
            <a:r>
              <a:rPr lang="en-IN" sz="2200" dirty="0">
                <a:sym typeface="+mn-ea"/>
              </a:rPr>
              <a:t>Deterrent controls are intended to discourage potential attackers and send the message that it is better not to attack, but even if you decide to attack we are able to defend ourselves.</a:t>
            </a:r>
            <a:endParaRPr lang="en-IN" sz="2200" dirty="0">
              <a:sym typeface="+mn-ea"/>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b="1" dirty="0">
                <a:sym typeface="+mn-ea"/>
              </a:rPr>
              <a:t>Recovery Controls</a:t>
            </a:r>
            <a:endParaRPr lang="en-IN" sz="2200" b="1" dirty="0">
              <a:sym typeface="+mn-ea"/>
            </a:endParaRPr>
          </a:p>
          <a:p>
            <a:endParaRPr lang="en-IN" sz="2200" dirty="0">
              <a:sym typeface="+mn-ea"/>
            </a:endParaRPr>
          </a:p>
          <a:p>
            <a:r>
              <a:rPr lang="en-IN" sz="2200" dirty="0">
                <a:sym typeface="+mn-ea"/>
              </a:rPr>
              <a:t>Recovery controls are somewhat like corrective controls, but they are applied in more serious situations to recover from security violations and restore information and information processing resources. </a:t>
            </a:r>
            <a:endParaRPr lang="en-IN" sz="2200" dirty="0">
              <a:sym typeface="+mn-ea"/>
            </a:endParaRPr>
          </a:p>
          <a:p>
            <a:endParaRPr lang="en-IN" sz="2200" dirty="0">
              <a:sym typeface="+mn-ea"/>
            </a:endParaRPr>
          </a:p>
          <a:p>
            <a:r>
              <a:rPr lang="en-IN" sz="2200" dirty="0">
                <a:sym typeface="+mn-ea"/>
              </a:rPr>
              <a:t>Recovery controls may include disaster recovery and business continuity mechanisms, backup systems and data,</a:t>
            </a:r>
            <a:endParaRPr lang="en-IN" sz="2200" dirty="0">
              <a:sym typeface="+mn-ea"/>
            </a:endParaRPr>
          </a:p>
          <a:p>
            <a:endParaRPr lang="en-IN" sz="2200" dirty="0">
              <a:sym typeface="+mn-ea"/>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b="1" dirty="0">
                <a:sym typeface="+mn-ea"/>
              </a:rPr>
              <a:t>Compensating controls</a:t>
            </a:r>
            <a:endParaRPr lang="en-IN" sz="2200" b="1" dirty="0">
              <a:sym typeface="+mn-ea"/>
            </a:endParaRPr>
          </a:p>
          <a:p>
            <a:endParaRPr lang="en-IN" sz="2200" b="1" dirty="0">
              <a:sym typeface="+mn-ea"/>
            </a:endParaRPr>
          </a:p>
          <a:p>
            <a:r>
              <a:rPr lang="en-IN" sz="2200" dirty="0">
                <a:sym typeface="+mn-ea"/>
              </a:rPr>
              <a:t>Compensating controls are intended to be alternative arrangements for other controls when the original controls have failed or cannot be used. </a:t>
            </a:r>
            <a:endParaRPr lang="en-IN" sz="2200" dirty="0">
              <a:sym typeface="+mn-ea"/>
            </a:endParaRPr>
          </a:p>
          <a:p>
            <a:endParaRPr lang="en-IN" sz="2200" dirty="0">
              <a:sym typeface="+mn-ea"/>
            </a:endParaRPr>
          </a:p>
          <a:p>
            <a:r>
              <a:rPr lang="en-IN" sz="2200" dirty="0">
                <a:sym typeface="+mn-ea"/>
              </a:rPr>
              <a:t>When a second set of controls addresses the same threats that are addressed by another set of controls, the second set of controls are compensating controls.</a:t>
            </a:r>
            <a:endParaRPr lang="en-IN" sz="2200" dirty="0">
              <a:sym typeface="+mn-ea"/>
            </a:endParaRPr>
          </a:p>
          <a:p>
            <a:endParaRPr lang="en-IN" sz="2200" dirty="0">
              <a:sym typeface="+mn-ea"/>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 </a:t>
            </a:r>
            <a:r>
              <a:rPr lang="en-IN" sz="2400" b="1" dirty="0">
                <a:sym typeface="+mn-ea"/>
              </a:rPr>
              <a:t>Security Policy</a:t>
            </a:r>
            <a:endParaRPr lang="en-IN" sz="2400" b="1" dirty="0">
              <a:sym typeface="+mn-ea"/>
            </a:endParaRPr>
          </a:p>
          <a:p>
            <a:endParaRPr lang="en-IN" sz="2400" b="1" dirty="0">
              <a:sym typeface="+mn-ea"/>
            </a:endParaRPr>
          </a:p>
          <a:p>
            <a:r>
              <a:rPr sz="2200" dirty="0">
                <a:sym typeface="+mn-ea"/>
              </a:rPr>
              <a:t>A security policy is a statement produced by the senior management of an organization to dictate what type of role security plays within the organization.</a:t>
            </a:r>
            <a:endParaRPr sz="2200" dirty="0">
              <a:sym typeface="+mn-ea"/>
            </a:endParaRPr>
          </a:p>
          <a:p>
            <a:endParaRPr sz="2200" dirty="0">
              <a:sym typeface="+mn-ea"/>
            </a:endParaRPr>
          </a:p>
          <a:p>
            <a:pPr eaLnBrk="1" hangingPunct="1">
              <a:lnSpc>
                <a:spcPct val="90000"/>
              </a:lnSpc>
            </a:pPr>
            <a:r>
              <a:rPr sz="2200" dirty="0">
                <a:latin typeface="Times-Roman" charset="0"/>
                <a:sym typeface="+mn-ea"/>
              </a:rPr>
              <a:t>ISO standard 17799 defines security policy as </a:t>
            </a:r>
            <a:endParaRPr sz="2200" dirty="0">
              <a:latin typeface="Times-Roman" charset="0"/>
              <a:sym typeface="+mn-ea"/>
            </a:endParaRPr>
          </a:p>
          <a:p>
            <a:pPr eaLnBrk="1" hangingPunct="1">
              <a:lnSpc>
                <a:spcPct val="90000"/>
              </a:lnSpc>
            </a:pPr>
            <a:endParaRPr sz="2200" dirty="0">
              <a:latin typeface="Times-Roman" charset="0"/>
              <a:sym typeface="+mn-ea"/>
            </a:endParaRPr>
          </a:p>
          <a:p>
            <a:pPr eaLnBrk="1" hangingPunct="1">
              <a:lnSpc>
                <a:spcPct val="90000"/>
              </a:lnSpc>
            </a:pPr>
            <a:r>
              <a:rPr sz="2200" dirty="0">
                <a:latin typeface="Times-Roman" charset="0"/>
                <a:sym typeface="+mn-ea"/>
              </a:rPr>
              <a:t>Management should set a clear policy direction and demonstrate support for , and commitment to , information security through the issue and maintenance of an information security policy across the organization.</a:t>
            </a:r>
            <a:endParaRPr sz="2200" dirty="0">
              <a:latin typeface="Times-Roman" charset="0"/>
            </a:endParaRPr>
          </a:p>
          <a:p>
            <a:endParaRPr sz="2200" dirty="0">
              <a:sym typeface="+mn-ea"/>
            </a:endParaRPr>
          </a:p>
          <a:p>
            <a:endParaRPr lang="en-IN" sz="2200" dirty="0">
              <a:sym typeface="+mn-ea"/>
            </a:endParaRPr>
          </a:p>
          <a:p>
            <a:endParaRPr lang="en-IN" sz="2200" dirty="0">
              <a:sym typeface="+mn-ea"/>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Need for Information Security</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dirty="0">
                <a:sym typeface="+mn-ea"/>
              </a:rPr>
              <a:t>Use of IT across businesses</a:t>
            </a:r>
            <a:endParaRPr dirty="0"/>
          </a:p>
          <a:p>
            <a:r>
              <a:rPr dirty="0">
                <a:sym typeface="+mn-ea"/>
              </a:rPr>
              <a:t>Fast growth of Internet</a:t>
            </a:r>
            <a:endParaRPr dirty="0"/>
          </a:p>
          <a:p>
            <a:r>
              <a:rPr dirty="0">
                <a:sym typeface="+mn-ea"/>
              </a:rPr>
              <a:t>Commercialization of Internet</a:t>
            </a:r>
            <a:endParaRPr dirty="0"/>
          </a:p>
          <a:p>
            <a:r>
              <a:rPr dirty="0">
                <a:sym typeface="+mn-ea"/>
              </a:rPr>
              <a:t>Theft of confidential data</a:t>
            </a:r>
            <a:endParaRPr dirty="0">
              <a:sym typeface="+mn-ea"/>
            </a:endParaRPr>
          </a:p>
          <a:p>
            <a:r>
              <a:rPr dirty="0">
                <a:sym typeface="+mn-ea"/>
              </a:rPr>
              <a:t>Virus / Worms/ Trojans </a:t>
            </a:r>
            <a:r>
              <a:rPr lang="en-IN" dirty="0">
                <a:sym typeface="+mn-ea"/>
              </a:rPr>
              <a:t>/</a:t>
            </a:r>
            <a:r>
              <a:rPr dirty="0">
                <a:sym typeface="+mn-ea"/>
              </a:rPr>
              <a:t>Spyware / Adware</a:t>
            </a:r>
            <a:endParaRPr dirty="0">
              <a:sym typeface="+mn-ea"/>
            </a:endParaRPr>
          </a:p>
          <a:p>
            <a:r>
              <a:rPr lang="en-IN" dirty="0">
                <a:sym typeface="+mn-ea"/>
              </a:rPr>
              <a:t>Hackers</a:t>
            </a:r>
            <a:endParaRPr lang="en-IN" dirty="0">
              <a:sym typeface="+mn-ea"/>
            </a:endParaRPr>
          </a:p>
          <a:p>
            <a:r>
              <a:rPr dirty="0">
                <a:sym typeface="+mn-ea"/>
              </a:rPr>
              <a:t>Financial Frauds</a:t>
            </a:r>
            <a:endParaRPr dirty="0"/>
          </a:p>
          <a:p>
            <a:r>
              <a:rPr dirty="0">
                <a:sym typeface="+mn-ea"/>
              </a:rPr>
              <a:t>Legal requirements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 </a:t>
            </a:r>
            <a:r>
              <a:rPr lang="en-IN" sz="2400" b="1" dirty="0">
                <a:sym typeface="+mn-ea"/>
              </a:rPr>
              <a:t>Security Policy</a:t>
            </a:r>
            <a:endParaRPr lang="en-IN" sz="2400" b="1" dirty="0">
              <a:sym typeface="+mn-ea"/>
            </a:endParaRPr>
          </a:p>
          <a:p>
            <a:r>
              <a:rPr sz="2400" dirty="0">
                <a:sym typeface="+mn-ea"/>
              </a:rPr>
              <a:t>A security policy is essentially a document stating security goals, and which actions are required, which are permitted and which are allowed. </a:t>
            </a:r>
            <a:endParaRPr sz="2400" dirty="0"/>
          </a:p>
          <a:p>
            <a:r>
              <a:rPr sz="2400" dirty="0">
                <a:latin typeface="Verdana" panose="020B0604030504040204" pitchFamily="34" charset="0"/>
                <a:sym typeface="+mn-ea"/>
              </a:rPr>
              <a:t>Examples of Policy Areas</a:t>
            </a:r>
            <a:endParaRPr lang="en-IN" sz="2400" b="1" dirty="0">
              <a:sym typeface="+mn-ea"/>
            </a:endParaRPr>
          </a:p>
          <a:p>
            <a:pPr lvl="1" eaLnBrk="1" hangingPunct="1">
              <a:lnSpc>
                <a:spcPct val="90000"/>
              </a:lnSpc>
            </a:pPr>
            <a:r>
              <a:rPr sz="1400" dirty="0">
                <a:latin typeface="Verdana" panose="020B0604030504040204" pitchFamily="34" charset="0"/>
                <a:sym typeface="+mn-ea"/>
              </a:rPr>
              <a:t>Employee email usage</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Employee web browsing usage</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Privacy of user information</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Password selection and protection</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Handling of proprietary information</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Cryptographic policy (what needs to be encrypted, what algorithms/implementations/key lengths to use)</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Remote Access</a:t>
            </a:r>
            <a:endParaRPr sz="1400" dirty="0">
              <a:latin typeface="Verdana" panose="020B0604030504040204" pitchFamily="34" charset="0"/>
            </a:endParaRPr>
          </a:p>
          <a:p>
            <a:pPr lvl="1" eaLnBrk="1" hangingPunct="1">
              <a:lnSpc>
                <a:spcPct val="90000"/>
              </a:lnSpc>
            </a:pPr>
            <a:r>
              <a:rPr sz="1400" dirty="0">
                <a:latin typeface="Verdana" panose="020B0604030504040204" pitchFamily="34" charset="0"/>
                <a:sym typeface="+mn-ea"/>
              </a:rPr>
              <a:t>Protection of employee issued laptops (physical and network connections)</a:t>
            </a:r>
            <a:endParaRPr sz="1400" dirty="0">
              <a:latin typeface="Verdana" panose="020B0604030504040204" pitchFamily="34" charset="0"/>
            </a:endParaRPr>
          </a:p>
          <a:p>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r>
              <a:rPr lang="en-IN" altLang="en-US" dirty="0">
                <a:sym typeface="+mn-ea"/>
              </a:rPr>
              <a:t>- Risk Assessment</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4225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ym typeface="+mn-ea"/>
              </a:rPr>
              <a:t> </a:t>
            </a:r>
            <a:r>
              <a:rPr lang="en-IN" sz="2400" b="1" dirty="0">
                <a:sym typeface="+mn-ea"/>
              </a:rPr>
              <a:t>Security Audits</a:t>
            </a:r>
            <a:endParaRPr lang="en-IN" sz="2400" b="1" dirty="0">
              <a:sym typeface="+mn-ea"/>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r>
              <a:rPr lang="en-US" sz="2200" noProof="0" dirty="0" smtClean="0">
                <a:ln>
                  <a:noFill/>
                </a:ln>
                <a:effectLst/>
                <a:uLnTx/>
                <a:uFillTx/>
                <a:sym typeface="+mn-ea"/>
              </a:rPr>
              <a:t>A systematic evaluation of the security of a company’s information system by measuring how well it confirms to a set of established criteria.</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r>
              <a:rPr lang="en-US" sz="2200" noProof="0" dirty="0" smtClean="0">
                <a:ln>
                  <a:noFill/>
                </a:ln>
                <a:effectLst/>
                <a:uLnTx/>
                <a:uFillTx/>
                <a:sym typeface="+mn-ea"/>
              </a:rPr>
              <a:t>Security audits are often used to determine regulatory compliance.</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r>
              <a:rPr lang="en-US" sz="2200" noProof="0" dirty="0" smtClean="0">
                <a:ln>
                  <a:noFill/>
                </a:ln>
                <a:effectLst/>
                <a:uLnTx/>
                <a:uFillTx/>
                <a:sym typeface="+mn-ea"/>
              </a:rPr>
              <a:t>A  security audit is performed to check a system’s physical configuration and environment, software, information handling components and user practices.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endParaRPr lang="en-IN" sz="2200" dirty="0">
              <a:sym typeface="+mn-ea"/>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question-question20clipart.223230511_std"/>
          <p:cNvPicPr>
            <a:picLocks noChangeAspect="1"/>
          </p:cNvPicPr>
          <p:nvPr>
            <p:ph idx="1"/>
          </p:nvPr>
        </p:nvPicPr>
        <p:blipFill>
          <a:blip r:embed="rId1"/>
          <a:stretch>
            <a:fillRect/>
          </a:stretch>
        </p:blipFill>
        <p:spPr>
          <a:xfrm>
            <a:off x="2338705" y="1800225"/>
            <a:ext cx="4104005" cy="26187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Thank-you-clip-art-free-clipart-images-4"/>
          <p:cNvPicPr>
            <a:picLocks noChangeAspect="1"/>
          </p:cNvPicPr>
          <p:nvPr>
            <p:ph idx="1"/>
          </p:nvPr>
        </p:nvPicPr>
        <p:blipFill>
          <a:blip r:embed="rId1"/>
          <a:stretch>
            <a:fillRect/>
          </a:stretch>
        </p:blipFill>
        <p:spPr>
          <a:xfrm>
            <a:off x="2326640" y="1647190"/>
            <a:ext cx="4671695" cy="2311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dirty="0">
                <a:sym typeface="+mn-ea"/>
              </a:rPr>
              <a:t>Need for Information Security</a:t>
            </a:r>
            <a:endParaRPr lang="en-US"/>
          </a:p>
        </p:txBody>
      </p:sp>
      <p:pic>
        <p:nvPicPr>
          <p:cNvPr id="4" name="Content Placeholder 3" descr="wannacry_attack_reuters12"/>
          <p:cNvPicPr>
            <a:picLocks noChangeAspect="1"/>
          </p:cNvPicPr>
          <p:nvPr>
            <p:ph idx="1"/>
          </p:nvPr>
        </p:nvPicPr>
        <p:blipFill>
          <a:blip r:embed="rId1"/>
          <a:stretch>
            <a:fillRect/>
          </a:stretch>
        </p:blipFill>
        <p:spPr>
          <a:xfrm>
            <a:off x="449580" y="1503045"/>
            <a:ext cx="8245475" cy="3406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 CIA Triad</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b="1" dirty="0">
              <a:sym typeface="+mn-ea"/>
            </a:endParaRPr>
          </a:p>
          <a:p>
            <a:pPr marL="0" indent="0">
              <a:buNone/>
            </a:pPr>
            <a:endParaRPr lang="en-IN" sz="2400" dirty="0">
              <a:sym typeface="+mn-ea"/>
            </a:endParaRPr>
          </a:p>
          <a:p>
            <a:endParaRPr lang="en-IN" sz="2400" dirty="0">
              <a:sym typeface="+mn-ea"/>
            </a:endParaRPr>
          </a:p>
          <a:p>
            <a:endParaRPr lang="en-US" dirty="0"/>
          </a:p>
        </p:txBody>
      </p:sp>
      <p:sp>
        <p:nvSpPr>
          <p:cNvPr id="2" name="Isosceles Triangle 1"/>
          <p:cNvSpPr/>
          <p:nvPr/>
        </p:nvSpPr>
        <p:spPr>
          <a:xfrm>
            <a:off x="3438525" y="1273175"/>
            <a:ext cx="3938270" cy="3054350"/>
          </a:xfrm>
          <a:prstGeom prst="triangle">
            <a:avLst/>
          </a:prstGeom>
        </p:spPr>
        <p:style>
          <a:lnRef idx="3">
            <a:schemeClr val="lt1"/>
          </a:lnRef>
          <a:fillRef idx="1">
            <a:schemeClr val="accent3"/>
          </a:fillRef>
          <a:effectRef idx="1">
            <a:schemeClr val="accent3"/>
          </a:effectRef>
          <a:fontRef idx="minor">
            <a:schemeClr val="lt1"/>
          </a:fontRef>
        </p:style>
        <p:txBody>
          <a:bodyPr rtlCol="0" anchor="ctr"/>
          <a:p>
            <a:pPr algn="ctr"/>
            <a:endParaRPr lang="en-US">
              <a:solidFill>
                <a:schemeClr val="accent3">
                  <a:lumMod val="60000"/>
                  <a:lumOff val="40000"/>
                </a:schemeClr>
              </a:solidFill>
            </a:endParaRPr>
          </a:p>
        </p:txBody>
      </p:sp>
      <p:sp>
        <p:nvSpPr>
          <p:cNvPr id="3" name="Rectangle 2"/>
          <p:cNvSpPr/>
          <p:nvPr/>
        </p:nvSpPr>
        <p:spPr>
          <a:xfrm rot="18120000">
            <a:off x="2969895" y="2310130"/>
            <a:ext cx="2360930" cy="52197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IN" altLang="en-US" sz="2800" b="1">
                <a:solidFill>
                  <a:schemeClr val="accent3"/>
                </a:solidFill>
                <a:effectLst/>
              </a:rPr>
              <a:t>Confidentiality</a:t>
            </a:r>
            <a:endParaRPr lang="en-IN" altLang="en-US" sz="2800" b="1">
              <a:solidFill>
                <a:schemeClr val="accent3"/>
              </a:solidFill>
              <a:effectLst/>
            </a:endParaRPr>
          </a:p>
        </p:txBody>
      </p:sp>
      <p:sp>
        <p:nvSpPr>
          <p:cNvPr id="5" name="Rectangle 4"/>
          <p:cNvSpPr/>
          <p:nvPr/>
        </p:nvSpPr>
        <p:spPr>
          <a:xfrm rot="3420000">
            <a:off x="5961697" y="2310130"/>
            <a:ext cx="1437005" cy="52197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IN" altLang="en-US" sz="2800" b="1">
                <a:solidFill>
                  <a:schemeClr val="accent3"/>
                </a:solidFill>
                <a:effectLst/>
              </a:rPr>
              <a:t>Integrity</a:t>
            </a:r>
            <a:endParaRPr lang="en-IN" altLang="en-US" sz="2800" b="1">
              <a:solidFill>
                <a:schemeClr val="accent3"/>
              </a:solidFill>
              <a:effectLst/>
            </a:endParaRPr>
          </a:p>
        </p:txBody>
      </p:sp>
      <p:sp>
        <p:nvSpPr>
          <p:cNvPr id="7" name="Rectangle 6"/>
          <p:cNvSpPr/>
          <p:nvPr/>
        </p:nvSpPr>
        <p:spPr>
          <a:xfrm>
            <a:off x="4495483" y="4400550"/>
            <a:ext cx="1823085" cy="52197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IN" altLang="en-US" sz="2800" b="1">
                <a:solidFill>
                  <a:schemeClr val="accent3"/>
                </a:solidFill>
                <a:effectLst/>
              </a:rPr>
              <a:t>Availability</a:t>
            </a:r>
            <a:endParaRPr lang="en-IN" altLang="en-US" sz="2800" b="1">
              <a:solidFill>
                <a:schemeClr val="accent3"/>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b="1" dirty="0">
              <a:sym typeface="+mn-ea"/>
            </a:endParaRPr>
          </a:p>
          <a:p>
            <a:r>
              <a:rPr lang="en-IN" altLang="en-US" sz="4000" b="1" dirty="0">
                <a:sym typeface="+mn-ea"/>
              </a:rPr>
              <a:t>Confidentiality</a:t>
            </a:r>
            <a:endParaRPr sz="4000" b="1" dirty="0">
              <a:sym typeface="+mn-ea"/>
            </a:endParaRPr>
          </a:p>
          <a:p>
            <a:endParaRPr sz="2400" b="1" dirty="0">
              <a:sym typeface="+mn-ea"/>
            </a:endParaRPr>
          </a:p>
          <a:p>
            <a:r>
              <a:rPr b="1" dirty="0">
                <a:sym typeface="+mn-ea"/>
              </a:rPr>
              <a:t>It is the principle that information will not be disclosed to unauthorized subjects.</a:t>
            </a:r>
            <a:endParaRPr b="1" dirty="0"/>
          </a:p>
          <a:p>
            <a:endParaRPr lang="en-IN" dirty="0">
              <a:sym typeface="+mn-ea"/>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b="1" dirty="0">
              <a:sym typeface="+mn-ea"/>
            </a:endParaRPr>
          </a:p>
          <a:p>
            <a:r>
              <a:rPr lang="en-IN" altLang="en-US" sz="4000" b="1" dirty="0">
                <a:sym typeface="+mn-ea"/>
              </a:rPr>
              <a:t>Integrity</a:t>
            </a:r>
            <a:endParaRPr sz="4000" b="1" dirty="0">
              <a:sym typeface="+mn-ea"/>
            </a:endParaRPr>
          </a:p>
          <a:p>
            <a:endParaRPr sz="2400" b="1" dirty="0">
              <a:sym typeface="+mn-ea"/>
            </a:endParaRPr>
          </a:p>
          <a:p>
            <a:r>
              <a:rPr b="1" dirty="0">
                <a:sym typeface="+mn-ea"/>
              </a:rPr>
              <a:t>It is the protection of system information or process from intentional or accidental unauthorized changes.</a:t>
            </a:r>
            <a:endParaRPr b="1" dirty="0"/>
          </a:p>
          <a:p>
            <a:endParaRPr lang="en-IN" dirty="0">
              <a:sym typeface="+mn-ea"/>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900" y="69215"/>
            <a:ext cx="6574155" cy="572770"/>
          </a:xfrm>
        </p:spPr>
        <p:txBody>
          <a:bodyPr>
            <a:normAutofit fontScale="90000"/>
          </a:bodyPr>
          <a:lstStyle/>
          <a:p>
            <a:r>
              <a:rPr lang="en-IN" altLang="en-US" dirty="0"/>
              <a:t>Information Security </a:t>
            </a:r>
            <a:endParaRPr lang="en-IN" altLang="en-US" dirty="0"/>
          </a:p>
        </p:txBody>
      </p:sp>
      <p:pic>
        <p:nvPicPr>
          <p:cNvPr id="6" name="Content Placeholder 5" descr="information-security-0"/>
          <p:cNvPicPr>
            <a:picLocks noChangeAspect="1"/>
          </p:cNvPicPr>
          <p:nvPr>
            <p:ph idx="1"/>
          </p:nvPr>
        </p:nvPicPr>
        <p:blipFill>
          <a:blip r:embed="rId1"/>
          <a:stretch>
            <a:fillRect/>
          </a:stretch>
        </p:blipFill>
        <p:spPr>
          <a:xfrm>
            <a:off x="6350" y="198755"/>
            <a:ext cx="2019935" cy="822960"/>
          </a:xfrm>
          <a:prstGeom prst="rect">
            <a:avLst/>
          </a:prstGeom>
        </p:spPr>
      </p:pic>
      <p:sp>
        <p:nvSpPr>
          <p:cNvPr id="8" name="Content Placeholder 4"/>
          <p:cNvSpPr>
            <a:spLocks noGrp="1"/>
          </p:cNvSpPr>
          <p:nvPr/>
        </p:nvSpPr>
        <p:spPr>
          <a:xfrm>
            <a:off x="2120900" y="815975"/>
            <a:ext cx="6670040" cy="39681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b="1" dirty="0">
              <a:sym typeface="+mn-ea"/>
            </a:endParaRPr>
          </a:p>
          <a:p>
            <a:r>
              <a:rPr lang="en-IN" sz="4000" b="1" dirty="0">
                <a:sym typeface="+mn-ea"/>
              </a:rPr>
              <a:t>Availability</a:t>
            </a:r>
            <a:endParaRPr lang="en-IN" sz="4000" b="1" dirty="0">
              <a:sym typeface="+mn-ea"/>
            </a:endParaRPr>
          </a:p>
          <a:p>
            <a:endParaRPr lang="en-IN" sz="2400" b="1" dirty="0">
              <a:sym typeface="+mn-ea"/>
            </a:endParaRPr>
          </a:p>
          <a:p>
            <a:r>
              <a:rPr b="1" dirty="0">
                <a:sym typeface="+mn-ea"/>
              </a:rPr>
              <a:t>It defines that information or resources are available </a:t>
            </a:r>
            <a:r>
              <a:rPr lang="en-IN" b="1" dirty="0">
                <a:sym typeface="+mn-ea"/>
              </a:rPr>
              <a:t>to authorize users </a:t>
            </a:r>
            <a:r>
              <a:rPr b="1" dirty="0">
                <a:sym typeface="+mn-ea"/>
              </a:rPr>
              <a:t>when required</a:t>
            </a:r>
            <a:r>
              <a:rPr dirty="0">
                <a:sym typeface="+mn-ea"/>
              </a:rPr>
              <a:t>.</a:t>
            </a:r>
            <a:endParaRPr dirty="0"/>
          </a:p>
          <a:p>
            <a:endParaRPr lang="en-IN" dirty="0">
              <a:sym typeface="+mn-ea"/>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11558</Words>
  <Application>WPS Presentation</Application>
  <PresentationFormat>On-screen Show (16:9)</PresentationFormat>
  <Paragraphs>419</Paragraphs>
  <Slides>43</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61" baseType="lpstr">
      <vt:lpstr>Arial</vt:lpstr>
      <vt:lpstr>SimSun</vt:lpstr>
      <vt:lpstr>Wingdings</vt:lpstr>
      <vt:lpstr>Calibri</vt:lpstr>
      <vt:lpstr>Microsoft YaHei</vt:lpstr>
      <vt:lpstr/>
      <vt:lpstr>Arial Unicode MS</vt:lpstr>
      <vt:lpstr>Wingdings 3</vt:lpstr>
      <vt:lpstr>Wingdings 3</vt:lpstr>
      <vt:lpstr>Segoe Print</vt:lpstr>
      <vt:lpstr>Times-Roman</vt:lpstr>
      <vt:lpstr>Times New Roman</vt:lpstr>
      <vt:lpstr>Verdana</vt:lpstr>
      <vt:lpstr>Wingdings 2</vt:lpstr>
      <vt:lpstr>Office Theme</vt:lpstr>
      <vt:lpstr>Paint.Picture</vt:lpstr>
      <vt:lpstr>Paint.Picture</vt:lpstr>
      <vt:lpstr>Paint.Picture</vt:lpstr>
      <vt:lpstr>Security Fundamentals</vt:lpstr>
      <vt:lpstr>Information Security</vt:lpstr>
      <vt:lpstr>Information Security - Definition</vt:lpstr>
      <vt:lpstr>Need for Information Security</vt:lpstr>
      <vt:lpstr>PowerPoint 演示文稿</vt:lpstr>
      <vt:lpstr>Information Security - CIA Triad</vt:lpstr>
      <vt:lpstr>Information Security </vt:lpstr>
      <vt:lpstr>Information Security </vt:lpstr>
      <vt:lpstr>Information Security </vt:lpstr>
      <vt:lpstr>Information Security - Terms</vt:lpstr>
      <vt:lpstr>Information Security</vt:lpstr>
      <vt:lpstr>Information Security</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Information Security - Risk Assessment</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hp</cp:lastModifiedBy>
  <cp:revision>131</cp:revision>
  <dcterms:created xsi:type="dcterms:W3CDTF">2013-08-21T19:17:00Z</dcterms:created>
  <dcterms:modified xsi:type="dcterms:W3CDTF">2018-02-08T18:01:07Z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