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</p:sldMasterIdLst>
  <p:notesMasterIdLst>
    <p:notesMasterId r:id="rId53"/>
  </p:notesMasterIdLst>
  <p:handoutMasterIdLst>
    <p:handoutMasterId r:id="rId54"/>
  </p:handoutMasterIdLst>
  <p:sldIdLst>
    <p:sldId id="256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x="24460200" cy="13716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9" autoAdjust="0"/>
    <p:restoredTop sz="94660"/>
  </p:normalViewPr>
  <p:slideViewPr>
    <p:cSldViewPr snapToGrid="0">
      <p:cViewPr>
        <p:scale>
          <a:sx n="39" d="100"/>
          <a:sy n="39" d="100"/>
        </p:scale>
        <p:origin x="348" y="-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presProps" Target="presProp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viewProps" Target="view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theme" Target="theme/theme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06E6E-9211-73BE-1B80-EAE800A6912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4F9AB7-02A1-F833-4D05-8CABBB7AB5D4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E816B1-2554-C4F3-DB0F-C15EDB8AC821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86B5E-67F8-9BE3-7CDD-4C4C88546B84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EB7CA623-CF98-46D4-AC7C-50AFB6A05A67}" type="slidenum">
              <a:t>‹#›</a:t>
            </a:fld>
            <a:endParaRPr lang="en-US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26259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FDBC0C-5D47-7A2E-ACFE-4282CE3909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8CF570-B74D-CA2A-808E-C6BE0AC784CB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99A3BB0B-FFD5-E164-3405-3DAD237C319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70DF0-09BA-7C59-A6F7-F72158B888B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B18E7-C2FA-A9F2-C43A-4B3DDBD9B696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5B354-C5FF-6782-7AB1-69A49CFAD20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50E29131-C591-4894-A588-CE3F761E22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rtl="0" hangingPunct="0">
      <a:tabLst/>
      <a:defRPr lang="en-US" sz="200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C0A05-7B5F-9CE6-211B-E89C2FE9EC8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12084EE-AF26-4D7C-8B9A-CFD5E236ACA1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7E3E08-8564-EED1-EAB2-02128710A15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23875" y="763588"/>
            <a:ext cx="672465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5E2B26-73E9-5A06-128E-A747136349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sz="264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EEE75-46C1-884C-1C33-93878237E92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120A5ED-75FA-434A-9D2A-C3F7117AD5B3}" type="slidenum">
              <a:t>10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3D2B10-11F9-FDE5-09AB-58B420F0BFD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EF26BE-AC48-CFC8-1E4A-4CBFE46366C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sz="264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6E390-A0F8-833A-68C0-EC624710313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3ABE995-D436-4D2F-BCD7-8B672778C2E7}" type="slidenum">
              <a:t>11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24F48D-34BA-7906-FFA1-8562C264774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23875" y="763588"/>
            <a:ext cx="672465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9571DF-F0F0-1881-9876-F41A972363A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895BD-B0CC-9AA0-FA9C-2A9E8C80B6E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04F16F9-7203-4892-A61A-D9691735C1F1}" type="slidenum">
              <a:t>12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0042C8-44AB-07F3-8176-3BD76265A18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759D2A-AFB5-F3AB-00D0-D2CBF40EA98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sz="264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8D4A6B-34E4-001F-3189-D363845983C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0F39A1C-4138-44A8-BDD1-BB1403DC1D93}" type="slidenum">
              <a:t>13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1776CC-3560-B467-3316-A18D2FAE092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23875" y="763588"/>
            <a:ext cx="672465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53E187-E948-F5E8-3123-332387B6FC8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9D725-D58C-F72A-8ECA-51BEDB4BD05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98036F1-7BEB-42C7-A0CC-54FE768A03BE}" type="slidenum">
              <a:t>14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AD343F-514D-A04C-84A1-27566EFC2B5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6D08FB-2366-4BDA-E021-7D76F20E6F4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sz="264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C86CA-AFD2-7427-4610-0F28A7CECEB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153AF61-61FC-4E40-A39A-D570F7408DCB}" type="slidenum">
              <a:t>15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3978D7-C31E-5FFF-6C71-BCB1C9B1661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23875" y="763588"/>
            <a:ext cx="672465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8AA350-3D7E-C11E-3799-387B269012D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2280A-3F4E-4665-307D-5C0EBC77850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2B52E5F-7DAF-4D9D-B5F9-11FB1DF345E7}" type="slidenum">
              <a:t>16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736DF5-3455-1DAC-2CF4-ECCF838FFA9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5D6ED2-DA78-458D-54EF-5AAF8E318AE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sz="264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DD12F-BD3E-FD67-3A02-269B44BC87E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25B65E6-745A-4860-938D-F1CD8F75C9C7}" type="slidenum">
              <a:t>17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572970-D6D6-0FEB-23EA-6583C11EFC7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23875" y="763588"/>
            <a:ext cx="672465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220173-7F90-188A-E684-90D55857D75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39060-742D-0AFB-0410-33A5B5C779D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242DD47-0A5C-43DD-9330-65656D70EECA}" type="slidenum">
              <a:t>18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585C77-9EB7-B5D2-374B-46A4A511C6F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686EA8-47FD-3917-BF7B-E9C6FC70296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sz="264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3C6BC-F970-D878-2307-4C4491BC85C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067B543-66BF-4070-8497-83F3189835C8}" type="slidenum">
              <a:t>19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1A2C82-7657-FF76-9DC8-7A86593B337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23875" y="763588"/>
            <a:ext cx="672465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313063-098D-EB3A-25BC-FEEE51B2458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3898A-2D9C-2FCA-6124-BD90FF50E12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CC9625E-27E3-4CDF-BDA5-8D90E6C2D30C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35AFD6-8C4F-BE4C-5114-04CC3A16239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23875" y="763588"/>
            <a:ext cx="672465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4EA582-E534-53A0-B144-8C2D40A9326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/>
              <a:t>Repos for other major distributions will be available at http://download.gluster.org/pub/gluster/glusterfs/LATEST</a:t>
            </a:r>
            <a:r>
              <a:rPr lang="en-US">
                <a:latin typeface="Courier 10 Pitch" pitchFamily="17"/>
              </a:rPr>
              <a:t>	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D65F9-A0AA-518A-9DD6-3EE93DEDF45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3682D2B-59D3-4DB9-86C6-8A40F1E178F2}" type="slidenum">
              <a:t>20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F463E7-AF09-A352-195F-8B132EC1B82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23875" y="763588"/>
            <a:ext cx="672465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74EBE8-5948-D82F-96B9-538C865D43C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580A9-C482-5469-E51F-0ED407D715A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2977160-96A6-433B-9E2E-332B362E7F55}" type="slidenum">
              <a:t>21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3D6792-1F5D-55C7-FE2A-E88B4E02DBC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23875" y="763588"/>
            <a:ext cx="672465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73675-9E8E-0A87-451A-FC9CAC445A8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D4FB4-6BFF-5D86-ACC6-CFC26D0204E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B7DF172-DD86-4165-AEE6-F88CFFD18BCB}" type="slidenum">
              <a:t>22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574868-ECFF-C2A8-306C-C54BFE4B5E8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23875" y="763588"/>
            <a:ext cx="672465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855AF6-6140-AA75-6B74-C0F3CA0747B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76D57-B4AC-DAEA-80AD-D0F6D73951E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9B01F46-B725-4331-8926-03CFA67C1419}" type="slidenum">
              <a:t>23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8F52FC-0265-7453-0A12-A9039C64AA4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23875" y="763588"/>
            <a:ext cx="672465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5B5FE8-6C13-1DED-BA34-1C777AEE0B9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05E0A-6D03-E492-B039-DDB7E88D4A6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EED9B4E-240B-47DE-BA36-20142E673EE4}" type="slidenum">
              <a:t>24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8DE8D2-4C0E-67EE-BEC2-E25DEC349E4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23875" y="763588"/>
            <a:ext cx="672465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F218EA-CF37-DCFA-B62F-7899FBDF9F6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/>
              <a:t>When shrinking distributed replicated volumes, the number of bricks being removed must be a</a:t>
            </a:r>
          </a:p>
          <a:p>
            <a:pPr lvl="0"/>
            <a:r>
              <a:rPr lang="en-US"/>
              <a:t>multiple of the replica count. For example, to shrink a distributed replicated volume with a</a:t>
            </a:r>
          </a:p>
          <a:p>
            <a:pPr lvl="0"/>
            <a:r>
              <a:rPr lang="en-US"/>
              <a:t>replica count of 2, you need to remove bricks in multiples of 2 (such as 4, 6, 8, etc.). In</a:t>
            </a:r>
          </a:p>
          <a:p>
            <a:pPr lvl="0"/>
            <a:r>
              <a:rPr lang="en-US"/>
              <a:t>addition, the bricks you are removing must be from the same sub-volume (the same replica</a:t>
            </a:r>
          </a:p>
          <a:p>
            <a:pPr lvl="0"/>
            <a:r>
              <a:rPr lang="en-US"/>
              <a:t>set). In a non-replicated volume, all bricks must be available in order to migrate data and</a:t>
            </a:r>
          </a:p>
          <a:p>
            <a:pPr lvl="0"/>
            <a:r>
              <a:rPr lang="en-US"/>
              <a:t>perform the remove brick operation. In a replicated volume, at least one of the bricks in the</a:t>
            </a:r>
          </a:p>
          <a:p>
            <a:pPr lvl="0"/>
            <a:r>
              <a:rPr lang="en-US"/>
              <a:t>replica must be available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D7A70-923D-D499-3844-CE6DA8D9FB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45FD622-CDD4-4039-BB28-23F79095557C}" type="slidenum">
              <a:t>25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682114-CAD1-9456-AE50-3CE7DD0D4F4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23875" y="763588"/>
            <a:ext cx="672465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E94C1F-C5CF-53B9-82FA-B7312A3A375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C0284-0B53-C745-EF44-5A192775740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B5678BD-3132-445B-B284-4A22F59D082F}" type="slidenum">
              <a:t>26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EE28CC-C8E3-36AD-B958-D1ABF032162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23875" y="763588"/>
            <a:ext cx="672465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EBEED8-BED4-1D8F-1136-46A3B4DE492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#gluster volume heal &lt;VOLNAME&gt; #trigger self-healing only on the files which require healing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#gluster volume heal &lt;VOLNAME&gt; full #trigger self-healing on all the files on a volume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#gluster volume heal &lt;VOLNAME&gt; info #view the list of files that need healing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2196D-AD9A-2783-EB05-00F739AA2F5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35F6223-F7C7-435A-96B8-7D01874CEAC6}" type="slidenum">
              <a:t>27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6378A3-1CBE-4935-B45F-6127E773CFC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23875" y="763588"/>
            <a:ext cx="672465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2948B4-3DD4-C0BC-E15C-8E0A4BBAD99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DD8AC-1F98-84A9-77A7-411EDE05853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143FC93-292C-4AAE-B3BC-0A8E0878B435}" type="slidenum">
              <a:t>28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9B1A5F-432C-C62D-CF30-AABF3E5E54C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23875" y="763588"/>
            <a:ext cx="672465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78DAD6-1BB7-C177-E987-0EAFDB546C2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AC1C5-9523-4297-94F9-BE2520B8E1D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E999115-D98E-4684-9ADC-843062C6290F}" type="slidenum">
              <a:t>29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64CC05-EBDE-46AE-09DB-DD91797F652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23875" y="763588"/>
            <a:ext cx="672465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249D6E-98A9-80A0-7CA0-3CCD93C5210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21748-440B-9F57-E921-02E5289BFA1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4896096-DB19-4603-9FDA-487F7F64E695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03F323-A78F-4EDC-08B7-1DAD19B8603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23875" y="763588"/>
            <a:ext cx="672465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2EE274-C81F-4068-618B-90C6A1110A9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92DEC8-AB81-AA6D-4D3F-0387B1B73D4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A1B0442-1E80-4CF7-8A98-BE3BA21FE7F7}" type="slidenum">
              <a:t>30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072F73-23A2-15AF-8CC2-F009CD24234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23875" y="763588"/>
            <a:ext cx="672465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F92BAF-5CBE-0C54-FAAB-90AF7641675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CB6B7-3378-F2CE-C22D-C53C4449270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ABA647E-F4C2-4EEA-8ABD-5CDD6205BC53}" type="slidenum">
              <a:t>31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90A8D5-2961-63E3-716C-42E9D2BBE56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23875" y="763588"/>
            <a:ext cx="672465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B424E0-55D5-C64E-DA21-8CE4A78B0B5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6D0E1-8E47-06AC-82AD-68306EDACE5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5A9440C-1990-414B-9761-CED0A0A087DB}" type="slidenum">
              <a:t>32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B9C8E2-CD04-6455-82E7-F668C12B786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23875" y="763588"/>
            <a:ext cx="672465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D8C9B4-2220-E264-4E33-946310F9584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81C78-0A19-4AD0-0A79-644B3E4ACE4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195BFD7-0AC1-4BBF-8435-C7359DFEBCA3}" type="slidenum">
              <a:t>33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275558-F833-A525-FFAC-58E7D159372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23875" y="763588"/>
            <a:ext cx="672465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6EB8E0-25EF-9890-9E6E-4CCCB00A51D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58EDE-8A5A-804C-1BC6-DB043C97D51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80AF3FC-F919-4870-8735-AF49483D502D}" type="slidenum">
              <a:t>34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620D73-3108-550A-57A7-43E5F16DADF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23875" y="763588"/>
            <a:ext cx="672465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07C209-7B6A-F533-7883-AE9F4C06BB2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D757B-891D-4678-480C-F76352987D9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8DE6B87-0AFE-4D9C-B9B8-2E93F9D50AF8}" type="slidenum">
              <a:t>35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8A94F0-6DC3-6C4A-4C13-BF27B2101D4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23875" y="763588"/>
            <a:ext cx="672465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4857F8-0A15-9158-D07F-EFA8EF39EC8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/>
              <a:t>Rpc-auth-allow-insecure allows SMBD to talk to gluster bricks on unprivileged ports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AB0E5-2AE2-DCA8-7CB9-1B3BEA27384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2BC0B68-7435-41C3-8CF5-AC93B300791F}" type="slidenum">
              <a:t>36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5F22A6-D5FB-B6D3-115F-E0E1F0EC0FB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23875" y="763588"/>
            <a:ext cx="672465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449CC1-F772-C0FD-21F8-58DD9ABEE82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7DADF-0ACD-6F92-5072-BD423FD653F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06CFBD6-42F5-4C13-BBA9-80C16BE739A8}" type="slidenum">
              <a:t>37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F4CA64-30F0-B9D3-AB14-7E8C920FCF5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23875" y="763588"/>
            <a:ext cx="672465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0BFEDB-435A-16E7-8E52-B433D1859B3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866EC-B109-186E-B173-CD9859D977C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E80EFBB-EBE4-4C3C-A739-2C84CAA3ECCE}" type="slidenum">
              <a:t>38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5D1E43-0B16-F4DC-41FD-6F132EF2295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23875" y="763588"/>
            <a:ext cx="672465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C550E5-B50C-95ED-B951-6A12B78603B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87051-BD04-EDBF-9643-CE90282359E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78E90C-DE3C-45B3-9281-4C3A3F99924F}" type="slidenum">
              <a:t>39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303C78-1BA1-B0C4-C5E7-F704933C8C8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23875" y="763588"/>
            <a:ext cx="672465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B8A224-38AF-C8A1-D242-97DCA8900D9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9AFDD-E456-60F4-2C90-31FE972A98B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2B9F195-5000-4902-A239-E6A3CEE4CDD6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667091-A041-AB02-C869-765738E76A3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23875" y="763588"/>
            <a:ext cx="672465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EBBA23-C536-D4D4-1DC7-9A2F9B2FB90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/>
              <a:t>Configure firewall based on what all feature being used by GlusterFS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80CC9-41ED-5E92-2FDE-1856E7B0773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BC05794-0B8E-4FA9-A878-A30E91720FB8}" type="slidenum">
              <a:t>40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A49852-D125-1233-9DD5-D80E70AE729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23875" y="763588"/>
            <a:ext cx="672465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4C4D3A-3C70-1F4D-3BE2-83E63B6E94E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BDE4F-33B5-DD2F-ACD0-433A24E31BB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4F9D23C-5CD2-46D5-BE9A-E1143D54EC29}" type="slidenum">
              <a:t>41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59E748-C041-40A7-87F7-40593EC71EB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23875" y="763588"/>
            <a:ext cx="672465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4C427A-8DE8-4001-837E-D3A4C92DC04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5FD0BE-9A92-5E3D-E4E5-159A9CE6BC4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4854396-7D24-430F-A63E-861B105B7A88}" type="slidenum">
              <a:t>42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DDB1F9-D864-9E1E-7972-3C05620DCB4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23875" y="763588"/>
            <a:ext cx="672465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36F5D1-1AB1-AAB0-6781-810DC0A7F21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32EB1-B77F-ACA8-44B2-D6EC98382D2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2DBFF7F-40B2-45F7-8CE0-C1BDB96301C9}" type="slidenum">
              <a:t>43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6527EC-819D-5F84-8929-10CD6A95C8E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BD36D8-3877-3438-52EC-573E8D1B717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sz="264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7FFBEF-31E9-EBBF-3DC3-257409D9A41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A320CAC-C47E-4026-A870-B0864926F884}" type="slidenum">
              <a:t>44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DC0B5C-3410-7F14-59D1-EF308A4BB96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23875" y="763588"/>
            <a:ext cx="672465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B789A8-D6C8-A2C8-881A-93C0E2F7C0E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/>
              <a:t>cluster.quorum-count → If quorum-type is "fixed" only allow writes if this many bricks or present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7885B-73F5-2013-3282-2315CBBBA45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47CD085-B303-4499-BA04-976093E89E88}" type="slidenum">
              <a:t>45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AB9963-6A35-0433-51A2-BE8A0CD1DE9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23875" y="763588"/>
            <a:ext cx="672465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24DEF9-88FB-E824-97FD-ED87FDBAC7C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02DD2-E177-4EF8-4DD2-1A42AE61DE5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7412F2C-BD51-48A7-B49B-5745C461DE67}" type="slidenum">
              <a:t>46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1AA3E5-4EC6-A67F-0A87-793487EE736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23875" y="763588"/>
            <a:ext cx="672465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0FA860-7A1B-6911-9EF0-303B9251EA4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FC05A-DB8E-1B96-2210-64B7356457C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94EF917-4E5D-4707-8548-E36603539715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6D7A84-92DD-2EEC-2D79-4DAADE1D2EC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23875" y="763588"/>
            <a:ext cx="672465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5BB943-54F9-018A-0D22-2F34DF88B62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34C38-6E18-B5E3-F6FA-91FD4EA3B74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93D87CB-F765-4405-9921-A9BC1EC5E927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A9CCE3-40BF-8D8B-DFE9-B33596A257A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23875" y="763588"/>
            <a:ext cx="672465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3744DA-C147-9B2C-1F91-9CCE1CE9982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4E902-F17E-2A41-300C-01583480A45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CF99E52-8A74-408C-9E8A-1E2A73634DB3}" type="slidenum">
              <a:t>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545157-745B-FDF0-123A-E5AEA3FEE71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23875" y="763588"/>
            <a:ext cx="672465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589118-B819-0BBB-1B71-88AAB452F53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85238-559E-6819-6420-33476904B63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C0B8ECC-4B0B-4EE7-A76D-0538B05C2A91}" type="slidenum">
              <a:t>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6AA45D-8336-31E6-A2F1-3D3DA0FEDDD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23875" y="763588"/>
            <a:ext cx="672465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35A1B4-D4F4-AF6A-1D5C-C0CAE6F5999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/>
              <a:t>Most of these commands have various options by which we can improve performance. Based on your workloads carefully select various options.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976D6-4045-6C0B-A22C-3CA925EAAD1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7017452-5D14-45CD-9213-73D272AB805F}" type="slidenum">
              <a:t>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CD9DB1-A617-A2FC-7AC3-03AFD67CA0F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23875" y="763588"/>
            <a:ext cx="672465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D6467E-33C5-A1BA-E164-482C2B166DA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D4ED1-F27B-0A75-5209-459560045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7525" y="2244725"/>
            <a:ext cx="18345150" cy="47752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7D761-06EE-261E-469F-8242A26C87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57525" y="7204075"/>
            <a:ext cx="18345150" cy="33115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9E0DC-B71C-60EC-1BF2-63DE2C03F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72C4D-E4AA-0953-466A-B92042A27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4800D-6284-9E11-D127-1A3769D1E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4A2546-42C1-4319-BB84-E1A5D55A15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01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C663-9411-E079-1D2A-AFF98A7F7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43C803-4A87-379C-C560-90EF48DFA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FF935-92CD-32DA-065F-20BF58129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3F5E7-2A23-3CC7-5EC1-C29CBE601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AABC1-CF71-28E4-058B-DC797EC9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CBAA047-80FF-472A-80E3-6D786E3F7F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0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B8472B-C194-2043-6491-EBD7994D6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7732375" y="544513"/>
            <a:ext cx="5502275" cy="10618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A33D73-7811-B0BD-BBD9-9852C8547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20788" y="544513"/>
            <a:ext cx="16359187" cy="106187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5A0AE-8700-47FE-741E-A9BAFAFA8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197D1-7BA6-700E-67D9-1D85FD3D9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9045B-E8C3-E272-1B60-732BA25BA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481B129-C282-4406-8923-1CF528FF776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12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D6FFB-3374-AE34-12C7-21745DCB7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7525" y="2244725"/>
            <a:ext cx="18345150" cy="47752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41E451-C100-0839-EC18-5A65D2758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57525" y="7204075"/>
            <a:ext cx="18345150" cy="33115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42EFA-E3CD-35E9-56E1-FD34CF39E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BACB2-7FAA-B1FA-F8A5-8566641EC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4B31C-EA87-020D-A772-596CAEBD5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9807BE-F6AD-4E7B-81AF-EB348BEE16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51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F2EE5-6E50-17A3-D970-5949EC066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38F77-1E94-D1D9-F321-2B2CC5FAE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8CB7F-58CC-2907-FE50-F5620ED8E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12EE0-7909-EAF3-64E1-51A8C012E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0FF26-FF57-C146-EFB8-C18213FCE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38D37C-E890-49FB-9656-78B6CE55FAB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44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205D3-15AE-79DB-EF55-BE1955755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463" y="3419475"/>
            <a:ext cx="21097875" cy="5705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AA4F4-2D09-FABD-6772-F1BB79C39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8463" y="9178925"/>
            <a:ext cx="21097875" cy="30003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361A9-AC9C-FAD8-0734-045BB65EB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B3087-3009-F79E-AACE-4D77EE64D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A8DB9-ABA6-A99A-D234-9C1567F5C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776DCF-1368-42FF-900C-12CFEBB0C81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90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2AD0E-557F-48BC-FD63-2258CAF3F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92A09-3081-E472-E89A-9B93547E37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20788" y="3208338"/>
            <a:ext cx="10685462" cy="7954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0A1F14-C342-96BF-4FED-DD6351F2A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058650" y="3208338"/>
            <a:ext cx="10687050" cy="7954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943ECF-D80F-3C89-A448-08B869276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79BD0-14FE-677C-B81A-E66B7B1AE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F97E1-C868-C93C-8F19-1AC3C9440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1996AA-C7A8-43DE-82CF-CA141D0ED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419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E7A9E-3A7B-9D85-2BDB-A583C3AE5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4338" y="730250"/>
            <a:ext cx="21097875" cy="26511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DB67A-6119-ABAB-48DA-D4D86337B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4338" y="3362325"/>
            <a:ext cx="10348912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08C51C-4079-9ABE-D121-B92E47A88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84338" y="5010150"/>
            <a:ext cx="10348912" cy="736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028D46-F64B-9821-F22B-04E43F26C9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382500" y="3362325"/>
            <a:ext cx="10399713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B3929A-FF3B-95EB-BDDE-B7D4607138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382500" y="5010150"/>
            <a:ext cx="10399713" cy="736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DC3640-665B-03A4-3B97-74A4A7A0F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6EC697-87C8-F1FC-7533-E81258830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1046E7-6B05-D970-16EF-360AEC013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ACC416E-6755-463A-AB13-4F6399BEFC9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288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DC97E-668E-44D0-CBDD-34D38245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E7298A-A15F-5B74-375C-0340CB77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90ACE0-CB34-30FD-AB37-AFC26560A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B757B-8D2F-5278-D0B9-575DB8F7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B3C405C-3B6E-43DE-B49A-BCF5F62DDC0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496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9D92B3-385F-A9C5-B7BB-72AD50AC5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9073D3-3D8B-790E-EF7D-FF9A04A1A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9E3F8-4246-730E-4B81-1062370DE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D25304A-1886-4D8E-AB05-2E2550B4F18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161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A98B6-EEAF-93DF-0116-2B7812EF7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4338" y="914400"/>
            <a:ext cx="78898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6414E-80BE-7F34-EFA3-CE16769E9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8125" y="1974850"/>
            <a:ext cx="12384088" cy="9747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329A6-1902-37D3-8489-337A77334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4338" y="4114800"/>
            <a:ext cx="78898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A7624-2504-7216-FEE7-7E31253E5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3AA81-F209-CFDD-7017-48739A27E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2E20A-F884-889F-CB8D-1745D9628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20B35E7-F53A-4212-B229-EBC47033AE0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58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08EE3-495E-E7EF-3B52-A861943F7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CE8C5-F70E-3F61-D703-A5DA61C6B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9D-84B2-3555-93C0-ABD635E47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964EC-0B90-5BDC-0027-9F06020A3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20D7C-D620-0D2D-3CD3-209C80989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8C00A8-402D-4584-B622-EF45D4F0BF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42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6BF92-82B3-5B46-5D26-A726369A5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4338" y="914400"/>
            <a:ext cx="78898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EE43C7-C834-AEC3-56BD-FB47E8E81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398125" y="1974850"/>
            <a:ext cx="12384088" cy="9747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ABF36-855F-BB70-F852-6F2229E1F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4338" y="4114800"/>
            <a:ext cx="78898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4F65A-7490-562F-8DFA-4B021BFED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296D4-E435-FC3D-B14E-2CC364CE0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2CE51-1FE8-4F23-180B-68B9127B1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2CC0EC4-9BD4-4A45-B5B2-039B824BD92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554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21C7B-EAC9-B217-BCBD-ABC8A6D7A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C91FE9-A711-CBE1-306B-893331798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B664C-8019-99A5-5FC5-769B948C7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BAD4B-5A49-1BFF-9557-6000DD35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42FB-3429-61DA-7A8B-7EEC591C5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6094A61-34CF-40A1-9A7C-1563756A43B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505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725A2-20AD-5A8A-8AB1-A0ABD9AB30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7732375" y="544513"/>
            <a:ext cx="5502275" cy="10618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F789B3-24B6-79A6-91F5-C20D18809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20788" y="544513"/>
            <a:ext cx="16359187" cy="106187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3EE1F-8B76-42F4-C079-4F3CE8053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03AC8-1A8E-163C-51EA-FDCA03571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4CA54-DD52-3CB4-BD2E-6BCFCEC6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E89BF3F-AB70-4CC1-8239-CD8BDA8461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765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C7F25-E5E3-7CAC-F4D1-14AFB969F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7525" y="2244725"/>
            <a:ext cx="18345150" cy="47752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70996-1026-6B2D-0E3A-97F64D384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57525" y="7204075"/>
            <a:ext cx="18345150" cy="33115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2AF67-51C9-A809-E78A-3BE95EE95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F688E-EBA7-8A83-57AF-6755E32A4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6EED4-81E6-B2E4-6667-B317C3F47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D6BEEB7-2643-4843-89E0-9B4EAD16562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591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58F16-0ACF-0A5B-CE78-B39B8C03F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CE624-0BBD-3EB2-1740-CB7321C57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11496-D9BA-44FC-5EE7-D9D0BF639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99E40-A70C-4D85-E2E9-B5B337B49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C2D9A-D661-61D9-D92F-0087AFF3D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933EB2E-C592-45A2-B0AB-54038ED257B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754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B59BD-76F7-2494-8FF5-B7B1DC345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463" y="3419475"/>
            <a:ext cx="21097875" cy="5705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8E30B-B07F-3A07-E34D-AE8DE1414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8463" y="9178925"/>
            <a:ext cx="21097875" cy="30003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AD3D1-3567-77BC-67E9-9FDDCD9D4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2F1C2-AA8F-C7B9-647E-F811FB955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A71F0-5B6C-CD4F-AC6D-B8F2211C4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9BCC82-C3D4-46D9-81ED-A18FED8C268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900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F049E-3229-3C35-5D5F-7654D2BAC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BFF9B-F034-C42F-ECE2-1B552DF1B8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20788" y="3208338"/>
            <a:ext cx="10685462" cy="7954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CDCDD-6510-9732-2751-7E0BACF0B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058650" y="3208338"/>
            <a:ext cx="10687050" cy="7954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E37A3-DEB4-7EDD-C3CB-1330F4139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E93F2-1823-3321-3869-1639F635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3A7C7-34FA-D983-ED61-6C90EBABC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BE5D033-CDCD-487C-99A1-5E8580607F7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124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9D252-ADFC-5218-223B-778488F7A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4338" y="730250"/>
            <a:ext cx="21097875" cy="26511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6E056-B264-D4DB-26C0-46B614CE8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4338" y="3362325"/>
            <a:ext cx="10348912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94DFF-57D0-F3D6-DE23-A7A024970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84338" y="5010150"/>
            <a:ext cx="10348912" cy="736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ACF1F4-E692-2511-B3F9-17B994693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382500" y="3362325"/>
            <a:ext cx="10399713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618A06-3973-6372-A2E3-D9EFD91BAC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382500" y="5010150"/>
            <a:ext cx="10399713" cy="736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7D625D-6331-9ABF-CC2E-2C066017A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0E73D0-0E9B-37E3-0B7D-053F5EBA7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FD132C-1A1B-2BC7-6214-80990E8E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F54ACFB-97A4-4B1C-8E41-A017348C6DD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012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218B-2C55-851B-8DCA-74F038631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11B059-D926-7E83-038B-0FF7C9312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9BCC1-F913-3EA3-BDD7-4D7CBC467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F10DC0-3FD3-1F5C-7176-ED1DA9B4A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BA39E14-5D87-4AFE-8384-085F0BC1F9F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050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2C1FD7-551F-D06B-013C-1F0BBC2F0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15CF1D-8739-BD7E-3585-6CB41F7DC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F3402-9891-5799-6CA1-811DEF2DD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34D7579-61F3-4328-95CF-DE1CFB03B7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8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447AC-C479-4C65-9DC6-422A1BA86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463" y="3419475"/>
            <a:ext cx="21097875" cy="5705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1472D-311B-06D9-B73D-F64748482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8463" y="9178925"/>
            <a:ext cx="21097875" cy="30003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A69B0-A607-71E8-5394-79216251A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54810-BFB7-7827-D80E-E1E9F1743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CD7E6-17FA-D95B-32C2-936CCD240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D295E25-1C95-4DC4-91F9-6B9C7DC789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252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AB980-B88F-4F93-8084-39A3AA709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4338" y="914400"/>
            <a:ext cx="78898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299E1-1E30-6B00-ED63-EC464F820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8125" y="1974850"/>
            <a:ext cx="12384088" cy="9747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643FD3-8763-EE01-00CF-685DFAA29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4338" y="4114800"/>
            <a:ext cx="78898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0A4D6-02BE-9B0D-692A-271B0131E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44594-3388-8188-5764-CE4426536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1BA00-81C2-B970-AEC5-F21FFCAD1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E322E99-8EE6-4653-8206-BE16C188701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415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4A896-1090-2517-0421-970C77525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4338" y="914400"/>
            <a:ext cx="78898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02806E-6F38-0EFB-EC77-478512D53B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398125" y="1974850"/>
            <a:ext cx="12384088" cy="9747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7114BE-599F-9609-E6B7-7DA345F5D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4338" y="4114800"/>
            <a:ext cx="78898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41027-A2A9-2A3B-8A5E-22BF37113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AE84D-437E-D699-CE2C-33CBB3082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76C41-7227-0ECF-AD18-937B15845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C18B5BD-77F1-42C8-9079-97B731B0322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430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DE205-0382-B717-7D8C-AF0DC5809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0D8DA-723C-2627-3FB4-3A405D499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A9FF7-B9A1-589F-22C1-309737ECE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BDCD0-77BB-32D0-9D27-A138E833E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7929E-DA83-6750-807C-6C3941F9A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D6C7A5E-B762-4F90-A889-61C6F6DA307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547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0F6CD8-2538-6485-6E8C-470B8F8F30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7732375" y="544513"/>
            <a:ext cx="5502275" cy="10618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78392-BF13-AC7F-BBDB-4121B43F2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20788" y="544513"/>
            <a:ext cx="16359187" cy="106187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2C447-7DF7-9AB3-3EBC-B155EC35C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8849F-8CB3-6FA1-2701-8109895C1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1A799-046B-1FD7-4CC6-A0456B1D0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1CA60C6-A475-4876-BEA4-05E4B0E23B7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29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B75E0-87B4-4CB3-365A-0A34EB8A0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7525" y="2244725"/>
            <a:ext cx="18345150" cy="47752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C3C367-D13F-1537-C805-81F1E02A2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57525" y="7204075"/>
            <a:ext cx="18345150" cy="33115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FACB6-EE09-5CDE-CAC8-4B052F3F8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C1EA6-C8CD-4680-A038-2AB38AA4C25E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43A9C-D7B6-4937-6B08-4DB65AC3E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C9FDA-1B49-1F8F-7870-7EAF62ADD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E3A78-522A-407A-8CA0-A11BD5FFBD02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5913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B8ADE-4060-4E4A-5F45-05B65175B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3D4F5-9EB4-484D-5DEE-0673522CE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00250-936A-D010-7127-47D6EC534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C1EA6-C8CD-4680-A038-2AB38AA4C25E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E8AF-F196-A67D-B58A-15C9CA79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593CF-177C-B9AF-6CCF-E0971F541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271E-724A-4F0D-9797-02ACA4F91CFF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1319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E949C-B192-FE92-8D87-5A81C9E01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463" y="3419475"/>
            <a:ext cx="21097875" cy="5705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2D0D5-BC07-CD66-4BCC-6BA7E3E4D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8463" y="9178925"/>
            <a:ext cx="21097875" cy="30003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AA4CC-8329-73D9-EC9F-EE86A54F1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C1EA6-C8CD-4680-A038-2AB38AA4C25E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9F226-05C7-EF38-C394-80E6770DA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4EE05-68BB-3E37-3A1E-E0A62F6B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277E0-C241-437D-A1E1-286CB66B2571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3559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21736-5DEE-26AF-EC4E-1CE2F3DE9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F2FAA-2543-6DE1-3E36-D23AC6D0FC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81163" y="3651250"/>
            <a:ext cx="10472737" cy="8702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EDA925-33BA-0C92-64B1-0109D7BC3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06300" y="3651250"/>
            <a:ext cx="10472738" cy="8702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D97F6-A838-2D62-4542-003849D5A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C1EA6-C8CD-4680-A038-2AB38AA4C25E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62C72-94F0-8DAB-A697-7DBC873C9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09771-FCBA-4668-A896-37FC9C532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7C968-EED0-4794-A2EA-8596F70A48FA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35048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8467F-C812-CF8A-5835-6BB142915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4338" y="730250"/>
            <a:ext cx="21097875" cy="26511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1018E-53CB-C9B3-C750-069FD80D2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4338" y="3362325"/>
            <a:ext cx="10348912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9A10F-2284-581D-05A6-1A73E2369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84338" y="5010150"/>
            <a:ext cx="10348912" cy="736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9BC189-B482-24C5-C689-0DF52DD957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382500" y="3362325"/>
            <a:ext cx="10399713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09C0A7-522E-D6BE-417F-DFFFC9BE6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382500" y="5010150"/>
            <a:ext cx="10399713" cy="736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B80692-CFEF-1E25-7297-030FC849D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C1EA6-C8CD-4680-A038-2AB38AA4C25E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562574-7151-E95B-C8A6-742E3F577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DC69D4-B6E3-2C3F-9199-46B13B3BC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518F1-BF95-4E94-8586-0648E34C8DC5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77032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E0E27-8514-BE52-E858-D799C5D67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C19600-19F1-1EF7-6294-3F53B5834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C1EA6-C8CD-4680-A038-2AB38AA4C25E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AABB63-D8DF-C9F3-D809-4326A62EC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1566F5-33A8-55DA-585B-24DA55775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6658-3244-4630-99EC-22DCE38683A5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44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553B6-A51E-573D-9C87-CA9A2A40B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02B00-D546-6A86-C6BE-6813DE8AF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20788" y="3208338"/>
            <a:ext cx="10685462" cy="7954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65EA6B-6B66-8543-0DEF-1524F2056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058650" y="3208338"/>
            <a:ext cx="10687050" cy="7954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5EBD8-7373-1867-F796-9555BF460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D42A1-1833-2B81-4B17-11CE7DEDD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81A04-FC47-7247-051D-6067059E7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C7DC340-6C51-4DED-93F4-ED4C2AE6AA3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4608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2AD9DD-7376-1816-FBC2-261D721AB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C1EA6-C8CD-4680-A038-2AB38AA4C25E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29F6BB-DC46-6885-1C5D-D5997F264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70C89-C1AE-9F47-6B9E-3781DD1B9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BE6A-F6FC-4FE4-B236-A3057CFD214C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28830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99CE1-EC38-97FA-861C-9B46019FF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4338" y="914400"/>
            <a:ext cx="78898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2F881-A43A-2FD8-6F3D-81C425BCC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8125" y="1974850"/>
            <a:ext cx="12384088" cy="9747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60A0-88B9-508D-4313-B7EF4E74F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4338" y="4114800"/>
            <a:ext cx="78898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D3906-DE9E-5BD6-E246-BA5FB2567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C1EA6-C8CD-4680-A038-2AB38AA4C25E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1E9F69-6DCD-7269-2A84-7E0D6F07E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23FB0-62E6-0CE5-1996-10C07DD28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7779F-28B1-482F-9003-7F6A006BAAD9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08955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F2594-7540-36D0-ADD5-B3D4CE228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4338" y="914400"/>
            <a:ext cx="78898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DC754A-2993-0810-CA6F-795DBC6955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398125" y="1974850"/>
            <a:ext cx="12384088" cy="9747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B4FD31-FB3C-0CD3-B3B6-9B6962F78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4338" y="4114800"/>
            <a:ext cx="78898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CEEB1-04D3-FCFD-4B16-F29A6ECEB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C1EA6-C8CD-4680-A038-2AB38AA4C25E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3390B-AB5A-561B-3230-325EBF63B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95B11-5154-7CB2-B206-8393FC87A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CF47-2D11-47A0-9232-41A6F249D481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0921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F5CC6-556B-5C14-55ED-BA86A68EB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2A031E-2B98-D9F9-E848-2DA1B62E8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10578-534E-F14A-710F-E5A5D715A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C1EA6-C8CD-4680-A038-2AB38AA4C25E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D8E02-4266-16C6-3011-893AD32F0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04CE7-B6DE-5FFA-389C-FEC91ED1E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DF561-7305-4E64-A950-CED73D2D4102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89522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CC8B83-129E-FBB6-3C90-93BFCEB46F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7505363" y="730250"/>
            <a:ext cx="5273675" cy="11623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3BB80B-4FC8-59C1-D84E-C072DC844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81163" y="730250"/>
            <a:ext cx="15671800" cy="11623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C9B3-2A68-7D39-3681-EC6A3C13A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C1EA6-C8CD-4680-A038-2AB38AA4C25E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C973A-91F4-E9F8-1705-F307D1D42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5D412-EF6B-0C4C-EEA7-C446B197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B2BD-1FB1-4E11-B71F-8FCA579344E4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50318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E874F-A3CC-72DC-C4F0-C9D0B19AB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7525" y="2244725"/>
            <a:ext cx="18345150" cy="47752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1A1E0-DD59-4DA2-CDD6-FAD5AF15A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57525" y="7204075"/>
            <a:ext cx="18345150" cy="33115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1152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D38BC-4B45-019B-1F89-B00902D1A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5287B-440C-9067-661C-3C0B63575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52104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8D711-476F-0775-DD8D-11600F7B8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463" y="3419475"/>
            <a:ext cx="21097875" cy="5705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189D4-DFE5-6DB6-AADF-91FD761D9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8463" y="9178925"/>
            <a:ext cx="21097875" cy="30003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278412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5641A-ACA6-D281-4C64-1945E5B14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9230C-1FF9-6646-936E-01A0E4102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22375" y="3209925"/>
            <a:ext cx="10929938" cy="7954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6B0DB-FB54-6C9E-4F71-49BD9719A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04713" y="3209925"/>
            <a:ext cx="10931525" cy="7954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56889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E9658-ABB2-61A4-703E-DBDDCD21B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4338" y="730250"/>
            <a:ext cx="21097875" cy="26511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AA970-E9EF-1776-57C0-478D88C56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4338" y="3362325"/>
            <a:ext cx="10348912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15FE7-3DAB-55C4-F5D3-C8413F0DD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84338" y="5010150"/>
            <a:ext cx="10348912" cy="736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473D93-D002-FF82-E40A-DE0A9E1DCB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382500" y="3362325"/>
            <a:ext cx="10399713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7232E-77AF-E082-40F4-C2DE6F90E1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382500" y="5010150"/>
            <a:ext cx="10399713" cy="736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74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81385-ED99-7DE6-0EC6-285DB0F06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4338" y="730250"/>
            <a:ext cx="21097875" cy="26511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CBA8A-EFF5-E111-22D4-7400A9255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4338" y="3362325"/>
            <a:ext cx="10348912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E92D1-BDE9-14A6-97E2-2F285EF3E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84338" y="5010150"/>
            <a:ext cx="10348912" cy="736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4011A-D96F-0CC0-9104-F6922931C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382500" y="3362325"/>
            <a:ext cx="10399713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7A5FAA-FAC6-AFB4-6C55-95614FC844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382500" y="5010150"/>
            <a:ext cx="10399713" cy="736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FF8B92-9B00-1EAE-2BA2-1452B16FA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D20D22-9820-8262-F5D8-4A78AC1F4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AB2B20-D6A1-A29C-604A-05FD3B6FF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19A2FA5-0F97-413B-A6D6-259F72142AF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1727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C313-EFF0-F178-0165-92399EAE0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23037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7401753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F414D-A75C-17F0-A8B1-B2D4DF3EC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4338" y="914400"/>
            <a:ext cx="78898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1C8F6-444B-84A5-178E-B6A6E7DCE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8125" y="1974850"/>
            <a:ext cx="12384088" cy="9747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BBC86-8DB5-5685-15C4-5FD9177BE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4338" y="4114800"/>
            <a:ext cx="78898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053384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9864-D881-42FB-77D9-8146DB871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4338" y="914400"/>
            <a:ext cx="78898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938D03-14A8-A778-DD09-83FE29311E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398125" y="1974850"/>
            <a:ext cx="12384088" cy="9747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AA061B-6BC9-290B-CECD-0638B0321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4338" y="4114800"/>
            <a:ext cx="78898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612888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6016D-59F1-021E-0301-43743B101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4DB98-B794-A858-F30F-AEEC7B007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16556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08FF62-BE3C-D80F-A331-2AAED529C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7733963" y="547688"/>
            <a:ext cx="5502275" cy="10617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815BBE-4561-44BD-74D7-4D8ED1272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22375" y="547688"/>
            <a:ext cx="16359188" cy="10617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70914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DF58B-BB4C-A41F-FAFE-EF01B01C6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7525" y="2244725"/>
            <a:ext cx="18345150" cy="47752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F2AC9E-8CED-B4AD-9220-5E6F0D966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57525" y="7204075"/>
            <a:ext cx="18345150" cy="33115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CAB17-3F8B-C9EA-5E7B-F7C1C9956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10B9-DBA4-4B94-B9A1-C1EA3B61ACDA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66E44-17DB-8793-78B6-CBAE826C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D9ED7-7AC0-DF7E-6FED-C6A8AD1F6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8D4E-6135-4999-9FD3-FCF02306384D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44165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64708-7BCA-86C8-E1A1-E63C3672F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9C9FE-5A26-B840-9347-FE564B022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1B534-5DA7-D58F-262D-5D85F0531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10B9-DBA4-4B94-B9A1-C1EA3B61ACDA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00082-6A2C-3401-40AA-93B4B6D2D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3178F-CD05-EC17-F73A-97E157022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660C6-319B-4462-8BA0-8E7335FB8163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96281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17D4B-414A-1BFF-2B51-4A13666E7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463" y="3419475"/>
            <a:ext cx="21097875" cy="5705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4ADB4-D413-B60C-457A-3A7A67A5F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8463" y="9178925"/>
            <a:ext cx="21097875" cy="30003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0A737-B895-0DCA-79FD-F13DC6CD9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10B9-DBA4-4B94-B9A1-C1EA3B61ACDA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94A65-91DB-6384-4DEB-9E602317D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4337B-16F4-E8F9-6E87-23795A79A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E178-DB1E-4FEC-B2DC-B980332388F0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92455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40E7D-4F65-999F-1A50-135BBEC76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41214-C81F-62D2-167B-A44834EDE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81163" y="3651250"/>
            <a:ext cx="10472737" cy="8702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4803E-C154-CC44-81BB-CA8F74A87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06300" y="3651250"/>
            <a:ext cx="10472738" cy="8702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D9667-8115-FA4E-1B12-63F59A63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10B9-DBA4-4B94-B9A1-C1EA3B61ACDA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05256-D6DE-93BE-3302-5BF9F14A1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39004-1F02-25C4-44AF-63D7F049D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A7AE6-6DFF-4B5E-8754-8E6562ABB2C7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447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4BB01-481B-6266-BB20-13A763134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AF4831-5E25-DEA1-7972-B01BCD5A6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13DE67-0E41-DFCB-FD4E-E67A2740C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21855F-0F62-F030-FFDA-F47D94EBA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0716CEB-05F3-4BBB-91C4-D689618FE0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3099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8EF7E-54AC-6A6D-916D-170E7123C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4338" y="730250"/>
            <a:ext cx="21097875" cy="26511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8BB13-1D84-6F60-0AD4-C4ADBFB50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4338" y="3362325"/>
            <a:ext cx="10348912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8F5AC-BC31-CD5F-0C39-836CA5405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84338" y="5010150"/>
            <a:ext cx="10348912" cy="736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4E90C3-037B-C4F9-4E67-95975EAB4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382500" y="3362325"/>
            <a:ext cx="10399713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3EB971-33E5-495E-9A8B-3498829576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382500" y="5010150"/>
            <a:ext cx="10399713" cy="736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372BE0-B4C0-DA47-CE3B-E8AABE011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10B9-DBA4-4B94-B9A1-C1EA3B61ACDA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ECF85C-FF14-7CF2-566C-D43E49DC3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3E0946-CADC-EFD6-E799-C4E841506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5D35-714D-4C3B-83E0-63556052E57D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27062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2D82F-1FC1-C801-4247-60641C7C2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13DC11-ADDE-BACD-C069-62D5E036F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10B9-DBA4-4B94-B9A1-C1EA3B61ACDA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F1F7B3-4194-FB4A-6AA1-CD712583A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2BC9D-8273-DE03-4468-EDAD45C2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325F-0F0D-4EF6-83AC-A57779FDE5ED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34607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607F51-74C9-A9A8-CF96-D82300D1F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10B9-DBA4-4B94-B9A1-C1EA3B61ACDA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6B9BE0-B27E-5B73-D2D3-11D5D2D17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A07CC-2A78-6A95-242E-BB8EE5C05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FF7B-2FEE-4BDB-97EE-CACE2255AE38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660254"/>
      </p:ext>
    </p:extLst>
  </p:cSld>
  <p:clrMapOvr>
    <a:masterClrMapping/>
  </p:clrMapOvr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3229F-D4E7-9036-89E9-E0989AD7D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4338" y="914400"/>
            <a:ext cx="78898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2CD9B-FD12-3EB3-E5C3-4989BDCD6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8125" y="1974850"/>
            <a:ext cx="12384088" cy="9747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866521-0B54-6A46-6107-7A1FA8FE9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4338" y="4114800"/>
            <a:ext cx="78898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4E72B-D35B-BEDA-7426-E08BB8540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10B9-DBA4-4B94-B9A1-C1EA3B61ACDA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DB507-D78E-3F43-994A-2C9D4C5FF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7DFF1-5AD6-0FE9-5A49-9D5E8CCDC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36EF1-41B7-4B46-A550-1B34F2C3F14F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83679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3CAAB-5C4C-0BCE-4F70-C01E6CC90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4338" y="914400"/>
            <a:ext cx="78898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FAB537-C73A-4A6C-BB43-0D8DB4AE1D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398125" y="1974850"/>
            <a:ext cx="12384088" cy="9747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5D249-F348-C460-B0B6-7675118D7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4338" y="4114800"/>
            <a:ext cx="78898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B5FF7-2983-BB10-3589-27CFDFDFA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10B9-DBA4-4B94-B9A1-C1EA3B61ACDA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B0083B-F350-F417-489C-4435623BD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9243A-537A-53CA-7F8E-64993AD49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E4D82-9B27-47FB-825A-9ACBE9845909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87104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B344C-5CF5-DF89-45DA-C29DC74A9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0A6425-F7C0-DA35-391B-8D49EDB3C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0B5A9-E79C-A162-FE2D-422DC0E9D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10B9-DBA4-4B94-B9A1-C1EA3B61ACDA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EB377-324D-90E8-5F52-77F160DB9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59360-B722-2779-6A7E-C59378482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B7A5-D7C5-408E-A46E-F6A04AC5BDA2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58812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862DEC-0578-949A-61EE-A5978252BA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7505363" y="730250"/>
            <a:ext cx="5273675" cy="11623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0D91E-498B-5440-7062-98A3ECE67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81163" y="730250"/>
            <a:ext cx="15671800" cy="11623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D945F-219D-41AD-BB0D-7F3291FF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10B9-DBA4-4B94-B9A1-C1EA3B61ACDA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CACC1-02B7-4D1C-B88F-007F95F56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70CF4-7536-3374-721C-242406A41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4363-172B-43AF-B8FA-ED0F88CC1B41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915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E2B46B-6789-8633-8549-AC9CC712F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7AE138-1826-C4F7-A031-286300103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DC55C-2CA1-EFC1-0136-F599B33CD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0D17C7C-17B8-4CB0-BB43-975EE9903E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90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26337-90F0-13CF-D0EA-B66D7E62E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4338" y="914400"/>
            <a:ext cx="78898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C9716-CA09-28D5-1406-357D33A88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8125" y="1974850"/>
            <a:ext cx="12384088" cy="9747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D0396-B23B-9AD3-4771-EE4EA701F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4338" y="4114800"/>
            <a:ext cx="78898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6A8A4-E353-67E9-E060-AFDF9E5D7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4302F-EADF-46A7-6BAB-2119DEA9E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D7873-FBE2-3C8B-735B-545E84162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E5B33DB-DCE9-4239-BDAE-6AE875CEC7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04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3CFF9-FE54-1403-A725-9D92D9011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4338" y="914400"/>
            <a:ext cx="78898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FA5C15-515C-3A90-16C1-72DBCD7C8D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398125" y="1974850"/>
            <a:ext cx="12384088" cy="9747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A772B-0FB5-8623-953A-4FEE61F7A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4338" y="4114800"/>
            <a:ext cx="78898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3ED9D-B476-9CA0-C10B-7C6D8ED6F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D80B3F-E78A-A180-7494-DA3A0E573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CF1A1-27E5-841F-764A-1F161A84F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BAF35D9-3DDD-493E-B26B-C86AFEFAEE4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44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55FA46-1C40-5690-6436-A1B7ACB126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21480" y="545040"/>
            <a:ext cx="22013280" cy="2289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F4CBA-EA94-37C3-D2C7-9CBD84B83F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21480" y="3207960"/>
            <a:ext cx="21524040" cy="7955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2FB90-B550-9CBC-4B81-2E6D48EEE1C5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221480" y="12493800"/>
            <a:ext cx="5698440" cy="945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282B2-313A-EFBA-1489-27CA511C5D94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8363520" y="12493800"/>
            <a:ext cx="7752960" cy="945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F5314-C0C0-1D27-2696-4214261E25F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7536320" y="12493800"/>
            <a:ext cx="5698440" cy="945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79A8D2CB-E7AC-42EA-8057-7741A35CE3B7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hangingPunct="0">
        <a:tabLst/>
        <a:defRPr lang="en-US" sz="7980" b="0" i="0" u="none" strike="noStrike" kern="1200">
          <a:ln>
            <a:noFill/>
          </a:ln>
          <a:latin typeface="Liberation Sans" pitchFamily="18"/>
        </a:defRPr>
      </a:lvl1pPr>
    </p:titleStyle>
    <p:bodyStyle>
      <a:lvl1pPr marL="0" marR="0" indent="0" rtl="0" hangingPunct="0">
        <a:spcBef>
          <a:spcPts val="0"/>
        </a:spcBef>
        <a:spcAft>
          <a:spcPts val="2560"/>
        </a:spcAft>
        <a:tabLst/>
        <a:defRPr lang="en-US" sz="5810" b="0" i="0" u="none" strike="noStrike" kern="1200">
          <a:ln>
            <a:noFill/>
          </a:ln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20D40F98-08AA-C0BB-B330-76A0BDB72311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24460200" cy="137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BB61C-E105-BF09-3C85-9E721A2EAC7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221480" y="12493800"/>
            <a:ext cx="5698440" cy="945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90C4CF-ABF0-6684-5055-8C8CAB333B2F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8363520" y="12493800"/>
            <a:ext cx="7752960" cy="945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13363F-A007-6BF9-6F35-689C7099BED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7536320" y="12493800"/>
            <a:ext cx="5698440" cy="945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72FFAC83-2923-45A9-92C9-F7F3DE78EF10}" type="slidenum"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2D95698-FCF6-75AB-3C9B-17A734C5DF2F}"/>
              </a:ext>
            </a:extLst>
          </p:cNvPr>
          <p:cNvSpPr/>
          <p:nvPr/>
        </p:nvSpPr>
        <p:spPr>
          <a:xfrm>
            <a:off x="0" y="3317759"/>
            <a:ext cx="24963840" cy="70505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33333">
              <a:alpha val="5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77BC16-B44D-6D3E-6167-4FB5C4E7587C}"/>
              </a:ext>
            </a:extLst>
          </p:cNvPr>
          <p:cNvSpPr txBox="1"/>
          <p:nvPr/>
        </p:nvSpPr>
        <p:spPr>
          <a:xfrm>
            <a:off x="1221480" y="3418920"/>
            <a:ext cx="22013280" cy="6120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compatLnSpc="0"/>
          <a:lstStyle/>
          <a:p>
            <a:pPr lvl="0" algn="ctr" rtl="0" hangingPunct="0">
              <a:buNone/>
              <a:tabLst/>
            </a:pPr>
            <a:endParaRPr lang="en-US" sz="4400" b="0" i="0" u="none" strike="noStrike" kern="1200">
              <a:ln>
                <a:noFill/>
              </a:ln>
              <a:solidFill>
                <a:srgbClr val="FFFFFF"/>
              </a:solidFill>
              <a:latin typeface="Lohit Hindi" pitchFamily="2"/>
              <a:ea typeface="Lohit Hindi" pitchFamily="2"/>
              <a:cs typeface="Lohit Hindi" pitchFamily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84D8AB-5F2B-E3A1-AC6F-D0C0625357FE}"/>
              </a:ext>
            </a:extLst>
          </p:cNvPr>
          <p:cNvSpPr txBox="1"/>
          <p:nvPr/>
        </p:nvSpPr>
        <p:spPr>
          <a:xfrm>
            <a:off x="1221480" y="5755320"/>
            <a:ext cx="22013280" cy="6120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compatLnSpc="0"/>
          <a:lstStyle/>
          <a:p>
            <a:pPr lvl="0" rtl="0" hangingPunct="0">
              <a:spcBef>
                <a:spcPts val="0"/>
              </a:spcBef>
              <a:spcAft>
                <a:spcPts val="2494"/>
              </a:spcAft>
              <a:buNone/>
              <a:tabLst/>
            </a:pPr>
            <a:endParaRPr lang="en-US" sz="3200" b="0" i="0" u="none" strike="noStrike" kern="1200">
              <a:ln>
                <a:noFill/>
              </a:ln>
              <a:solidFill>
                <a:srgbClr val="FFFFFF"/>
              </a:solidFill>
              <a:latin typeface="Lohit Hindi" pitchFamily="2"/>
              <a:ea typeface="Lohit Hindi" pitchFamily="2"/>
              <a:cs typeface="Lohit Hindi" pitchFamily="2"/>
            </a:endParaRPr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BA24B63F-5531-23E3-81AC-5766094E75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21480" y="545040"/>
            <a:ext cx="22013280" cy="2289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B119506-1C2F-3A64-6E48-39AA035A74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21480" y="3207960"/>
            <a:ext cx="21524040" cy="7955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latin typeface="Liberation Sans" pitchFamily="18"/>
          <a:ea typeface="Tahoma" pitchFamily="2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n-US" sz="3200" b="0" i="0" u="none" strike="noStrike" kern="1200" cap="none">
          <a:ln>
            <a:noFill/>
          </a:ln>
          <a:latin typeface="Liberation Sans" pitchFamily="18"/>
          <a:ea typeface="Tahoma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D9BD05-19FA-AEA3-90B2-10FFD850051F}"/>
              </a:ext>
            </a:extLst>
          </p:cNvPr>
          <p:cNvSpPr txBox="1"/>
          <p:nvPr/>
        </p:nvSpPr>
        <p:spPr>
          <a:xfrm>
            <a:off x="1221480" y="545040"/>
            <a:ext cx="22013280" cy="6120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compatLnSpc="0"/>
          <a:lstStyle/>
          <a:p>
            <a:pPr lvl="0" algn="ctr" rtl="0" hangingPunct="0">
              <a:buNone/>
              <a:tabLst/>
            </a:pPr>
            <a:endParaRPr lang="en-US" sz="4400" b="0" i="0" u="none" strike="noStrike" kern="1200">
              <a:ln>
                <a:noFill/>
              </a:ln>
              <a:latin typeface="Lohit Hindi" pitchFamily="2"/>
              <a:ea typeface="Lohit Hindi" pitchFamily="2"/>
              <a:cs typeface="Lohit Hindi" pitchFamily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845FEE-6427-2E7D-E36D-742EFF7BBF7A}"/>
              </a:ext>
            </a:extLst>
          </p:cNvPr>
          <p:cNvSpPr txBox="1"/>
          <p:nvPr/>
        </p:nvSpPr>
        <p:spPr>
          <a:xfrm>
            <a:off x="1221480" y="3207960"/>
            <a:ext cx="22013280" cy="6120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compatLnSpc="0"/>
          <a:lstStyle/>
          <a:p>
            <a:pPr lvl="0" rtl="0" hangingPunct="0">
              <a:spcBef>
                <a:spcPts val="0"/>
              </a:spcBef>
              <a:spcAft>
                <a:spcPts val="2494"/>
              </a:spcAft>
              <a:buNone/>
              <a:tabLst/>
            </a:pPr>
            <a:endParaRPr lang="en-US" sz="3200" b="0" i="0" u="none" strike="noStrike" kern="1200">
              <a:ln>
                <a:noFill/>
              </a:ln>
              <a:latin typeface="Lohit Hindi" pitchFamily="2"/>
              <a:ea typeface="Lohit Hindi" pitchFamily="2"/>
              <a:cs typeface="Lohit Hindi" pitchFamily="2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BC729-2483-D154-7B69-28007C66F50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221480" y="12493800"/>
            <a:ext cx="5698440" cy="945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spcBef>
                <a:spcPts val="0"/>
              </a:spcBef>
              <a:spcAft>
                <a:spcPts val="283"/>
              </a:spcAft>
              <a:buNone/>
              <a:tabLst/>
              <a:defRPr lang="en-US" sz="1400" b="0" i="0" u="none" strike="noStrike" kern="1200" cap="none">
                <a:ln>
                  <a:noFill/>
                </a:ln>
                <a:latin typeface="Liberation Sans" pitchFamily="18"/>
                <a:ea typeface="Tahoma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00217-5D11-9D01-F589-66C5BC3541F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8363520" y="12493800"/>
            <a:ext cx="7752960" cy="945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rtl="0" hangingPunct="0">
              <a:spcBef>
                <a:spcPts val="0"/>
              </a:spcBef>
              <a:spcAft>
                <a:spcPts val="283"/>
              </a:spcAft>
              <a:buNone/>
              <a:tabLst/>
              <a:defRPr lang="en-US" sz="1400" b="0" i="0" u="none" strike="noStrike" kern="1200" cap="none">
                <a:ln>
                  <a:noFill/>
                </a:ln>
                <a:latin typeface="Liberation Sans" pitchFamily="18"/>
                <a:ea typeface="Tahoma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4050E-367D-63FE-0B4D-69EC962B5B8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7536320" y="12493800"/>
            <a:ext cx="5698440" cy="945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spcBef>
                <a:spcPts val="0"/>
              </a:spcBef>
              <a:spcAft>
                <a:spcPts val="283"/>
              </a:spcAft>
              <a:buNone/>
              <a:tabLst/>
              <a:defRPr lang="en-US" sz="1400" b="0" i="0" u="none" strike="noStrike" kern="1200" cap="none">
                <a:ln>
                  <a:noFill/>
                </a:ln>
                <a:latin typeface="Liberation Sans" pitchFamily="18"/>
                <a:ea typeface="Tahoma" pitchFamily="2"/>
                <a:cs typeface="Lohit Devanagari" pitchFamily="2"/>
              </a:defRPr>
            </a:lvl1pPr>
          </a:lstStyle>
          <a:p>
            <a:pPr lvl="0"/>
            <a:fld id="{7C31471A-E57D-423D-80DA-31D5D1777B2B}" type="slidenum">
              <a:t>‹#›</a:t>
            </a:fld>
            <a:endParaRPr lang="en-US"/>
          </a:p>
        </p:txBody>
      </p:sp>
      <p:pic>
        <p:nvPicPr>
          <p:cNvPr id="7" name="">
            <a:extLst>
              <a:ext uri="{FF2B5EF4-FFF2-40B4-BE49-F238E27FC236}">
                <a16:creationId xmlns:a16="http://schemas.microsoft.com/office/drawing/2014/main" id="{F3524714-562C-1A44-2A10-ED984BCE647B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24460200" cy="137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0575312-1398-945E-CF69-EFC28501F1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21480" y="545040"/>
            <a:ext cx="22013280" cy="2289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562A009-5659-CC63-B1B2-BBB436435E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21480" y="3207960"/>
            <a:ext cx="21524040" cy="7955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latin typeface="Liberation Sans" pitchFamily="18"/>
          <a:ea typeface="Tahoma" pitchFamily="2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n-US" sz="3200" b="0" i="0" u="none" strike="noStrike" kern="1200" cap="none">
          <a:ln>
            <a:noFill/>
          </a:ln>
          <a:latin typeface="Liberation Sans" pitchFamily="18"/>
          <a:ea typeface="Tahoma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8A8EAF-713E-D9F9-C155-8576D6E54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1163" y="730250"/>
            <a:ext cx="21097875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38066-E548-6320-A09D-A945D986C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1163" y="3651250"/>
            <a:ext cx="21097875" cy="8702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617B7-0BB7-5003-3212-DC52A05FA1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81163" y="12712700"/>
            <a:ext cx="550386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C1EA6-C8CD-4680-A038-2AB38AA4C25E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53CD1-C83F-FB49-F76B-7A636672F3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02600" y="12712700"/>
            <a:ext cx="82550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AB8B7-76D8-B610-6F30-C5F6B5B570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75175" y="12712700"/>
            <a:ext cx="550386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BD758-176E-4901-B583-2E4598F5E3C8}" type="slidenum"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74BC55-9FCE-EA08-1173-FB8CC72261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22920" y="547200"/>
            <a:ext cx="22013640" cy="2289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86213-C5F6-13B6-521C-2F1EAAC5E6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22920" y="3209400"/>
            <a:ext cx="22013640" cy="7954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hangingPunct="0">
        <a:tabLst/>
        <a:defRPr lang="en-US" sz="4400" b="0" i="0" u="none" strike="noStrike" kern="1200">
          <a:ln>
            <a:noFill/>
          </a:ln>
          <a:latin typeface="Liberation Sans" pitchFamily="18"/>
        </a:defRPr>
      </a:lvl1pPr>
    </p:titleStyle>
    <p:bodyStyle>
      <a:lvl1pPr marL="0" marR="0" indent="0" rtl="0" hangingPunct="0">
        <a:spcBef>
          <a:spcPts val="0"/>
        </a:spcBef>
        <a:spcAft>
          <a:spcPts val="1409"/>
        </a:spcAft>
        <a:tabLst/>
        <a:defRPr lang="en-US" sz="3200" b="0" i="0" u="none" strike="noStrike" kern="1200">
          <a:ln>
            <a:noFill/>
          </a:ln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4996D6-25B2-429C-F3C5-E92F0C93A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1163" y="730250"/>
            <a:ext cx="21097875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4A50D-D691-0B57-1090-F69900508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1163" y="3651250"/>
            <a:ext cx="21097875" cy="8702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B28E4-2D3F-3754-74B8-9B08362B1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81163" y="12712700"/>
            <a:ext cx="550386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410B9-DBA4-4B94-B9A1-C1EA3B61ACDA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F30FE-D7E4-3F58-D6CF-E832B05657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02600" y="12712700"/>
            <a:ext cx="82550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7B60C-9B9B-235E-0E51-859782DFB9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75175" y="12712700"/>
            <a:ext cx="550386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96022-D690-4D25-A37E-AF26EB8A129B}" type="slidenum"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1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sciinema.org/a/dtcix1njmehp8od2lm20xs4jz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1.xml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1.xml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1.xml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1.xml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download.gluster.org/pub/gluster/glusterfs/LATEST/CentOS/epel-7/x86_64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sciinema.org/a/7gml2w9fgos30562e1cbo85b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sciinema.org/a/3b3pk46fwsvlo4aul7fxndmn8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sciinema.org/a/3b3pk46fwsvlo4aul7fxndmn8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sciinema.org/a/3b3pk46fwsvlo4aul7fxndmn8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sciinema.org/a/3b3pk46fwsvlo4aul7fxndmn8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sciinema.org/a/3b3pk46fwsvlo4aul7fxndmn8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sciinema.org/a/3b3pk46fwsvlo4aul7fxndmn8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asciinema.org/a/3b3pk46fwsvlo4aul7fxndmn8" TargetMode="External"/><Relationship Id="rId4" Type="http://schemas.openxmlformats.org/officeDocument/2006/relationships/hyperlink" Target="smb://192.168.1.20/gluster-dist-vol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gluster-devel@gluster.org" TargetMode="External"/><Relationship Id="rId4" Type="http://schemas.openxmlformats.org/officeDocument/2006/relationships/hyperlink" Target="mailto:gluster-users@gluster.or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53DF55F-E9FD-2237-4E91-88E37DFC94F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0" y="4164013"/>
            <a:ext cx="22988588" cy="2782887"/>
          </a:xfrm>
          <a:noFill/>
          <a:ln>
            <a:noFill/>
          </a:ln>
        </p:spPr>
        <p:txBody>
          <a:bodyPr lIns="0" tIns="0" rIns="0" bIns="0" anchor="ctr">
            <a:normAutofit fontScale="92500" lnSpcReduction="20000"/>
          </a:bodyPr>
          <a:lstStyle/>
          <a:p>
            <a:pPr marL="0" lvl="0" indent="0" algn="ctr" hangingPunct="0">
              <a:buNone/>
            </a:pPr>
            <a:r>
              <a:rPr lang="en-US" sz="11620" b="1" dirty="0" err="1">
                <a:solidFill>
                  <a:srgbClr val="999999"/>
                </a:solidFill>
                <a:effectLst>
                  <a:outerShdw dist="17961" dir="2700000">
                    <a:scrgbClr r="0" g="0" b="0"/>
                  </a:outerShdw>
                </a:effectLst>
                <a:latin typeface="Arial" pitchFamily="18"/>
                <a:ea typeface="ＭＳ Ｐゴシック" pitchFamily="2"/>
                <a:cs typeface="Arial" pitchFamily="2"/>
              </a:rPr>
              <a:t>GlusterFS</a:t>
            </a:r>
            <a:endParaRPr lang="en-US" sz="11620" b="1" dirty="0">
              <a:solidFill>
                <a:srgbClr val="999999"/>
              </a:solidFill>
              <a:effectLst>
                <a:outerShdw dist="17961" dir="2700000">
                  <a:scrgbClr r="0" g="0" b="0"/>
                </a:outerShdw>
              </a:effectLst>
              <a:latin typeface="Arial" pitchFamily="18"/>
              <a:ea typeface="ＭＳ Ｐゴシック" pitchFamily="2"/>
              <a:cs typeface="Arial" pitchFamily="2"/>
            </a:endParaRPr>
          </a:p>
          <a:p>
            <a:pPr marL="0" lvl="0" indent="0" algn="ctr" hangingPunct="0">
              <a:buNone/>
            </a:pPr>
            <a:r>
              <a:rPr lang="en-US" sz="8000" i="1" dirty="0">
                <a:solidFill>
                  <a:srgbClr val="004586"/>
                </a:solidFill>
                <a:latin typeface="Arial" pitchFamily="18"/>
                <a:ea typeface="ＭＳ Ｐゴシック" pitchFamily="2"/>
                <a:cs typeface="Arial" pitchFamily="2"/>
              </a:rPr>
              <a:t>A Scale-out Software Defined Storage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52C6ED65-27FB-8931-C49F-8E754C642FD9}"/>
              </a:ext>
            </a:extLst>
          </p:cNvPr>
          <p:cNvSpPr/>
          <p:nvPr/>
        </p:nvSpPr>
        <p:spPr>
          <a:xfrm>
            <a:off x="8503920" y="2560319"/>
            <a:ext cx="5212080" cy="31089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EEEEE"/>
          </a:solidFill>
          <a:ln w="9360">
            <a:solidFill>
              <a:srgbClr val="000000"/>
            </a:solidFill>
            <a:prstDash val="solid"/>
          </a:ln>
          <a:effectLst>
            <a:outerShdw dist="101823" dir="2700000" algn="tl">
              <a:srgbClr val="808080"/>
            </a:outerShdw>
          </a:effectLst>
        </p:spPr>
        <p:txBody>
          <a:bodyPr vert="horz" wrap="none" lIns="94680" tIns="49680" rIns="94680" bIns="4968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338485-E5AC-03AA-469E-6D1F147EB3D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260000" y="180000"/>
            <a:ext cx="21960000" cy="2289600"/>
          </a:xfrm>
        </p:spPr>
        <p:txBody>
          <a:bodyPr>
            <a:spAutoFit/>
          </a:bodyPr>
          <a:lstStyle/>
          <a:p>
            <a:pPr lvl="0" algn="l"/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Distribute</a:t>
            </a:r>
            <a:r>
              <a:rPr lang="en-US" sz="8000">
                <a:latin typeface="Liberation Sans" pitchFamily="34"/>
              </a:rPr>
              <a:t> </a:t>
            </a:r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Volume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07D52DD-58EA-1BD5-9C98-C829FF6032CE}"/>
              </a:ext>
            </a:extLst>
          </p:cNvPr>
          <p:cNvSpPr/>
          <p:nvPr/>
        </p:nvSpPr>
        <p:spPr>
          <a:xfrm>
            <a:off x="9207720" y="6766560"/>
            <a:ext cx="4035599" cy="48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2D050"/>
          </a:solidFill>
          <a:ln w="9360">
            <a:solidFill>
              <a:srgbClr val="000000"/>
            </a:solidFill>
            <a:prstDash val="solid"/>
          </a:ln>
          <a:effectLst>
            <a:outerShdw dist="101823" dir="2700000" algn="tl">
              <a:srgbClr val="808080"/>
            </a:outerShdw>
          </a:effectLst>
        </p:spPr>
        <p:txBody>
          <a:bodyPr vert="horz" wrap="none" lIns="94680" tIns="49680" rIns="94680" bIns="4968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B90BBA7-3058-5991-BB8F-4EA19064DD7C}"/>
              </a:ext>
            </a:extLst>
          </p:cNvPr>
          <p:cNvSpPr/>
          <p:nvPr/>
        </p:nvSpPr>
        <p:spPr>
          <a:xfrm>
            <a:off x="16177680" y="6766560"/>
            <a:ext cx="4035599" cy="48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2D050"/>
          </a:solidFill>
          <a:ln w="9360">
            <a:solidFill>
              <a:srgbClr val="000000"/>
            </a:solidFill>
            <a:prstDash val="solid"/>
          </a:ln>
          <a:effectLst>
            <a:outerShdw dist="101823" dir="2700000" algn="tl">
              <a:srgbClr val="808080"/>
            </a:outerShdw>
          </a:effectLst>
        </p:spPr>
        <p:txBody>
          <a:bodyPr vert="horz" wrap="none" lIns="94680" tIns="49680" rIns="94680" bIns="4968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DB41D6C-6B2D-B6C2-8331-CAF244C3C518}"/>
              </a:ext>
            </a:extLst>
          </p:cNvPr>
          <p:cNvSpPr/>
          <p:nvPr/>
        </p:nvSpPr>
        <p:spPr>
          <a:xfrm>
            <a:off x="2604240" y="6766560"/>
            <a:ext cx="4035599" cy="48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2D050"/>
          </a:solidFill>
          <a:ln w="9360">
            <a:solidFill>
              <a:srgbClr val="000000"/>
            </a:solidFill>
            <a:prstDash val="solid"/>
          </a:ln>
          <a:effectLst>
            <a:outerShdw dist="101823" dir="2700000" algn="tl">
              <a:srgbClr val="808080"/>
            </a:outerShdw>
          </a:effectLst>
        </p:spPr>
        <p:txBody>
          <a:bodyPr vert="horz" wrap="none" lIns="94680" tIns="49680" rIns="94680" bIns="4968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A7D05FE-3A58-B103-E9C7-69E606E491BC}"/>
              </a:ext>
            </a:extLst>
          </p:cNvPr>
          <p:cNvSpPr/>
          <p:nvPr/>
        </p:nvSpPr>
        <p:spPr>
          <a:xfrm>
            <a:off x="3932280" y="8251560"/>
            <a:ext cx="1100520" cy="154871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5ABDE"/>
          </a:solidFill>
          <a:ln w="9360">
            <a:solidFill>
              <a:srgbClr val="000000"/>
            </a:solidFill>
            <a:prstDash val="solid"/>
            <a:round/>
          </a:ln>
          <a:effectLst>
            <a:outerShdw dist="101823" dir="2700000" algn="tl">
              <a:srgbClr val="808080"/>
            </a:outerShdw>
          </a:effectLst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CDFF46A-A1DA-6837-CB1C-01617567BCC6}"/>
              </a:ext>
            </a:extLst>
          </p:cNvPr>
          <p:cNvSpPr/>
          <p:nvPr/>
        </p:nvSpPr>
        <p:spPr>
          <a:xfrm>
            <a:off x="10583280" y="8229600"/>
            <a:ext cx="1100520" cy="154871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5ABDE"/>
          </a:solidFill>
          <a:ln w="9360">
            <a:solidFill>
              <a:srgbClr val="000000"/>
            </a:solidFill>
            <a:prstDash val="solid"/>
            <a:round/>
          </a:ln>
          <a:effectLst>
            <a:outerShdw dist="101823" dir="2700000" algn="tl">
              <a:srgbClr val="808080"/>
            </a:outerShdw>
          </a:effectLst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4CE9C89-977D-4AF0-56B0-50F6E3A9DC6D}"/>
              </a:ext>
            </a:extLst>
          </p:cNvPr>
          <p:cNvSpPr/>
          <p:nvPr/>
        </p:nvSpPr>
        <p:spPr>
          <a:xfrm>
            <a:off x="17553600" y="8229600"/>
            <a:ext cx="1100520" cy="154871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5ABDE"/>
          </a:solidFill>
          <a:ln w="9360">
            <a:solidFill>
              <a:srgbClr val="000000"/>
            </a:solidFill>
            <a:prstDash val="solid"/>
            <a:round/>
          </a:ln>
          <a:effectLst>
            <a:outerShdw dist="101823" dir="2700000" algn="tl">
              <a:srgbClr val="808080"/>
            </a:outerShdw>
          </a:effectLst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871BC9-CFC7-A099-9E01-131EB2D822C4}"/>
              </a:ext>
            </a:extLst>
          </p:cNvPr>
          <p:cNvSpPr txBox="1"/>
          <p:nvPr/>
        </p:nvSpPr>
        <p:spPr>
          <a:xfrm>
            <a:off x="2696040" y="11720519"/>
            <a:ext cx="376020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Storage Node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1DB17B-B907-B6E7-92A6-4258B19E51D5}"/>
              </a:ext>
            </a:extLst>
          </p:cNvPr>
          <p:cNvSpPr txBox="1"/>
          <p:nvPr/>
        </p:nvSpPr>
        <p:spPr>
          <a:xfrm>
            <a:off x="9482760" y="11612880"/>
            <a:ext cx="376020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Storage Node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703927-B26F-7023-19F5-9B797BF8D217}"/>
              </a:ext>
            </a:extLst>
          </p:cNvPr>
          <p:cNvSpPr txBox="1"/>
          <p:nvPr/>
        </p:nvSpPr>
        <p:spPr>
          <a:xfrm>
            <a:off x="16453080" y="11629079"/>
            <a:ext cx="376020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Storage Node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35D074-4AD8-59C7-F7B4-5DBB6F8D45A1}"/>
              </a:ext>
            </a:extLst>
          </p:cNvPr>
          <p:cNvSpPr txBox="1"/>
          <p:nvPr/>
        </p:nvSpPr>
        <p:spPr>
          <a:xfrm>
            <a:off x="3840479" y="9983160"/>
            <a:ext cx="155916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Brick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2F6DED-5385-5B9A-CD4F-B65E28DF8573}"/>
              </a:ext>
            </a:extLst>
          </p:cNvPr>
          <p:cNvSpPr txBox="1"/>
          <p:nvPr/>
        </p:nvSpPr>
        <p:spPr>
          <a:xfrm>
            <a:off x="10308240" y="9966960"/>
            <a:ext cx="155916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Brick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ACF8A8-5AC0-B6CA-FB35-AB6C960A2C67}"/>
              </a:ext>
            </a:extLst>
          </p:cNvPr>
          <p:cNvSpPr txBox="1"/>
          <p:nvPr/>
        </p:nvSpPr>
        <p:spPr>
          <a:xfrm>
            <a:off x="17461800" y="9897840"/>
            <a:ext cx="155916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Brick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776066-9EEC-E72C-5BB9-58CF748E8CAE}"/>
              </a:ext>
            </a:extLst>
          </p:cNvPr>
          <p:cNvCxnSpPr>
            <a:stCxn id="20" idx="2"/>
            <a:endCxn id="7" idx="0"/>
          </p:cNvCxnSpPr>
          <p:nvPr/>
        </p:nvCxnSpPr>
        <p:spPr>
          <a:xfrm flipH="1">
            <a:off x="4482360" y="4937760"/>
            <a:ext cx="6638760" cy="331380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2385794-4630-38C9-650E-BEE3DF424216}"/>
              </a:ext>
            </a:extLst>
          </p:cNvPr>
          <p:cNvCxnSpPr>
            <a:stCxn id="20" idx="2"/>
          </p:cNvCxnSpPr>
          <p:nvPr/>
        </p:nvCxnSpPr>
        <p:spPr>
          <a:xfrm>
            <a:off x="11121120" y="4937760"/>
            <a:ext cx="12240" cy="329184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7642524-B962-4D83-C5BA-8D46CD82E418}"/>
              </a:ext>
            </a:extLst>
          </p:cNvPr>
          <p:cNvCxnSpPr>
            <a:stCxn id="20" idx="2"/>
          </p:cNvCxnSpPr>
          <p:nvPr/>
        </p:nvCxnSpPr>
        <p:spPr>
          <a:xfrm>
            <a:off x="11121120" y="4937760"/>
            <a:ext cx="6982560" cy="329184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C5C068D-F43D-6BF9-2DA9-029F3084EAE8}"/>
              </a:ext>
            </a:extLst>
          </p:cNvPr>
          <p:cNvSpPr txBox="1"/>
          <p:nvPr/>
        </p:nvSpPr>
        <p:spPr>
          <a:xfrm>
            <a:off x="10058400" y="2576519"/>
            <a:ext cx="376020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Client</a:t>
            </a:r>
          </a:p>
        </p:txBody>
      </p:sp>
      <p:pic>
        <p:nvPicPr>
          <p:cNvPr id="20" name="">
            <a:extLst>
              <a:ext uri="{FF2B5EF4-FFF2-40B4-BE49-F238E27FC236}">
                <a16:creationId xmlns:a16="http://schemas.microsoft.com/office/drawing/2014/main" id="{DCBD08B9-09B7-32C7-F2B4-18793484CB9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9989280" y="3383280"/>
            <a:ext cx="2263680" cy="1554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">
            <a:extLst>
              <a:ext uri="{FF2B5EF4-FFF2-40B4-BE49-F238E27FC236}">
                <a16:creationId xmlns:a16="http://schemas.microsoft.com/office/drawing/2014/main" id="{102D2771-70C6-BDF7-573D-FF6BEBCB884B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297680" y="8595360"/>
            <a:ext cx="548640" cy="1005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">
            <a:extLst>
              <a:ext uri="{FF2B5EF4-FFF2-40B4-BE49-F238E27FC236}">
                <a16:creationId xmlns:a16="http://schemas.microsoft.com/office/drawing/2014/main" id="{A0D9AE0E-4D29-352C-0192-71AC281747F7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7830800" y="8503920"/>
            <a:ext cx="548640" cy="100548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487AD66-2300-BB33-8D95-A81C09ECB837}"/>
              </a:ext>
            </a:extLst>
          </p:cNvPr>
          <p:cNvSpPr txBox="1"/>
          <p:nvPr/>
        </p:nvSpPr>
        <p:spPr>
          <a:xfrm>
            <a:off x="5292360" y="8703000"/>
            <a:ext cx="156564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File1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70054F-E67B-4BB9-1696-CF8F6A1DE804}"/>
              </a:ext>
            </a:extLst>
          </p:cNvPr>
          <p:cNvSpPr txBox="1"/>
          <p:nvPr/>
        </p:nvSpPr>
        <p:spPr>
          <a:xfrm>
            <a:off x="18745200" y="8686800"/>
            <a:ext cx="156564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File2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419327-AD02-84E5-BF64-EF1600E0ADC8}"/>
              </a:ext>
            </a:extLst>
          </p:cNvPr>
          <p:cNvSpPr txBox="1"/>
          <p:nvPr/>
        </p:nvSpPr>
        <p:spPr>
          <a:xfrm>
            <a:off x="3555000" y="10789920"/>
            <a:ext cx="183996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[0, a]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05C617-2A18-5DE7-D72F-531751C17515}"/>
              </a:ext>
            </a:extLst>
          </p:cNvPr>
          <p:cNvSpPr txBox="1"/>
          <p:nvPr/>
        </p:nvSpPr>
        <p:spPr>
          <a:xfrm>
            <a:off x="10241279" y="10682280"/>
            <a:ext cx="183996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[a + 1, b]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423ECA-1B22-FB5F-8864-106803163A60}"/>
              </a:ext>
            </a:extLst>
          </p:cNvPr>
          <p:cNvSpPr txBox="1"/>
          <p:nvPr/>
        </p:nvSpPr>
        <p:spPr>
          <a:xfrm>
            <a:off x="17190720" y="10623240"/>
            <a:ext cx="183996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[b + 1, c]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30B955-B6D1-D7FE-007F-073FCA557CAE}"/>
              </a:ext>
            </a:extLst>
          </p:cNvPr>
          <p:cNvSpPr txBox="1"/>
          <p:nvPr/>
        </p:nvSpPr>
        <p:spPr>
          <a:xfrm>
            <a:off x="14264640" y="3336479"/>
            <a:ext cx="7132320" cy="546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File1 Hash = x, Where 0 &lt;= x &lt;= 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D6DE02-0E15-41C3-DC1A-654B4C0EC40B}"/>
              </a:ext>
            </a:extLst>
          </p:cNvPr>
          <p:cNvSpPr txBox="1"/>
          <p:nvPr/>
        </p:nvSpPr>
        <p:spPr>
          <a:xfrm>
            <a:off x="14447520" y="4068000"/>
            <a:ext cx="6492240" cy="546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File2 Hash = y, Where b &lt; y &lt;= c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FA971542-FC3F-C54F-382E-C54CA0B48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88D2CEE0-2A23-4100-BE72-CD5A7F943931}" type="datetime1">
              <a:t>7/29/2022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573649-413C-F121-359F-8563DE62A65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544513"/>
            <a:ext cx="22013863" cy="1376362"/>
          </a:xfrm>
        </p:spPr>
        <p:txBody>
          <a:bodyPr/>
          <a:lstStyle/>
          <a:p>
            <a:pPr lvl="0" algn="l"/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Creating Volumes - Distribute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9B48A-25CA-A506-B6CA-DD870B3EE60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446338" y="2286000"/>
            <a:ext cx="22013862" cy="7954963"/>
          </a:xfrm>
        </p:spPr>
        <p:txBody>
          <a:bodyPr/>
          <a:lstStyle/>
          <a:p>
            <a:pPr lvl="0">
              <a:spcAft>
                <a:spcPts val="0"/>
              </a:spcAft>
              <a:buSzPts val="3037"/>
              <a:buBlip>
                <a:blip r:embed="rId3"/>
              </a:buBlip>
            </a:pPr>
            <a:r>
              <a:rPr lang="en-US" sz="4800"/>
              <a:t>Distributed volumes distributes files throughout the bricks in the volume</a:t>
            </a:r>
          </a:p>
          <a:p>
            <a:pPr lvl="0">
              <a:spcBef>
                <a:spcPts val="36000"/>
              </a:spcBef>
              <a:spcAft>
                <a:spcPts val="1984"/>
              </a:spcAft>
              <a:buSzPts val="3037"/>
              <a:buBlip>
                <a:blip r:embed="rId3"/>
              </a:buBlip>
            </a:pPr>
            <a:r>
              <a:rPr lang="en-US" sz="4800"/>
              <a:t>Its advised to provide a nested directory in the brick mount point as the brick directory</a:t>
            </a:r>
          </a:p>
          <a:p>
            <a:pPr lvl="0">
              <a:spcAft>
                <a:spcPts val="0"/>
              </a:spcAft>
              <a:buSzPts val="3037"/>
              <a:buBlip>
                <a:blip r:embed="rId3"/>
              </a:buBlip>
            </a:pPr>
            <a:r>
              <a:rPr lang="en-US" sz="4800"/>
              <a:t>If transport type is not specified 'tcp' is used as default</a:t>
            </a:r>
          </a:p>
          <a:p>
            <a:pPr lvl="0">
              <a:spcAft>
                <a:spcPts val="0"/>
              </a:spcAft>
            </a:pPr>
            <a:endParaRPr lang="en-US" sz="4800">
              <a:solidFill>
                <a:srgbClr val="000000"/>
              </a:solidFill>
              <a:latin typeface="Courier 10 Pitch" pitchFamily="1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B8878F-C776-A484-A2D6-2AA34FFCA064}"/>
              </a:ext>
            </a:extLst>
          </p:cNvPr>
          <p:cNvSpPr txBox="1"/>
          <p:nvPr/>
        </p:nvSpPr>
        <p:spPr>
          <a:xfrm>
            <a:off x="18562320" y="1005840"/>
            <a:ext cx="4480560" cy="1005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F7D4950-63AF-615F-3011-5D9004B8DC21}"/>
              </a:ext>
            </a:extLst>
          </p:cNvPr>
          <p:cNvSpPr/>
          <p:nvPr/>
        </p:nvSpPr>
        <p:spPr>
          <a:xfrm>
            <a:off x="2194920" y="3291839"/>
            <a:ext cx="18013680" cy="384047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800" b="0" i="0" u="none" strike="noStrike" kern="1200">
              <a:ln>
                <a:noFill/>
              </a:ln>
              <a:solidFill>
                <a:srgbClr val="FF420E"/>
              </a:solidFill>
              <a:latin typeface="Courier 10 Pitch" pitchFamily="17"/>
              <a:ea typeface="WenQuanYi Micro Hei" pitchFamily="2"/>
              <a:cs typeface="Lohit Hindi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C33A4E-FADB-1A5F-BBDA-4E67825E8E36}"/>
              </a:ext>
            </a:extLst>
          </p:cNvPr>
          <p:cNvSpPr txBox="1"/>
          <p:nvPr/>
        </p:nvSpPr>
        <p:spPr>
          <a:xfrm>
            <a:off x="2651760" y="3657600"/>
            <a:ext cx="17099280" cy="30175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>
                <a:ln>
                  <a:noFill/>
                </a:ln>
                <a:solidFill>
                  <a:srgbClr val="FF420E"/>
                </a:solidFill>
                <a:latin typeface="Courier 10 Pitch" pitchFamily="17"/>
                <a:ea typeface="WenQuanYi Micro Hei" pitchFamily="2"/>
                <a:cs typeface="Lohit Hindi" pitchFamily="2"/>
              </a:rPr>
              <a:t># gluster volume create &lt;volume name&gt; [transport &lt;tcp|rdma|tcp,rdma&gt;] &lt;Node IP/hostname&gt;:&lt;brick path&gt;.... [force]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200" b="0" i="0" u="none" strike="noStrike" kern="1200">
              <a:ln>
                <a:noFill/>
              </a:ln>
              <a:solidFill>
                <a:srgbClr val="800000"/>
              </a:solidFill>
              <a:latin typeface="Courier 10 Pitch" pitchFamily="17"/>
              <a:ea typeface="WenQuanYi Micro Hei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>
                <a:ln>
                  <a:noFill/>
                </a:ln>
                <a:solidFill>
                  <a:srgbClr val="800000"/>
                </a:solidFill>
                <a:latin typeface="Courier 10 Pitch" pitchFamily="17"/>
                <a:ea typeface="WenQuanYi Micro Hei" pitchFamily="2"/>
                <a:cs typeface="Lohit Hindi" pitchFamily="2"/>
              </a:rPr>
              <a:t>e.g.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>
                <a:ln>
                  <a:noFill/>
                </a:ln>
                <a:solidFill>
                  <a:srgbClr val="800000"/>
                </a:solidFill>
                <a:latin typeface="Courier 10 Pitch" pitchFamily="17"/>
                <a:ea typeface="WenQuanYi Micro Hei" pitchFamily="2"/>
                <a:cs typeface="Lohit Hindi" pitchFamily="2"/>
              </a:rPr>
              <a:t># gluster volume create dist_vol host1:/mnt/brick1/data host2:/mnt/brick1/data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407CFA-2A3E-AAAD-593B-5D2A80064775}"/>
              </a:ext>
            </a:extLst>
          </p:cNvPr>
          <p:cNvSpPr txBox="1"/>
          <p:nvPr/>
        </p:nvSpPr>
        <p:spPr>
          <a:xfrm>
            <a:off x="20880000" y="1080000"/>
            <a:ext cx="1737359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  <a:hlinkClick r:id="rId4"/>
              </a:rPr>
              <a:t>Demo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F203E0D-5C7F-C1A6-271F-5E8DDD878A40}"/>
              </a:ext>
            </a:extLst>
          </p:cNvPr>
          <p:cNvSpPr/>
          <p:nvPr/>
        </p:nvSpPr>
        <p:spPr>
          <a:xfrm>
            <a:off x="13701960" y="6675119"/>
            <a:ext cx="4035599" cy="48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2D050"/>
          </a:solidFill>
          <a:ln w="9360">
            <a:solidFill>
              <a:srgbClr val="000000"/>
            </a:solidFill>
            <a:prstDash val="solid"/>
          </a:ln>
          <a:effectLst>
            <a:outerShdw dist="101823" dir="2700000" algn="tl">
              <a:srgbClr val="808080"/>
            </a:outerShdw>
          </a:effectLst>
        </p:spPr>
        <p:txBody>
          <a:bodyPr vert="horz" wrap="none" lIns="94680" tIns="49680" rIns="94680" bIns="4968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DDF79B3-0276-E895-8C47-4E67776741C3}"/>
              </a:ext>
            </a:extLst>
          </p:cNvPr>
          <p:cNvSpPr/>
          <p:nvPr/>
        </p:nvSpPr>
        <p:spPr>
          <a:xfrm>
            <a:off x="15051959" y="8115119"/>
            <a:ext cx="1100520" cy="154871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5ABDE"/>
          </a:solidFill>
          <a:ln w="9360">
            <a:solidFill>
              <a:srgbClr val="000000"/>
            </a:solidFill>
            <a:prstDash val="solid"/>
            <a:round/>
          </a:ln>
          <a:effectLst>
            <a:outerShdw dist="101823" dir="2700000" algn="tl">
              <a:srgbClr val="808080"/>
            </a:outerShdw>
          </a:effectLst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B1EA1FB-2555-D852-C755-2F6FB822C118}"/>
              </a:ext>
            </a:extLst>
          </p:cNvPr>
          <p:cNvSpPr/>
          <p:nvPr/>
        </p:nvSpPr>
        <p:spPr>
          <a:xfrm>
            <a:off x="8503920" y="2560319"/>
            <a:ext cx="5212080" cy="31089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EEEEE"/>
          </a:solidFill>
          <a:ln w="9360">
            <a:solidFill>
              <a:srgbClr val="000000"/>
            </a:solidFill>
            <a:prstDash val="solid"/>
          </a:ln>
          <a:effectLst>
            <a:outerShdw dist="101823" dir="2700000" algn="tl">
              <a:srgbClr val="808080"/>
            </a:outerShdw>
          </a:effectLst>
        </p:spPr>
        <p:txBody>
          <a:bodyPr vert="horz" wrap="none" lIns="94680" tIns="49680" rIns="94680" bIns="4968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0EF3185-85C8-3F65-3174-DB6CFB8C268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260000" y="180000"/>
            <a:ext cx="21960000" cy="2289600"/>
          </a:xfrm>
        </p:spPr>
        <p:txBody>
          <a:bodyPr>
            <a:spAutoFit/>
          </a:bodyPr>
          <a:lstStyle/>
          <a:p>
            <a:pPr lvl="0" algn="l"/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Replicate</a:t>
            </a:r>
            <a:r>
              <a:rPr lang="en-US" sz="8000">
                <a:latin typeface="Liberation Sans" pitchFamily="34"/>
              </a:rPr>
              <a:t> </a:t>
            </a:r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Volume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47076AD-63DC-4481-3E35-7F79024A5A2B}"/>
              </a:ext>
            </a:extLst>
          </p:cNvPr>
          <p:cNvSpPr/>
          <p:nvPr/>
        </p:nvSpPr>
        <p:spPr>
          <a:xfrm>
            <a:off x="4937760" y="6675119"/>
            <a:ext cx="4035599" cy="48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2D050"/>
          </a:solidFill>
          <a:ln w="9360">
            <a:solidFill>
              <a:srgbClr val="000000"/>
            </a:solidFill>
            <a:prstDash val="solid"/>
          </a:ln>
          <a:effectLst>
            <a:outerShdw dist="101823" dir="2700000" algn="tl">
              <a:srgbClr val="808080"/>
            </a:outerShdw>
          </a:effectLst>
        </p:spPr>
        <p:txBody>
          <a:bodyPr vert="horz" wrap="none" lIns="94680" tIns="49680" rIns="94680" bIns="4968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006D0C9-9C83-8E07-25FE-553125C1F4FD}"/>
              </a:ext>
            </a:extLst>
          </p:cNvPr>
          <p:cNvSpPr/>
          <p:nvPr/>
        </p:nvSpPr>
        <p:spPr>
          <a:xfrm>
            <a:off x="6345360" y="8115119"/>
            <a:ext cx="1100520" cy="154871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5ABDE"/>
          </a:solidFill>
          <a:ln w="9360">
            <a:solidFill>
              <a:srgbClr val="000000"/>
            </a:solidFill>
            <a:prstDash val="solid"/>
            <a:round/>
          </a:ln>
          <a:effectLst>
            <a:outerShdw dist="101823" dir="2700000" algn="tl">
              <a:srgbClr val="808080"/>
            </a:outerShdw>
          </a:effectLst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0E740C-BD99-78A8-50FF-3C5D6778E9AF}"/>
              </a:ext>
            </a:extLst>
          </p:cNvPr>
          <p:cNvSpPr txBox="1"/>
          <p:nvPr/>
        </p:nvSpPr>
        <p:spPr>
          <a:xfrm>
            <a:off x="5214960" y="11715120"/>
            <a:ext cx="376020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Storage Node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6E1894-96B6-8849-61CC-82BA6346E794}"/>
              </a:ext>
            </a:extLst>
          </p:cNvPr>
          <p:cNvSpPr txBox="1"/>
          <p:nvPr/>
        </p:nvSpPr>
        <p:spPr>
          <a:xfrm>
            <a:off x="6039360" y="9735120"/>
            <a:ext cx="155916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Brick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EE3BEE-29AA-20E7-31F0-6EC0A51D198C}"/>
              </a:ext>
            </a:extLst>
          </p:cNvPr>
          <p:cNvCxnSpPr>
            <a:stCxn id="12" idx="2"/>
          </p:cNvCxnSpPr>
          <p:nvPr/>
        </p:nvCxnSpPr>
        <p:spPr>
          <a:xfrm flipH="1">
            <a:off x="6895440" y="4937760"/>
            <a:ext cx="4225680" cy="3177359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9608FD3-5EAA-71E9-CBFB-F211AA6F68C9}"/>
              </a:ext>
            </a:extLst>
          </p:cNvPr>
          <p:cNvSpPr txBox="1"/>
          <p:nvPr/>
        </p:nvSpPr>
        <p:spPr>
          <a:xfrm>
            <a:off x="10058400" y="2576519"/>
            <a:ext cx="376020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Client</a:t>
            </a:r>
          </a:p>
        </p:txBody>
      </p:sp>
      <p:pic>
        <p:nvPicPr>
          <p:cNvPr id="12" name="">
            <a:extLst>
              <a:ext uri="{FF2B5EF4-FFF2-40B4-BE49-F238E27FC236}">
                <a16:creationId xmlns:a16="http://schemas.microsoft.com/office/drawing/2014/main" id="{3D81E16F-0CEF-EEFE-1DB0-D968E944BB5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9989280" y="3383280"/>
            <a:ext cx="2263680" cy="1554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">
            <a:extLst>
              <a:ext uri="{FF2B5EF4-FFF2-40B4-BE49-F238E27FC236}">
                <a16:creationId xmlns:a16="http://schemas.microsoft.com/office/drawing/2014/main" id="{25041929-F560-F79F-6B5A-C3EFDEB40303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5361920" y="8412840"/>
            <a:ext cx="548640" cy="1005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">
            <a:extLst>
              <a:ext uri="{FF2B5EF4-FFF2-40B4-BE49-F238E27FC236}">
                <a16:creationId xmlns:a16="http://schemas.microsoft.com/office/drawing/2014/main" id="{BB2CF799-D963-4E37-F31F-F9AB519EB099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6583679" y="8321040"/>
            <a:ext cx="548640" cy="100548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8564EB7-7F80-0829-B097-4A44CC630A75}"/>
              </a:ext>
            </a:extLst>
          </p:cNvPr>
          <p:cNvSpPr txBox="1"/>
          <p:nvPr/>
        </p:nvSpPr>
        <p:spPr>
          <a:xfrm>
            <a:off x="7589519" y="8503920"/>
            <a:ext cx="156564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File1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000F82-32A3-D043-77FE-76634BDB3443}"/>
              </a:ext>
            </a:extLst>
          </p:cNvPr>
          <p:cNvSpPr txBox="1"/>
          <p:nvPr/>
        </p:nvSpPr>
        <p:spPr>
          <a:xfrm>
            <a:off x="13979159" y="11715120"/>
            <a:ext cx="376020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Storage Node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4DBD0A-6679-7DBF-5708-651DFA21BCC3}"/>
              </a:ext>
            </a:extLst>
          </p:cNvPr>
          <p:cNvSpPr txBox="1"/>
          <p:nvPr/>
        </p:nvSpPr>
        <p:spPr>
          <a:xfrm>
            <a:off x="14987160" y="9735120"/>
            <a:ext cx="155916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Brick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510846-9D72-B935-66BF-782BCB912030}"/>
              </a:ext>
            </a:extLst>
          </p:cNvPr>
          <p:cNvCxnSpPr/>
          <p:nvPr/>
        </p:nvCxnSpPr>
        <p:spPr>
          <a:xfrm>
            <a:off x="11121120" y="4937760"/>
            <a:ext cx="4480920" cy="3177359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1287CD0-BD4E-EC88-3DCA-190D85150F7E}"/>
              </a:ext>
            </a:extLst>
          </p:cNvPr>
          <p:cNvSpPr txBox="1"/>
          <p:nvPr/>
        </p:nvSpPr>
        <p:spPr>
          <a:xfrm>
            <a:off x="16356600" y="8595360"/>
            <a:ext cx="156564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File1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2DBDD21A-BBA0-E5EA-338C-F0A4508AF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1BC2C93A-7CDF-4FB9-98A7-4CA260004211}" type="datetime1">
              <a:t>7/29/2022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818E61-071F-FC97-4C5D-6C902ECD4A4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544513"/>
            <a:ext cx="22013863" cy="1376362"/>
          </a:xfrm>
        </p:spPr>
        <p:txBody>
          <a:bodyPr/>
          <a:lstStyle/>
          <a:p>
            <a:pPr lvl="0" algn="l"/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Creating Volumes - Replicate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70706-EBD4-E8F9-0A98-377D3A541B6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446338" y="2286000"/>
            <a:ext cx="22013862" cy="7954963"/>
          </a:xfrm>
        </p:spPr>
        <p:txBody>
          <a:bodyPr/>
          <a:lstStyle/>
          <a:p>
            <a:pPr lvl="0">
              <a:spcBef>
                <a:spcPts val="36000"/>
              </a:spcBef>
              <a:spcAft>
                <a:spcPts val="1984"/>
              </a:spcAft>
              <a:buSzPts val="3037"/>
              <a:buBlip>
                <a:blip r:embed="rId3"/>
              </a:buBlip>
            </a:pPr>
            <a:r>
              <a:rPr lang="en-US" sz="4800"/>
              <a:t>Replicated volumes provides file replication across n (replica) bricks</a:t>
            </a:r>
          </a:p>
          <a:p>
            <a:pPr lvl="0">
              <a:spcBef>
                <a:spcPts val="35717"/>
              </a:spcBef>
              <a:spcAft>
                <a:spcPts val="1701"/>
              </a:spcAft>
              <a:buSzPts val="3037"/>
              <a:buBlip>
                <a:blip r:embed="rId3"/>
              </a:buBlip>
            </a:pPr>
            <a:r>
              <a:rPr lang="en-US" sz="4800"/>
              <a:t>Number of bricks must be a multiple of the replica count</a:t>
            </a:r>
          </a:p>
          <a:p>
            <a:pPr lvl="0">
              <a:spcBef>
                <a:spcPts val="2551"/>
              </a:spcBef>
              <a:spcAft>
                <a:spcPts val="0"/>
              </a:spcAft>
              <a:buSzPts val="3037"/>
              <a:buBlip>
                <a:blip r:embed="rId3"/>
              </a:buBlip>
            </a:pPr>
            <a:r>
              <a:rPr lang="en-US" sz="4800"/>
              <a:t>It is advised to have bricks in different servers</a:t>
            </a:r>
          </a:p>
          <a:p>
            <a:pPr lvl="0">
              <a:spcBef>
                <a:spcPts val="2551"/>
              </a:spcBef>
              <a:spcAft>
                <a:spcPts val="0"/>
              </a:spcAft>
              <a:buSzPts val="3037"/>
              <a:buBlip>
                <a:blip r:embed="rId3"/>
              </a:buBlip>
            </a:pPr>
            <a:r>
              <a:rPr lang="en-US" sz="4800"/>
              <a:t>The replication is synchronous in nature, hence it is not advised to combine a brick in different geo location as it may reduce the performance drastically</a:t>
            </a:r>
          </a:p>
          <a:p>
            <a:pPr lvl="0">
              <a:spcBef>
                <a:spcPts val="2551"/>
              </a:spcBef>
              <a:spcAft>
                <a:spcPts val="0"/>
              </a:spcAft>
            </a:pPr>
            <a:endParaRPr lang="en-US" sz="4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08BEC4-D57B-122E-EEC6-5C1F138FA8F7}"/>
              </a:ext>
            </a:extLst>
          </p:cNvPr>
          <p:cNvSpPr txBox="1"/>
          <p:nvPr/>
        </p:nvSpPr>
        <p:spPr>
          <a:xfrm>
            <a:off x="18562320" y="1005840"/>
            <a:ext cx="448056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60BBDDE-FDEF-A1B4-F067-E1EC46D791E0}"/>
              </a:ext>
            </a:extLst>
          </p:cNvPr>
          <p:cNvSpPr/>
          <p:nvPr/>
        </p:nvSpPr>
        <p:spPr>
          <a:xfrm>
            <a:off x="2194920" y="3291839"/>
            <a:ext cx="18013680" cy="384047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D827FE-5368-4BB1-849D-EC1676F3A140}"/>
              </a:ext>
            </a:extLst>
          </p:cNvPr>
          <p:cNvSpPr txBox="1"/>
          <p:nvPr/>
        </p:nvSpPr>
        <p:spPr>
          <a:xfrm>
            <a:off x="2651760" y="3657600"/>
            <a:ext cx="17099280" cy="30175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>
                <a:ln>
                  <a:noFill/>
                </a:ln>
                <a:solidFill>
                  <a:srgbClr val="FF420E"/>
                </a:solidFill>
                <a:latin typeface="Courier 10 Pitch" pitchFamily="17"/>
                <a:ea typeface="WenQuanYi Micro Hei" pitchFamily="2"/>
                <a:cs typeface="Lohit Hindi" pitchFamily="2"/>
              </a:rPr>
              <a:t># gluster volume create &lt;volume name&gt; [replica &lt;COUNT&gt;] [transport &lt;tcp|rdma|tcp,rdma&gt;] &lt;Node IP/hostname&gt;:&lt;brick path&gt;.... [force]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200" b="0" i="0" u="none" strike="noStrike" kern="1200">
              <a:ln>
                <a:noFill/>
              </a:ln>
              <a:solidFill>
                <a:srgbClr val="800000"/>
              </a:solidFill>
              <a:latin typeface="Courier 10 Pitch" pitchFamily="17"/>
              <a:ea typeface="WenQuanYi Micro Hei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>
                <a:ln>
                  <a:noFill/>
                </a:ln>
                <a:solidFill>
                  <a:srgbClr val="800000"/>
                </a:solidFill>
                <a:latin typeface="Courier 10 Pitch" pitchFamily="17"/>
                <a:ea typeface="WenQuanYi Micro Hei" pitchFamily="2"/>
                <a:cs typeface="Lohit Hindi" pitchFamily="2"/>
              </a:rPr>
              <a:t>e.g.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>
                <a:ln>
                  <a:noFill/>
                </a:ln>
                <a:solidFill>
                  <a:srgbClr val="800000"/>
                </a:solidFill>
                <a:latin typeface="Courier 10 Pitch" pitchFamily="17"/>
                <a:ea typeface="WenQuanYi Micro Hei" pitchFamily="2"/>
                <a:cs typeface="Lohit Hindi" pitchFamily="2"/>
              </a:rPr>
              <a:t># gluster volume create repl_vol replica 3 host1:/mnt/brick1/data host2:/mnt/brick1/data host3:/mnt/brick1/data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0514A8B-C43C-3DFD-60DD-58229387760E}"/>
              </a:ext>
            </a:extLst>
          </p:cNvPr>
          <p:cNvSpPr/>
          <p:nvPr/>
        </p:nvSpPr>
        <p:spPr>
          <a:xfrm>
            <a:off x="8503920" y="2560319"/>
            <a:ext cx="5212080" cy="31089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EEEEE"/>
          </a:solidFill>
          <a:ln w="9360">
            <a:solidFill>
              <a:srgbClr val="000000"/>
            </a:solidFill>
            <a:prstDash val="solid"/>
          </a:ln>
          <a:effectLst>
            <a:outerShdw dist="101823" dir="2700000" algn="tl">
              <a:srgbClr val="808080"/>
            </a:outerShdw>
          </a:effectLst>
        </p:spPr>
        <p:txBody>
          <a:bodyPr vert="horz" wrap="none" lIns="94680" tIns="49680" rIns="94680" bIns="4968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C91AE3-61AA-4CBE-6F86-2B59FDE8A1B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260000" y="180000"/>
            <a:ext cx="21960000" cy="2289600"/>
          </a:xfrm>
        </p:spPr>
        <p:txBody>
          <a:bodyPr>
            <a:spAutoFit/>
          </a:bodyPr>
          <a:lstStyle/>
          <a:p>
            <a:pPr lvl="0" algn="l"/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Distribute Replicate</a:t>
            </a:r>
            <a:r>
              <a:rPr lang="en-US" sz="8000">
                <a:latin typeface="Liberation Sans" pitchFamily="34"/>
              </a:rPr>
              <a:t> </a:t>
            </a:r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Volume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832FBE-6936-9F48-1FC5-16BAF14842C5}"/>
              </a:ext>
            </a:extLst>
          </p:cNvPr>
          <p:cNvGrpSpPr/>
          <p:nvPr/>
        </p:nvGrpSpPr>
        <p:grpSpPr>
          <a:xfrm>
            <a:off x="1677599" y="6766560"/>
            <a:ext cx="4035599" cy="5669279"/>
            <a:chOff x="1677599" y="6766560"/>
            <a:chExt cx="4035599" cy="5669279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64DDE6C-9B14-FF9C-24BB-FE9AE3014194}"/>
                </a:ext>
              </a:extLst>
            </p:cNvPr>
            <p:cNvSpPr/>
            <p:nvPr/>
          </p:nvSpPr>
          <p:spPr>
            <a:xfrm>
              <a:off x="1677599" y="6766560"/>
              <a:ext cx="4035599" cy="484632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92D050"/>
            </a:solidFill>
            <a:ln w="9360">
              <a:solidFill>
                <a:srgbClr val="000000"/>
              </a:solidFill>
              <a:prstDash val="solid"/>
            </a:ln>
            <a:effectLst>
              <a:outerShdw dist="101823" dir="2700000" algn="tl">
                <a:srgbClr val="808080"/>
              </a:outerShdw>
            </a:effectLst>
          </p:spPr>
          <p:txBody>
            <a:bodyPr vert="horz" wrap="none" lIns="94680" tIns="49680" rIns="94680" bIns="4968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52871B0-B8BE-4E87-EECD-AF2C4A2F6EF6}"/>
                </a:ext>
              </a:extLst>
            </p:cNvPr>
            <p:cNvSpPr/>
            <p:nvPr/>
          </p:nvSpPr>
          <p:spPr>
            <a:xfrm>
              <a:off x="3005640" y="8251560"/>
              <a:ext cx="1100520" cy="1548719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5ABDE"/>
            </a:solidFill>
            <a:ln w="9360">
              <a:solidFill>
                <a:srgbClr val="000000"/>
              </a:solidFill>
              <a:prstDash val="solid"/>
              <a:round/>
            </a:ln>
            <a:effectLst>
              <a:outerShdw dist="101823" dir="2700000" algn="tl">
                <a:srgbClr val="808080"/>
              </a:outerShdw>
            </a:effectLst>
          </p:spPr>
          <p:txBody>
            <a:bodyPr vert="horz" wrap="square" lIns="90000" tIns="45000" rIns="90000" bIns="45000" anchor="t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D8253CE-D175-F37E-3084-B6C6BAB93FCC}"/>
                </a:ext>
              </a:extLst>
            </p:cNvPr>
            <p:cNvSpPr txBox="1"/>
            <p:nvPr/>
          </p:nvSpPr>
          <p:spPr>
            <a:xfrm>
              <a:off x="1769400" y="11720519"/>
              <a:ext cx="3760200" cy="7153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4400" b="0" i="0" u="none" strike="noStrike" kern="1200">
                  <a:ln>
                    <a:noFill/>
                  </a:ln>
                  <a:latin typeface="Liberation Sans" pitchFamily="18"/>
                  <a:ea typeface="WenQuanYi Micro Hei" pitchFamily="2"/>
                  <a:cs typeface="Lohit Hindi" pitchFamily="2"/>
                </a:rPr>
                <a:t>Storage Node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0B11BE7-9711-2DB5-0097-3D1ACF99E30A}"/>
                </a:ext>
              </a:extLst>
            </p:cNvPr>
            <p:cNvSpPr txBox="1"/>
            <p:nvPr/>
          </p:nvSpPr>
          <p:spPr>
            <a:xfrm>
              <a:off x="2913840" y="9983160"/>
              <a:ext cx="1559160" cy="7153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4400" b="0" i="0" u="none" strike="noStrike" kern="1200">
                  <a:ln>
                    <a:noFill/>
                  </a:ln>
                  <a:latin typeface="Liberation Sans" pitchFamily="18"/>
                  <a:ea typeface="WenQuanYi Micro Hei" pitchFamily="2"/>
                  <a:cs typeface="Lohit Hindi" pitchFamily="2"/>
                </a:rPr>
                <a:t>Brick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37888AB-4138-8D75-CA9B-1634A8D2BAB1}"/>
              </a:ext>
            </a:extLst>
          </p:cNvPr>
          <p:cNvGrpSpPr/>
          <p:nvPr/>
        </p:nvGrpSpPr>
        <p:grpSpPr>
          <a:xfrm>
            <a:off x="7481519" y="6729120"/>
            <a:ext cx="4035599" cy="5561639"/>
            <a:chOff x="7481519" y="6729120"/>
            <a:chExt cx="4035599" cy="5561639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A25E30-FE02-34B0-467E-32DE9EDCE820}"/>
                </a:ext>
              </a:extLst>
            </p:cNvPr>
            <p:cNvSpPr/>
            <p:nvPr/>
          </p:nvSpPr>
          <p:spPr>
            <a:xfrm>
              <a:off x="7481519" y="6729120"/>
              <a:ext cx="4035599" cy="484632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92D050"/>
            </a:solidFill>
            <a:ln w="9360">
              <a:solidFill>
                <a:srgbClr val="000000"/>
              </a:solidFill>
              <a:prstDash val="solid"/>
            </a:ln>
            <a:effectLst>
              <a:outerShdw dist="101823" dir="2700000" algn="tl">
                <a:srgbClr val="808080"/>
              </a:outerShdw>
            </a:effectLst>
          </p:spPr>
          <p:txBody>
            <a:bodyPr vert="horz" wrap="none" lIns="94680" tIns="49680" rIns="94680" bIns="4968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492CA75-7C11-505D-4F97-492C87385105}"/>
                </a:ext>
              </a:extLst>
            </p:cNvPr>
            <p:cNvSpPr/>
            <p:nvPr/>
          </p:nvSpPr>
          <p:spPr>
            <a:xfrm>
              <a:off x="8857080" y="8192160"/>
              <a:ext cx="1100520" cy="1548719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5ABDE"/>
            </a:solidFill>
            <a:ln w="9360">
              <a:solidFill>
                <a:srgbClr val="000000"/>
              </a:solidFill>
              <a:prstDash val="solid"/>
              <a:round/>
            </a:ln>
            <a:effectLst>
              <a:outerShdw dist="101823" dir="2700000" algn="tl">
                <a:srgbClr val="808080"/>
              </a:outerShdw>
            </a:effectLst>
          </p:spPr>
          <p:txBody>
            <a:bodyPr vert="horz" wrap="square" lIns="90000" tIns="45000" rIns="90000" bIns="45000" anchor="t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3934902-BD3E-AE27-CF5B-6F8C8E758090}"/>
                </a:ext>
              </a:extLst>
            </p:cNvPr>
            <p:cNvSpPr txBox="1"/>
            <p:nvPr/>
          </p:nvSpPr>
          <p:spPr>
            <a:xfrm>
              <a:off x="7756560" y="11575439"/>
              <a:ext cx="3760200" cy="7153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4400" b="0" i="0" u="none" strike="noStrike" kern="1200">
                  <a:ln>
                    <a:noFill/>
                  </a:ln>
                  <a:latin typeface="Liberation Sans" pitchFamily="18"/>
                  <a:ea typeface="WenQuanYi Micro Hei" pitchFamily="2"/>
                  <a:cs typeface="Lohit Hindi" pitchFamily="2"/>
                </a:rPr>
                <a:t>Storage Node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D7BDF8-7330-838D-721D-E9F1D933AC8E}"/>
                </a:ext>
              </a:extLst>
            </p:cNvPr>
            <p:cNvSpPr txBox="1"/>
            <p:nvPr/>
          </p:nvSpPr>
          <p:spPr>
            <a:xfrm>
              <a:off x="8582040" y="9929519"/>
              <a:ext cx="1559160" cy="7153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4400" b="0" i="0" u="none" strike="noStrike" kern="1200">
                  <a:ln>
                    <a:noFill/>
                  </a:ln>
                  <a:latin typeface="Liberation Sans" pitchFamily="18"/>
                  <a:ea typeface="WenQuanYi Micro Hei" pitchFamily="2"/>
                  <a:cs typeface="Lohit Hindi" pitchFamily="2"/>
                </a:rPr>
                <a:t>Brick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F9FAB6-88B2-8279-D6EF-5B96B95C4707}"/>
              </a:ext>
            </a:extLst>
          </p:cNvPr>
          <p:cNvGrpSpPr/>
          <p:nvPr/>
        </p:nvGrpSpPr>
        <p:grpSpPr>
          <a:xfrm>
            <a:off x="13285080" y="6675119"/>
            <a:ext cx="4035600" cy="5577841"/>
            <a:chOff x="13285080" y="6675119"/>
            <a:chExt cx="4035600" cy="5577841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BBB9DD7-6D40-C15D-7AED-F382091AAEFC}"/>
                </a:ext>
              </a:extLst>
            </p:cNvPr>
            <p:cNvSpPr/>
            <p:nvPr/>
          </p:nvSpPr>
          <p:spPr>
            <a:xfrm>
              <a:off x="13285080" y="6675119"/>
              <a:ext cx="4035599" cy="484632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92D050"/>
            </a:solidFill>
            <a:ln w="9360">
              <a:solidFill>
                <a:srgbClr val="000000"/>
              </a:solidFill>
              <a:prstDash val="solid"/>
            </a:ln>
            <a:effectLst>
              <a:outerShdw dist="101823" dir="2700000" algn="tl">
                <a:srgbClr val="808080"/>
              </a:outerShdw>
            </a:effectLst>
          </p:spPr>
          <p:txBody>
            <a:bodyPr vert="horz" wrap="none" lIns="94680" tIns="49680" rIns="94680" bIns="4968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34B20EC-AD55-ECDC-BA0F-B42B0D546953}"/>
                </a:ext>
              </a:extLst>
            </p:cNvPr>
            <p:cNvSpPr/>
            <p:nvPr/>
          </p:nvSpPr>
          <p:spPr>
            <a:xfrm>
              <a:off x="14661000" y="8138160"/>
              <a:ext cx="1100520" cy="1548719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5ABDE"/>
            </a:solidFill>
            <a:ln w="9360">
              <a:solidFill>
                <a:srgbClr val="000000"/>
              </a:solidFill>
              <a:prstDash val="solid"/>
              <a:round/>
            </a:ln>
            <a:effectLst>
              <a:outerShdw dist="101823" dir="2700000" algn="tl">
                <a:srgbClr val="808080"/>
              </a:outerShdw>
            </a:effectLst>
          </p:spPr>
          <p:txBody>
            <a:bodyPr vert="horz" wrap="square" lIns="90000" tIns="45000" rIns="90000" bIns="45000" anchor="t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A15C894-343E-C409-69F9-1532ED705ADC}"/>
                </a:ext>
              </a:extLst>
            </p:cNvPr>
            <p:cNvSpPr txBox="1"/>
            <p:nvPr/>
          </p:nvSpPr>
          <p:spPr>
            <a:xfrm>
              <a:off x="13560480" y="11537640"/>
              <a:ext cx="3760200" cy="7153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4400" b="0" i="0" u="none" strike="noStrike" kern="1200">
                  <a:ln>
                    <a:noFill/>
                  </a:ln>
                  <a:latin typeface="Liberation Sans" pitchFamily="18"/>
                  <a:ea typeface="WenQuanYi Micro Hei" pitchFamily="2"/>
                  <a:cs typeface="Lohit Hindi" pitchFamily="2"/>
                </a:rPr>
                <a:t>Storage Node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544240-6D6C-0ED7-9340-723981EBE10A}"/>
                </a:ext>
              </a:extLst>
            </p:cNvPr>
            <p:cNvSpPr txBox="1"/>
            <p:nvPr/>
          </p:nvSpPr>
          <p:spPr>
            <a:xfrm>
              <a:off x="14569200" y="9806400"/>
              <a:ext cx="1559160" cy="7153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4400" b="0" i="0" u="none" strike="noStrike" kern="1200">
                  <a:ln>
                    <a:noFill/>
                  </a:ln>
                  <a:latin typeface="Liberation Sans" pitchFamily="18"/>
                  <a:ea typeface="WenQuanYi Micro Hei" pitchFamily="2"/>
                  <a:cs typeface="Lohit Hindi" pitchFamily="2"/>
                </a:rPr>
                <a:t>Brick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991099E-F2BE-9AFC-1099-638835357D2D}"/>
              </a:ext>
            </a:extLst>
          </p:cNvPr>
          <p:cNvCxnSpPr>
            <a:stCxn id="23" idx="2"/>
          </p:cNvCxnSpPr>
          <p:nvPr/>
        </p:nvCxnSpPr>
        <p:spPr>
          <a:xfrm flipH="1">
            <a:off x="3555720" y="4937760"/>
            <a:ext cx="7565400" cy="331380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ADC0B85-4166-4E79-8EDA-11A7EE12A603}"/>
              </a:ext>
            </a:extLst>
          </p:cNvPr>
          <p:cNvCxnSpPr>
            <a:stCxn id="23" idx="2"/>
          </p:cNvCxnSpPr>
          <p:nvPr/>
        </p:nvCxnSpPr>
        <p:spPr>
          <a:xfrm flipH="1">
            <a:off x="9407160" y="4937760"/>
            <a:ext cx="1713960" cy="325440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83DFE7E-98AA-BDC3-0192-9E106CF118FE}"/>
              </a:ext>
            </a:extLst>
          </p:cNvPr>
          <p:cNvCxnSpPr>
            <a:stCxn id="23" idx="2"/>
          </p:cNvCxnSpPr>
          <p:nvPr/>
        </p:nvCxnSpPr>
        <p:spPr>
          <a:xfrm>
            <a:off x="11121120" y="4937760"/>
            <a:ext cx="4089960" cy="320040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F8C9C19-ED1B-70EC-8960-F68D2A1CFE7A}"/>
              </a:ext>
            </a:extLst>
          </p:cNvPr>
          <p:cNvSpPr txBox="1"/>
          <p:nvPr/>
        </p:nvSpPr>
        <p:spPr>
          <a:xfrm>
            <a:off x="10058400" y="2576519"/>
            <a:ext cx="376020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Client</a:t>
            </a:r>
          </a:p>
        </p:txBody>
      </p:sp>
      <p:pic>
        <p:nvPicPr>
          <p:cNvPr id="23" name="">
            <a:extLst>
              <a:ext uri="{FF2B5EF4-FFF2-40B4-BE49-F238E27FC236}">
                <a16:creationId xmlns:a16="http://schemas.microsoft.com/office/drawing/2014/main" id="{733C1B7D-3465-C78E-F522-78AD160BABB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9989280" y="3383280"/>
            <a:ext cx="2263680" cy="1554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">
            <a:extLst>
              <a:ext uri="{FF2B5EF4-FFF2-40B4-BE49-F238E27FC236}">
                <a16:creationId xmlns:a16="http://schemas.microsoft.com/office/drawing/2014/main" id="{C16C1776-55C7-E381-AC02-39DB74BA93F1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4904720" y="8412840"/>
            <a:ext cx="548640" cy="100548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8A41A4C-6EB3-534C-2C58-5E56830F4D4C}"/>
              </a:ext>
            </a:extLst>
          </p:cNvPr>
          <p:cNvSpPr txBox="1"/>
          <p:nvPr/>
        </p:nvSpPr>
        <p:spPr>
          <a:xfrm>
            <a:off x="10149840" y="8686800"/>
            <a:ext cx="156564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File1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5673B30-E02F-0BE1-6C18-991E2DB49CA6}"/>
              </a:ext>
            </a:extLst>
          </p:cNvPr>
          <p:cNvGrpSpPr/>
          <p:nvPr/>
        </p:nvGrpSpPr>
        <p:grpSpPr>
          <a:xfrm>
            <a:off x="19007280" y="6766560"/>
            <a:ext cx="4035600" cy="5577839"/>
            <a:chOff x="19007280" y="6766560"/>
            <a:chExt cx="4035600" cy="5577839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24144EE-F379-BD92-4CC2-FEF49A98458A}"/>
                </a:ext>
              </a:extLst>
            </p:cNvPr>
            <p:cNvSpPr/>
            <p:nvPr/>
          </p:nvSpPr>
          <p:spPr>
            <a:xfrm>
              <a:off x="19007280" y="6766560"/>
              <a:ext cx="4035599" cy="484632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92D050"/>
            </a:solidFill>
            <a:ln w="9360">
              <a:solidFill>
                <a:srgbClr val="000000"/>
              </a:solidFill>
              <a:prstDash val="solid"/>
            </a:ln>
            <a:effectLst>
              <a:outerShdw dist="101823" dir="2700000" algn="tl">
                <a:srgbClr val="808080"/>
              </a:outerShdw>
            </a:effectLst>
          </p:spPr>
          <p:txBody>
            <a:bodyPr vert="horz" wrap="none" lIns="94680" tIns="49680" rIns="94680" bIns="4968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82B19AD-382E-D015-CE53-3D80861C8528}"/>
                </a:ext>
              </a:extLst>
            </p:cNvPr>
            <p:cNvSpPr/>
            <p:nvPr/>
          </p:nvSpPr>
          <p:spPr>
            <a:xfrm>
              <a:off x="20383200" y="8229600"/>
              <a:ext cx="1100520" cy="1548719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5ABDE"/>
            </a:solidFill>
            <a:ln w="9360">
              <a:solidFill>
                <a:srgbClr val="000000"/>
              </a:solidFill>
              <a:prstDash val="solid"/>
              <a:round/>
            </a:ln>
            <a:effectLst>
              <a:outerShdw dist="101823" dir="2700000" algn="tl">
                <a:srgbClr val="808080"/>
              </a:outerShdw>
            </a:effectLst>
          </p:spPr>
          <p:txBody>
            <a:bodyPr vert="horz" wrap="square" lIns="90000" tIns="45000" rIns="90000" bIns="45000" anchor="t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503FEC-D540-77FA-BC59-70EE5B5F2CE6}"/>
                </a:ext>
              </a:extLst>
            </p:cNvPr>
            <p:cNvSpPr txBox="1"/>
            <p:nvPr/>
          </p:nvSpPr>
          <p:spPr>
            <a:xfrm>
              <a:off x="19282680" y="11629079"/>
              <a:ext cx="3760200" cy="7153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4400" b="0" i="0" u="none" strike="noStrike" kern="1200">
                  <a:ln>
                    <a:noFill/>
                  </a:ln>
                  <a:latin typeface="Liberation Sans" pitchFamily="18"/>
                  <a:ea typeface="WenQuanYi Micro Hei" pitchFamily="2"/>
                  <a:cs typeface="Lohit Hindi" pitchFamily="2"/>
                </a:rPr>
                <a:t>Storage Node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54F9ADF-A91B-2E48-5A32-894ACD49E059}"/>
                </a:ext>
              </a:extLst>
            </p:cNvPr>
            <p:cNvSpPr txBox="1"/>
            <p:nvPr/>
          </p:nvSpPr>
          <p:spPr>
            <a:xfrm>
              <a:off x="20291400" y="9897840"/>
              <a:ext cx="1559160" cy="7153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4400" b="0" i="0" u="none" strike="noStrike" kern="1200">
                  <a:ln>
                    <a:noFill/>
                  </a:ln>
                  <a:latin typeface="Liberation Sans" pitchFamily="18"/>
                  <a:ea typeface="WenQuanYi Micro Hei" pitchFamily="2"/>
                  <a:cs typeface="Lohit Hindi" pitchFamily="2"/>
                </a:rPr>
                <a:t>Brick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A635C0-966B-AFB0-D64A-7E4B7E0E9841}"/>
              </a:ext>
            </a:extLst>
          </p:cNvPr>
          <p:cNvCxnSpPr/>
          <p:nvPr/>
        </p:nvCxnSpPr>
        <p:spPr>
          <a:xfrm>
            <a:off x="11121120" y="4937760"/>
            <a:ext cx="9812160" cy="329184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pic>
        <p:nvPicPr>
          <p:cNvPr id="32" name="">
            <a:extLst>
              <a:ext uri="{FF2B5EF4-FFF2-40B4-BE49-F238E27FC236}">
                <a16:creationId xmlns:a16="http://schemas.microsoft.com/office/drawing/2014/main" id="{0FCA3BED-0297-4DFF-3F9A-166B20F0910B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9144000" y="8412840"/>
            <a:ext cx="548640" cy="1005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">
            <a:extLst>
              <a:ext uri="{FF2B5EF4-FFF2-40B4-BE49-F238E27FC236}">
                <a16:creationId xmlns:a16="http://schemas.microsoft.com/office/drawing/2014/main" id="{A9B1B453-9060-5C36-5181-48E75DA6818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3383280" y="8504280"/>
            <a:ext cx="548640" cy="100548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9AF2C87-4654-B1D8-A331-2CE891E985BB}"/>
              </a:ext>
            </a:extLst>
          </p:cNvPr>
          <p:cNvSpPr/>
          <p:nvPr/>
        </p:nvSpPr>
        <p:spPr>
          <a:xfrm>
            <a:off x="13898880" y="7380000"/>
            <a:ext cx="8138520" cy="356616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8AE234"/>
              </a:gs>
              <a:gs pos="100000">
                <a:srgbClr val="4E9A06"/>
              </a:gs>
            </a:gsLst>
            <a:lin ang="3600000"/>
          </a:gradFill>
          <a:ln w="72000">
            <a:solidFill>
              <a:srgbClr val="808080"/>
            </a:solidFill>
            <a:custDash>
              <a:ds d="25500" sp="63500"/>
              <a:ds d="25500" sp="63500"/>
              <a:ds d="127000" sp="63500"/>
              <a:ds d="127000" sp="63500"/>
              <a:ds d="127000" sp="63500"/>
            </a:custDash>
          </a:ln>
        </p:spPr>
        <p:txBody>
          <a:bodyPr vert="horz" wrap="none" lIns="126000" tIns="81000" rIns="126000" bIns="81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DC7AE86-2599-1806-A4FE-E95657DEB532}"/>
              </a:ext>
            </a:extLst>
          </p:cNvPr>
          <p:cNvSpPr/>
          <p:nvPr/>
        </p:nvSpPr>
        <p:spPr>
          <a:xfrm>
            <a:off x="2377080" y="7498080"/>
            <a:ext cx="8138520" cy="356616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8AE234"/>
              </a:gs>
              <a:gs pos="100000">
                <a:srgbClr val="4E9A06"/>
              </a:gs>
            </a:gsLst>
            <a:lin ang="3600000"/>
          </a:gradFill>
          <a:ln w="72000">
            <a:solidFill>
              <a:srgbClr val="808080"/>
            </a:solidFill>
            <a:custDash>
              <a:ds d="25500" sp="63500"/>
              <a:ds d="25500" sp="63500"/>
              <a:ds d="127000" sp="63500"/>
              <a:ds d="127000" sp="63500"/>
              <a:ds d="127000" sp="63500"/>
            </a:custDash>
          </a:ln>
        </p:spPr>
        <p:txBody>
          <a:bodyPr vert="horz" wrap="none" lIns="126000" tIns="81000" rIns="126000" bIns="81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F516DB1-4B9A-6827-43EB-DEA4BA8E0039}"/>
              </a:ext>
            </a:extLst>
          </p:cNvPr>
          <p:cNvSpPr txBox="1"/>
          <p:nvPr/>
        </p:nvSpPr>
        <p:spPr>
          <a:xfrm>
            <a:off x="2458080" y="5137200"/>
            <a:ext cx="376020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Replica Pairs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CC38DD3-44FD-F63D-63D4-982C980837B2}"/>
              </a:ext>
            </a:extLst>
          </p:cNvPr>
          <p:cNvSpPr txBox="1"/>
          <p:nvPr/>
        </p:nvSpPr>
        <p:spPr>
          <a:xfrm>
            <a:off x="18551160" y="4679640"/>
            <a:ext cx="376020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Replica Pairs</a:t>
            </a:r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9E5A6788-8E51-4DBB-FD7C-DB6AB787D17F}"/>
              </a:ext>
            </a:extLst>
          </p:cNvPr>
          <p:cNvCxnSpPr>
            <a:stCxn id="36" idx="2"/>
            <a:endCxn id="35" idx="0"/>
          </p:cNvCxnSpPr>
          <p:nvPr/>
        </p:nvCxnSpPr>
        <p:spPr>
          <a:xfrm rot="16200000" flipH="1">
            <a:off x="4569480" y="5621220"/>
            <a:ext cx="1645560" cy="2108160"/>
          </a:xfrm>
          <a:prstGeom prst="curvedConnector3">
            <a:avLst>
              <a:gd name="adj1" fmla="val 50000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C739898A-2060-789D-B22F-222EC458A9E6}"/>
              </a:ext>
            </a:extLst>
          </p:cNvPr>
          <p:cNvCxnSpPr>
            <a:stCxn id="37" idx="2"/>
            <a:endCxn id="34" idx="0"/>
          </p:cNvCxnSpPr>
          <p:nvPr/>
        </p:nvCxnSpPr>
        <p:spPr>
          <a:xfrm rot="5400000">
            <a:off x="18207180" y="5155920"/>
            <a:ext cx="1985040" cy="2463120"/>
          </a:xfrm>
          <a:prstGeom prst="curvedConnector3">
            <a:avLst>
              <a:gd name="adj1" fmla="val 50000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pic>
        <p:nvPicPr>
          <p:cNvPr id="40" name="">
            <a:extLst>
              <a:ext uri="{FF2B5EF4-FFF2-40B4-BE49-F238E27FC236}">
                <a16:creationId xmlns:a16="http://schemas.microsoft.com/office/drawing/2014/main" id="{5FE2B8A6-677C-CE2D-44A6-2304B67683EC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20665440" y="8503920"/>
            <a:ext cx="548640" cy="100548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F088C9D-90DE-8F5E-295E-E661AA82B1FB}"/>
              </a:ext>
            </a:extLst>
          </p:cNvPr>
          <p:cNvSpPr txBox="1"/>
          <p:nvPr/>
        </p:nvSpPr>
        <p:spPr>
          <a:xfrm>
            <a:off x="15910560" y="8503920"/>
            <a:ext cx="156564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File2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8EB7B99-906C-F6AA-8FE1-9A6F62AEB8D8}"/>
              </a:ext>
            </a:extLst>
          </p:cNvPr>
          <p:cNvSpPr txBox="1"/>
          <p:nvPr/>
        </p:nvSpPr>
        <p:spPr>
          <a:xfrm>
            <a:off x="21660120" y="8703000"/>
            <a:ext cx="156564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File2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E844EDA-C134-0805-33CD-D7E49F6B293E}"/>
              </a:ext>
            </a:extLst>
          </p:cNvPr>
          <p:cNvSpPr txBox="1"/>
          <p:nvPr/>
        </p:nvSpPr>
        <p:spPr>
          <a:xfrm>
            <a:off x="4297680" y="8703000"/>
            <a:ext cx="156564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File1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DCC9503F-5F3E-7566-FA96-9424B373B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6BB94D4-78D6-43EE-B65B-5A626C635B6F}" type="datetime1">
              <a:t>7/29/2022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4A3567-6C52-AC92-0EF4-407E1F6E3B9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544513"/>
            <a:ext cx="22013863" cy="1376362"/>
          </a:xfrm>
        </p:spPr>
        <p:txBody>
          <a:bodyPr/>
          <a:lstStyle/>
          <a:p>
            <a:pPr lvl="0" algn="l"/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Creating Volumes – Distribute Replicate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AE4ED-3BE2-4D7F-F7A8-C0C2DB8A866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446338" y="2286000"/>
            <a:ext cx="22013862" cy="7954963"/>
          </a:xfrm>
        </p:spPr>
        <p:txBody>
          <a:bodyPr/>
          <a:lstStyle/>
          <a:p>
            <a:pPr lvl="0">
              <a:spcBef>
                <a:spcPts val="35150"/>
              </a:spcBef>
              <a:spcAft>
                <a:spcPts val="1134"/>
              </a:spcAft>
              <a:buSzPts val="3037"/>
              <a:buBlip>
                <a:blip r:embed="rId3"/>
              </a:buBlip>
            </a:pPr>
            <a:r>
              <a:rPr lang="en-US" sz="4800"/>
              <a:t>Distributed replicated volumes distributes files across replicated bricks in the volume</a:t>
            </a:r>
          </a:p>
          <a:p>
            <a:pPr lvl="0">
              <a:spcBef>
                <a:spcPts val="37134"/>
              </a:spcBef>
              <a:spcAft>
                <a:spcPts val="1134"/>
              </a:spcAft>
              <a:buSzPts val="3037"/>
              <a:buBlip>
                <a:blip r:embed="rId3"/>
              </a:buBlip>
            </a:pPr>
            <a:r>
              <a:rPr lang="en-US" sz="4800"/>
              <a:t>Number of bricks must be a multiple of the replica count.</a:t>
            </a:r>
          </a:p>
          <a:p>
            <a:pPr lvl="0">
              <a:spcBef>
                <a:spcPts val="1984"/>
              </a:spcBef>
              <a:spcAft>
                <a:spcPts val="0"/>
              </a:spcAft>
              <a:buSzPts val="3037"/>
              <a:buBlip>
                <a:blip r:embed="rId3"/>
              </a:buBlip>
            </a:pPr>
            <a:r>
              <a:rPr lang="en-US" sz="4800"/>
              <a:t>Brick order decides replica set and distribution set</a:t>
            </a:r>
          </a:p>
          <a:p>
            <a:pPr lvl="0">
              <a:spcBef>
                <a:spcPts val="1701"/>
              </a:spcBef>
              <a:spcAft>
                <a:spcPts val="0"/>
              </a:spcAft>
            </a:pPr>
            <a:endParaRPr lang="en-US" sz="4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AF51F6-FA57-2D66-1EB7-76E344A4BE47}"/>
              </a:ext>
            </a:extLst>
          </p:cNvPr>
          <p:cNvSpPr txBox="1"/>
          <p:nvPr/>
        </p:nvSpPr>
        <p:spPr>
          <a:xfrm>
            <a:off x="18562320" y="1005840"/>
            <a:ext cx="448056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17F2E6A-BA78-37AC-D47C-46F1B57651BB}"/>
              </a:ext>
            </a:extLst>
          </p:cNvPr>
          <p:cNvSpPr/>
          <p:nvPr/>
        </p:nvSpPr>
        <p:spPr>
          <a:xfrm>
            <a:off x="2011680" y="4023360"/>
            <a:ext cx="18013680" cy="384047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8E379F-56C1-BE95-7FB4-BC81F4A1D944}"/>
              </a:ext>
            </a:extLst>
          </p:cNvPr>
          <p:cNvSpPr txBox="1"/>
          <p:nvPr/>
        </p:nvSpPr>
        <p:spPr>
          <a:xfrm>
            <a:off x="2560319" y="4389120"/>
            <a:ext cx="17099280" cy="3409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>
                <a:ln>
                  <a:noFill/>
                </a:ln>
                <a:solidFill>
                  <a:srgbClr val="FF420E"/>
                </a:solidFill>
                <a:latin typeface="Courier 10 Pitch" pitchFamily="17"/>
                <a:ea typeface="WenQuanYi Micro Hei" pitchFamily="2"/>
                <a:cs typeface="Lohit Hindi" pitchFamily="2"/>
              </a:rPr>
              <a:t># gluster volume create &lt;volume name&gt; [replica &lt;COUNT&gt;] [transport &lt;tcp|rdma|tcp,rdma&gt;] &lt;Node IP/hostname&gt;:&lt;brick path&gt;.... [force]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200" b="0" i="0" u="none" strike="noStrike" kern="1200">
              <a:ln>
                <a:noFill/>
              </a:ln>
              <a:solidFill>
                <a:srgbClr val="800000"/>
              </a:solidFill>
              <a:latin typeface="Courier 10 Pitch" pitchFamily="17"/>
              <a:ea typeface="WenQuanYi Micro Hei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>
                <a:ln>
                  <a:noFill/>
                </a:ln>
                <a:solidFill>
                  <a:srgbClr val="800000"/>
                </a:solidFill>
                <a:latin typeface="Courier 10 Pitch" pitchFamily="17"/>
                <a:ea typeface="WenQuanYi Micro Hei" pitchFamily="2"/>
                <a:cs typeface="Lohit Hindi" pitchFamily="2"/>
              </a:rPr>
              <a:t>e.g.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>
                <a:ln>
                  <a:noFill/>
                </a:ln>
                <a:solidFill>
                  <a:srgbClr val="800000"/>
                </a:solidFill>
                <a:latin typeface="Courier 10 Pitch" pitchFamily="17"/>
                <a:ea typeface="WenQuanYi Micro Hei" pitchFamily="2"/>
                <a:cs typeface="Lohit Hindi" pitchFamily="2"/>
              </a:rPr>
              <a:t># gluster volume create repl_vol replica 3 host1:/mnt/brick1/data host2:/mnt/brick1/data host3:/mnt/brick1/data host1:/mnt/brick2/data host2:/mnt/brick2/data host3:/mnt/brick2/data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F5102328-9683-6220-5F49-8FB61AED8B37}"/>
              </a:ext>
            </a:extLst>
          </p:cNvPr>
          <p:cNvSpPr/>
          <p:nvPr/>
        </p:nvSpPr>
        <p:spPr>
          <a:xfrm>
            <a:off x="16046280" y="6858000"/>
            <a:ext cx="4035599" cy="48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2D050"/>
          </a:solidFill>
          <a:ln w="9360">
            <a:solidFill>
              <a:srgbClr val="000000"/>
            </a:solidFill>
            <a:prstDash val="solid"/>
          </a:ln>
          <a:effectLst>
            <a:outerShdw dist="101823" dir="2700000" algn="tl">
              <a:srgbClr val="808080"/>
            </a:outerShdw>
          </a:effectLst>
        </p:spPr>
        <p:txBody>
          <a:bodyPr vert="horz" wrap="none" lIns="94680" tIns="49680" rIns="94680" bIns="4968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5710069-FC85-B654-CFC3-BFF7AE6F3419}"/>
              </a:ext>
            </a:extLst>
          </p:cNvPr>
          <p:cNvSpPr/>
          <p:nvPr/>
        </p:nvSpPr>
        <p:spPr>
          <a:xfrm>
            <a:off x="17396280" y="8298000"/>
            <a:ext cx="1100520" cy="154871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5ABDE"/>
          </a:solidFill>
          <a:ln w="9360">
            <a:solidFill>
              <a:srgbClr val="000000"/>
            </a:solidFill>
            <a:prstDash val="solid"/>
            <a:round/>
          </a:ln>
          <a:effectLst>
            <a:outerShdw dist="101823" dir="2700000" algn="tl">
              <a:srgbClr val="808080"/>
            </a:outerShdw>
          </a:effectLst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0433AFA-6D09-2978-7FE6-EE7981BD823E}"/>
              </a:ext>
            </a:extLst>
          </p:cNvPr>
          <p:cNvSpPr/>
          <p:nvPr/>
        </p:nvSpPr>
        <p:spPr>
          <a:xfrm>
            <a:off x="9259920" y="2560319"/>
            <a:ext cx="5212080" cy="31089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EEEEE"/>
          </a:solidFill>
          <a:ln w="9360">
            <a:solidFill>
              <a:srgbClr val="000000"/>
            </a:solidFill>
            <a:prstDash val="solid"/>
          </a:ln>
          <a:effectLst>
            <a:outerShdw dist="101823" dir="2700000" algn="tl">
              <a:srgbClr val="808080"/>
            </a:outerShdw>
          </a:effectLst>
        </p:spPr>
        <p:txBody>
          <a:bodyPr vert="horz" wrap="none" lIns="94680" tIns="49680" rIns="94680" bIns="4968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F6E35C8-ADCA-C997-D9EE-F07E1942993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260000" y="180000"/>
            <a:ext cx="21960000" cy="2289600"/>
          </a:xfrm>
        </p:spPr>
        <p:txBody>
          <a:bodyPr>
            <a:spAutoFit/>
          </a:bodyPr>
          <a:lstStyle/>
          <a:p>
            <a:pPr lvl="0" algn="l"/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Disperse</a:t>
            </a:r>
            <a:r>
              <a:rPr lang="en-US" sz="8000">
                <a:latin typeface="Liberation Sans" pitchFamily="34"/>
              </a:rPr>
              <a:t> </a:t>
            </a:r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Volume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F640E73-0839-6411-B843-836E9270DF46}"/>
              </a:ext>
            </a:extLst>
          </p:cNvPr>
          <p:cNvSpPr/>
          <p:nvPr/>
        </p:nvSpPr>
        <p:spPr>
          <a:xfrm>
            <a:off x="4009319" y="6675119"/>
            <a:ext cx="4035599" cy="48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2D050"/>
          </a:solidFill>
          <a:ln w="9360">
            <a:solidFill>
              <a:srgbClr val="000000"/>
            </a:solidFill>
            <a:prstDash val="solid"/>
          </a:ln>
          <a:effectLst>
            <a:outerShdw dist="101823" dir="2700000" algn="tl">
              <a:srgbClr val="808080"/>
            </a:outerShdw>
          </a:effectLst>
        </p:spPr>
        <p:txBody>
          <a:bodyPr vert="horz" wrap="none" lIns="94680" tIns="49680" rIns="94680" bIns="4968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6047511-F3E0-CA32-931B-52D10D47D6FD}"/>
              </a:ext>
            </a:extLst>
          </p:cNvPr>
          <p:cNvSpPr/>
          <p:nvPr/>
        </p:nvSpPr>
        <p:spPr>
          <a:xfrm>
            <a:off x="5416920" y="8115119"/>
            <a:ext cx="1100520" cy="154871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5ABDE"/>
          </a:solidFill>
          <a:ln w="9360">
            <a:solidFill>
              <a:srgbClr val="000000"/>
            </a:solidFill>
            <a:prstDash val="solid"/>
            <a:round/>
          </a:ln>
          <a:effectLst>
            <a:outerShdw dist="101823" dir="2700000" algn="tl">
              <a:srgbClr val="808080"/>
            </a:outerShdw>
          </a:effectLst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99E9FB-B343-0D3A-4D87-9650E8B776C2}"/>
              </a:ext>
            </a:extLst>
          </p:cNvPr>
          <p:cNvSpPr txBox="1"/>
          <p:nvPr/>
        </p:nvSpPr>
        <p:spPr>
          <a:xfrm>
            <a:off x="4286520" y="11715120"/>
            <a:ext cx="376020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Storage Node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F2507F-3194-B588-80C0-403A462BDBF1}"/>
              </a:ext>
            </a:extLst>
          </p:cNvPr>
          <p:cNvSpPr txBox="1"/>
          <p:nvPr/>
        </p:nvSpPr>
        <p:spPr>
          <a:xfrm>
            <a:off x="5110920" y="9735120"/>
            <a:ext cx="155916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Brick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3AC133-AC2B-2D8F-2FBA-1066DFE52D79}"/>
              </a:ext>
            </a:extLst>
          </p:cNvPr>
          <p:cNvSpPr txBox="1"/>
          <p:nvPr/>
        </p:nvSpPr>
        <p:spPr>
          <a:xfrm>
            <a:off x="10814400" y="2576519"/>
            <a:ext cx="376020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Client</a:t>
            </a:r>
          </a:p>
        </p:txBody>
      </p:sp>
      <p:pic>
        <p:nvPicPr>
          <p:cNvPr id="11" name="">
            <a:extLst>
              <a:ext uri="{FF2B5EF4-FFF2-40B4-BE49-F238E27FC236}">
                <a16:creationId xmlns:a16="http://schemas.microsoft.com/office/drawing/2014/main" id="{571E7A82-33EC-C296-2964-3F60A2F9A67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0745280" y="3383280"/>
            <a:ext cx="2263680" cy="1554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">
            <a:extLst>
              <a:ext uri="{FF2B5EF4-FFF2-40B4-BE49-F238E27FC236}">
                <a16:creationId xmlns:a16="http://schemas.microsoft.com/office/drawing/2014/main" id="{9CF9006D-D9E2-A2E3-8A47-E43A2AFF1E78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2003120" y="3566160"/>
            <a:ext cx="548640" cy="100548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AEA3E4B-CAAC-2AA9-D3F6-411448876595}"/>
              </a:ext>
            </a:extLst>
          </p:cNvPr>
          <p:cNvSpPr txBox="1"/>
          <p:nvPr/>
        </p:nvSpPr>
        <p:spPr>
          <a:xfrm>
            <a:off x="13089239" y="3749040"/>
            <a:ext cx="156564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File1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92EAC6-8162-3D36-F1A3-3C030E9C3496}"/>
              </a:ext>
            </a:extLst>
          </p:cNvPr>
          <p:cNvSpPr txBox="1"/>
          <p:nvPr/>
        </p:nvSpPr>
        <p:spPr>
          <a:xfrm>
            <a:off x="16323479" y="11897999"/>
            <a:ext cx="376020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Storage Node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6E316F-1C87-0884-2B89-58795247ECE1}"/>
              </a:ext>
            </a:extLst>
          </p:cNvPr>
          <p:cNvSpPr txBox="1"/>
          <p:nvPr/>
        </p:nvSpPr>
        <p:spPr>
          <a:xfrm>
            <a:off x="17331480" y="9918000"/>
            <a:ext cx="155916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Brick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4861B89-B36C-FAD5-CCCF-94A1A8841224}"/>
              </a:ext>
            </a:extLst>
          </p:cNvPr>
          <p:cNvSpPr/>
          <p:nvPr/>
        </p:nvSpPr>
        <p:spPr>
          <a:xfrm>
            <a:off x="9978120" y="6766560"/>
            <a:ext cx="4035599" cy="48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2D050"/>
          </a:solidFill>
          <a:ln w="9360">
            <a:solidFill>
              <a:srgbClr val="000000"/>
            </a:solidFill>
            <a:prstDash val="solid"/>
          </a:ln>
          <a:effectLst>
            <a:outerShdw dist="101823" dir="2700000" algn="tl">
              <a:srgbClr val="808080"/>
            </a:outerShdw>
          </a:effectLst>
        </p:spPr>
        <p:txBody>
          <a:bodyPr vert="horz" wrap="none" lIns="94680" tIns="49680" rIns="94680" bIns="4968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F032454-9F36-5742-FD4F-CC6EF77B1B7D}"/>
              </a:ext>
            </a:extLst>
          </p:cNvPr>
          <p:cNvSpPr/>
          <p:nvPr/>
        </p:nvSpPr>
        <p:spPr>
          <a:xfrm>
            <a:off x="11328120" y="8206560"/>
            <a:ext cx="1100520" cy="154871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5ABDE"/>
          </a:solidFill>
          <a:ln w="9360">
            <a:solidFill>
              <a:srgbClr val="000000"/>
            </a:solidFill>
            <a:prstDash val="solid"/>
            <a:round/>
          </a:ln>
          <a:effectLst>
            <a:outerShdw dist="101823" dir="2700000" algn="tl">
              <a:srgbClr val="808080"/>
            </a:outerShdw>
          </a:effectLst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C8C0AE-572D-5B99-5A63-93CD4A27DB21}"/>
              </a:ext>
            </a:extLst>
          </p:cNvPr>
          <p:cNvSpPr txBox="1"/>
          <p:nvPr/>
        </p:nvSpPr>
        <p:spPr>
          <a:xfrm>
            <a:off x="10255320" y="11806560"/>
            <a:ext cx="376020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Storage Node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26DD94-DE55-3DE5-5C65-0CAAA7390BE5}"/>
              </a:ext>
            </a:extLst>
          </p:cNvPr>
          <p:cNvSpPr txBox="1"/>
          <p:nvPr/>
        </p:nvSpPr>
        <p:spPr>
          <a:xfrm>
            <a:off x="11263320" y="9826560"/>
            <a:ext cx="155916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Brick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800DA05-980A-D14A-20F7-414AE45A115F}"/>
              </a:ext>
            </a:extLst>
          </p:cNvPr>
          <p:cNvCxnSpPr>
            <a:stCxn id="11" idx="2"/>
          </p:cNvCxnSpPr>
          <p:nvPr/>
        </p:nvCxnSpPr>
        <p:spPr>
          <a:xfrm flipH="1">
            <a:off x="5967000" y="4937760"/>
            <a:ext cx="5910120" cy="3177359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7A24AA6-E785-2824-209F-9120F6BB9BAF}"/>
              </a:ext>
            </a:extLst>
          </p:cNvPr>
          <p:cNvCxnSpPr>
            <a:stCxn id="11" idx="2"/>
          </p:cNvCxnSpPr>
          <p:nvPr/>
        </p:nvCxnSpPr>
        <p:spPr>
          <a:xfrm>
            <a:off x="11877120" y="4937760"/>
            <a:ext cx="1080" cy="326880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8ACBE53-515C-2824-F8B9-52EB7E55DCDA}"/>
              </a:ext>
            </a:extLst>
          </p:cNvPr>
          <p:cNvCxnSpPr>
            <a:stCxn id="11" idx="2"/>
          </p:cNvCxnSpPr>
          <p:nvPr/>
        </p:nvCxnSpPr>
        <p:spPr>
          <a:xfrm>
            <a:off x="11877120" y="4937760"/>
            <a:ext cx="6069239" cy="336024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67019A-37E4-E846-7110-8CC285A20896}"/>
              </a:ext>
            </a:extLst>
          </p:cNvPr>
          <p:cNvGrpSpPr/>
          <p:nvPr/>
        </p:nvGrpSpPr>
        <p:grpSpPr>
          <a:xfrm>
            <a:off x="5852160" y="8509680"/>
            <a:ext cx="360000" cy="725760"/>
            <a:chOff x="5852160" y="8509680"/>
            <a:chExt cx="360000" cy="72576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04A79E7-8389-4C94-36A9-33E9A727B70F}"/>
                </a:ext>
              </a:extLst>
            </p:cNvPr>
            <p:cNvSpPr/>
            <p:nvPr/>
          </p:nvSpPr>
          <p:spPr>
            <a:xfrm>
              <a:off x="5852160" y="8509680"/>
              <a:ext cx="360000" cy="3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99FF66"/>
            </a:solidFill>
            <a:ln w="0">
              <a:solidFill>
                <a:srgbClr val="808080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A90E1CB-33E5-726E-3731-0EB2331DEDFB}"/>
                </a:ext>
              </a:extLst>
            </p:cNvPr>
            <p:cNvSpPr/>
            <p:nvPr/>
          </p:nvSpPr>
          <p:spPr>
            <a:xfrm>
              <a:off x="5852160" y="8875440"/>
              <a:ext cx="360000" cy="3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808080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endParaRPr>
            </a:p>
          </p:txBody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41285E1-7695-55A0-D9B6-43E0F0647D0F}"/>
              </a:ext>
            </a:extLst>
          </p:cNvPr>
          <p:cNvSpPr/>
          <p:nvPr/>
        </p:nvSpPr>
        <p:spPr>
          <a:xfrm flipH="1">
            <a:off x="16560000" y="3600000"/>
            <a:ext cx="36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FF66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40CA1F9-9323-7D89-EDC0-9472FDD3B769}"/>
              </a:ext>
            </a:extLst>
          </p:cNvPr>
          <p:cNvSpPr/>
          <p:nvPr/>
        </p:nvSpPr>
        <p:spPr>
          <a:xfrm>
            <a:off x="16560000" y="4320000"/>
            <a:ext cx="36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666666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FFD3BC-D99F-B7DD-B9A2-E8120F54E71D}"/>
              </a:ext>
            </a:extLst>
          </p:cNvPr>
          <p:cNvSpPr txBox="1"/>
          <p:nvPr/>
        </p:nvSpPr>
        <p:spPr>
          <a:xfrm>
            <a:off x="17282160" y="3420000"/>
            <a:ext cx="5486399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Data Part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0B2D63-2EB5-F1FA-5F5B-257D2E084B3F}"/>
              </a:ext>
            </a:extLst>
          </p:cNvPr>
          <p:cNvSpPr txBox="1"/>
          <p:nvPr/>
        </p:nvSpPr>
        <p:spPr>
          <a:xfrm>
            <a:off x="17282160" y="4140000"/>
            <a:ext cx="694944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Parity / Redundancy Part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C885E6E-2650-4815-7D67-8856475AFC92}"/>
              </a:ext>
            </a:extLst>
          </p:cNvPr>
          <p:cNvGrpSpPr/>
          <p:nvPr/>
        </p:nvGrpSpPr>
        <p:grpSpPr>
          <a:xfrm>
            <a:off x="17745120" y="8601120"/>
            <a:ext cx="360000" cy="725760"/>
            <a:chOff x="17745120" y="8601120"/>
            <a:chExt cx="360000" cy="725760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CB84F32-3112-6A7F-DF6D-9F056D1F489D}"/>
                </a:ext>
              </a:extLst>
            </p:cNvPr>
            <p:cNvSpPr/>
            <p:nvPr/>
          </p:nvSpPr>
          <p:spPr>
            <a:xfrm>
              <a:off x="17745120" y="8601120"/>
              <a:ext cx="360000" cy="3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99FF66"/>
            </a:solidFill>
            <a:ln w="0">
              <a:solidFill>
                <a:srgbClr val="808080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FF498FC-F72A-573F-6C23-3E906EB8E2AA}"/>
                </a:ext>
              </a:extLst>
            </p:cNvPr>
            <p:cNvSpPr/>
            <p:nvPr/>
          </p:nvSpPr>
          <p:spPr>
            <a:xfrm>
              <a:off x="17745120" y="8966880"/>
              <a:ext cx="360000" cy="3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808080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0121B28-2723-07F4-637F-61E374791BE9}"/>
              </a:ext>
            </a:extLst>
          </p:cNvPr>
          <p:cNvGrpSpPr/>
          <p:nvPr/>
        </p:nvGrpSpPr>
        <p:grpSpPr>
          <a:xfrm>
            <a:off x="11710080" y="8509680"/>
            <a:ext cx="360000" cy="725760"/>
            <a:chOff x="11710080" y="8509680"/>
            <a:chExt cx="360000" cy="725760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DF066C0-BF9E-25DB-FD35-0CE38000D06F}"/>
                </a:ext>
              </a:extLst>
            </p:cNvPr>
            <p:cNvSpPr/>
            <p:nvPr/>
          </p:nvSpPr>
          <p:spPr>
            <a:xfrm>
              <a:off x="11710080" y="8509680"/>
              <a:ext cx="360000" cy="3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99FF66"/>
            </a:solidFill>
            <a:ln w="0">
              <a:solidFill>
                <a:srgbClr val="808080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4442AA4-F75F-8193-5E86-302EA7116135}"/>
                </a:ext>
              </a:extLst>
            </p:cNvPr>
            <p:cNvSpPr/>
            <p:nvPr/>
          </p:nvSpPr>
          <p:spPr>
            <a:xfrm>
              <a:off x="11710080" y="8875440"/>
              <a:ext cx="360000" cy="3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808080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6E3C6F4A-19BF-D9E7-889D-AC14CF214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19F718F6-25AC-4FEE-8C1E-4FC54FB60094}" type="datetime1">
              <a:t>7/29/2022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650BB2-7600-4B62-EA2B-FA311C3B157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544513"/>
            <a:ext cx="22013863" cy="1376362"/>
          </a:xfrm>
        </p:spPr>
        <p:txBody>
          <a:bodyPr/>
          <a:lstStyle/>
          <a:p>
            <a:pPr lvl="0" algn="l"/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Creating Volumes – Disperse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3408B-6410-FDF9-4BBF-6F5CA3A26C0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446338" y="2286000"/>
            <a:ext cx="22013862" cy="7954963"/>
          </a:xfrm>
        </p:spPr>
        <p:txBody>
          <a:bodyPr/>
          <a:lstStyle/>
          <a:p>
            <a:pPr lvl="0">
              <a:spcBef>
                <a:spcPts val="37134"/>
              </a:spcBef>
              <a:spcAft>
                <a:spcPts val="1134"/>
              </a:spcAft>
              <a:buSzPts val="3037"/>
              <a:buBlip>
                <a:blip r:embed="rId3"/>
              </a:buBlip>
            </a:pPr>
            <a:r>
              <a:rPr lang="en-US" sz="4800"/>
              <a:t>Dispersed volumes are based on erasure codes, providing space-efficient protection against disk or server failures</a:t>
            </a:r>
          </a:p>
          <a:p>
            <a:pPr lvl="0">
              <a:spcBef>
                <a:spcPts val="24378"/>
              </a:spcBef>
              <a:spcAft>
                <a:spcPts val="1134"/>
              </a:spcAft>
              <a:buSzPts val="3037"/>
              <a:buBlip>
                <a:blip r:embed="rId3"/>
              </a:buBlip>
            </a:pPr>
            <a:r>
              <a:rPr lang="en-US" sz="4800"/>
              <a:t>The data protection offered by erasure coding can be represented as n = k + m</a:t>
            </a:r>
          </a:p>
          <a:p>
            <a:pPr marL="0" lvl="1" indent="0" hangingPunct="0">
              <a:spcBef>
                <a:spcPts val="0"/>
              </a:spcBef>
              <a:spcAft>
                <a:spcPts val="2560"/>
              </a:spcAft>
              <a:buSzPts val="3037"/>
              <a:buBlip>
                <a:blip r:embed="rId3"/>
              </a:buBlip>
            </a:pPr>
            <a:r>
              <a:rPr lang="en-US" sz="4800">
                <a:latin typeface="Liberation Sans" pitchFamily="18"/>
              </a:rPr>
              <a:t>n = total number of bricks, disperse count</a:t>
            </a:r>
          </a:p>
          <a:p>
            <a:pPr marL="0" lvl="1" indent="0" hangingPunct="0">
              <a:spcBef>
                <a:spcPts val="0"/>
              </a:spcBef>
              <a:spcAft>
                <a:spcPts val="2560"/>
              </a:spcAft>
              <a:buSzPts val="3037"/>
              <a:buBlip>
                <a:blip r:embed="rId3"/>
              </a:buBlip>
            </a:pPr>
            <a:r>
              <a:rPr lang="en-US" sz="4800">
                <a:latin typeface="Liberation Sans" pitchFamily="18"/>
              </a:rPr>
              <a:t>k = total number of data bricks, disperse-data count</a:t>
            </a:r>
          </a:p>
          <a:p>
            <a:pPr marL="0" lvl="1" indent="0" hangingPunct="0">
              <a:spcBef>
                <a:spcPts val="0"/>
              </a:spcBef>
              <a:spcAft>
                <a:spcPts val="2560"/>
              </a:spcAft>
              <a:buSzPts val="3037"/>
              <a:buBlip>
                <a:blip r:embed="rId3"/>
              </a:buBlip>
            </a:pPr>
            <a:r>
              <a:rPr lang="en-US" sz="4800">
                <a:latin typeface="Liberation Sans" pitchFamily="18"/>
              </a:rPr>
              <a:t>m = number of brick failure that can be tolerated, redundancy count</a:t>
            </a:r>
          </a:p>
          <a:p>
            <a:pPr lvl="0">
              <a:spcBef>
                <a:spcPts val="1984"/>
              </a:spcBef>
              <a:spcAft>
                <a:spcPts val="0"/>
              </a:spcAft>
              <a:buSzPts val="3037"/>
              <a:buBlip>
                <a:blip r:embed="rId3"/>
              </a:buBlip>
            </a:pPr>
            <a:r>
              <a:rPr lang="en-US" sz="4800"/>
              <a:t>Any two counts need to be specified while creating volume</a:t>
            </a:r>
          </a:p>
          <a:p>
            <a:pPr lvl="0">
              <a:spcBef>
                <a:spcPts val="1701"/>
              </a:spcBef>
              <a:spcAft>
                <a:spcPts val="0"/>
              </a:spcAft>
            </a:pPr>
            <a:endParaRPr lang="en-US" sz="4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91C477-F0D5-9CC1-4C90-DA6FDE4D0E88}"/>
              </a:ext>
            </a:extLst>
          </p:cNvPr>
          <p:cNvSpPr txBox="1"/>
          <p:nvPr/>
        </p:nvSpPr>
        <p:spPr>
          <a:xfrm>
            <a:off x="18562320" y="1005840"/>
            <a:ext cx="448056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50A81E7-C2EC-6C63-44FA-12A34CF35BE3}"/>
              </a:ext>
            </a:extLst>
          </p:cNvPr>
          <p:cNvSpPr/>
          <p:nvPr/>
        </p:nvSpPr>
        <p:spPr>
          <a:xfrm>
            <a:off x="2011680" y="4023360"/>
            <a:ext cx="18013680" cy="23526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40CD7F-3D1F-2081-85DF-3EA34A5AE9D4}"/>
              </a:ext>
            </a:extLst>
          </p:cNvPr>
          <p:cNvSpPr txBox="1"/>
          <p:nvPr/>
        </p:nvSpPr>
        <p:spPr>
          <a:xfrm>
            <a:off x="2560319" y="4389120"/>
            <a:ext cx="17099280" cy="1986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>
                <a:ln>
                  <a:noFill/>
                </a:ln>
                <a:solidFill>
                  <a:srgbClr val="FF420E"/>
                </a:solidFill>
                <a:latin typeface="Courier 10 Pitch" pitchFamily="17"/>
                <a:ea typeface="WenQuanYi Micro Hei" pitchFamily="2"/>
                <a:cs typeface="Lohit Hindi" pitchFamily="2"/>
              </a:rPr>
              <a:t># gluster volume create &lt;volume name&gt; [disperse COUNT] [disperse-data COUNT] [redundancy COUNT] [transport tcp|rdma|tcp,rdma] &lt;Node IP/hostname&gt;:&lt;brick path&gt;.... [force]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200" b="0" i="0" u="none" strike="noStrike" kern="1200">
              <a:ln>
                <a:noFill/>
              </a:ln>
              <a:solidFill>
                <a:srgbClr val="800000"/>
              </a:solidFill>
              <a:latin typeface="Courier 10 Pitch" pitchFamily="17"/>
              <a:ea typeface="WenQuanYi Micro Hei" pitchFamily="2"/>
              <a:cs typeface="Lohit Hindi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D2C209F-3390-AA50-E8D2-74CC410EE345}"/>
              </a:ext>
            </a:extLst>
          </p:cNvPr>
          <p:cNvSpPr/>
          <p:nvPr/>
        </p:nvSpPr>
        <p:spPr>
          <a:xfrm>
            <a:off x="1920239" y="11247119"/>
            <a:ext cx="18013680" cy="16459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DAD20A-B8FF-BDA7-D181-2E56406B575B}"/>
              </a:ext>
            </a:extLst>
          </p:cNvPr>
          <p:cNvSpPr txBox="1"/>
          <p:nvPr/>
        </p:nvSpPr>
        <p:spPr>
          <a:xfrm>
            <a:off x="2286000" y="11537999"/>
            <a:ext cx="17099280" cy="114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>
                <a:ln>
                  <a:noFill/>
                </a:ln>
                <a:solidFill>
                  <a:srgbClr val="FF420E"/>
                </a:solidFill>
                <a:latin typeface="Century Schoolbook L" pitchFamily="18"/>
                <a:ea typeface="WenQuanYi Micro Hei" pitchFamily="2"/>
                <a:cs typeface="Lohit Hindi" pitchFamily="2"/>
              </a:rPr>
              <a:t>Eg: 6 = 4 + 2 i.e. a 10MB file is split into 6 2.5MB chunks and stored in all 6 bricks(=15MB) but can withstand failure of 2 bricks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B594220-0FB9-AB7B-F3A1-1B5E6351FAA9}"/>
              </a:ext>
            </a:extLst>
          </p:cNvPr>
          <p:cNvSpPr/>
          <p:nvPr/>
        </p:nvSpPr>
        <p:spPr>
          <a:xfrm>
            <a:off x="16046280" y="6858000"/>
            <a:ext cx="4035599" cy="48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2D050"/>
          </a:solidFill>
          <a:ln w="9360">
            <a:solidFill>
              <a:srgbClr val="000000"/>
            </a:solidFill>
            <a:prstDash val="solid"/>
          </a:ln>
          <a:effectLst>
            <a:outerShdw dist="101823" dir="2700000" algn="tl">
              <a:srgbClr val="808080"/>
            </a:outerShdw>
          </a:effectLst>
        </p:spPr>
        <p:txBody>
          <a:bodyPr vert="horz" wrap="none" lIns="94680" tIns="49680" rIns="94680" bIns="4968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85DDF4FE-6273-701F-6A5C-638CBCAD8428}"/>
              </a:ext>
            </a:extLst>
          </p:cNvPr>
          <p:cNvSpPr/>
          <p:nvPr/>
        </p:nvSpPr>
        <p:spPr>
          <a:xfrm>
            <a:off x="17396280" y="8298000"/>
            <a:ext cx="1100520" cy="154871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5ABDE"/>
          </a:solidFill>
          <a:ln w="9360">
            <a:solidFill>
              <a:srgbClr val="000000"/>
            </a:solidFill>
            <a:prstDash val="solid"/>
            <a:round/>
          </a:ln>
          <a:effectLst>
            <a:outerShdw dist="101823" dir="2700000" algn="tl">
              <a:srgbClr val="808080"/>
            </a:outerShdw>
          </a:effectLst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A023A9E-7999-BA18-3C2D-21CB949D2D5D}"/>
              </a:ext>
            </a:extLst>
          </p:cNvPr>
          <p:cNvSpPr/>
          <p:nvPr/>
        </p:nvSpPr>
        <p:spPr>
          <a:xfrm>
            <a:off x="9259920" y="2560319"/>
            <a:ext cx="5212080" cy="31089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EEEEE"/>
          </a:solidFill>
          <a:ln w="9360">
            <a:solidFill>
              <a:srgbClr val="000000"/>
            </a:solidFill>
            <a:prstDash val="solid"/>
          </a:ln>
          <a:effectLst>
            <a:outerShdw dist="101823" dir="2700000" algn="tl">
              <a:srgbClr val="808080"/>
            </a:outerShdw>
          </a:effectLst>
        </p:spPr>
        <p:txBody>
          <a:bodyPr vert="horz" wrap="none" lIns="94680" tIns="49680" rIns="94680" bIns="4968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50424CF-06D7-4CE2-DF78-6721192314E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260000" y="180000"/>
            <a:ext cx="21960000" cy="2289600"/>
          </a:xfrm>
        </p:spPr>
        <p:txBody>
          <a:bodyPr>
            <a:spAutoFit/>
          </a:bodyPr>
          <a:lstStyle/>
          <a:p>
            <a:pPr lvl="0" algn="l"/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Sharded</a:t>
            </a:r>
            <a:r>
              <a:rPr lang="en-US" sz="8000">
                <a:latin typeface="Liberation Sans" pitchFamily="34"/>
              </a:rPr>
              <a:t> </a:t>
            </a:r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Volume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E64F7B9-B966-DA60-97F5-5452BA27CC8E}"/>
              </a:ext>
            </a:extLst>
          </p:cNvPr>
          <p:cNvSpPr/>
          <p:nvPr/>
        </p:nvSpPr>
        <p:spPr>
          <a:xfrm>
            <a:off x="4009319" y="6675119"/>
            <a:ext cx="4035599" cy="48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2D050"/>
          </a:solidFill>
          <a:ln w="9360">
            <a:solidFill>
              <a:srgbClr val="000000"/>
            </a:solidFill>
            <a:prstDash val="solid"/>
          </a:ln>
          <a:effectLst>
            <a:outerShdw dist="101823" dir="2700000" algn="tl">
              <a:srgbClr val="808080"/>
            </a:outerShdw>
          </a:effectLst>
        </p:spPr>
        <p:txBody>
          <a:bodyPr vert="horz" wrap="none" lIns="94680" tIns="49680" rIns="94680" bIns="4968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9C04ECD-3D50-53FE-1FF7-1CBD44309C18}"/>
              </a:ext>
            </a:extLst>
          </p:cNvPr>
          <p:cNvSpPr/>
          <p:nvPr/>
        </p:nvSpPr>
        <p:spPr>
          <a:xfrm>
            <a:off x="5416920" y="8115119"/>
            <a:ext cx="1100520" cy="154871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5ABDE"/>
          </a:solidFill>
          <a:ln w="9360">
            <a:solidFill>
              <a:srgbClr val="000000"/>
            </a:solidFill>
            <a:prstDash val="solid"/>
            <a:round/>
          </a:ln>
          <a:effectLst>
            <a:outerShdw dist="101823" dir="2700000" algn="tl">
              <a:srgbClr val="808080"/>
            </a:outerShdw>
          </a:effectLst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0941D9-F62F-258A-1487-603E364CBEBF}"/>
              </a:ext>
            </a:extLst>
          </p:cNvPr>
          <p:cNvSpPr txBox="1"/>
          <p:nvPr/>
        </p:nvSpPr>
        <p:spPr>
          <a:xfrm>
            <a:off x="4286520" y="11715120"/>
            <a:ext cx="376020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Storage Node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BADFAF-668D-C86D-6C8A-7ECE1C34F3C0}"/>
              </a:ext>
            </a:extLst>
          </p:cNvPr>
          <p:cNvSpPr txBox="1"/>
          <p:nvPr/>
        </p:nvSpPr>
        <p:spPr>
          <a:xfrm>
            <a:off x="5110920" y="9735120"/>
            <a:ext cx="155916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Brick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4E8C72-D80E-D3AB-FA65-8EC03ED84674}"/>
              </a:ext>
            </a:extLst>
          </p:cNvPr>
          <p:cNvSpPr txBox="1"/>
          <p:nvPr/>
        </p:nvSpPr>
        <p:spPr>
          <a:xfrm>
            <a:off x="10814400" y="2576519"/>
            <a:ext cx="376020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Client</a:t>
            </a:r>
          </a:p>
        </p:txBody>
      </p:sp>
      <p:pic>
        <p:nvPicPr>
          <p:cNvPr id="11" name="">
            <a:extLst>
              <a:ext uri="{FF2B5EF4-FFF2-40B4-BE49-F238E27FC236}">
                <a16:creationId xmlns:a16="http://schemas.microsoft.com/office/drawing/2014/main" id="{46EE12C6-E6D6-6A97-3B3A-7D23412A2BE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0745280" y="3383280"/>
            <a:ext cx="2263680" cy="1554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">
            <a:extLst>
              <a:ext uri="{FF2B5EF4-FFF2-40B4-BE49-F238E27FC236}">
                <a16:creationId xmlns:a16="http://schemas.microsoft.com/office/drawing/2014/main" id="{EE344ABF-45D7-2D04-7EEF-02759EFD15E7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2003120" y="3566160"/>
            <a:ext cx="548640" cy="100548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0E234F5-C48C-4A2D-20FC-94D598C62911}"/>
              </a:ext>
            </a:extLst>
          </p:cNvPr>
          <p:cNvSpPr txBox="1"/>
          <p:nvPr/>
        </p:nvSpPr>
        <p:spPr>
          <a:xfrm>
            <a:off x="13089239" y="3749040"/>
            <a:ext cx="156564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File1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70C8B0-7BCD-60E1-8659-9E007F852AB6}"/>
              </a:ext>
            </a:extLst>
          </p:cNvPr>
          <p:cNvSpPr txBox="1"/>
          <p:nvPr/>
        </p:nvSpPr>
        <p:spPr>
          <a:xfrm>
            <a:off x="16323479" y="11897999"/>
            <a:ext cx="376020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Storage Node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0CC94D-1140-826F-B2B4-E18A5FE7D8E7}"/>
              </a:ext>
            </a:extLst>
          </p:cNvPr>
          <p:cNvSpPr txBox="1"/>
          <p:nvPr/>
        </p:nvSpPr>
        <p:spPr>
          <a:xfrm>
            <a:off x="17331480" y="9918000"/>
            <a:ext cx="155916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Brick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7F9429A-5DB0-EF5E-E830-9D3189B0D98E}"/>
              </a:ext>
            </a:extLst>
          </p:cNvPr>
          <p:cNvSpPr/>
          <p:nvPr/>
        </p:nvSpPr>
        <p:spPr>
          <a:xfrm>
            <a:off x="9978120" y="6766560"/>
            <a:ext cx="4035599" cy="48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2D050"/>
          </a:solidFill>
          <a:ln w="9360">
            <a:solidFill>
              <a:srgbClr val="000000"/>
            </a:solidFill>
            <a:prstDash val="solid"/>
          </a:ln>
          <a:effectLst>
            <a:outerShdw dist="101823" dir="2700000" algn="tl">
              <a:srgbClr val="808080"/>
            </a:outerShdw>
          </a:effectLst>
        </p:spPr>
        <p:txBody>
          <a:bodyPr vert="horz" wrap="none" lIns="94680" tIns="49680" rIns="94680" bIns="4968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635B251-F967-469A-BEDF-5F6B615F0705}"/>
              </a:ext>
            </a:extLst>
          </p:cNvPr>
          <p:cNvSpPr/>
          <p:nvPr/>
        </p:nvSpPr>
        <p:spPr>
          <a:xfrm>
            <a:off x="11328120" y="8206560"/>
            <a:ext cx="1100520" cy="154871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5ABDE"/>
          </a:solidFill>
          <a:ln w="9360">
            <a:solidFill>
              <a:srgbClr val="000000"/>
            </a:solidFill>
            <a:prstDash val="solid"/>
            <a:round/>
          </a:ln>
          <a:effectLst>
            <a:outerShdw dist="101823" dir="2700000" algn="tl">
              <a:srgbClr val="808080"/>
            </a:outerShdw>
          </a:effectLst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79FAF4-A940-3663-06DF-6614AB53B5B9}"/>
              </a:ext>
            </a:extLst>
          </p:cNvPr>
          <p:cNvSpPr txBox="1"/>
          <p:nvPr/>
        </p:nvSpPr>
        <p:spPr>
          <a:xfrm>
            <a:off x="10255320" y="11806560"/>
            <a:ext cx="376020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Storage Node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5FA77C-F268-EA94-1C56-A1604BAB49DE}"/>
              </a:ext>
            </a:extLst>
          </p:cNvPr>
          <p:cNvSpPr txBox="1"/>
          <p:nvPr/>
        </p:nvSpPr>
        <p:spPr>
          <a:xfrm>
            <a:off x="11263320" y="9826560"/>
            <a:ext cx="155916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Brick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14ED47A-42AE-3A33-D7D0-993CE7A52043}"/>
              </a:ext>
            </a:extLst>
          </p:cNvPr>
          <p:cNvCxnSpPr>
            <a:stCxn id="11" idx="2"/>
          </p:cNvCxnSpPr>
          <p:nvPr/>
        </p:nvCxnSpPr>
        <p:spPr>
          <a:xfrm flipH="1">
            <a:off x="5967000" y="4937760"/>
            <a:ext cx="5910120" cy="3177359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A8708B-54F0-DE99-5B33-B897696A6954}"/>
              </a:ext>
            </a:extLst>
          </p:cNvPr>
          <p:cNvCxnSpPr>
            <a:stCxn id="11" idx="2"/>
          </p:cNvCxnSpPr>
          <p:nvPr/>
        </p:nvCxnSpPr>
        <p:spPr>
          <a:xfrm>
            <a:off x="11877120" y="4937760"/>
            <a:ext cx="1080" cy="326880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249154D-D3C1-3FDA-E56D-90C592AAE05C}"/>
              </a:ext>
            </a:extLst>
          </p:cNvPr>
          <p:cNvCxnSpPr>
            <a:stCxn id="11" idx="2"/>
          </p:cNvCxnSpPr>
          <p:nvPr/>
        </p:nvCxnSpPr>
        <p:spPr>
          <a:xfrm>
            <a:off x="11877120" y="4937760"/>
            <a:ext cx="6069239" cy="336024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E086F14-3C87-05EA-C29F-C09B9092A95A}"/>
              </a:ext>
            </a:extLst>
          </p:cNvPr>
          <p:cNvGrpSpPr/>
          <p:nvPr/>
        </p:nvGrpSpPr>
        <p:grpSpPr>
          <a:xfrm>
            <a:off x="5577840" y="8686800"/>
            <a:ext cx="731520" cy="502920"/>
            <a:chOff x="5577840" y="8686800"/>
            <a:chExt cx="731520" cy="502920"/>
          </a:xfrm>
        </p:grpSpPr>
        <p:pic>
          <p:nvPicPr>
            <p:cNvPr id="24" name="">
              <a:extLst>
                <a:ext uri="{FF2B5EF4-FFF2-40B4-BE49-F238E27FC236}">
                  <a16:creationId xmlns:a16="http://schemas.microsoft.com/office/drawing/2014/main" id="{6ACEC274-E5D6-6B27-7210-29DBE19B9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/>
              <a:alphaModFix/>
            </a:blip>
            <a:srcRect/>
            <a:stretch>
              <a:fillRect/>
            </a:stretch>
          </p:blipFill>
          <p:spPr>
            <a:xfrm>
              <a:off x="5577840" y="8686800"/>
              <a:ext cx="274320" cy="502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">
              <a:extLst>
                <a:ext uri="{FF2B5EF4-FFF2-40B4-BE49-F238E27FC236}">
                  <a16:creationId xmlns:a16="http://schemas.microsoft.com/office/drawing/2014/main" id="{D9850FCA-93B7-1F5D-8DD5-3E6998102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/>
              <a:alphaModFix/>
            </a:blip>
            <a:srcRect/>
            <a:stretch>
              <a:fillRect/>
            </a:stretch>
          </p:blipFill>
          <p:spPr>
            <a:xfrm>
              <a:off x="6035040" y="8686800"/>
              <a:ext cx="274320" cy="5029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B26CC5B-418D-2D84-3B93-869937AE2C2B}"/>
              </a:ext>
            </a:extLst>
          </p:cNvPr>
          <p:cNvGrpSpPr/>
          <p:nvPr/>
        </p:nvGrpSpPr>
        <p:grpSpPr>
          <a:xfrm>
            <a:off x="17556480" y="8823960"/>
            <a:ext cx="731520" cy="502920"/>
            <a:chOff x="17556480" y="8823960"/>
            <a:chExt cx="731520" cy="502920"/>
          </a:xfrm>
        </p:grpSpPr>
        <p:pic>
          <p:nvPicPr>
            <p:cNvPr id="27" name="">
              <a:extLst>
                <a:ext uri="{FF2B5EF4-FFF2-40B4-BE49-F238E27FC236}">
                  <a16:creationId xmlns:a16="http://schemas.microsoft.com/office/drawing/2014/main" id="{CBFDBDFA-F695-589B-9A6D-7F1BA759F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/>
              <a:alphaModFix/>
            </a:blip>
            <a:srcRect/>
            <a:stretch>
              <a:fillRect/>
            </a:stretch>
          </p:blipFill>
          <p:spPr>
            <a:xfrm>
              <a:off x="17556480" y="8823960"/>
              <a:ext cx="274320" cy="502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">
              <a:extLst>
                <a:ext uri="{FF2B5EF4-FFF2-40B4-BE49-F238E27FC236}">
                  <a16:creationId xmlns:a16="http://schemas.microsoft.com/office/drawing/2014/main" id="{2E41AA9B-405A-3A77-B482-6F7A12267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/>
              <a:alphaModFix/>
            </a:blip>
            <a:srcRect/>
            <a:stretch>
              <a:fillRect/>
            </a:stretch>
          </p:blipFill>
          <p:spPr>
            <a:xfrm>
              <a:off x="18013680" y="8823960"/>
              <a:ext cx="274320" cy="5029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8049282-EBCA-6A05-2B81-226598BC0156}"/>
              </a:ext>
            </a:extLst>
          </p:cNvPr>
          <p:cNvGrpSpPr/>
          <p:nvPr/>
        </p:nvGrpSpPr>
        <p:grpSpPr>
          <a:xfrm>
            <a:off x="11521440" y="8641080"/>
            <a:ext cx="731520" cy="502920"/>
            <a:chOff x="11521440" y="8641080"/>
            <a:chExt cx="731520" cy="502920"/>
          </a:xfrm>
        </p:grpSpPr>
        <p:pic>
          <p:nvPicPr>
            <p:cNvPr id="30" name="">
              <a:extLst>
                <a:ext uri="{FF2B5EF4-FFF2-40B4-BE49-F238E27FC236}">
                  <a16:creationId xmlns:a16="http://schemas.microsoft.com/office/drawing/2014/main" id="{E5C94667-6243-22BD-9C23-C5F3EBA4C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/>
              <a:alphaModFix/>
            </a:blip>
            <a:srcRect/>
            <a:stretch>
              <a:fillRect/>
            </a:stretch>
          </p:blipFill>
          <p:spPr>
            <a:xfrm>
              <a:off x="11521440" y="8641080"/>
              <a:ext cx="274320" cy="502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">
              <a:extLst>
                <a:ext uri="{FF2B5EF4-FFF2-40B4-BE49-F238E27FC236}">
                  <a16:creationId xmlns:a16="http://schemas.microsoft.com/office/drawing/2014/main" id="{99BBDAB3-6743-A917-74F0-5E6BBA877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/>
              <a:alphaModFix/>
            </a:blip>
            <a:srcRect/>
            <a:stretch>
              <a:fillRect/>
            </a:stretch>
          </p:blipFill>
          <p:spPr>
            <a:xfrm>
              <a:off x="11978640" y="8641080"/>
              <a:ext cx="274320" cy="5029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348AE91-225F-69A2-CE21-D8F621A0AD56}"/>
              </a:ext>
            </a:extLst>
          </p:cNvPr>
          <p:cNvSpPr txBox="1"/>
          <p:nvPr/>
        </p:nvSpPr>
        <p:spPr>
          <a:xfrm>
            <a:off x="6583679" y="8686800"/>
            <a:ext cx="1565640" cy="5324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GFID1.1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A16D82-BA07-20A0-0780-EC014AFD29AC}"/>
              </a:ext>
            </a:extLst>
          </p:cNvPr>
          <p:cNvSpPr txBox="1"/>
          <p:nvPr/>
        </p:nvSpPr>
        <p:spPr>
          <a:xfrm>
            <a:off x="18516240" y="8794440"/>
            <a:ext cx="1565640" cy="5324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GFID1.3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6BEF24-F528-45CC-1780-294F39D0FB1A}"/>
              </a:ext>
            </a:extLst>
          </p:cNvPr>
          <p:cNvSpPr txBox="1"/>
          <p:nvPr/>
        </p:nvSpPr>
        <p:spPr>
          <a:xfrm>
            <a:off x="12527280" y="8703000"/>
            <a:ext cx="1565640" cy="5324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GFID1.2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F97432B5-631E-928E-FD38-B9BC78A6D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22E9737-2311-42F6-9A12-C262D8088399}" type="datetime1">
              <a:t>7/29/2022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6DF3A3-E3C8-799A-6AC2-E3B64267E94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544513"/>
            <a:ext cx="22013863" cy="1376362"/>
          </a:xfrm>
        </p:spPr>
        <p:txBody>
          <a:bodyPr/>
          <a:lstStyle/>
          <a:p>
            <a:pPr lvl="0" algn="l"/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Creating Volumes – Sharded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05C5A-41F4-A2F7-E1E0-76E19702B8E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446338" y="2286000"/>
            <a:ext cx="22013862" cy="7954963"/>
          </a:xfrm>
        </p:spPr>
        <p:txBody>
          <a:bodyPr/>
          <a:lstStyle/>
          <a:p>
            <a:pPr lvl="0">
              <a:spcBef>
                <a:spcPts val="35150"/>
              </a:spcBef>
              <a:spcAft>
                <a:spcPts val="1134"/>
              </a:spcAft>
              <a:buSzPts val="3037"/>
              <a:buBlip>
                <a:blip r:embed="rId3"/>
              </a:buBlip>
            </a:pPr>
            <a:r>
              <a:rPr lang="en-US" sz="4800"/>
              <a:t>Sharded volume is similar to striped volume</a:t>
            </a:r>
          </a:p>
          <a:p>
            <a:pPr lvl="0">
              <a:spcBef>
                <a:spcPts val="2835"/>
              </a:spcBef>
              <a:spcAft>
                <a:spcPts val="1134"/>
              </a:spcAft>
              <a:buSzPts val="3037"/>
              <a:buBlip>
                <a:blip r:embed="rId3"/>
              </a:buBlip>
            </a:pPr>
            <a:r>
              <a:rPr lang="en-US" sz="4800"/>
              <a:t>Unlike other volume types shard is a volume option which can be set on any volume</a:t>
            </a:r>
          </a:p>
          <a:p>
            <a:pPr lvl="0">
              <a:spcBef>
                <a:spcPts val="12189"/>
              </a:spcBef>
              <a:spcAft>
                <a:spcPts val="0"/>
              </a:spcAft>
              <a:buSzPts val="3037"/>
              <a:buBlip>
                <a:blip r:embed="rId3"/>
              </a:buBlip>
            </a:pPr>
            <a:r>
              <a:rPr lang="en-US" sz="4800"/>
              <a:t>To disable sharding it is advisable to create a new volume without sharding and copy out contents of this volume into the new volume</a:t>
            </a:r>
          </a:p>
          <a:p>
            <a:pPr lvl="0">
              <a:spcBef>
                <a:spcPts val="2835"/>
              </a:spcBef>
              <a:spcAft>
                <a:spcPts val="1134"/>
              </a:spcAft>
              <a:buSzPts val="3037"/>
              <a:buBlip>
                <a:blip r:embed="rId3"/>
              </a:buBlip>
            </a:pPr>
            <a:r>
              <a:rPr lang="en-US" sz="4800"/>
              <a:t>This feature is disabled by default, and is beta in 3.7.4 release</a:t>
            </a:r>
          </a:p>
          <a:p>
            <a:pPr lvl="0">
              <a:spcBef>
                <a:spcPts val="1701"/>
              </a:spcBef>
              <a:spcAft>
                <a:spcPts val="0"/>
              </a:spcAft>
            </a:pPr>
            <a:endParaRPr lang="en-US" sz="4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A2C4DF-1CB8-42F0-9AB0-54EAF6A9A775}"/>
              </a:ext>
            </a:extLst>
          </p:cNvPr>
          <p:cNvSpPr txBox="1"/>
          <p:nvPr/>
        </p:nvSpPr>
        <p:spPr>
          <a:xfrm>
            <a:off x="18562320" y="1005840"/>
            <a:ext cx="448056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4D995E0-8AC0-BA8A-BF10-C8879DFA9D5B}"/>
              </a:ext>
            </a:extLst>
          </p:cNvPr>
          <p:cNvSpPr/>
          <p:nvPr/>
        </p:nvSpPr>
        <p:spPr>
          <a:xfrm>
            <a:off x="2011680" y="4846320"/>
            <a:ext cx="18013680" cy="118871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DCA82-E95D-93DA-B280-28051243DD0A}"/>
              </a:ext>
            </a:extLst>
          </p:cNvPr>
          <p:cNvSpPr txBox="1"/>
          <p:nvPr/>
        </p:nvSpPr>
        <p:spPr>
          <a:xfrm>
            <a:off x="2560319" y="5094720"/>
            <a:ext cx="17099280" cy="10385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>
                <a:ln>
                  <a:noFill/>
                </a:ln>
                <a:solidFill>
                  <a:srgbClr val="FF420E"/>
                </a:solidFill>
                <a:latin typeface="Courier 10 Pitch" pitchFamily="17"/>
                <a:ea typeface="WenQuanYi Micro Hei" pitchFamily="2"/>
                <a:cs typeface="Lohit Hindi" pitchFamily="2"/>
              </a:rPr>
              <a:t># </a:t>
            </a:r>
            <a:r>
              <a:rPr lang="en-US" sz="2800" b="0" i="0" u="none" strike="noStrike" kern="1200">
                <a:ln>
                  <a:noFill/>
                </a:ln>
                <a:solidFill>
                  <a:srgbClr val="FF420E"/>
                </a:solidFill>
                <a:latin typeface="Courier 10 Pitch" pitchFamily="17"/>
                <a:ea typeface="WenQuanYi Micro Hei" pitchFamily="2"/>
                <a:cs typeface="Lohit Hindi" pitchFamily="2"/>
              </a:rPr>
              <a:t>gluster volume set &lt;volume name&gt; features.shard on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200" b="0" i="0" u="none" strike="noStrike" kern="1200">
              <a:ln>
                <a:noFill/>
              </a:ln>
              <a:solidFill>
                <a:srgbClr val="800000"/>
              </a:solidFill>
              <a:latin typeface="Courier 10 Pitch" pitchFamily="17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EAFA2E56-19B0-7F0D-EA8F-77482B61D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B376E0C-7BEB-453B-840A-476B7528CB01}" type="datetime1">
              <a:t>7/29/2022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0708A7-ECD5-EF3B-91DE-F1CB7C5E1B8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544513"/>
            <a:ext cx="22013863" cy="1376362"/>
          </a:xfrm>
        </p:spPr>
        <p:txBody>
          <a:bodyPr/>
          <a:lstStyle/>
          <a:p>
            <a:pPr lvl="0" algn="l"/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GlusterFS Installation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33BC4-6B4A-5166-A7A9-789B68CBA6C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446338" y="2286000"/>
            <a:ext cx="22013862" cy="7954963"/>
          </a:xfrm>
        </p:spPr>
        <p:txBody>
          <a:bodyPr/>
          <a:lstStyle/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Blip>
                <a:blip r:embed="rId3"/>
              </a:buBlip>
            </a:pPr>
            <a:r>
              <a:rPr lang="en-US" sz="4800" dirty="0"/>
              <a:t>Installation via Repo</a:t>
            </a:r>
          </a:p>
          <a:p>
            <a:pPr marL="0" lvl="2" indent="0" hangingPunct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Blip>
                <a:blip r:embed="rId3"/>
              </a:buBlip>
            </a:pPr>
            <a:r>
              <a:rPr lang="en-US" sz="4800" dirty="0">
                <a:latin typeface="Liberation Sans" pitchFamily="18"/>
              </a:rPr>
              <a:t>Download latest repo file from download.gluster.org</a:t>
            </a:r>
          </a:p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Blip>
                <a:blip r:embed="rId3"/>
              </a:buBlip>
            </a:pPr>
            <a:endParaRPr lang="en-US" sz="4800" dirty="0"/>
          </a:p>
          <a:p>
            <a:pPr marL="0" lvl="2" indent="0" hangingPunct="0">
              <a:lnSpc>
                <a:spcPct val="200000"/>
              </a:lnSpc>
              <a:spcBef>
                <a:spcPts val="0"/>
              </a:spcBef>
              <a:spcAft>
                <a:spcPts val="2560"/>
              </a:spcAft>
              <a:buSzPts val="3037"/>
              <a:buBlip>
                <a:blip r:embed="rId3"/>
              </a:buBlip>
            </a:pPr>
            <a:r>
              <a:rPr lang="en-US" sz="4800" dirty="0">
                <a:latin typeface="Liberation Sans" pitchFamily="18"/>
              </a:rPr>
              <a:t>Install </a:t>
            </a:r>
            <a:r>
              <a:rPr lang="en-US" sz="4800" dirty="0" err="1">
                <a:latin typeface="Liberation Sans" pitchFamily="18"/>
              </a:rPr>
              <a:t>GlusterFS</a:t>
            </a:r>
            <a:endParaRPr lang="en-US" sz="4800" dirty="0">
              <a:latin typeface="Liberation Sans" pitchFamily="18"/>
            </a:endParaRPr>
          </a:p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Blip>
                <a:blip r:embed="rId3"/>
              </a:buBlip>
            </a:pPr>
            <a:endParaRPr lang="en-US" sz="4800" dirty="0"/>
          </a:p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Blip>
                <a:blip r:embed="rId3"/>
              </a:buBlip>
            </a:pPr>
            <a:r>
              <a:rPr lang="en-US" sz="4800" dirty="0"/>
              <a:t>Installation via RPM</a:t>
            </a:r>
          </a:p>
          <a:p>
            <a:pPr marL="0" lvl="2" indent="0" hangingPunct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Blip>
                <a:blip r:embed="rId3"/>
              </a:buBlip>
            </a:pPr>
            <a:r>
              <a:rPr lang="en-US" sz="4800" dirty="0">
                <a:latin typeface="Liberation Sans" pitchFamily="18"/>
              </a:rPr>
              <a:t>Download latest </a:t>
            </a:r>
            <a:r>
              <a:rPr lang="en-US" sz="4800" dirty="0" err="1">
                <a:latin typeface="Liberation Sans" pitchFamily="18"/>
              </a:rPr>
              <a:t>gluster</a:t>
            </a:r>
            <a:r>
              <a:rPr lang="en-US" sz="4800" dirty="0">
                <a:latin typeface="Liberation Sans" pitchFamily="18"/>
              </a:rPr>
              <a:t> RPMs from download.gluster.org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2836DA-BA47-66BD-ABE3-DE4FA8CD03FC}"/>
              </a:ext>
            </a:extLst>
          </p:cNvPr>
          <p:cNvSpPr txBox="1"/>
          <p:nvPr/>
        </p:nvSpPr>
        <p:spPr>
          <a:xfrm>
            <a:off x="18562320" y="1005840"/>
            <a:ext cx="448056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3D10BEB-7194-2155-620E-0CFA20265DB0}"/>
              </a:ext>
            </a:extLst>
          </p:cNvPr>
          <p:cNvSpPr/>
          <p:nvPr/>
        </p:nvSpPr>
        <p:spPr>
          <a:xfrm>
            <a:off x="2446338" y="4937444"/>
            <a:ext cx="18013680" cy="17373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latin typeface="Courier 10 Pitch" pitchFamily="17"/>
                <a:ea typeface="WenQuanYi Micro Hei" pitchFamily="2"/>
                <a:cs typeface="Lohit Hindi" pitchFamily="2"/>
              </a:rPr>
              <a:t>wget -P /etc/yum.repos.d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latin typeface="Courier 10 Pitch" pitchFamily="17"/>
                <a:ea typeface="WenQuanYi Micro Hei" pitchFamily="2"/>
                <a:cs typeface="Lohit Hindi" pitchFamily="2"/>
                <a:hlinkClick r:id="rId4"/>
              </a:rPr>
              <a:t>http://download.gluster.org/pub/gluster/glusterfs/LATEST/CentOS/epel-7/x86_64/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09B6B36-C621-59BF-F37D-84F3E7BB2B91}"/>
              </a:ext>
            </a:extLst>
          </p:cNvPr>
          <p:cNvSpPr/>
          <p:nvPr/>
        </p:nvSpPr>
        <p:spPr>
          <a:xfrm>
            <a:off x="2560319" y="8287560"/>
            <a:ext cx="18013680" cy="12801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latin typeface="Courier 10 Pitch" pitchFamily="17"/>
                <a:ea typeface="WenQuanYi Micro Hei" pitchFamily="2"/>
                <a:cs typeface="Lohit Hindi" pitchFamily="2"/>
              </a:rPr>
              <a:t>yum install glusterfs-server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1E6377F9-6C8D-7783-E79E-0739A38CE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080B236-435D-4638-851F-9BC0CA08A29B}" type="datetime1">
              <a:t>7/29/2022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7B4B26-111E-E17F-B514-AC836B0C3B5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544513"/>
            <a:ext cx="22013863" cy="1376362"/>
          </a:xfrm>
        </p:spPr>
        <p:txBody>
          <a:bodyPr/>
          <a:lstStyle/>
          <a:p>
            <a:pPr lvl="0" algn="l"/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Starting Volumes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51550-991B-6944-8BD8-9C9C66133AD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446338" y="2286000"/>
            <a:ext cx="22013862" cy="7954963"/>
          </a:xfrm>
        </p:spPr>
        <p:txBody>
          <a:bodyPr/>
          <a:lstStyle/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Blip>
                <a:blip r:embed="rId3"/>
              </a:buBlip>
            </a:pPr>
            <a:r>
              <a:rPr lang="en-US" sz="4800"/>
              <a:t>Volumes must be started before they can be mounted</a:t>
            </a:r>
          </a:p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Blip>
                <a:blip r:embed="rId3"/>
              </a:buBlip>
            </a:pPr>
            <a:r>
              <a:rPr lang="en-US" sz="4800"/>
              <a:t>Use the following command to start volume</a:t>
            </a:r>
          </a:p>
          <a:p>
            <a:pPr lvl="0"/>
            <a:endParaRPr lang="en-US" sz="3200">
              <a:solidFill>
                <a:srgbClr val="000000"/>
              </a:solidFill>
              <a:latin typeface="Century Schoolbook L" pitchFamily="18"/>
            </a:endParaRPr>
          </a:p>
          <a:p>
            <a:pPr lvl="0"/>
            <a:endParaRPr lang="en-US" sz="2800">
              <a:solidFill>
                <a:srgbClr val="000000"/>
              </a:solidFill>
              <a:latin typeface="Courier 10 Pitch" pitchFamily="1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264326-00DD-94DB-ED6E-D90ED690595B}"/>
              </a:ext>
            </a:extLst>
          </p:cNvPr>
          <p:cNvSpPr txBox="1"/>
          <p:nvPr/>
        </p:nvSpPr>
        <p:spPr>
          <a:xfrm>
            <a:off x="18562320" y="1005840"/>
            <a:ext cx="448056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271FA21-4F7A-4C7A-8C11-B1F58A1F9C48}"/>
              </a:ext>
            </a:extLst>
          </p:cNvPr>
          <p:cNvSpPr/>
          <p:nvPr/>
        </p:nvSpPr>
        <p:spPr>
          <a:xfrm>
            <a:off x="1920239" y="4480560"/>
            <a:ext cx="18196560" cy="21031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800" b="0" i="0" u="none" strike="noStrike" kern="1200">
              <a:ln>
                <a:noFill/>
              </a:ln>
              <a:solidFill>
                <a:srgbClr val="00AE00"/>
              </a:solidFill>
              <a:latin typeface="Courier 10 Pitch" pitchFamily="17"/>
              <a:ea typeface="WenQuanYi Micro Hei" pitchFamily="2"/>
              <a:cs typeface="Lohit Hindi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265AEE-B2AC-1886-4732-9598E40E79C7}"/>
              </a:ext>
            </a:extLst>
          </p:cNvPr>
          <p:cNvSpPr txBox="1"/>
          <p:nvPr/>
        </p:nvSpPr>
        <p:spPr>
          <a:xfrm>
            <a:off x="2377439" y="4708800"/>
            <a:ext cx="11430000" cy="1742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solidFill>
                  <a:srgbClr val="00AE00"/>
                </a:solidFill>
                <a:latin typeface="Courier 10 Pitch" pitchFamily="17"/>
                <a:ea typeface="WenQuanYi Micro Hei" pitchFamily="2"/>
                <a:cs typeface="Lohit Hindi" pitchFamily="2"/>
              </a:rPr>
              <a:t># gluster volume start &lt;volname&gt;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800" b="0" i="0" u="none" strike="noStrike" kern="1200">
              <a:ln>
                <a:noFill/>
              </a:ln>
              <a:solidFill>
                <a:srgbClr val="00AE00"/>
              </a:solidFill>
              <a:latin typeface="Courier 10 Pitch" pitchFamily="17"/>
              <a:ea typeface="WenQuanYi Micro Hei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solidFill>
                  <a:srgbClr val="800000"/>
                </a:solidFill>
                <a:latin typeface="Courier 10 Pitch" pitchFamily="17"/>
                <a:ea typeface="WenQuanYi Micro Hei" pitchFamily="2"/>
                <a:cs typeface="Lohit Hindi" pitchFamily="2"/>
              </a:rPr>
              <a:t>e.g.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solidFill>
                  <a:srgbClr val="800000"/>
                </a:solidFill>
                <a:latin typeface="Courier 10 Pitch" pitchFamily="17"/>
                <a:ea typeface="WenQuanYi Micro Hei" pitchFamily="2"/>
                <a:cs typeface="Lohit Hindi" pitchFamily="2"/>
              </a:rPr>
              <a:t># gluster volume start dist_vol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DF3D63EC-3B11-5AFF-5061-C11ED6A6F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6A6044C-981F-47F0-A38E-A8C568AE5BF0}" type="datetime1">
              <a:t>7/29/2022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80129-02CD-4344-4654-C4C644E02E5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544513"/>
            <a:ext cx="22013863" cy="1376362"/>
          </a:xfrm>
        </p:spPr>
        <p:txBody>
          <a:bodyPr/>
          <a:lstStyle/>
          <a:p>
            <a:pPr lvl="0" algn="l"/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Configuring Volume Options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9850B-3EE9-E39D-4691-9964D4C603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446338" y="2286000"/>
            <a:ext cx="22013862" cy="7954963"/>
          </a:xfrm>
        </p:spPr>
        <p:txBody>
          <a:bodyPr/>
          <a:lstStyle/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Blip>
                <a:blip r:embed="rId3"/>
              </a:buBlip>
            </a:pPr>
            <a:r>
              <a:rPr lang="en-US" sz="4800"/>
              <a:t>Current volume options</a:t>
            </a:r>
          </a:p>
          <a:p>
            <a:pPr lvl="0">
              <a:lnSpc>
                <a:spcPct val="115000"/>
              </a:lnSpc>
              <a:spcBef>
                <a:spcPts val="12756"/>
              </a:spcBef>
              <a:spcAft>
                <a:spcPts val="2835"/>
              </a:spcAft>
              <a:buSzPts val="3037"/>
              <a:buBlip>
                <a:blip r:embed="rId3"/>
              </a:buBlip>
            </a:pPr>
            <a:r>
              <a:rPr lang="en-US" sz="4800"/>
              <a:t>Volume options can be configured using the following command</a:t>
            </a:r>
          </a:p>
          <a:p>
            <a:pPr lvl="0"/>
            <a:endParaRPr lang="en-US" sz="3200">
              <a:solidFill>
                <a:srgbClr val="000000"/>
              </a:solidFill>
              <a:latin typeface="Century Schoolbook L" pitchFamily="18"/>
            </a:endParaRPr>
          </a:p>
          <a:p>
            <a:pPr lvl="0"/>
            <a:endParaRPr lang="en-US" sz="2800">
              <a:solidFill>
                <a:srgbClr val="000000"/>
              </a:solidFill>
              <a:latin typeface="Courier 10 Pitch" pitchFamily="1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2B2457-BF9A-F059-B0DE-E2514319A22D}"/>
              </a:ext>
            </a:extLst>
          </p:cNvPr>
          <p:cNvSpPr txBox="1"/>
          <p:nvPr/>
        </p:nvSpPr>
        <p:spPr>
          <a:xfrm>
            <a:off x="18562320" y="1005840"/>
            <a:ext cx="448056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D7508B0-A4C6-3D6C-7CCD-1DD1648CEC78}"/>
              </a:ext>
            </a:extLst>
          </p:cNvPr>
          <p:cNvSpPr/>
          <p:nvPr/>
        </p:nvSpPr>
        <p:spPr>
          <a:xfrm>
            <a:off x="1920239" y="3200400"/>
            <a:ext cx="18013680" cy="12801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solidFill>
                  <a:srgbClr val="00AE00"/>
                </a:solidFill>
                <a:latin typeface="Courier 10 Pitch" pitchFamily="17"/>
                <a:ea typeface="WenQuanYi Micro Hei" pitchFamily="2"/>
                <a:cs typeface="Lohit Hindi" pitchFamily="2"/>
              </a:rPr>
              <a:t># gluster volume info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2ADB0EE-A905-8D92-9FA4-B663D412D078}"/>
              </a:ext>
            </a:extLst>
          </p:cNvPr>
          <p:cNvSpPr/>
          <p:nvPr/>
        </p:nvSpPr>
        <p:spPr>
          <a:xfrm>
            <a:off x="1920239" y="5577840"/>
            <a:ext cx="18013680" cy="12801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solidFill>
                  <a:srgbClr val="00AE00"/>
                </a:solidFill>
                <a:latin typeface="Courier 10 Pitch" pitchFamily="17"/>
                <a:ea typeface="WenQuanYi Micro Hei" pitchFamily="2"/>
                <a:cs typeface="Lohit Hindi" pitchFamily="2"/>
              </a:rPr>
              <a:t># gluster volume set &lt;volname&gt; &lt;option&gt; &lt;value&gt;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39E12EF3-34E8-8F8C-8B0C-E5F282A74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A82B17C-4B09-4EA1-8EC4-F894F4262372}" type="datetime1">
              <a:t>7/29/2022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8E6121-3D31-BE74-BEE8-BEC143C133C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544513"/>
            <a:ext cx="22013863" cy="1376362"/>
          </a:xfrm>
        </p:spPr>
        <p:txBody>
          <a:bodyPr/>
          <a:lstStyle/>
          <a:p>
            <a:pPr lvl="0" algn="l"/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Expanding Volume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DCF52-6710-2AFC-30BF-6072E82BF94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446338" y="2286000"/>
            <a:ext cx="22013862" cy="10240963"/>
          </a:xfrm>
        </p:spPr>
        <p:txBody>
          <a:bodyPr/>
          <a:lstStyle/>
          <a:p>
            <a:pPr lvl="0">
              <a:lnSpc>
                <a:spcPct val="115000"/>
              </a:lnSpc>
              <a:spcBef>
                <a:spcPts val="14173"/>
              </a:spcBef>
              <a:spcAft>
                <a:spcPts val="2835"/>
              </a:spcAft>
              <a:buSzPts val="3037"/>
              <a:buBlip>
                <a:blip r:embed="rId3"/>
              </a:buBlip>
            </a:pPr>
            <a:r>
              <a:rPr lang="en-US" sz="4800"/>
              <a:t>Volume can be expanded when the cluster is online and available</a:t>
            </a:r>
          </a:p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Blip>
                <a:blip r:embed="rId3"/>
              </a:buBlip>
            </a:pPr>
            <a:r>
              <a:rPr lang="en-US" sz="4800"/>
              <a:t>Add Node to the Trusted Storage Pool</a:t>
            </a:r>
          </a:p>
          <a:p>
            <a:pPr lvl="0">
              <a:lnSpc>
                <a:spcPct val="115000"/>
              </a:lnSpc>
              <a:spcBef>
                <a:spcPts val="14173"/>
              </a:spcBef>
              <a:spcAft>
                <a:spcPts val="2835"/>
              </a:spcAft>
              <a:buSzPts val="3037"/>
              <a:buBlip>
                <a:blip r:embed="rId3"/>
              </a:buBlip>
            </a:pPr>
            <a:r>
              <a:rPr lang="en-US" sz="4800"/>
              <a:t>Add bricks to the volume</a:t>
            </a:r>
          </a:p>
          <a:p>
            <a:pPr lvl="0">
              <a:lnSpc>
                <a:spcPct val="115000"/>
              </a:lnSpc>
              <a:spcBef>
                <a:spcPts val="14173"/>
              </a:spcBef>
              <a:spcAft>
                <a:spcPts val="2835"/>
              </a:spcAft>
              <a:buSzPts val="3037"/>
              <a:buBlip>
                <a:blip r:embed="rId3"/>
              </a:buBlip>
            </a:pPr>
            <a:r>
              <a:rPr lang="en-US" sz="4800"/>
              <a:t>In case of replicate, the bricks count should be multiple of replica count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118D8E-F177-B871-9E9D-07ED2F2B7D0F}"/>
              </a:ext>
            </a:extLst>
          </p:cNvPr>
          <p:cNvSpPr txBox="1"/>
          <p:nvPr/>
        </p:nvSpPr>
        <p:spPr>
          <a:xfrm>
            <a:off x="18562320" y="1005840"/>
            <a:ext cx="448056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675E5CF-605B-F546-9AB5-1B6DCC97A184}"/>
              </a:ext>
            </a:extLst>
          </p:cNvPr>
          <p:cNvSpPr/>
          <p:nvPr/>
        </p:nvSpPr>
        <p:spPr>
          <a:xfrm>
            <a:off x="1920239" y="4389120"/>
            <a:ext cx="18013680" cy="12801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solidFill>
                  <a:srgbClr val="FF420E"/>
                </a:solidFill>
                <a:latin typeface="Courier 10 Pitch" pitchFamily="17"/>
                <a:ea typeface="WenQuanYi Micro Hei" pitchFamily="2"/>
                <a:cs typeface="Lohit Hindi" pitchFamily="2"/>
              </a:rPr>
              <a:t># gluster peer probe &lt;IP/hostname&gt;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0A06B87-19B1-8246-0386-2923E7280D2A}"/>
              </a:ext>
            </a:extLst>
          </p:cNvPr>
          <p:cNvSpPr/>
          <p:nvPr/>
        </p:nvSpPr>
        <p:spPr>
          <a:xfrm>
            <a:off x="1920239" y="6858000"/>
            <a:ext cx="18013680" cy="12801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solidFill>
                  <a:srgbClr val="FF420E"/>
                </a:solidFill>
                <a:latin typeface="Courier 10 Pitch" pitchFamily="17"/>
                <a:ea typeface="WenQuanYi Micro Hei" pitchFamily="2"/>
                <a:cs typeface="Lohit Hindi" pitchFamily="2"/>
              </a:rPr>
              <a:t># gluster volume add-brick &lt;VOLNAME&gt; &lt;Node IP/hostname&gt;:&lt;brick path&gt;....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94A3414F-61F9-C9A0-3651-74529EEF4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D8E652F-EFA0-4DA9-82CD-655DF61ADFA7}" type="datetime1">
              <a:t>7/29/2022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7BF5B6-2DCF-10F8-47F0-80F7AA29C80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544513"/>
            <a:ext cx="22013863" cy="1376362"/>
          </a:xfrm>
        </p:spPr>
        <p:txBody>
          <a:bodyPr/>
          <a:lstStyle/>
          <a:p>
            <a:pPr lvl="0" algn="l"/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Expanding Volume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94535-B3B8-8093-CD65-CD679D5E221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446338" y="2286000"/>
            <a:ext cx="22013862" cy="8229600"/>
          </a:xfrm>
        </p:spPr>
        <p:txBody>
          <a:bodyPr/>
          <a:lstStyle/>
          <a:p>
            <a:pPr lvl="0">
              <a:lnSpc>
                <a:spcPct val="115000"/>
              </a:lnSpc>
              <a:spcBef>
                <a:spcPts val="14173"/>
              </a:spcBef>
              <a:spcAft>
                <a:spcPts val="2835"/>
              </a:spcAft>
              <a:buSzPts val="3037"/>
              <a:buBlip>
                <a:blip r:embed="rId3"/>
              </a:buBlip>
            </a:pPr>
            <a:r>
              <a:rPr lang="en-US" sz="4800"/>
              <a:t>To change the replica count, following command needs to be executed</a:t>
            </a:r>
          </a:p>
          <a:p>
            <a:pPr lvl="0">
              <a:lnSpc>
                <a:spcPct val="115000"/>
              </a:lnSpc>
              <a:spcBef>
                <a:spcPts val="15591"/>
              </a:spcBef>
              <a:spcAft>
                <a:spcPts val="2835"/>
              </a:spcAft>
              <a:buSzPts val="3037"/>
              <a:buBlip>
                <a:blip r:embed="rId3"/>
              </a:buBlip>
            </a:pPr>
            <a:r>
              <a:rPr lang="en-US" sz="4800"/>
              <a:t>Number of replica bricks to be added must be equal to the number of distribute sub-volumes</a:t>
            </a:r>
          </a:p>
          <a:p>
            <a:pPr marL="0" lvl="1" indent="0" hangingPunct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Blip>
                <a:blip r:embed="rId3"/>
              </a:buBlip>
            </a:pPr>
            <a:r>
              <a:rPr lang="en-US" sz="4800">
                <a:latin typeface="Liberation Sans" pitchFamily="18"/>
              </a:rPr>
              <a:t>e.g change replica 2 distribute 3, to replica 3 distribute 3 for volume dist-repl</a:t>
            </a:r>
          </a:p>
          <a:p>
            <a:pPr lvl="0">
              <a:lnSpc>
                <a:spcPct val="115000"/>
              </a:lnSpc>
              <a:spcBef>
                <a:spcPts val="12756"/>
              </a:spcBef>
              <a:spcAft>
                <a:spcPts val="2551"/>
              </a:spcAft>
              <a:buSzPts val="3037"/>
              <a:buBlip>
                <a:blip r:embed="rId3"/>
              </a:buBlip>
            </a:pPr>
            <a:r>
              <a:rPr lang="en-US" sz="4800"/>
              <a:t>Rebalance the bricks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F600FA-78C2-1496-AE1D-6745F2F67422}"/>
              </a:ext>
            </a:extLst>
          </p:cNvPr>
          <p:cNvSpPr txBox="1"/>
          <p:nvPr/>
        </p:nvSpPr>
        <p:spPr>
          <a:xfrm>
            <a:off x="18562320" y="1005840"/>
            <a:ext cx="448056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9B131C1-5986-FD83-5424-35A5F69F8524}"/>
              </a:ext>
            </a:extLst>
          </p:cNvPr>
          <p:cNvSpPr/>
          <p:nvPr/>
        </p:nvSpPr>
        <p:spPr>
          <a:xfrm>
            <a:off x="2011680" y="3383280"/>
            <a:ext cx="19659600" cy="12801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solidFill>
                  <a:srgbClr val="FF420E"/>
                </a:solidFill>
                <a:latin typeface="Courier 10 Pitch" pitchFamily="17"/>
                <a:ea typeface="WenQuanYi Micro Hei" pitchFamily="2"/>
                <a:cs typeface="Lohit Hindi" pitchFamily="2"/>
              </a:rPr>
              <a:t># gluster volume add-brick replica &lt;new count&gt; &lt;VOLNAME&gt; &lt;Node IP/hostname&gt;:&lt;brick path&gt;...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DC663B5-3E51-DD4A-13D1-32C65418C080}"/>
              </a:ext>
            </a:extLst>
          </p:cNvPr>
          <p:cNvSpPr/>
          <p:nvPr/>
        </p:nvSpPr>
        <p:spPr>
          <a:xfrm>
            <a:off x="1737359" y="7955280"/>
            <a:ext cx="20116800" cy="118871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800" b="0" i="0" u="none" strike="noStrike" kern="1200">
              <a:ln>
                <a:noFill/>
              </a:ln>
              <a:solidFill>
                <a:srgbClr val="000000"/>
              </a:solidFill>
              <a:latin typeface="Courier 10 Pitch" pitchFamily="17"/>
              <a:ea typeface="WenQuanYi Micro Hei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800" b="0" i="0" u="none" strike="noStrike" kern="1200">
              <a:ln>
                <a:noFill/>
              </a:ln>
              <a:solidFill>
                <a:srgbClr val="000000"/>
              </a:solidFill>
              <a:latin typeface="Courier 10 Pitch" pitchFamily="17"/>
              <a:ea typeface="WenQuanYi Micro Hei" pitchFamily="2"/>
              <a:cs typeface="Lohit Hindi" pitchFamily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627235-909D-24CD-A2C0-BC34620EB66D}"/>
              </a:ext>
            </a:extLst>
          </p:cNvPr>
          <p:cNvSpPr txBox="1"/>
          <p:nvPr/>
        </p:nvSpPr>
        <p:spPr>
          <a:xfrm>
            <a:off x="2305440" y="8121600"/>
            <a:ext cx="18745200" cy="916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10 Pitch" pitchFamily="17"/>
                <a:ea typeface="WenQuanYi Micro Hei" pitchFamily="2"/>
                <a:cs typeface="Lohit Hindi" pitchFamily="2"/>
              </a:rPr>
              <a:t># gluster volume dist-repl replica 3 host1:/brick1/brick1 host2:/brick1/brick1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10 Pitch" pitchFamily="17"/>
                <a:ea typeface="WenQuanYi Micro Hei" pitchFamily="2"/>
                <a:cs typeface="Lohit Hindi" pitchFamily="2"/>
              </a:rPr>
              <a:t>host3:/brick1/brick1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7A43090-D81F-0F8E-F7D7-E747182DB183}"/>
              </a:ext>
            </a:extLst>
          </p:cNvPr>
          <p:cNvSpPr/>
          <p:nvPr/>
        </p:nvSpPr>
        <p:spPr>
          <a:xfrm>
            <a:off x="1737359" y="10241279"/>
            <a:ext cx="19659600" cy="12801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solidFill>
                  <a:srgbClr val="FF420E"/>
                </a:solidFill>
                <a:latin typeface="Courier 10 Pitch" pitchFamily="17"/>
                <a:ea typeface="WenQuanYi Micro Hei" pitchFamily="2"/>
                <a:cs typeface="Lohit Hindi" pitchFamily="2"/>
              </a:rPr>
              <a:t># gluster volume rebalance &lt;volname&gt; &lt;start | status | stop&gt;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44198630-5DA2-5737-97C9-0D4EF1F05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5BCCFC0-B3C1-4FD1-AF6E-5056A3822514}" type="datetime1">
              <a:t>7/29/2022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7F7F6F-1E47-C364-B8E8-F31F61801F1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544513"/>
            <a:ext cx="22013863" cy="1376362"/>
          </a:xfrm>
        </p:spPr>
        <p:txBody>
          <a:bodyPr/>
          <a:lstStyle/>
          <a:p>
            <a:pPr lvl="0" algn="l"/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Shrinking Volume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96D64-E61A-538D-64D6-1627F7D330B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446338" y="2286000"/>
            <a:ext cx="22013862" cy="8229600"/>
          </a:xfrm>
        </p:spPr>
        <p:txBody>
          <a:bodyPr/>
          <a:lstStyle/>
          <a:p>
            <a:pPr lvl="0">
              <a:lnSpc>
                <a:spcPct val="115000"/>
              </a:lnSpc>
              <a:spcBef>
                <a:spcPts val="14173"/>
              </a:spcBef>
              <a:spcAft>
                <a:spcPts val="2835"/>
              </a:spcAft>
              <a:buSzPts val="3037"/>
              <a:buBlip>
                <a:blip r:embed="rId3"/>
              </a:buBlip>
            </a:pPr>
            <a:r>
              <a:rPr lang="en-US" sz="4800"/>
              <a:t>Remove a brick using the following command</a:t>
            </a:r>
          </a:p>
          <a:p>
            <a:pPr lvl="0">
              <a:lnSpc>
                <a:spcPct val="115000"/>
              </a:lnSpc>
              <a:spcBef>
                <a:spcPts val="15591"/>
              </a:spcBef>
              <a:spcAft>
                <a:spcPts val="2835"/>
              </a:spcAft>
              <a:buSzPts val="3037"/>
              <a:buBlip>
                <a:blip r:embed="rId3"/>
              </a:buBlip>
            </a:pPr>
            <a:r>
              <a:rPr lang="en-US" sz="4800"/>
              <a:t>You can view the status of the remove brick operation using the following command</a:t>
            </a:r>
          </a:p>
          <a:p>
            <a:pPr lvl="0">
              <a:lnSpc>
                <a:spcPct val="115000"/>
              </a:lnSpc>
              <a:spcBef>
                <a:spcPts val="12756"/>
              </a:spcBef>
              <a:spcAft>
                <a:spcPts val="2551"/>
              </a:spcAft>
              <a:buSzPts val="3037"/>
              <a:buBlip>
                <a:blip r:embed="rId3"/>
              </a:buBlip>
            </a:pPr>
            <a:r>
              <a:rPr lang="en-US" sz="4800"/>
              <a:t>After status shows complete run the following command to remove brick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B069DD-D736-C16F-320D-809D9C5AB2EE}"/>
              </a:ext>
            </a:extLst>
          </p:cNvPr>
          <p:cNvSpPr txBox="1"/>
          <p:nvPr/>
        </p:nvSpPr>
        <p:spPr>
          <a:xfrm>
            <a:off x="18562320" y="1005840"/>
            <a:ext cx="448056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C01F3CD-B6DE-100C-BB25-C14C979DE2D9}"/>
              </a:ext>
            </a:extLst>
          </p:cNvPr>
          <p:cNvSpPr/>
          <p:nvPr/>
        </p:nvSpPr>
        <p:spPr>
          <a:xfrm>
            <a:off x="2011680" y="3383280"/>
            <a:ext cx="19659600" cy="12801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solidFill>
                  <a:srgbClr val="FF420E"/>
                </a:solidFill>
                <a:latin typeface="Courier 10 Pitch" pitchFamily="17"/>
                <a:ea typeface="WenQuanYi Micro Hei" pitchFamily="2"/>
                <a:cs typeface="Lohit Hindi" pitchFamily="2"/>
              </a:rPr>
              <a:t># gluster volume remove-brick &lt;volname&gt; BRICK start [force]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3AECFF2-EF96-F68C-2A0F-FE9B6D8F875D}"/>
              </a:ext>
            </a:extLst>
          </p:cNvPr>
          <p:cNvSpPr/>
          <p:nvPr/>
        </p:nvSpPr>
        <p:spPr>
          <a:xfrm>
            <a:off x="1920239" y="9144000"/>
            <a:ext cx="19659600" cy="12801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solidFill>
                  <a:srgbClr val="FF420E"/>
                </a:solidFill>
                <a:latin typeface="Courier 10 Pitch" pitchFamily="17"/>
                <a:ea typeface="WenQuanYi Micro Hei" pitchFamily="2"/>
                <a:cs typeface="Lohit Hindi" pitchFamily="2"/>
              </a:rPr>
              <a:t># gluster volume remove-brick &lt;volname&gt; BRICK commit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67740BB-4331-C9E4-23A3-4F393A736E05}"/>
              </a:ext>
            </a:extLst>
          </p:cNvPr>
          <p:cNvSpPr/>
          <p:nvPr/>
        </p:nvSpPr>
        <p:spPr>
          <a:xfrm>
            <a:off x="1920239" y="6675119"/>
            <a:ext cx="19659600" cy="12801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solidFill>
                  <a:srgbClr val="FF420E"/>
                </a:solidFill>
                <a:latin typeface="Courier 10 Pitch" pitchFamily="17"/>
                <a:ea typeface="WenQuanYi Micro Hei" pitchFamily="2"/>
                <a:cs typeface="Lohit Hindi" pitchFamily="2"/>
              </a:rPr>
              <a:t># gluster volume remove-brick &lt;volname&gt; BRICK status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1EBE3D15-B277-0913-49AA-C0E73365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238AEAF-8348-4D92-826A-D657E954E292}" type="datetime1">
              <a:t>7/29/2022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D2ADBF-7FFF-9556-FB53-0E26634D1DA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544513"/>
            <a:ext cx="22013863" cy="1376362"/>
          </a:xfrm>
        </p:spPr>
        <p:txBody>
          <a:bodyPr/>
          <a:lstStyle/>
          <a:p>
            <a:pPr lvl="0" algn="l"/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Volume Self Healing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8F4A4-2A52-63A2-360F-0A45029708C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446338" y="2286000"/>
            <a:ext cx="22013862" cy="8229600"/>
          </a:xfrm>
        </p:spPr>
        <p:txBody>
          <a:bodyPr/>
          <a:lstStyle/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Blip>
                <a:blip r:embed="rId3"/>
              </a:buBlip>
            </a:pPr>
            <a:r>
              <a:rPr lang="en-US" sz="4800"/>
              <a:t>In Replicate volume when an offline bricks comes online the updates on the online brick needs to be synced to this brick – Self Healing</a:t>
            </a:r>
          </a:p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Blip>
                <a:blip r:embed="rId3"/>
              </a:buBlip>
            </a:pPr>
            <a:r>
              <a:rPr lang="en-US" sz="4800"/>
              <a:t>File is healed by</a:t>
            </a:r>
          </a:p>
          <a:p>
            <a:pPr marL="0" lvl="1" indent="0" hangingPunct="0">
              <a:lnSpc>
                <a:spcPct val="115000"/>
              </a:lnSpc>
              <a:spcBef>
                <a:spcPts val="0"/>
              </a:spcBef>
              <a:spcAft>
                <a:spcPts val="2560"/>
              </a:spcAft>
              <a:buSzPts val="3037"/>
              <a:buBlip>
                <a:blip r:embed="rId3"/>
              </a:buBlip>
            </a:pPr>
            <a:r>
              <a:rPr lang="en-US" sz="4800">
                <a:latin typeface="Liberation Sans" pitchFamily="18"/>
              </a:rPr>
              <a:t>Self-Heal daemon (SHD)</a:t>
            </a:r>
          </a:p>
          <a:p>
            <a:pPr marL="0" lvl="1" indent="0" hangingPunct="0">
              <a:lnSpc>
                <a:spcPct val="115000"/>
              </a:lnSpc>
              <a:spcBef>
                <a:spcPts val="0"/>
              </a:spcBef>
              <a:spcAft>
                <a:spcPts val="2560"/>
              </a:spcAft>
              <a:buSzPts val="3037"/>
              <a:buBlip>
                <a:blip r:embed="rId3"/>
              </a:buBlip>
            </a:pPr>
            <a:r>
              <a:rPr lang="en-US" sz="4800">
                <a:latin typeface="Liberation Sans" pitchFamily="18"/>
              </a:rPr>
              <a:t>On-access</a:t>
            </a:r>
          </a:p>
          <a:p>
            <a:pPr marL="0" lvl="1" indent="0" hangingPunct="0">
              <a:lnSpc>
                <a:spcPct val="115000"/>
              </a:lnSpc>
              <a:spcBef>
                <a:spcPts val="0"/>
              </a:spcBef>
              <a:spcAft>
                <a:spcPts val="2560"/>
              </a:spcAft>
              <a:buSzPts val="3037"/>
              <a:buBlip>
                <a:blip r:embed="rId3"/>
              </a:buBlip>
            </a:pPr>
            <a:r>
              <a:rPr lang="en-US" sz="4800">
                <a:latin typeface="Liberation Sans" pitchFamily="18"/>
              </a:rPr>
              <a:t>On-demand</a:t>
            </a:r>
          </a:p>
          <a:p>
            <a:pPr lvl="0">
              <a:lnSpc>
                <a:spcPct val="115000"/>
              </a:lnSpc>
              <a:buSzPts val="3037"/>
              <a:buBlip>
                <a:blip r:embed="rId3"/>
              </a:buBlip>
            </a:pPr>
            <a:r>
              <a:rPr lang="en-US" sz="4800"/>
              <a:t>SHD automatically initiates heal every 10 minutes</a:t>
            </a:r>
          </a:p>
          <a:p>
            <a:pPr marL="0" lvl="1" indent="0" hangingPunct="0">
              <a:lnSpc>
                <a:spcPct val="115000"/>
              </a:lnSpc>
              <a:spcBef>
                <a:spcPts val="0"/>
              </a:spcBef>
              <a:spcAft>
                <a:spcPts val="2560"/>
              </a:spcAft>
              <a:buSzPts val="3037"/>
              <a:buBlip>
                <a:blip r:embed="rId3"/>
              </a:buBlip>
            </a:pPr>
            <a:r>
              <a:rPr lang="en-US" sz="4800">
                <a:latin typeface="Liberation Sans" pitchFamily="18"/>
              </a:rPr>
              <a:t>SHD can be turned on/off by the following command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626923-D21D-7844-318C-B8B8EFFD9CA2}"/>
              </a:ext>
            </a:extLst>
          </p:cNvPr>
          <p:cNvSpPr txBox="1"/>
          <p:nvPr/>
        </p:nvSpPr>
        <p:spPr>
          <a:xfrm>
            <a:off x="18562320" y="1005840"/>
            <a:ext cx="448056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7884170-F22A-D72E-72F3-A8DCAED2792E}"/>
              </a:ext>
            </a:extLst>
          </p:cNvPr>
          <p:cNvSpPr/>
          <p:nvPr/>
        </p:nvSpPr>
        <p:spPr>
          <a:xfrm>
            <a:off x="1828800" y="9601200"/>
            <a:ext cx="19659600" cy="12801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solidFill>
                  <a:srgbClr val="FF420E"/>
                </a:solidFill>
                <a:latin typeface="Courier 10 Pitch" pitchFamily="17"/>
                <a:ea typeface="WenQuanYi Micro Hei" pitchFamily="2"/>
                <a:cs typeface="Lohit Hindi" pitchFamily="2"/>
              </a:rPr>
              <a:t># gluster volume set &lt;volname&gt; cluster.self-heal-deamon &lt;on | off&gt;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BAC52A13-AE51-7A25-347A-E0D4B1356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8480424-4F5F-46FE-BF67-4582791F2F84}" type="datetime1">
              <a:t>7/29/2022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0699A4-8707-05F9-5D75-2E8C823C5BE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544513"/>
            <a:ext cx="22013863" cy="1376362"/>
          </a:xfrm>
        </p:spPr>
        <p:txBody>
          <a:bodyPr/>
          <a:lstStyle/>
          <a:p>
            <a:pPr lvl="0" algn="l"/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Volume Self Healing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8551D-27E3-8199-FE14-0B877996C59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446338" y="2286000"/>
            <a:ext cx="22013862" cy="8229600"/>
          </a:xfrm>
        </p:spPr>
        <p:txBody>
          <a:bodyPr/>
          <a:lstStyle/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Blip>
                <a:blip r:embed="rId3"/>
              </a:buBlip>
            </a:pPr>
            <a:r>
              <a:rPr lang="en-US" sz="4800"/>
              <a:t>On-demand healing can by done by</a:t>
            </a:r>
          </a:p>
          <a:p>
            <a:pPr lvl="0">
              <a:lnSpc>
                <a:spcPct val="115000"/>
              </a:lnSpc>
              <a:spcBef>
                <a:spcPts val="19843"/>
              </a:spcBef>
              <a:spcAft>
                <a:spcPts val="2835"/>
              </a:spcAft>
              <a:buSzPts val="3037"/>
              <a:buBlip>
                <a:blip r:embed="rId3"/>
              </a:buBlip>
            </a:pPr>
            <a:r>
              <a:rPr lang="en-US" sz="4800"/>
              <a:t>To enable/disable healing when file is accessed from the mount point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98B74D-2F25-02FB-D52F-27B2B8B55719}"/>
              </a:ext>
            </a:extLst>
          </p:cNvPr>
          <p:cNvSpPr txBox="1"/>
          <p:nvPr/>
        </p:nvSpPr>
        <p:spPr>
          <a:xfrm>
            <a:off x="18562320" y="1005840"/>
            <a:ext cx="448056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08F1A78-37CD-53CE-CF28-E19A0A9A8B81}"/>
              </a:ext>
            </a:extLst>
          </p:cNvPr>
          <p:cNvSpPr/>
          <p:nvPr/>
        </p:nvSpPr>
        <p:spPr>
          <a:xfrm>
            <a:off x="1920239" y="6400799"/>
            <a:ext cx="19659600" cy="17373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800" b="0" i="0" u="none" strike="noStrike" kern="1200">
              <a:ln>
                <a:noFill/>
              </a:ln>
              <a:solidFill>
                <a:srgbClr val="FF420E"/>
              </a:solidFill>
              <a:latin typeface="Courier 10 Pitch" pitchFamily="17"/>
              <a:ea typeface="WenQuanYi Micro Hei" pitchFamily="2"/>
              <a:cs typeface="Lohit Hindi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067FC-F182-F2FC-4318-90F3C24AE169}"/>
              </a:ext>
            </a:extLst>
          </p:cNvPr>
          <p:cNvSpPr txBox="1"/>
          <p:nvPr/>
        </p:nvSpPr>
        <p:spPr>
          <a:xfrm>
            <a:off x="2286000" y="6583679"/>
            <a:ext cx="19110960" cy="1329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solidFill>
                  <a:srgbClr val="FF420E"/>
                </a:solidFill>
                <a:latin typeface="Courier 10 Pitch" pitchFamily="17"/>
                <a:ea typeface="WenQuanYi Micro Hei" pitchFamily="2"/>
                <a:cs typeface="Lohit Hindi" pitchFamily="2"/>
              </a:rPr>
              <a:t># gluster volume set &lt;volname&gt; cluster.data-self-heal off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solidFill>
                  <a:srgbClr val="FF420E"/>
                </a:solidFill>
                <a:latin typeface="Courier 10 Pitch" pitchFamily="17"/>
                <a:ea typeface="WenQuanYi Micro Hei" pitchFamily="2"/>
                <a:cs typeface="Lohit Hindi" pitchFamily="2"/>
              </a:rPr>
              <a:t># gluster volume heal &lt;volname&gt; cluster.entry-self-heal off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solidFill>
                  <a:srgbClr val="FF420E"/>
                </a:solidFill>
                <a:latin typeface="Courier 10 Pitch" pitchFamily="17"/>
                <a:ea typeface="WenQuanYi Micro Hei" pitchFamily="2"/>
                <a:cs typeface="Lohit Hindi" pitchFamily="2"/>
              </a:rPr>
              <a:t># gluster volume heal &lt;volname&gt; cluster.metadata-self-heal off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FD7BF82-9CAA-531D-544D-957519B1C60D}"/>
              </a:ext>
            </a:extLst>
          </p:cNvPr>
          <p:cNvSpPr/>
          <p:nvPr/>
        </p:nvSpPr>
        <p:spPr>
          <a:xfrm>
            <a:off x="1828800" y="3200400"/>
            <a:ext cx="19659600" cy="17373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8C881B-F375-A6BA-FE6E-C2201B0F26AF}"/>
              </a:ext>
            </a:extLst>
          </p:cNvPr>
          <p:cNvSpPr txBox="1"/>
          <p:nvPr/>
        </p:nvSpPr>
        <p:spPr>
          <a:xfrm>
            <a:off x="2194560" y="3383280"/>
            <a:ext cx="19110960" cy="1329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solidFill>
                  <a:srgbClr val="FF420E"/>
                </a:solidFill>
                <a:latin typeface="Courier 10 Pitch" pitchFamily="17"/>
                <a:ea typeface="WenQuanYi Micro Hei" pitchFamily="2"/>
                <a:cs typeface="Lohit Hindi" pitchFamily="2"/>
              </a:rPr>
              <a:t># gluster volume heal &lt;volname&gt;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solidFill>
                  <a:srgbClr val="FF420E"/>
                </a:solidFill>
                <a:latin typeface="Courier 10 Pitch" pitchFamily="17"/>
                <a:ea typeface="WenQuanYi Micro Hei" pitchFamily="2"/>
                <a:cs typeface="Lohit Hindi" pitchFamily="2"/>
              </a:rPr>
              <a:t># gluster volume heal &lt;volname&gt; full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solidFill>
                  <a:srgbClr val="FF420E"/>
                </a:solidFill>
                <a:latin typeface="Courier 10 Pitch" pitchFamily="17"/>
                <a:ea typeface="WenQuanYi Micro Hei" pitchFamily="2"/>
                <a:cs typeface="Lohit Hindi" pitchFamily="2"/>
              </a:rPr>
              <a:t># gluster volume heal &lt;volname&gt; info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5D9B76C5-8FEA-C472-550E-E8E68E288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1B93531-8B2A-448F-9221-C82B9A7B628A}" type="datetime1">
              <a:t>7/29/2022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E47675-7285-38F0-3752-EDB4568E208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544513"/>
            <a:ext cx="22013863" cy="1376362"/>
          </a:xfrm>
        </p:spPr>
        <p:txBody>
          <a:bodyPr/>
          <a:lstStyle/>
          <a:p>
            <a:pPr lvl="0" algn="l"/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Volume Self Healing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297A3-9231-FE4F-3C00-46CCF810FDD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446338" y="2286000"/>
            <a:ext cx="22013862" cy="8229600"/>
          </a:xfrm>
        </p:spPr>
        <p:txBody>
          <a:bodyPr/>
          <a:lstStyle/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Blip>
                <a:blip r:embed="rId3"/>
              </a:buBlip>
            </a:pPr>
            <a:r>
              <a:rPr lang="en-US" sz="4800"/>
              <a:t>In Replicate volume when an offline bricks comes online the updates on the online brick needs to be synced to this brick – Self Healing</a:t>
            </a:r>
          </a:p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Blip>
                <a:blip r:embed="rId3"/>
              </a:buBlip>
            </a:pPr>
            <a:r>
              <a:rPr lang="en-US" sz="4800"/>
              <a:t>File is healed by</a:t>
            </a:r>
          </a:p>
          <a:p>
            <a:pPr marL="0" lvl="1" indent="0" hangingPunct="0">
              <a:lnSpc>
                <a:spcPct val="115000"/>
              </a:lnSpc>
              <a:spcBef>
                <a:spcPts val="0"/>
              </a:spcBef>
              <a:spcAft>
                <a:spcPts val="2560"/>
              </a:spcAft>
              <a:buSzPts val="3037"/>
              <a:buBlip>
                <a:blip r:embed="rId3"/>
              </a:buBlip>
            </a:pPr>
            <a:r>
              <a:rPr lang="en-US" sz="4800">
                <a:latin typeface="Liberation Sans" pitchFamily="18"/>
              </a:rPr>
              <a:t>Self-Heal daemon (SHD)</a:t>
            </a:r>
          </a:p>
          <a:p>
            <a:pPr marL="0" lvl="1" indent="0" hangingPunct="0">
              <a:lnSpc>
                <a:spcPct val="115000"/>
              </a:lnSpc>
              <a:spcBef>
                <a:spcPts val="0"/>
              </a:spcBef>
              <a:spcAft>
                <a:spcPts val="2560"/>
              </a:spcAft>
              <a:buSzPts val="3037"/>
              <a:buBlip>
                <a:blip r:embed="rId3"/>
              </a:buBlip>
            </a:pPr>
            <a:r>
              <a:rPr lang="en-US" sz="4800">
                <a:latin typeface="Liberation Sans" pitchFamily="18"/>
              </a:rPr>
              <a:t>On-access</a:t>
            </a:r>
          </a:p>
          <a:p>
            <a:pPr marL="0" lvl="1" indent="0" hangingPunct="0">
              <a:lnSpc>
                <a:spcPct val="115000"/>
              </a:lnSpc>
              <a:spcBef>
                <a:spcPts val="0"/>
              </a:spcBef>
              <a:spcAft>
                <a:spcPts val="2560"/>
              </a:spcAft>
              <a:buSzPts val="3037"/>
              <a:buBlip>
                <a:blip r:embed="rId3"/>
              </a:buBlip>
            </a:pPr>
            <a:r>
              <a:rPr lang="en-US" sz="4800">
                <a:latin typeface="Liberation Sans" pitchFamily="18"/>
              </a:rPr>
              <a:t>On-demand</a:t>
            </a:r>
          </a:p>
          <a:p>
            <a:pPr lvl="0">
              <a:lnSpc>
                <a:spcPct val="115000"/>
              </a:lnSpc>
              <a:buSzPts val="3037"/>
              <a:buBlip>
                <a:blip r:embed="rId3"/>
              </a:buBlip>
            </a:pPr>
            <a:r>
              <a:rPr lang="en-US" sz="4800"/>
              <a:t>SHD automatically initiates heal every 10 minutes</a:t>
            </a:r>
          </a:p>
          <a:p>
            <a:pPr marL="0" lvl="1" indent="0" hangingPunct="0">
              <a:lnSpc>
                <a:spcPct val="115000"/>
              </a:lnSpc>
              <a:spcBef>
                <a:spcPts val="0"/>
              </a:spcBef>
              <a:spcAft>
                <a:spcPts val="2560"/>
              </a:spcAft>
              <a:buSzPts val="3037"/>
              <a:buBlip>
                <a:blip r:embed="rId3"/>
              </a:buBlip>
            </a:pPr>
            <a:r>
              <a:rPr lang="en-US" sz="4800">
                <a:latin typeface="Liberation Sans" pitchFamily="18"/>
              </a:rPr>
              <a:t>SHD can be turned on/off by the following command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562AC1-D186-2E29-550C-218BAF8FE18E}"/>
              </a:ext>
            </a:extLst>
          </p:cNvPr>
          <p:cNvSpPr txBox="1"/>
          <p:nvPr/>
        </p:nvSpPr>
        <p:spPr>
          <a:xfrm>
            <a:off x="18562320" y="1005840"/>
            <a:ext cx="448056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0D47EF3-D12E-3A1F-193C-C1497137D0B9}"/>
              </a:ext>
            </a:extLst>
          </p:cNvPr>
          <p:cNvSpPr/>
          <p:nvPr/>
        </p:nvSpPr>
        <p:spPr>
          <a:xfrm>
            <a:off x="1828800" y="9601200"/>
            <a:ext cx="19659600" cy="12801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solidFill>
                  <a:srgbClr val="FF420E"/>
                </a:solidFill>
                <a:latin typeface="Courier 10 Pitch" pitchFamily="17"/>
                <a:ea typeface="WenQuanYi Micro Hei" pitchFamily="2"/>
                <a:cs typeface="Lohit Hindi" pitchFamily="2"/>
              </a:rPr>
              <a:t># gluster volume set &lt;volname&gt; cluster.self-heal-deamon &lt;on | off&gt;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3AD5FF82-25F3-3C06-3540-380FB1A72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8E998D7-9FC8-4EC9-81FA-D7792D3F2968}" type="datetime1">
              <a:t>7/29/2022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A32717-0BDD-65AF-D21E-80E3FCE2BC0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544513"/>
            <a:ext cx="22013863" cy="1376362"/>
          </a:xfrm>
        </p:spPr>
        <p:txBody>
          <a:bodyPr/>
          <a:lstStyle/>
          <a:p>
            <a:pPr lvl="0" algn="l"/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Accessing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9BDBA-1C0E-0682-3490-A10ECF4AFA5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446338" y="2286000"/>
            <a:ext cx="22013862" cy="9144000"/>
          </a:xfrm>
        </p:spPr>
        <p:txBody>
          <a:bodyPr/>
          <a:lstStyle/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Blip>
                <a:blip r:embed="rId3"/>
              </a:buBlip>
            </a:pPr>
            <a:r>
              <a:rPr lang="en-US" sz="4800"/>
              <a:t>Volume can be mounted on local file-system</a:t>
            </a:r>
          </a:p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Blip>
                <a:blip r:embed="rId3"/>
              </a:buBlip>
            </a:pPr>
            <a:r>
              <a:rPr lang="en-US" sz="4800"/>
              <a:t>Following protocols supported for accessing volume</a:t>
            </a:r>
          </a:p>
          <a:p>
            <a:pPr marL="0" lvl="1" indent="0" hangingPunct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Blip>
                <a:blip r:embed="rId3"/>
              </a:buBlip>
            </a:pPr>
            <a:r>
              <a:rPr lang="en-US" sz="4800">
                <a:latin typeface="Liberation Sans" pitchFamily="18"/>
              </a:rPr>
              <a:t>GlusterFS Native client</a:t>
            </a:r>
          </a:p>
          <a:p>
            <a:pPr marL="0" lvl="2" indent="0" hangingPunct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Blip>
                <a:blip r:embed="rId3"/>
              </a:buBlip>
            </a:pPr>
            <a:r>
              <a:rPr lang="en-US" sz="4800">
                <a:latin typeface="Liberation Sans" pitchFamily="18"/>
              </a:rPr>
              <a:t>Filesystem in Userspace (FUSE)</a:t>
            </a:r>
          </a:p>
          <a:p>
            <a:pPr marL="0" lvl="1" indent="0" hangingPunct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Blip>
                <a:blip r:embed="rId3"/>
              </a:buBlip>
            </a:pPr>
            <a:r>
              <a:rPr lang="en-US" sz="4800">
                <a:latin typeface="Liberation Sans" pitchFamily="18"/>
              </a:rPr>
              <a:t>NFS</a:t>
            </a:r>
          </a:p>
          <a:p>
            <a:pPr marL="0" lvl="2" indent="0" hangingPunct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Blip>
                <a:blip r:embed="rId3"/>
              </a:buBlip>
            </a:pPr>
            <a:r>
              <a:rPr lang="en-US" sz="4800">
                <a:latin typeface="Liberation Sans" pitchFamily="18"/>
              </a:rPr>
              <a:t>NFS Ganesha</a:t>
            </a:r>
          </a:p>
          <a:p>
            <a:pPr marL="0" lvl="2" indent="0" hangingPunct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Blip>
                <a:blip r:embed="rId3"/>
              </a:buBlip>
            </a:pPr>
            <a:r>
              <a:rPr lang="en-US" sz="4800">
                <a:latin typeface="Liberation Sans" pitchFamily="18"/>
              </a:rPr>
              <a:t>Gluster NFSv3</a:t>
            </a:r>
          </a:p>
          <a:p>
            <a:pPr marL="0" lvl="1" indent="0" hangingPunct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Blip>
                <a:blip r:embed="rId3"/>
              </a:buBlip>
            </a:pPr>
            <a:r>
              <a:rPr lang="en-US" sz="4800">
                <a:latin typeface="Liberation Sans" pitchFamily="18"/>
              </a:rPr>
              <a:t>SMB / CIFS</a:t>
            </a:r>
          </a:p>
          <a:p>
            <a:pPr lvl="0"/>
            <a:endParaRPr lang="en-US" sz="4800">
              <a:solidFill>
                <a:srgbClr val="000000"/>
              </a:solidFill>
              <a:latin typeface="Century Schoolbook L" pitchFamily="18"/>
            </a:endParaRPr>
          </a:p>
          <a:p>
            <a:pPr lvl="0"/>
            <a:endParaRPr lang="en-US" sz="4800">
              <a:solidFill>
                <a:srgbClr val="000000"/>
              </a:solidFill>
              <a:latin typeface="Courier 10 Pitch" pitchFamily="1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19B21-791D-D84F-DD5D-EF8D95891921}"/>
              </a:ext>
            </a:extLst>
          </p:cNvPr>
          <p:cNvSpPr txBox="1"/>
          <p:nvPr/>
        </p:nvSpPr>
        <p:spPr>
          <a:xfrm>
            <a:off x="18562320" y="1005840"/>
            <a:ext cx="448056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28739000-CCC6-D742-DEC4-CE12631A3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67C28C5-8796-407D-913D-6DD47791E459}" type="datetime1">
              <a:t>7/29/2022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CB55C7-453F-E8A2-C952-AC7C2510822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544513"/>
            <a:ext cx="22013863" cy="1376362"/>
          </a:xfrm>
        </p:spPr>
        <p:txBody>
          <a:bodyPr/>
          <a:lstStyle/>
          <a:p>
            <a:pPr lvl="0" algn="l"/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GlusterFS Native Client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A3B02-3407-1874-DFF1-803954F056D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446338" y="2286000"/>
            <a:ext cx="22013862" cy="7954963"/>
          </a:xfrm>
        </p:spPr>
        <p:txBody>
          <a:bodyPr/>
          <a:lstStyle/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Blip>
                <a:blip r:embed="rId3"/>
              </a:buBlip>
            </a:pPr>
            <a:r>
              <a:rPr lang="en-US" sz="4800"/>
              <a:t>Client machines should install GlusterFS client packages</a:t>
            </a:r>
          </a:p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Blip>
                <a:blip r:embed="rId3"/>
              </a:buBlip>
            </a:pPr>
            <a:r>
              <a:rPr lang="en-US" sz="4800"/>
              <a:t>Mount the started GlusterFS volume</a:t>
            </a:r>
          </a:p>
          <a:p>
            <a:pPr lvl="0">
              <a:lnSpc>
                <a:spcPct val="115000"/>
              </a:lnSpc>
              <a:spcBef>
                <a:spcPts val="14173"/>
              </a:spcBef>
              <a:spcAft>
                <a:spcPts val="2835"/>
              </a:spcAft>
              <a:buSzPts val="3037"/>
              <a:buBlip>
                <a:blip r:embed="rId3"/>
              </a:buBlip>
            </a:pPr>
            <a:r>
              <a:rPr lang="en-US" sz="4800"/>
              <a:t>Use any Node from Trusted Storage Pool to mount</a:t>
            </a:r>
          </a:p>
          <a:p>
            <a:pPr lvl="0">
              <a:lnSpc>
                <a:spcPct val="115000"/>
              </a:lnSpc>
              <a:spcBef>
                <a:spcPts val="1134"/>
              </a:spcBef>
              <a:spcAft>
                <a:spcPts val="2835"/>
              </a:spcAft>
              <a:buSzPts val="3037"/>
              <a:buBlip>
                <a:blip r:embed="rId3"/>
              </a:buBlip>
            </a:pPr>
            <a:r>
              <a:rPr lang="en-US" sz="4800"/>
              <a:t>Use /etc/fstab for automatic mount</a:t>
            </a:r>
          </a:p>
          <a:p>
            <a:pPr lvl="0"/>
            <a:endParaRPr lang="en-US" sz="3200">
              <a:solidFill>
                <a:srgbClr val="000000"/>
              </a:solidFill>
              <a:latin typeface="Century Schoolbook L" pitchFamily="18"/>
            </a:endParaRPr>
          </a:p>
          <a:p>
            <a:pPr lvl="0"/>
            <a:endParaRPr lang="en-US" sz="2800">
              <a:solidFill>
                <a:srgbClr val="000000"/>
              </a:solidFill>
              <a:latin typeface="Courier 10 Pitch" pitchFamily="1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3A6CC3-EC34-E3CB-8BA6-99910E892E74}"/>
              </a:ext>
            </a:extLst>
          </p:cNvPr>
          <p:cNvSpPr txBox="1"/>
          <p:nvPr/>
        </p:nvSpPr>
        <p:spPr>
          <a:xfrm>
            <a:off x="18562320" y="1005840"/>
            <a:ext cx="448056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66CFE23-0FA6-1690-0DE9-EAF1F621A505}"/>
              </a:ext>
            </a:extLst>
          </p:cNvPr>
          <p:cNvSpPr/>
          <p:nvPr/>
        </p:nvSpPr>
        <p:spPr>
          <a:xfrm>
            <a:off x="1920239" y="4480560"/>
            <a:ext cx="18013680" cy="12801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solidFill>
                  <a:srgbClr val="00AE00"/>
                </a:solidFill>
                <a:latin typeface="Courier 10 Pitch" pitchFamily="17"/>
                <a:ea typeface="WenQuanYi Micro Hei" pitchFamily="2"/>
                <a:cs typeface="Lohit Hindi" pitchFamily="2"/>
              </a:rPr>
              <a:t># mount -t glusterfs host1:/dist-vol /mnt/glusterfs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56B65EA-49B6-5088-A8A4-13788792D4A9}"/>
              </a:ext>
            </a:extLst>
          </p:cNvPr>
          <p:cNvSpPr/>
          <p:nvPr/>
        </p:nvSpPr>
        <p:spPr>
          <a:xfrm>
            <a:off x="2011680" y="8321040"/>
            <a:ext cx="18013680" cy="192023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solidFill>
                  <a:srgbClr val="00AE00"/>
                </a:solidFill>
                <a:latin typeface="Courier 10 Pitch" pitchFamily="17"/>
                <a:ea typeface="WenQuanYi Micro Hei" pitchFamily="2"/>
                <a:cs typeface="Lohit Hindi" pitchFamily="2"/>
              </a:rPr>
              <a:t>e.g. to mount dist-vol append following to /etc/fstab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800" b="0" i="0" u="none" strike="noStrike" kern="1200">
              <a:ln>
                <a:noFill/>
              </a:ln>
              <a:solidFill>
                <a:srgbClr val="00AE00"/>
              </a:solidFill>
              <a:latin typeface="Courier 10 Pitch" pitchFamily="17"/>
              <a:ea typeface="WenQuanYi Micro Hei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solidFill>
                  <a:srgbClr val="00AE00"/>
                </a:solidFill>
                <a:latin typeface="Courier 10 Pitch" pitchFamily="17"/>
                <a:ea typeface="WenQuanYi Micro Hei" pitchFamily="2"/>
                <a:cs typeface="Lohit Hindi" pitchFamily="2"/>
              </a:rPr>
              <a:t>host1:/dist-vol /mnt/glusterfs glusterfs defaults,_netdev,transport=tcp 0 0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800" b="0" i="0" u="none" strike="noStrike" kern="1200">
              <a:ln>
                <a:noFill/>
              </a:ln>
              <a:solidFill>
                <a:srgbClr val="00AE00"/>
              </a:solidFill>
              <a:latin typeface="Courier 10 Pitch" pitchFamily="17"/>
              <a:ea typeface="WenQuanYi Micro Hei" pitchFamily="2"/>
              <a:cs typeface="Lohit Hindi" pitchFamily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65F104-4FFF-01A1-BC63-418DC5F461AF}"/>
              </a:ext>
            </a:extLst>
          </p:cNvPr>
          <p:cNvSpPr txBox="1"/>
          <p:nvPr/>
        </p:nvSpPr>
        <p:spPr>
          <a:xfrm>
            <a:off x="20880000" y="1080000"/>
            <a:ext cx="2112119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  <a:hlinkClick r:id="rId4"/>
              </a:rPr>
              <a:t>Demo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F7AFFBE9-6734-DD69-3754-FFBA6403C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B31018E-D499-4836-A5D2-ECDA5D3F2FD4}" type="datetime1">
              <a:t>7/29/2022</a:t>
            </a:fld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DBF575-C83C-5E23-EB6D-0BE727EDC08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2519363"/>
            <a:ext cx="10331450" cy="8983662"/>
          </a:xfrm>
        </p:spPr>
        <p:txBody>
          <a:bodyPr/>
          <a:lstStyle/>
          <a:p>
            <a:pPr marL="457200" lvl="0" indent="-45720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2800" b="1" dirty="0" err="1">
                <a:latin typeface="Verdana" panose="020B0604030504040204" pitchFamily="34" charset="0"/>
                <a:ea typeface="Verdana" panose="020B0604030504040204" pitchFamily="34" charset="0"/>
              </a:rPr>
              <a:t>GlusterFS</a:t>
            </a:r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 Server Packages</a:t>
            </a:r>
          </a:p>
          <a:p>
            <a:pPr marL="457200" lvl="2" indent="-457200" hangingPunct="0">
              <a:lnSpc>
                <a:spcPct val="115000"/>
              </a:lnSpc>
              <a:spcBef>
                <a:spcPts val="0"/>
              </a:spcBef>
              <a:spcAft>
                <a:spcPts val="2560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glusterfs</a:t>
            </a:r>
            <a:endParaRPr lang="en-US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lvl="2" indent="-457200" hangingPunct="0">
              <a:lnSpc>
                <a:spcPct val="115000"/>
              </a:lnSpc>
              <a:spcBef>
                <a:spcPts val="0"/>
              </a:spcBef>
              <a:spcAft>
                <a:spcPts val="2560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glusterfs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-server</a:t>
            </a:r>
          </a:p>
          <a:p>
            <a:pPr marL="457200" lvl="2" indent="-457200" hangingPunct="0">
              <a:lnSpc>
                <a:spcPct val="115000"/>
              </a:lnSpc>
              <a:spcBef>
                <a:spcPts val="0"/>
              </a:spcBef>
              <a:spcAft>
                <a:spcPts val="2560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glusterfs-api</a:t>
            </a:r>
            <a:endParaRPr lang="en-US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lvl="2" indent="-457200" hangingPunct="0">
              <a:lnSpc>
                <a:spcPct val="115000"/>
              </a:lnSpc>
              <a:spcBef>
                <a:spcPts val="0"/>
              </a:spcBef>
              <a:spcAft>
                <a:spcPts val="2560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glusterfs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-cli</a:t>
            </a:r>
          </a:p>
          <a:p>
            <a:pPr marL="457200" lvl="2" indent="-457200" hangingPunct="0">
              <a:lnSpc>
                <a:spcPct val="115000"/>
              </a:lnSpc>
              <a:spcBef>
                <a:spcPts val="0"/>
              </a:spcBef>
              <a:spcAft>
                <a:spcPts val="2560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glusterfs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-libs</a:t>
            </a:r>
          </a:p>
          <a:p>
            <a:pPr marL="457200" lvl="0" indent="-45720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2800" b="1" dirty="0" err="1">
                <a:latin typeface="Verdana" panose="020B0604030504040204" pitchFamily="34" charset="0"/>
                <a:ea typeface="Verdana" panose="020B0604030504040204" pitchFamily="34" charset="0"/>
              </a:rPr>
              <a:t>GlusterFS</a:t>
            </a:r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 Client Packages</a:t>
            </a:r>
          </a:p>
          <a:p>
            <a:pPr marL="457200" lvl="2" indent="-457200" hangingPunct="0">
              <a:lnSpc>
                <a:spcPct val="115000"/>
              </a:lnSpc>
              <a:spcBef>
                <a:spcPts val="0"/>
              </a:spcBef>
              <a:spcAft>
                <a:spcPts val="2560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glusterfs</a:t>
            </a:r>
            <a:endParaRPr lang="en-US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lvl="2" indent="-457200" hangingPunct="0">
              <a:lnSpc>
                <a:spcPct val="115000"/>
              </a:lnSpc>
              <a:spcBef>
                <a:spcPts val="0"/>
              </a:spcBef>
              <a:spcAft>
                <a:spcPts val="2560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glusterfs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-client-</a:t>
            </a:r>
            <a:r>
              <a:rPr lang="en-US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xlators</a:t>
            </a:r>
            <a:endParaRPr lang="en-US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lvl="2" indent="-457200" hangingPunct="0">
              <a:lnSpc>
                <a:spcPct val="115000"/>
              </a:lnSpc>
              <a:spcBef>
                <a:spcPts val="0"/>
              </a:spcBef>
              <a:spcAft>
                <a:spcPts val="2560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glusterfs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-libs</a:t>
            </a:r>
          </a:p>
          <a:p>
            <a:pPr marL="457200" lvl="2" indent="-457200" hangingPunct="0">
              <a:lnSpc>
                <a:spcPct val="115000"/>
              </a:lnSpc>
              <a:spcBef>
                <a:spcPts val="0"/>
              </a:spcBef>
              <a:spcAft>
                <a:spcPts val="2560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glusterfs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-fuse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D5B7F-57E9-DAA4-905C-0D11A4793C4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4401800" y="2519363"/>
            <a:ext cx="10058400" cy="9166225"/>
          </a:xfrm>
        </p:spPr>
        <p:txBody>
          <a:bodyPr/>
          <a:lstStyle/>
          <a:p>
            <a:pPr marL="457200" lvl="0" indent="-45720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2800" b="1" dirty="0" err="1">
                <a:latin typeface="Verdana" panose="020B0604030504040204" pitchFamily="34" charset="0"/>
                <a:ea typeface="Verdana" panose="020B0604030504040204" pitchFamily="34" charset="0"/>
              </a:rPr>
              <a:t>GlusterFS</a:t>
            </a:r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 Feature Packages</a:t>
            </a:r>
          </a:p>
          <a:p>
            <a:pPr marL="457200" lvl="2" indent="-457200" hangingPunct="0">
              <a:lnSpc>
                <a:spcPct val="115000"/>
              </a:lnSpc>
              <a:spcBef>
                <a:spcPts val="0"/>
              </a:spcBef>
              <a:spcAft>
                <a:spcPts val="2560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glusterfs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-extra-</a:t>
            </a:r>
            <a:r>
              <a:rPr lang="en-US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xlators</a:t>
            </a:r>
            <a:endParaRPr lang="en-US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lvl="2" indent="-457200" hangingPunct="0">
              <a:lnSpc>
                <a:spcPct val="115000"/>
              </a:lnSpc>
              <a:spcBef>
                <a:spcPts val="0"/>
              </a:spcBef>
              <a:spcAft>
                <a:spcPts val="2560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glusterfs-ganesha</a:t>
            </a:r>
            <a:endParaRPr lang="en-US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lvl="2" indent="-457200" hangingPunct="0">
              <a:lnSpc>
                <a:spcPct val="115000"/>
              </a:lnSpc>
              <a:spcBef>
                <a:spcPts val="0"/>
              </a:spcBef>
              <a:spcAft>
                <a:spcPts val="2560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glusterfs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-geo-replication</a:t>
            </a:r>
          </a:p>
          <a:p>
            <a:pPr marL="457200" lvl="2" indent="-457200" hangingPunct="0">
              <a:lnSpc>
                <a:spcPct val="115000"/>
              </a:lnSpc>
              <a:spcBef>
                <a:spcPts val="0"/>
              </a:spcBef>
              <a:spcAft>
                <a:spcPts val="2560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glusterfs-rdma</a:t>
            </a:r>
            <a:endParaRPr lang="en-US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lvl="0" indent="-45720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endParaRPr lang="en-US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lvl="0" indent="-45720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2800" b="1" dirty="0" err="1">
                <a:latin typeface="Verdana" panose="020B0604030504040204" pitchFamily="34" charset="0"/>
                <a:ea typeface="Verdana" panose="020B0604030504040204" pitchFamily="34" charset="0"/>
              </a:rPr>
              <a:t>GlusterFS</a:t>
            </a:r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800" b="1" dirty="0" err="1">
                <a:latin typeface="Verdana" panose="020B0604030504040204" pitchFamily="34" charset="0"/>
                <a:ea typeface="Verdana" panose="020B0604030504040204" pitchFamily="34" charset="0"/>
              </a:rPr>
              <a:t>Devel</a:t>
            </a:r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 Packages</a:t>
            </a:r>
          </a:p>
          <a:p>
            <a:pPr marL="457200" lvl="2" indent="-457200" hangingPunct="0">
              <a:lnSpc>
                <a:spcPct val="115000"/>
              </a:lnSpc>
              <a:spcBef>
                <a:spcPts val="0"/>
              </a:spcBef>
              <a:spcAft>
                <a:spcPts val="2560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glusterfs-debuginfo</a:t>
            </a:r>
            <a:endParaRPr lang="en-US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lvl="2" indent="-457200" hangingPunct="0">
              <a:lnSpc>
                <a:spcPct val="115000"/>
              </a:lnSpc>
              <a:spcBef>
                <a:spcPts val="0"/>
              </a:spcBef>
              <a:spcAft>
                <a:spcPts val="2560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glusterfs-devel</a:t>
            </a:r>
            <a:endParaRPr lang="en-US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lvl="2" indent="-457200" hangingPunct="0">
              <a:lnSpc>
                <a:spcPct val="115000"/>
              </a:lnSpc>
              <a:spcBef>
                <a:spcPts val="0"/>
              </a:spcBef>
              <a:spcAft>
                <a:spcPts val="2560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glusterfs-api-devel</a:t>
            </a:r>
            <a:endParaRPr lang="en-US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9B3ABFA-54B6-0738-6D80-D3C4335296E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00313" y="179388"/>
            <a:ext cx="21959887" cy="2290762"/>
          </a:xfrm>
        </p:spPr>
        <p:txBody>
          <a:bodyPr>
            <a:spAutoFit/>
          </a:bodyPr>
          <a:lstStyle/>
          <a:p>
            <a:pPr lvl="0" algn="l"/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GlusterFS Packages</a:t>
            </a:r>
          </a:p>
        </p:txBody>
      </p:sp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C2883C7F-36DF-9269-C7E8-70BD82756C90}"/>
              </a:ext>
            </a:extLst>
          </p:cNvPr>
          <p:cNvSpPr/>
          <p:nvPr/>
        </p:nvSpPr>
        <p:spPr>
          <a:xfrm>
            <a:off x="11978640" y="2469600"/>
            <a:ext cx="75599" cy="10057680"/>
          </a:xfrm>
          <a:prstGeom prst="line">
            <a:avLst/>
          </a:prstGeom>
          <a:noFill/>
          <a:ln w="72000">
            <a:solidFill>
              <a:srgbClr val="FF9900"/>
            </a:solidFill>
            <a:custDash>
              <a:ds d="197000" sp="127000"/>
            </a:custDash>
          </a:ln>
        </p:spPr>
        <p:txBody>
          <a:bodyPr vert="horz" wrap="none" lIns="126000" tIns="81000" rIns="126000" bIns="81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CFED0DAC-425E-E25B-B59B-27483EFFB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7E0ABD9-AAE2-4BE8-A5DA-FEC69F6AF218}" type="datetime1">
              <a:t>7/29/2022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CC0B10-A818-0202-759D-79998B3E16E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544513"/>
            <a:ext cx="22013863" cy="1376362"/>
          </a:xfrm>
        </p:spPr>
        <p:txBody>
          <a:bodyPr/>
          <a:lstStyle/>
          <a:p>
            <a:pPr lvl="0" algn="l"/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NFS Client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6DCAB-481F-99B5-B881-3FE42E848CF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446338" y="2286000"/>
            <a:ext cx="22013862" cy="7954963"/>
          </a:xfrm>
        </p:spPr>
        <p:txBody>
          <a:bodyPr/>
          <a:lstStyle/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"/>
              </a:spcAft>
              <a:buSzPts val="3037"/>
              <a:buBlip>
                <a:blip r:embed="rId3"/>
              </a:buBlip>
            </a:pPr>
            <a:r>
              <a:rPr lang="en-US" sz="4800"/>
              <a:t>Install NFS client packages</a:t>
            </a:r>
          </a:p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268"/>
              </a:spcAft>
              <a:buSzPts val="3037"/>
              <a:buBlip>
                <a:blip r:embed="rId3"/>
              </a:buBlip>
            </a:pPr>
            <a:r>
              <a:rPr lang="en-US" sz="4800"/>
              <a:t>Mount the started GlusterFS volume via NFS</a:t>
            </a:r>
          </a:p>
          <a:p>
            <a:pPr lvl="0">
              <a:lnSpc>
                <a:spcPct val="115000"/>
              </a:lnSpc>
              <a:spcBef>
                <a:spcPts val="14173"/>
              </a:spcBef>
              <a:spcAft>
                <a:spcPts val="283"/>
              </a:spcAft>
              <a:buSzPts val="3037"/>
              <a:buBlip>
                <a:blip r:embed="rId3"/>
              </a:buBlip>
            </a:pPr>
            <a:r>
              <a:rPr lang="en-US" sz="4800"/>
              <a:t>Gluster NFS supports only version 3</a:t>
            </a:r>
          </a:p>
          <a:p>
            <a:pPr lvl="0">
              <a:lnSpc>
                <a:spcPct val="115000"/>
              </a:lnSpc>
              <a:spcAft>
                <a:spcPts val="2835"/>
              </a:spcAft>
              <a:buSzPts val="3037"/>
              <a:buBlip>
                <a:blip r:embed="rId3"/>
              </a:buBlip>
            </a:pPr>
            <a:r>
              <a:rPr lang="en-US" sz="4800"/>
              <a:t>Use /etc/fstab for automatic mount</a:t>
            </a:r>
          </a:p>
          <a:p>
            <a:pPr lvl="0"/>
            <a:endParaRPr lang="en-US" sz="3200">
              <a:solidFill>
                <a:srgbClr val="000000"/>
              </a:solidFill>
              <a:latin typeface="Century Schoolbook L" pitchFamily="18"/>
            </a:endParaRPr>
          </a:p>
          <a:p>
            <a:pPr lvl="0"/>
            <a:endParaRPr lang="en-US" sz="2800">
              <a:solidFill>
                <a:srgbClr val="000000"/>
              </a:solidFill>
              <a:latin typeface="Courier 10 Pitch" pitchFamily="1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11E2D1-A605-11B6-FEE2-799E7538ABBE}"/>
              </a:ext>
            </a:extLst>
          </p:cNvPr>
          <p:cNvSpPr txBox="1"/>
          <p:nvPr/>
        </p:nvSpPr>
        <p:spPr>
          <a:xfrm>
            <a:off x="18562320" y="1005840"/>
            <a:ext cx="448056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3886C41-FE2C-1DB0-C61E-79EEAAA5AAC1}"/>
              </a:ext>
            </a:extLst>
          </p:cNvPr>
          <p:cNvSpPr/>
          <p:nvPr/>
        </p:nvSpPr>
        <p:spPr>
          <a:xfrm>
            <a:off x="1920239" y="4480560"/>
            <a:ext cx="18013680" cy="12801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solidFill>
                  <a:srgbClr val="00AE00"/>
                </a:solidFill>
                <a:latin typeface="Courier 10 Pitch" pitchFamily="17"/>
                <a:ea typeface="WenQuanYi Micro Hei" pitchFamily="2"/>
                <a:cs typeface="Lohit Hindi" pitchFamily="2"/>
              </a:rPr>
              <a:t># mount -t nfs -o vers=3 host1:/dist-vol /mnt/glusterfs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CA5174BE-BCFC-F9ED-D046-D27764568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57BA76E-0255-4928-B06B-998EC1D5DDD9}" type="datetime1">
              <a:t>7/29/2022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FE994C-4CED-116A-BB47-660BD708EFB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544513"/>
            <a:ext cx="22013863" cy="1376362"/>
          </a:xfrm>
        </p:spPr>
        <p:txBody>
          <a:bodyPr/>
          <a:lstStyle/>
          <a:p>
            <a:pPr lvl="0" algn="l"/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SMB Client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98B69-4D5D-9D8C-E06C-3091CA01C49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446338" y="2286000"/>
            <a:ext cx="22013862" cy="7954963"/>
          </a:xfrm>
        </p:spPr>
        <p:txBody>
          <a:bodyPr/>
          <a:lstStyle/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Blip>
                <a:blip r:embed="rId3"/>
              </a:buBlip>
            </a:pPr>
            <a:r>
              <a:rPr lang="en-US" sz="4800"/>
              <a:t>For high availability and lock synchronization SMB uses CTDB</a:t>
            </a:r>
          </a:p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Blip>
                <a:blip r:embed="rId3"/>
              </a:buBlip>
            </a:pPr>
            <a:r>
              <a:rPr lang="en-US" sz="4800"/>
              <a:t>Install CTDB and GlusterFS Samba packages</a:t>
            </a:r>
          </a:p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Blip>
                <a:blip r:embed="rId3"/>
              </a:buBlip>
            </a:pPr>
            <a:r>
              <a:rPr lang="en-US" sz="4800"/>
              <a:t>GlusterFS Samba pacakges can be downloaded from</a:t>
            </a:r>
          </a:p>
          <a:p>
            <a:pPr lvl="0">
              <a:lnSpc>
                <a:spcPct val="115000"/>
              </a:lnSpc>
              <a:spcBef>
                <a:spcPts val="14173"/>
              </a:spcBef>
              <a:spcAft>
                <a:spcPts val="2835"/>
              </a:spcAft>
              <a:buSzPts val="3037"/>
              <a:buBlip>
                <a:blip r:embed="rId3"/>
              </a:buBlip>
            </a:pPr>
            <a:endParaRPr lang="en-US"/>
          </a:p>
          <a:p>
            <a:pPr lvl="0"/>
            <a:endParaRPr lang="en-US" sz="3200">
              <a:solidFill>
                <a:srgbClr val="000000"/>
              </a:solidFill>
              <a:latin typeface="Century Schoolbook L" pitchFamily="18"/>
            </a:endParaRPr>
          </a:p>
          <a:p>
            <a:pPr lvl="0"/>
            <a:endParaRPr lang="en-US" sz="2800">
              <a:solidFill>
                <a:srgbClr val="000000"/>
              </a:solidFill>
              <a:latin typeface="Courier 10 Pitch" pitchFamily="1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E78999-FF2E-170B-CCBC-92090CF00493}"/>
              </a:ext>
            </a:extLst>
          </p:cNvPr>
          <p:cNvSpPr txBox="1"/>
          <p:nvPr/>
        </p:nvSpPr>
        <p:spPr>
          <a:xfrm>
            <a:off x="18562320" y="1005840"/>
            <a:ext cx="448056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9B9011D-F932-E130-0A35-19EC83FDA192}"/>
              </a:ext>
            </a:extLst>
          </p:cNvPr>
          <p:cNvSpPr/>
          <p:nvPr/>
        </p:nvSpPr>
        <p:spPr>
          <a:xfrm>
            <a:off x="1828800" y="5577840"/>
            <a:ext cx="18013680" cy="12801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solidFill>
                  <a:srgbClr val="00AE00"/>
                </a:solidFill>
                <a:latin typeface="Courier 10 Pitch" pitchFamily="17"/>
                <a:ea typeface="WenQuanYi Micro Hei" pitchFamily="2"/>
                <a:cs typeface="Lohit Hindi" pitchFamily="2"/>
              </a:rPr>
              <a:t>http://download.gluster.org/pub/gluster/glusterfs/samba/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99B3E4-9E2A-D493-60D9-13788D1764A5}"/>
              </a:ext>
            </a:extLst>
          </p:cNvPr>
          <p:cNvSpPr txBox="1"/>
          <p:nvPr/>
        </p:nvSpPr>
        <p:spPr>
          <a:xfrm>
            <a:off x="20880000" y="1080000"/>
            <a:ext cx="201168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  <a:hlinkClick r:id="rId4"/>
              </a:rPr>
              <a:t>Demo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6DDB1FB2-BC24-6DAD-BADD-ED7AF72E5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5613D2D-7C81-43D8-B742-314757E8AED8}" type="datetime1">
              <a:t>7/29/2022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9C1FBF-05B3-3931-A917-D9078024D4C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544513"/>
            <a:ext cx="22013863" cy="1376362"/>
          </a:xfrm>
        </p:spPr>
        <p:txBody>
          <a:bodyPr/>
          <a:lstStyle/>
          <a:p>
            <a:pPr lvl="0" algn="l"/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CTDB Setup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90DD8-56F2-A479-0663-561ED800863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446338" y="2286000"/>
            <a:ext cx="22013862" cy="7954963"/>
          </a:xfrm>
        </p:spPr>
        <p:txBody>
          <a:bodyPr/>
          <a:lstStyle/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Blip>
                <a:blip r:embed="rId3"/>
              </a:buBlip>
            </a:pPr>
            <a:r>
              <a:rPr lang="en-US" sz="4800"/>
              <a:t>Create n-way replicated CTDB volume</a:t>
            </a:r>
          </a:p>
          <a:p>
            <a:pPr marL="0" lvl="1" indent="0" hangingPunct="0">
              <a:lnSpc>
                <a:spcPct val="115000"/>
              </a:lnSpc>
              <a:spcBef>
                <a:spcPts val="0"/>
              </a:spcBef>
              <a:spcAft>
                <a:spcPts val="2560"/>
              </a:spcAft>
              <a:buSzPts val="3037"/>
              <a:buBlip>
                <a:blip r:embed="rId3"/>
              </a:buBlip>
            </a:pPr>
            <a:r>
              <a:rPr lang="en-US" sz="4800">
                <a:latin typeface="Liberation Sans" pitchFamily="18"/>
              </a:rPr>
              <a:t>n – Number of nodes that will be used as samba server</a:t>
            </a:r>
          </a:p>
          <a:p>
            <a:pPr lvl="0">
              <a:lnSpc>
                <a:spcPct val="115000"/>
              </a:lnSpc>
              <a:spcBef>
                <a:spcPts val="16724"/>
              </a:spcBef>
              <a:spcAft>
                <a:spcPts val="2835"/>
              </a:spcAft>
              <a:buSzPts val="3037"/>
              <a:buBlip>
                <a:blip r:embed="rId3"/>
              </a:buBlip>
            </a:pPr>
            <a:r>
              <a:rPr lang="en-US" sz="4800"/>
              <a:t>Replace META=all to META=ctdb in the below files on all the nodes</a:t>
            </a:r>
          </a:p>
          <a:p>
            <a:pPr lvl="0">
              <a:lnSpc>
                <a:spcPct val="115000"/>
              </a:lnSpc>
              <a:spcBef>
                <a:spcPts val="14173"/>
              </a:spcBef>
              <a:spcAft>
                <a:spcPts val="2835"/>
              </a:spcAft>
              <a:buSzPts val="3037"/>
              <a:buBlip>
                <a:blip r:embed="rId3"/>
              </a:buBlip>
            </a:pPr>
            <a:r>
              <a:rPr lang="en-US" sz="4800"/>
              <a:t>Start the ctdb volume</a:t>
            </a:r>
          </a:p>
          <a:p>
            <a:pPr lvl="0"/>
            <a:endParaRPr lang="en-US" sz="3200">
              <a:solidFill>
                <a:srgbClr val="000000"/>
              </a:solidFill>
              <a:latin typeface="Century Schoolbook L" pitchFamily="18"/>
            </a:endParaRPr>
          </a:p>
          <a:p>
            <a:pPr lvl="0"/>
            <a:endParaRPr lang="en-US" sz="2800">
              <a:solidFill>
                <a:srgbClr val="000000"/>
              </a:solidFill>
              <a:latin typeface="Courier 10 Pitch" pitchFamily="1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87DD19-2D3E-DB60-E928-967E212D489D}"/>
              </a:ext>
            </a:extLst>
          </p:cNvPr>
          <p:cNvSpPr txBox="1"/>
          <p:nvPr/>
        </p:nvSpPr>
        <p:spPr>
          <a:xfrm>
            <a:off x="18562320" y="1005840"/>
            <a:ext cx="448056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26218F0-2D6E-2327-A0E9-095223731F1C}"/>
              </a:ext>
            </a:extLst>
          </p:cNvPr>
          <p:cNvSpPr/>
          <p:nvPr/>
        </p:nvSpPr>
        <p:spPr>
          <a:xfrm>
            <a:off x="1828800" y="9875520"/>
            <a:ext cx="18013680" cy="12801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solidFill>
                  <a:srgbClr val="00AE00"/>
                </a:solidFill>
                <a:latin typeface="Courier 10 Pitch" pitchFamily="17"/>
                <a:ea typeface="WenQuanYi Micro Hei" pitchFamily="2"/>
                <a:cs typeface="Lohit Hindi" pitchFamily="2"/>
              </a:rPr>
              <a:t># gluster volume start ctdb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04A691F-DF9A-77A4-DC3A-78B1B959C57C}"/>
              </a:ext>
            </a:extLst>
          </p:cNvPr>
          <p:cNvSpPr/>
          <p:nvPr/>
        </p:nvSpPr>
        <p:spPr>
          <a:xfrm>
            <a:off x="1972800" y="4352400"/>
            <a:ext cx="18105120" cy="1591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800" b="0" i="0" u="none" strike="noStrike" kern="1200">
              <a:ln>
                <a:noFill/>
              </a:ln>
              <a:solidFill>
                <a:srgbClr val="00AE00"/>
              </a:solidFill>
              <a:latin typeface="Courier 10 Pitch" pitchFamily="17"/>
              <a:ea typeface="WenQuanYi Micro Hei" pitchFamily="2"/>
              <a:cs typeface="Lohit Hindi" pitchFamily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0327EC-D9F9-00DA-4AAC-BFE0F82D06A7}"/>
              </a:ext>
            </a:extLst>
          </p:cNvPr>
          <p:cNvSpPr txBox="1"/>
          <p:nvPr/>
        </p:nvSpPr>
        <p:spPr>
          <a:xfrm>
            <a:off x="2247120" y="4535280"/>
            <a:ext cx="17647920" cy="1329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solidFill>
                  <a:srgbClr val="00AE00"/>
                </a:solidFill>
                <a:latin typeface="Courier 10 Pitch" pitchFamily="17"/>
                <a:ea typeface="WenQuanYi Micro Hei" pitchFamily="2"/>
                <a:cs typeface="Lohit Hindi" pitchFamily="2"/>
              </a:rPr>
              <a:t># gluster volume create ctdb replica 4 host1:/mnt/brick1/ctdb host2:/mnt/brick1/ctdb host3:/mnt/brick1/ctdb host4:/mnt/brick1/ctdb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800" b="0" i="0" u="none" strike="noStrike" kern="1200">
              <a:ln>
                <a:noFill/>
              </a:ln>
              <a:solidFill>
                <a:srgbClr val="00AE00"/>
              </a:solidFill>
              <a:latin typeface="Courier 10 Pitch" pitchFamily="17"/>
              <a:ea typeface="WenQuanYi Micro Hei" pitchFamily="2"/>
              <a:cs typeface="Lohit Hindi" pitchFamily="2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A2AA5A9-0578-EC1F-76F9-4E45542AD4E3}"/>
              </a:ext>
            </a:extLst>
          </p:cNvPr>
          <p:cNvSpPr/>
          <p:nvPr/>
        </p:nvSpPr>
        <p:spPr>
          <a:xfrm>
            <a:off x="1825920" y="7315200"/>
            <a:ext cx="18013680" cy="12801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800" b="0" i="0" u="none" strike="noStrike" kern="1200">
              <a:ln>
                <a:noFill/>
              </a:ln>
              <a:solidFill>
                <a:srgbClr val="00AE00"/>
              </a:solidFill>
              <a:latin typeface="Courier 10 Pitch" pitchFamily="17"/>
              <a:ea typeface="WenQuanYi Micro Hei" pitchFamily="2"/>
              <a:cs typeface="Lohit Hindi" pitchFamily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8174B6-5DB9-92D3-641F-60F6076767BA}"/>
              </a:ext>
            </a:extLst>
          </p:cNvPr>
          <p:cNvSpPr txBox="1"/>
          <p:nvPr/>
        </p:nvSpPr>
        <p:spPr>
          <a:xfrm>
            <a:off x="2008800" y="7465680"/>
            <a:ext cx="17647920" cy="916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solidFill>
                  <a:srgbClr val="579D1C"/>
                </a:solidFill>
                <a:latin typeface="Courier 10 Pitch" pitchFamily="17"/>
                <a:ea typeface="WenQuanYi Micro Hei" pitchFamily="2"/>
                <a:cs typeface="Lohit Hindi" pitchFamily="2"/>
              </a:rPr>
              <a:t>/var/lib/glusterd/hooks/1/start/post/S29CTDBsetup.sh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solidFill>
                  <a:srgbClr val="579D1C"/>
                </a:solidFill>
                <a:latin typeface="Courier 10 Pitch" pitchFamily="17"/>
                <a:ea typeface="WenQuanYi Micro Hei" pitchFamily="2"/>
                <a:cs typeface="Lohit Hindi" pitchFamily="2"/>
              </a:rPr>
              <a:t>/var/lib/glusterd/hooks/1/stop/pre/S29CTDB-teardown.sh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169989-BE83-5698-86D9-A3C231C0E8DD}"/>
              </a:ext>
            </a:extLst>
          </p:cNvPr>
          <p:cNvSpPr txBox="1"/>
          <p:nvPr/>
        </p:nvSpPr>
        <p:spPr>
          <a:xfrm>
            <a:off x="20880000" y="1080360"/>
            <a:ext cx="201168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  <a:hlinkClick r:id="rId4"/>
              </a:rPr>
              <a:t>Demo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0630EC65-3974-4147-EA99-089EBA77F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2B82C64-C89C-48B8-9584-03A49FCFC96E}" type="datetime1">
              <a:t>7/29/2022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BC44E9-78DD-F7C1-4E04-07F9A69C64D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544513"/>
            <a:ext cx="22013863" cy="1376362"/>
          </a:xfrm>
        </p:spPr>
        <p:txBody>
          <a:bodyPr/>
          <a:lstStyle/>
          <a:p>
            <a:pPr lvl="0" algn="l"/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CTDB Setup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4491B-B52D-6AA4-019F-F6B8E5CAD97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446338" y="2286000"/>
            <a:ext cx="22013862" cy="7954963"/>
          </a:xfrm>
        </p:spPr>
        <p:txBody>
          <a:bodyPr/>
          <a:lstStyle/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Blip>
                <a:blip r:embed="rId3"/>
              </a:buBlip>
            </a:pPr>
            <a:r>
              <a:rPr lang="en-US" sz="4800"/>
              <a:t>On volume start following entries are created in /etc/samba/smb.conf  </a:t>
            </a:r>
          </a:p>
          <a:p>
            <a:pPr lvl="0">
              <a:lnSpc>
                <a:spcPct val="115000"/>
              </a:lnSpc>
              <a:spcBef>
                <a:spcPts val="17008"/>
              </a:spcBef>
              <a:spcAft>
                <a:spcPts val="2835"/>
              </a:spcAft>
              <a:buSzPts val="3037"/>
              <a:buBlip>
                <a:blip r:embed="rId3"/>
              </a:buBlip>
            </a:pPr>
            <a:r>
              <a:rPr lang="en-US" sz="4800"/>
              <a:t>CTDB configuration files are stored on all the nodes used as Samba server</a:t>
            </a:r>
          </a:p>
          <a:p>
            <a:pPr lvl="0">
              <a:lnSpc>
                <a:spcPct val="115000"/>
              </a:lnSpc>
              <a:spcBef>
                <a:spcPts val="14173"/>
              </a:spcBef>
              <a:spcAft>
                <a:spcPts val="2835"/>
              </a:spcAft>
              <a:buSzPts val="3037"/>
              <a:buBlip>
                <a:blip r:embed="rId3"/>
              </a:buBlip>
            </a:pPr>
            <a:r>
              <a:rPr lang="en-US" sz="4800"/>
              <a:t>Create /etc/ctdb/nodes file on all the nodes that is used by Samba server</a:t>
            </a:r>
          </a:p>
          <a:p>
            <a:pPr lvl="0"/>
            <a:endParaRPr lang="en-US" sz="3200">
              <a:solidFill>
                <a:srgbClr val="000000"/>
              </a:solidFill>
              <a:latin typeface="Century Schoolbook L" pitchFamily="18"/>
            </a:endParaRPr>
          </a:p>
          <a:p>
            <a:pPr lvl="0"/>
            <a:endParaRPr lang="en-US" sz="2800">
              <a:solidFill>
                <a:srgbClr val="000000"/>
              </a:solidFill>
              <a:latin typeface="Courier 10 Pitch" pitchFamily="1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81726B-C97C-8DA3-B189-CB49C3347634}"/>
              </a:ext>
            </a:extLst>
          </p:cNvPr>
          <p:cNvSpPr txBox="1"/>
          <p:nvPr/>
        </p:nvSpPr>
        <p:spPr>
          <a:xfrm>
            <a:off x="18562320" y="1005840"/>
            <a:ext cx="448056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B592F5C-75F1-950A-AC9D-30F3D00F5015}"/>
              </a:ext>
            </a:extLst>
          </p:cNvPr>
          <p:cNvSpPr/>
          <p:nvPr/>
        </p:nvSpPr>
        <p:spPr>
          <a:xfrm>
            <a:off x="1920239" y="8778240"/>
            <a:ext cx="18013680" cy="228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800" b="0" i="0" u="none" strike="noStrike" kern="1200">
              <a:ln>
                <a:noFill/>
              </a:ln>
              <a:solidFill>
                <a:srgbClr val="00AE00"/>
              </a:solidFill>
              <a:latin typeface="Courier 10 Pitch" pitchFamily="17"/>
              <a:ea typeface="WenQuanYi Micro Hei" pitchFamily="2"/>
              <a:cs typeface="Lohit Hindi" pitchFamily="2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EB12F66-A0A5-4EAF-E42C-2F59D2704A3D}"/>
              </a:ext>
            </a:extLst>
          </p:cNvPr>
          <p:cNvSpPr/>
          <p:nvPr/>
        </p:nvSpPr>
        <p:spPr>
          <a:xfrm>
            <a:off x="1972800" y="3291839"/>
            <a:ext cx="18105120" cy="16034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0869FF-ED0B-A7F6-1F03-CDF90DF07547}"/>
              </a:ext>
            </a:extLst>
          </p:cNvPr>
          <p:cNvSpPr txBox="1"/>
          <p:nvPr/>
        </p:nvSpPr>
        <p:spPr>
          <a:xfrm>
            <a:off x="2247120" y="3566160"/>
            <a:ext cx="17647920" cy="1329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solidFill>
                  <a:srgbClr val="00AE00"/>
                </a:solidFill>
                <a:latin typeface="Courier 10 Pitch" pitchFamily="17"/>
                <a:ea typeface="WenQuanYi Micro Hei" pitchFamily="2"/>
                <a:cs typeface="Lohit Hindi" pitchFamily="2"/>
              </a:rPr>
              <a:t>clustering = yes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solidFill>
                  <a:srgbClr val="00AE00"/>
                </a:solidFill>
                <a:latin typeface="Courier 10 Pitch" pitchFamily="17"/>
                <a:ea typeface="WenQuanYi Micro Hei" pitchFamily="2"/>
                <a:cs typeface="Lohit Hindi" pitchFamily="2"/>
              </a:rPr>
              <a:t>idmap backend = tdb2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800" b="0" i="0" u="none" strike="noStrike" kern="1200">
              <a:ln>
                <a:noFill/>
              </a:ln>
              <a:solidFill>
                <a:srgbClr val="00AE00"/>
              </a:solidFill>
              <a:latin typeface="Courier 10 Pitch" pitchFamily="17"/>
              <a:ea typeface="WenQuanYi Micro Hei" pitchFamily="2"/>
              <a:cs typeface="Lohit Hindi" pitchFamily="2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8EEA397-650F-2611-3FFF-E8333161F1FE}"/>
              </a:ext>
            </a:extLst>
          </p:cNvPr>
          <p:cNvSpPr/>
          <p:nvPr/>
        </p:nvSpPr>
        <p:spPr>
          <a:xfrm>
            <a:off x="1825920" y="6271199"/>
            <a:ext cx="18013680" cy="12801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42ECC7-0EFE-3F7C-7C1D-4A9600264FD1}"/>
              </a:ext>
            </a:extLst>
          </p:cNvPr>
          <p:cNvSpPr txBox="1"/>
          <p:nvPr/>
        </p:nvSpPr>
        <p:spPr>
          <a:xfrm>
            <a:off x="2011680" y="6604560"/>
            <a:ext cx="17647920" cy="710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solidFill>
                  <a:srgbClr val="579D1C"/>
                </a:solidFill>
                <a:latin typeface="Courier 10 Pitch" pitchFamily="17"/>
                <a:ea typeface="WenQuanYi Micro Hei" pitchFamily="2"/>
                <a:cs typeface="Lohit Hindi" pitchFamily="2"/>
              </a:rPr>
              <a:t>/etc/sysconfig/ctdb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D9479A-31BF-4362-8AF3-0BCC80F83730}"/>
              </a:ext>
            </a:extLst>
          </p:cNvPr>
          <p:cNvSpPr txBox="1"/>
          <p:nvPr/>
        </p:nvSpPr>
        <p:spPr>
          <a:xfrm>
            <a:off x="2103120" y="9073440"/>
            <a:ext cx="17647920" cy="1742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solidFill>
                  <a:srgbClr val="579D1C"/>
                </a:solidFill>
                <a:latin typeface="Courier 10 Pitch" pitchFamily="17"/>
                <a:ea typeface="WenQuanYi Micro Hei" pitchFamily="2"/>
                <a:cs typeface="Lohit Hindi" pitchFamily="2"/>
              </a:rPr>
              <a:t>192.168.8.100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solidFill>
                  <a:srgbClr val="579D1C"/>
                </a:solidFill>
                <a:latin typeface="Courier 10 Pitch" pitchFamily="17"/>
                <a:ea typeface="WenQuanYi Micro Hei" pitchFamily="2"/>
                <a:cs typeface="Lohit Hindi" pitchFamily="2"/>
              </a:rPr>
              <a:t>192.168.8.101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solidFill>
                  <a:srgbClr val="579D1C"/>
                </a:solidFill>
                <a:latin typeface="Courier 10 Pitch" pitchFamily="17"/>
                <a:ea typeface="WenQuanYi Micro Hei" pitchFamily="2"/>
                <a:cs typeface="Lohit Hindi" pitchFamily="2"/>
              </a:rPr>
              <a:t>192.168.8.102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solidFill>
                  <a:srgbClr val="579D1C"/>
                </a:solidFill>
                <a:latin typeface="Courier 10 Pitch" pitchFamily="17"/>
                <a:ea typeface="WenQuanYi Micro Hei" pitchFamily="2"/>
                <a:cs typeface="Lohit Hindi" pitchFamily="2"/>
              </a:rPr>
              <a:t>192.168.8.103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375F88-16C5-A1EC-77C6-1BAA3C8CB558}"/>
              </a:ext>
            </a:extLst>
          </p:cNvPr>
          <p:cNvSpPr txBox="1"/>
          <p:nvPr/>
        </p:nvSpPr>
        <p:spPr>
          <a:xfrm>
            <a:off x="20880000" y="1080360"/>
            <a:ext cx="201168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  <a:hlinkClick r:id="rId4"/>
              </a:rPr>
              <a:t>Demo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CB825D0B-78DF-648F-23D2-5AD73B550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ED1BE5C-E588-4D67-B57F-94C0A406E142}" type="datetime1">
              <a:t>7/29/2022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D3762-D620-C737-6ACD-BBF3A5340A0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544513"/>
            <a:ext cx="22013863" cy="1376362"/>
          </a:xfrm>
        </p:spPr>
        <p:txBody>
          <a:bodyPr/>
          <a:lstStyle/>
          <a:p>
            <a:pPr lvl="0" algn="l"/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CTDB Setup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6A99C-E1E9-F05A-2BD9-6CB28CA1522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446338" y="2286000"/>
            <a:ext cx="22013862" cy="7954963"/>
          </a:xfrm>
        </p:spPr>
        <p:txBody>
          <a:bodyPr/>
          <a:lstStyle/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Blip>
                <a:blip r:embed="rId3"/>
              </a:buBlip>
            </a:pPr>
            <a:r>
              <a:rPr lang="en-US" sz="4800"/>
              <a:t>For IP failover create /etc/ctdb/public_addresses file on all the nodes</a:t>
            </a:r>
          </a:p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Blip>
                <a:blip r:embed="rId3"/>
              </a:buBlip>
            </a:pPr>
            <a:r>
              <a:rPr lang="en-US" sz="4800"/>
              <a:t>Add virtual IPs that CTDB should create in this file</a:t>
            </a:r>
          </a:p>
          <a:p>
            <a:pPr lvl="0"/>
            <a:endParaRPr lang="en-US" sz="2800">
              <a:solidFill>
                <a:srgbClr val="000000"/>
              </a:solidFill>
              <a:latin typeface="Courier 10 Pitch" pitchFamily="1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F4B970-77FD-F172-89FC-D15F12FE0DCA}"/>
              </a:ext>
            </a:extLst>
          </p:cNvPr>
          <p:cNvSpPr txBox="1"/>
          <p:nvPr/>
        </p:nvSpPr>
        <p:spPr>
          <a:xfrm>
            <a:off x="18562320" y="1005840"/>
            <a:ext cx="448056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3A2734E-EAA8-A5F3-CDEA-0301CAE04EFB}"/>
              </a:ext>
            </a:extLst>
          </p:cNvPr>
          <p:cNvSpPr/>
          <p:nvPr/>
        </p:nvSpPr>
        <p:spPr>
          <a:xfrm>
            <a:off x="1950480" y="4482000"/>
            <a:ext cx="18105120" cy="246743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08B365-BE33-6F17-4C99-05489C130C81}"/>
              </a:ext>
            </a:extLst>
          </p:cNvPr>
          <p:cNvSpPr txBox="1"/>
          <p:nvPr/>
        </p:nvSpPr>
        <p:spPr>
          <a:xfrm>
            <a:off x="2316240" y="4573440"/>
            <a:ext cx="17647920" cy="2567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solidFill>
                  <a:srgbClr val="00AE00"/>
                </a:solidFill>
                <a:latin typeface="Courier 10 Pitch" pitchFamily="17"/>
                <a:ea typeface="WenQuanYi Micro Hei" pitchFamily="2"/>
                <a:cs typeface="Lohit Hindi" pitchFamily="2"/>
              </a:rPr>
              <a:t>&lt;Virtual IP&gt;/&lt;routing prefix&gt;&lt;node interface&gt;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800" b="0" i="0" u="none" strike="noStrike" kern="1200">
              <a:ln>
                <a:noFill/>
              </a:ln>
              <a:solidFill>
                <a:srgbClr val="00AE00"/>
              </a:solidFill>
              <a:latin typeface="Courier 10 Pitch" pitchFamily="17"/>
              <a:ea typeface="WenQuanYi Micro Hei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solidFill>
                  <a:srgbClr val="800000"/>
                </a:solidFill>
                <a:latin typeface="Courier 10 Pitch" pitchFamily="17"/>
                <a:ea typeface="WenQuanYi Micro Hei" pitchFamily="2"/>
                <a:cs typeface="Lohit Hindi" pitchFamily="2"/>
              </a:rPr>
              <a:t>e.g.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solidFill>
                  <a:srgbClr val="800000"/>
                </a:solidFill>
                <a:latin typeface="Courier 10 Pitch" pitchFamily="17"/>
                <a:ea typeface="WenQuanYi Micro Hei" pitchFamily="2"/>
                <a:cs typeface="Lohit Hindi" pitchFamily="2"/>
              </a:rPr>
              <a:t>192.168.1.20/24 eth0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solidFill>
                  <a:srgbClr val="800000"/>
                </a:solidFill>
                <a:latin typeface="Courier 10 Pitch" pitchFamily="17"/>
                <a:ea typeface="WenQuanYi Micro Hei" pitchFamily="2"/>
                <a:cs typeface="Lohit Hindi" pitchFamily="2"/>
              </a:rPr>
              <a:t>192.168.1.21/24 eth0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800" b="0" i="0" u="none" strike="noStrike" kern="1200">
              <a:ln>
                <a:noFill/>
              </a:ln>
              <a:solidFill>
                <a:srgbClr val="800000"/>
              </a:solidFill>
              <a:latin typeface="Courier 10 Pitch" pitchFamily="17"/>
              <a:ea typeface="WenQuanYi Micro Hei" pitchFamily="2"/>
              <a:cs typeface="Lohit Hindi" pitchFamily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99EEC5-8A37-25F5-5DEF-99BD46EC7B96}"/>
              </a:ext>
            </a:extLst>
          </p:cNvPr>
          <p:cNvSpPr txBox="1"/>
          <p:nvPr/>
        </p:nvSpPr>
        <p:spPr>
          <a:xfrm>
            <a:off x="20880000" y="1080360"/>
            <a:ext cx="201168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  <a:hlinkClick r:id="rId4"/>
              </a:rPr>
              <a:t>Demo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536E3E9A-F7EF-35C4-72F1-1ED1749C2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7931F0B-E73A-4A60-AC95-F2F76979DC40}" type="datetime1">
              <a:t>7/29/2022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1CE556-91E8-D9E3-92B0-1168BF22120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544513"/>
            <a:ext cx="22013863" cy="1376362"/>
          </a:xfrm>
        </p:spPr>
        <p:txBody>
          <a:bodyPr/>
          <a:lstStyle/>
          <a:p>
            <a:pPr lvl="0" algn="l"/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Sharing Volumes over Samba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54B78-FF76-D680-2E00-88ED5BC3E0F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446338" y="2286000"/>
            <a:ext cx="22013862" cy="7954963"/>
          </a:xfrm>
        </p:spPr>
        <p:txBody>
          <a:bodyPr/>
          <a:lstStyle/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Blip>
                <a:blip r:embed="rId3"/>
              </a:buBlip>
            </a:pPr>
            <a:r>
              <a:rPr lang="en-US" sz="4800"/>
              <a:t>Set following options to gluster volume</a:t>
            </a:r>
          </a:p>
          <a:p>
            <a:pPr lvl="0">
              <a:lnSpc>
                <a:spcPct val="115000"/>
              </a:lnSpc>
              <a:spcBef>
                <a:spcPts val="13890"/>
              </a:spcBef>
              <a:spcAft>
                <a:spcPts val="2835"/>
              </a:spcAft>
              <a:buSzPts val="3037"/>
              <a:buBlip>
                <a:blip r:embed="rId3"/>
              </a:buBlip>
            </a:pPr>
            <a:r>
              <a:rPr lang="en-US" sz="4800"/>
              <a:t>Edit /etc/glusterfs/glusterd.vol in each Node and add the following</a:t>
            </a:r>
          </a:p>
          <a:p>
            <a:pPr lvl="0">
              <a:lnSpc>
                <a:spcPct val="115000"/>
              </a:lnSpc>
              <a:spcBef>
                <a:spcPts val="11339"/>
              </a:spcBef>
              <a:spcAft>
                <a:spcPts val="850"/>
              </a:spcAft>
              <a:buSzPts val="3037"/>
              <a:buBlip>
                <a:blip r:embed="rId3"/>
              </a:buBlip>
            </a:pPr>
            <a:r>
              <a:rPr lang="en-US" sz="4800"/>
              <a:t>Restart glusterd service on each Node</a:t>
            </a:r>
          </a:p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Blip>
                <a:blip r:embed="rId3"/>
              </a:buBlip>
            </a:pPr>
            <a:r>
              <a:rPr lang="en-US" sz="4800"/>
              <a:t>Set following options to gluster volume</a:t>
            </a:r>
          </a:p>
          <a:p>
            <a:pPr lvl="0"/>
            <a:endParaRPr lang="en-US" sz="4800">
              <a:solidFill>
                <a:srgbClr val="000000"/>
              </a:solidFill>
              <a:latin typeface="Century Schoolbook L" pitchFamily="18"/>
            </a:endParaRPr>
          </a:p>
          <a:p>
            <a:pPr lvl="0"/>
            <a:endParaRPr lang="en-US" sz="4800">
              <a:solidFill>
                <a:srgbClr val="000000"/>
              </a:solidFill>
              <a:latin typeface="Courier 10 Pitch" pitchFamily="1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86CC9F-895D-4FE1-E8AE-9A973BC1E078}"/>
              </a:ext>
            </a:extLst>
          </p:cNvPr>
          <p:cNvSpPr txBox="1"/>
          <p:nvPr/>
        </p:nvSpPr>
        <p:spPr>
          <a:xfrm>
            <a:off x="18562320" y="1005840"/>
            <a:ext cx="448056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702A209-009F-EE99-6F85-64C250C87F3C}"/>
              </a:ext>
            </a:extLst>
          </p:cNvPr>
          <p:cNvSpPr/>
          <p:nvPr/>
        </p:nvSpPr>
        <p:spPr>
          <a:xfrm>
            <a:off x="1920239" y="3017520"/>
            <a:ext cx="18013680" cy="118871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800" b="0" i="0" u="none" strike="noStrike" kern="1200">
              <a:ln>
                <a:noFill/>
              </a:ln>
              <a:solidFill>
                <a:srgbClr val="00AE00"/>
              </a:solidFill>
              <a:latin typeface="Courier 10 Pitch" pitchFamily="17"/>
              <a:ea typeface="WenQuanYi Micro Hei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solidFill>
                  <a:srgbClr val="00AE00"/>
                </a:solidFill>
                <a:latin typeface="Courier 10 Pitch" pitchFamily="17"/>
                <a:ea typeface="WenQuanYi Micro Hei" pitchFamily="2"/>
                <a:cs typeface="Lohit Hindi" pitchFamily="2"/>
              </a:rPr>
              <a:t># gluster volume set &lt;volname&gt; stat-prefetch off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solidFill>
                  <a:srgbClr val="00AE00"/>
                </a:solidFill>
                <a:latin typeface="Courier 10 Pitch" pitchFamily="17"/>
                <a:ea typeface="WenQuanYi Micro Hei" pitchFamily="2"/>
                <a:cs typeface="Lohit Hindi" pitchFamily="2"/>
              </a:rPr>
              <a:t># gluster volume set &lt;volname&gt; server.allow-insecure on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800" b="0" i="0" u="none" strike="noStrike" kern="1200">
              <a:ln>
                <a:noFill/>
              </a:ln>
              <a:solidFill>
                <a:srgbClr val="00AE00"/>
              </a:solidFill>
              <a:latin typeface="Courier 10 Pitch" pitchFamily="17"/>
              <a:ea typeface="WenQuanYi Micro Hei" pitchFamily="2"/>
              <a:cs typeface="Lohit Hindi" pitchFamily="2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0E8DC33-5A93-EAA9-9CCF-3311BE477391}"/>
              </a:ext>
            </a:extLst>
          </p:cNvPr>
          <p:cNvSpPr/>
          <p:nvPr/>
        </p:nvSpPr>
        <p:spPr>
          <a:xfrm>
            <a:off x="1828800" y="5852160"/>
            <a:ext cx="18013680" cy="9144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solidFill>
                  <a:srgbClr val="00AE00"/>
                </a:solidFill>
                <a:latin typeface="Courier 10 Pitch" pitchFamily="17"/>
                <a:ea typeface="WenQuanYi Micro Hei" pitchFamily="2"/>
                <a:cs typeface="Lohit Hindi" pitchFamily="2"/>
              </a:rPr>
              <a:t>option rpc-auth-allow-insecure on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F6BB6BD-75DD-5B5F-F294-C0FD228EC80E}"/>
              </a:ext>
            </a:extLst>
          </p:cNvPr>
          <p:cNvSpPr/>
          <p:nvPr/>
        </p:nvSpPr>
        <p:spPr>
          <a:xfrm>
            <a:off x="1645920" y="8961120"/>
            <a:ext cx="18013680" cy="10058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solidFill>
                  <a:srgbClr val="00AE00"/>
                </a:solidFill>
                <a:latin typeface="Courier 10 Pitch" pitchFamily="17"/>
                <a:ea typeface="WenQuanYi Micro Hei" pitchFamily="2"/>
                <a:cs typeface="Lohit Hindi" pitchFamily="2"/>
              </a:rPr>
              <a:t># gluster volume set &lt;volname&gt; storage.batch-fsync-delay-usec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D99266-C417-666F-8E95-C31D73E0380C}"/>
              </a:ext>
            </a:extLst>
          </p:cNvPr>
          <p:cNvSpPr txBox="1"/>
          <p:nvPr/>
        </p:nvSpPr>
        <p:spPr>
          <a:xfrm>
            <a:off x="20880000" y="1080360"/>
            <a:ext cx="201168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  <a:hlinkClick r:id="rId4"/>
              </a:rPr>
              <a:t>Demo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A4F5F7FF-B377-5991-5418-BEA0FE4B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C83EDC5-62D1-4D55-97AC-4F2CDB3A71E0}" type="datetime1">
              <a:t>7/29/2022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0C1902-17EE-6880-666C-C7A39A797E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544513"/>
            <a:ext cx="22013863" cy="1376362"/>
          </a:xfrm>
        </p:spPr>
        <p:txBody>
          <a:bodyPr/>
          <a:lstStyle/>
          <a:p>
            <a:pPr lvl="0" algn="l"/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Sharing Volumes over Samba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5BF3D-B7E0-AB6C-E680-C692224D7F5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446338" y="2286000"/>
            <a:ext cx="22013862" cy="7954963"/>
          </a:xfrm>
        </p:spPr>
        <p:txBody>
          <a:bodyPr/>
          <a:lstStyle/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Blip>
                <a:blip r:embed="rId3"/>
              </a:buBlip>
            </a:pPr>
            <a:r>
              <a:rPr lang="en-US" sz="4800"/>
              <a:t>On GlusterFS volume start following entry will be added to /etc/samba/smb.conf</a:t>
            </a:r>
          </a:p>
          <a:p>
            <a:pPr lvl="0">
              <a:lnSpc>
                <a:spcPct val="115000"/>
              </a:lnSpc>
              <a:spcBef>
                <a:spcPts val="35433"/>
              </a:spcBef>
              <a:spcAft>
                <a:spcPts val="2835"/>
              </a:spcAft>
              <a:buSzPts val="3037"/>
              <a:buBlip>
                <a:blip r:embed="rId3"/>
              </a:buBlip>
            </a:pPr>
            <a:r>
              <a:rPr lang="en-US" sz="4800"/>
              <a:t>Start SMBD</a:t>
            </a:r>
          </a:p>
          <a:p>
            <a:pPr lvl="0">
              <a:lnSpc>
                <a:spcPct val="115000"/>
              </a:lnSpc>
              <a:spcBef>
                <a:spcPts val="11055"/>
              </a:spcBef>
              <a:spcAft>
                <a:spcPts val="2835"/>
              </a:spcAft>
              <a:buSzPts val="3037"/>
              <a:buBlip>
                <a:blip r:embed="rId3"/>
              </a:buBlip>
            </a:pPr>
            <a:r>
              <a:rPr lang="en-US" sz="4800"/>
              <a:t>Specify the SMB password. This password is used during the SMB mount</a:t>
            </a:r>
          </a:p>
          <a:p>
            <a:pPr lvl="0"/>
            <a:endParaRPr lang="en-US" sz="4800">
              <a:solidFill>
                <a:srgbClr val="000000"/>
              </a:solidFill>
              <a:latin typeface="Century Schoolbook L" pitchFamily="18"/>
            </a:endParaRPr>
          </a:p>
          <a:p>
            <a:pPr lvl="0"/>
            <a:endParaRPr lang="en-US" sz="4800">
              <a:solidFill>
                <a:srgbClr val="000000"/>
              </a:solidFill>
              <a:latin typeface="Courier 10 Pitch" pitchFamily="1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213305-6A13-6423-32C4-93FA376C7064}"/>
              </a:ext>
            </a:extLst>
          </p:cNvPr>
          <p:cNvSpPr txBox="1"/>
          <p:nvPr/>
        </p:nvSpPr>
        <p:spPr>
          <a:xfrm>
            <a:off x="18562320" y="1005840"/>
            <a:ext cx="448056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CD4BCF3-CCD8-5DF3-64BE-5DA4F99E33C3}"/>
              </a:ext>
            </a:extLst>
          </p:cNvPr>
          <p:cNvSpPr/>
          <p:nvPr/>
        </p:nvSpPr>
        <p:spPr>
          <a:xfrm>
            <a:off x="1920239" y="3017520"/>
            <a:ext cx="18013680" cy="448056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800" b="0" i="0" u="none" strike="noStrike" kern="1200">
              <a:ln>
                <a:noFill/>
              </a:ln>
              <a:solidFill>
                <a:srgbClr val="00AE00"/>
              </a:solidFill>
              <a:latin typeface="Courier 10 Pitch" pitchFamily="17"/>
              <a:ea typeface="WenQuanYi Micro Hei" pitchFamily="2"/>
              <a:cs typeface="Lohit Hindi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9BFBDD-B458-470A-E347-1EA932B2B30B}"/>
              </a:ext>
            </a:extLst>
          </p:cNvPr>
          <p:cNvSpPr txBox="1"/>
          <p:nvPr/>
        </p:nvSpPr>
        <p:spPr>
          <a:xfrm>
            <a:off x="2662560" y="3291839"/>
            <a:ext cx="14356080" cy="3806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solidFill>
                  <a:srgbClr val="00AE00"/>
                </a:solidFill>
                <a:latin typeface="Courier 10 Pitch" pitchFamily="17"/>
                <a:ea typeface="WenQuanYi Micro Hei" pitchFamily="2"/>
                <a:cs typeface="Lohit Hindi" pitchFamily="2"/>
              </a:rPr>
              <a:t>[gluster-VOLNAME]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solidFill>
                  <a:srgbClr val="00AE00"/>
                </a:solidFill>
                <a:latin typeface="Courier 10 Pitch" pitchFamily="17"/>
                <a:ea typeface="WenQuanYi Micro Hei" pitchFamily="2"/>
                <a:cs typeface="Lohit Hindi" pitchFamily="2"/>
              </a:rPr>
              <a:t>comment = For samba share of volume VOLNAME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solidFill>
                  <a:srgbClr val="00AE00"/>
                </a:solidFill>
                <a:latin typeface="Courier 10 Pitch" pitchFamily="17"/>
                <a:ea typeface="WenQuanYi Micro Hei" pitchFamily="2"/>
                <a:cs typeface="Lohit Hindi" pitchFamily="2"/>
              </a:rPr>
              <a:t>vfs objects = glusterfs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solidFill>
                  <a:srgbClr val="00AE00"/>
                </a:solidFill>
                <a:latin typeface="Courier 10 Pitch" pitchFamily="17"/>
                <a:ea typeface="WenQuanYi Micro Hei" pitchFamily="2"/>
                <a:cs typeface="Lohit Hindi" pitchFamily="2"/>
              </a:rPr>
              <a:t>glusterfs:volume = VOLNAME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solidFill>
                  <a:srgbClr val="00AE00"/>
                </a:solidFill>
                <a:latin typeface="Courier 10 Pitch" pitchFamily="17"/>
                <a:ea typeface="WenQuanYi Micro Hei" pitchFamily="2"/>
                <a:cs typeface="Lohit Hindi" pitchFamily="2"/>
              </a:rPr>
              <a:t>glusterfs:logfile = /var/log/samba/VOLNAME.log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solidFill>
                  <a:srgbClr val="00AE00"/>
                </a:solidFill>
                <a:latin typeface="Courier 10 Pitch" pitchFamily="17"/>
                <a:ea typeface="WenQuanYi Micro Hei" pitchFamily="2"/>
                <a:cs typeface="Lohit Hindi" pitchFamily="2"/>
              </a:rPr>
              <a:t>glusterfs:loglevel = 7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solidFill>
                  <a:srgbClr val="00AE00"/>
                </a:solidFill>
                <a:latin typeface="Courier 10 Pitch" pitchFamily="17"/>
                <a:ea typeface="WenQuanYi Micro Hei" pitchFamily="2"/>
                <a:cs typeface="Lohit Hindi" pitchFamily="2"/>
              </a:rPr>
              <a:t>path = /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solidFill>
                  <a:srgbClr val="00AE00"/>
                </a:solidFill>
                <a:latin typeface="Courier 10 Pitch" pitchFamily="17"/>
                <a:ea typeface="WenQuanYi Micro Hei" pitchFamily="2"/>
                <a:cs typeface="Lohit Hindi" pitchFamily="2"/>
              </a:rPr>
              <a:t>read only = no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solidFill>
                  <a:srgbClr val="00AE00"/>
                </a:solidFill>
                <a:latin typeface="Courier 10 Pitch" pitchFamily="17"/>
                <a:ea typeface="WenQuanYi Micro Hei" pitchFamily="2"/>
                <a:cs typeface="Lohit Hindi" pitchFamily="2"/>
              </a:rPr>
              <a:t>guest ok = yes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D1E75C3-F938-E5B1-A6AC-867685110D10}"/>
              </a:ext>
            </a:extLst>
          </p:cNvPr>
          <p:cNvSpPr/>
          <p:nvPr/>
        </p:nvSpPr>
        <p:spPr>
          <a:xfrm>
            <a:off x="1920239" y="8503920"/>
            <a:ext cx="18013680" cy="9144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solidFill>
                  <a:srgbClr val="00AE00"/>
                </a:solidFill>
                <a:latin typeface="Courier 10 Pitch" pitchFamily="17"/>
                <a:ea typeface="WenQuanYi Micro Hei" pitchFamily="2"/>
                <a:cs typeface="Lohit Hindi" pitchFamily="2"/>
              </a:rPr>
              <a:t># systemctl start smb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F064EEC-1C38-751C-D65D-34A1E3B5B723}"/>
              </a:ext>
            </a:extLst>
          </p:cNvPr>
          <p:cNvSpPr/>
          <p:nvPr/>
        </p:nvSpPr>
        <p:spPr>
          <a:xfrm>
            <a:off x="1936800" y="10515600"/>
            <a:ext cx="18013680" cy="9144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solidFill>
                  <a:srgbClr val="00AE00"/>
                </a:solidFill>
                <a:latin typeface="Courier 10 Pitch" pitchFamily="17"/>
                <a:ea typeface="WenQuanYi Micro Hei" pitchFamily="2"/>
                <a:cs typeface="Lohit Hindi" pitchFamily="2"/>
              </a:rPr>
              <a:t># smbpasswd -a username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229B53-A67E-93AA-0D80-9BDA7A3BD44A}"/>
              </a:ext>
            </a:extLst>
          </p:cNvPr>
          <p:cNvSpPr txBox="1"/>
          <p:nvPr/>
        </p:nvSpPr>
        <p:spPr>
          <a:xfrm>
            <a:off x="20880000" y="1080360"/>
            <a:ext cx="201168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  <a:hlinkClick r:id="rId4"/>
              </a:rPr>
              <a:t>Demo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1EEEF304-E4D4-0892-814B-8100A8F8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2305F96-DBD1-440C-943B-2534FC2522C7}" type="datetime1">
              <a:t>7/29/2022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681B4A-E8E6-314B-99F6-8F0A534100A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544513"/>
            <a:ext cx="22013863" cy="1376362"/>
          </a:xfrm>
        </p:spPr>
        <p:txBody>
          <a:bodyPr/>
          <a:lstStyle/>
          <a:p>
            <a:pPr lvl="0" algn="l"/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Mounting Volumes using SMB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991DD-4E00-61AD-6040-E0B894919C7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446338" y="2286000"/>
            <a:ext cx="22013862" cy="7954963"/>
          </a:xfrm>
        </p:spPr>
        <p:txBody>
          <a:bodyPr/>
          <a:lstStyle/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Blip>
                <a:blip r:embed="rId3"/>
              </a:buBlip>
            </a:pPr>
            <a:r>
              <a:rPr lang="en-US" sz="4800"/>
              <a:t>Mount from Windows system</a:t>
            </a:r>
          </a:p>
          <a:p>
            <a:pPr lvl="0">
              <a:lnSpc>
                <a:spcPct val="115000"/>
              </a:lnSpc>
              <a:spcBef>
                <a:spcPts val="20126"/>
              </a:spcBef>
              <a:spcAft>
                <a:spcPts val="2835"/>
              </a:spcAft>
              <a:buSzPts val="3037"/>
              <a:buBlip>
                <a:blip r:embed="rId3"/>
              </a:buBlip>
            </a:pPr>
            <a:r>
              <a:rPr lang="en-US" sz="4800"/>
              <a:t>Mount from Linux system</a:t>
            </a:r>
          </a:p>
          <a:p>
            <a:pPr lvl="0"/>
            <a:endParaRPr lang="en-US" sz="2800">
              <a:solidFill>
                <a:srgbClr val="000000"/>
              </a:solidFill>
              <a:latin typeface="Courier 10 Pitch" pitchFamily="1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F7B1AA-0BDB-99A4-DD87-F526A69A404F}"/>
              </a:ext>
            </a:extLst>
          </p:cNvPr>
          <p:cNvSpPr txBox="1"/>
          <p:nvPr/>
        </p:nvSpPr>
        <p:spPr>
          <a:xfrm>
            <a:off x="18562320" y="1005840"/>
            <a:ext cx="448056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54F96C0-8791-253C-7990-28CC710F8504}"/>
              </a:ext>
            </a:extLst>
          </p:cNvPr>
          <p:cNvSpPr/>
          <p:nvPr/>
        </p:nvSpPr>
        <p:spPr>
          <a:xfrm>
            <a:off x="2011680" y="3110399"/>
            <a:ext cx="18105120" cy="21931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C30DE5-AC91-51C1-81A6-CA2343C6C8AE}"/>
              </a:ext>
            </a:extLst>
          </p:cNvPr>
          <p:cNvSpPr txBox="1"/>
          <p:nvPr/>
        </p:nvSpPr>
        <p:spPr>
          <a:xfrm>
            <a:off x="2377439" y="3323159"/>
            <a:ext cx="17647920" cy="2154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solidFill>
                  <a:srgbClr val="00AE00"/>
                </a:solidFill>
                <a:latin typeface="Courier 10 Pitch" pitchFamily="17"/>
                <a:ea typeface="WenQuanYi Micro Hei" pitchFamily="2"/>
                <a:cs typeface="Lohit Hindi" pitchFamily="2"/>
              </a:rPr>
              <a:t># net use &lt;drive letter&gt; \\&lt;virtual IP&gt;\gluster-VOLNAME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800" b="0" i="0" u="none" strike="noStrike" kern="1200">
              <a:ln>
                <a:noFill/>
              </a:ln>
              <a:solidFill>
                <a:srgbClr val="00AE00"/>
              </a:solidFill>
              <a:latin typeface="Courier 10 Pitch" pitchFamily="17"/>
              <a:ea typeface="WenQuanYi Micro Hei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solidFill>
                  <a:srgbClr val="800000"/>
                </a:solidFill>
                <a:latin typeface="Courier 10 Pitch" pitchFamily="17"/>
                <a:ea typeface="WenQuanYi Micro Hei" pitchFamily="2"/>
                <a:cs typeface="Lohit Hindi" pitchFamily="2"/>
              </a:rPr>
              <a:t>e.g.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solidFill>
                  <a:srgbClr val="800000"/>
                </a:solidFill>
                <a:latin typeface="Courier 10 Pitch" pitchFamily="17"/>
                <a:ea typeface="WenQuanYi Micro Hei" pitchFamily="2"/>
                <a:cs typeface="Lohit Hindi" pitchFamily="2"/>
              </a:rPr>
              <a:t># net use Z: \\192.168.1.20\gluster-dist-vol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800" b="0" i="0" u="none" strike="noStrike" kern="1200">
              <a:ln>
                <a:noFill/>
              </a:ln>
              <a:solidFill>
                <a:srgbClr val="800000"/>
              </a:solidFill>
              <a:latin typeface="Courier 10 Pitch" pitchFamily="17"/>
              <a:ea typeface="WenQuanYi Micro Hei" pitchFamily="2"/>
              <a:cs typeface="Lohit Hindi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E8E547D-E0DC-04A4-D89D-20D159CF5E40}"/>
              </a:ext>
            </a:extLst>
          </p:cNvPr>
          <p:cNvSpPr/>
          <p:nvPr/>
        </p:nvSpPr>
        <p:spPr>
          <a:xfrm>
            <a:off x="2012040" y="6674400"/>
            <a:ext cx="18105120" cy="21931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6C9952-78A1-7AE0-C35B-ED4E33CC1AE4}"/>
              </a:ext>
            </a:extLst>
          </p:cNvPr>
          <p:cNvSpPr txBox="1"/>
          <p:nvPr/>
        </p:nvSpPr>
        <p:spPr>
          <a:xfrm>
            <a:off x="2377800" y="6887160"/>
            <a:ext cx="17647920" cy="2154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solidFill>
                  <a:srgbClr val="00AE00"/>
                </a:solidFill>
                <a:latin typeface="Courier 10 Pitch" pitchFamily="17"/>
                <a:ea typeface="WenQuanYi Micro Hei" pitchFamily="2"/>
                <a:cs typeface="Lohit Hindi" pitchFamily="2"/>
              </a:rPr>
              <a:t># mount -t cifs \\&lt;virtual IP&gt;\gluster-VOLNAME /mnt/cifs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800" b="0" i="0" u="none" strike="noStrike" kern="1200">
              <a:ln>
                <a:noFill/>
              </a:ln>
              <a:solidFill>
                <a:srgbClr val="00AE00"/>
              </a:solidFill>
              <a:latin typeface="Courier 10 Pitch" pitchFamily="17"/>
              <a:ea typeface="WenQuanYi Micro Hei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solidFill>
                  <a:srgbClr val="800000"/>
                </a:solidFill>
                <a:latin typeface="Courier 10 Pitch" pitchFamily="17"/>
                <a:ea typeface="WenQuanYi Micro Hei" pitchFamily="2"/>
                <a:cs typeface="Lohit Hindi" pitchFamily="2"/>
              </a:rPr>
              <a:t>e.g.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solidFill>
                  <a:srgbClr val="800000"/>
                </a:solidFill>
                <a:latin typeface="Courier 10 Pitch" pitchFamily="17"/>
                <a:ea typeface="WenQuanYi Micro Hei" pitchFamily="2"/>
                <a:cs typeface="Lohit Hindi" pitchFamily="2"/>
              </a:rPr>
              <a:t># mount -t cifs </a:t>
            </a:r>
            <a:r>
              <a:rPr lang="en-US" sz="2800" b="0" i="0" u="none" strike="noStrike" kern="1200">
                <a:ln>
                  <a:noFill/>
                </a:ln>
                <a:solidFill>
                  <a:srgbClr val="800000"/>
                </a:solidFill>
                <a:latin typeface="Courier 10 Pitch" pitchFamily="17"/>
                <a:ea typeface="WenQuanYi Micro Hei" pitchFamily="2"/>
                <a:cs typeface="Lohit Hindi" pitchFamily="2"/>
                <a:hlinkClick r:id="rId4"/>
              </a:rPr>
              <a:t>\\192.168.1.20\gluster-dist-vol</a:t>
            </a:r>
            <a:r>
              <a:rPr lang="en-US" sz="2800" b="0" i="0" u="none" strike="noStrike" kern="1200">
                <a:ln>
                  <a:noFill/>
                </a:ln>
                <a:solidFill>
                  <a:srgbClr val="800000"/>
                </a:solidFill>
                <a:latin typeface="Courier 10 Pitch" pitchFamily="17"/>
                <a:ea typeface="WenQuanYi Micro Hei" pitchFamily="2"/>
                <a:cs typeface="Lohit Hindi" pitchFamily="2"/>
              </a:rPr>
              <a:t> /mnt/cifs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800" b="0" i="0" u="none" strike="noStrike" kern="1200">
              <a:ln>
                <a:noFill/>
              </a:ln>
              <a:solidFill>
                <a:srgbClr val="800000"/>
              </a:solidFill>
              <a:latin typeface="Courier 10 Pitch" pitchFamily="17"/>
              <a:ea typeface="WenQuanYi Micro Hei" pitchFamily="2"/>
              <a:cs typeface="Lohit Hindi" pitchFamily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8A961A-DB26-E012-38C7-167B313FD918}"/>
              </a:ext>
            </a:extLst>
          </p:cNvPr>
          <p:cNvSpPr txBox="1"/>
          <p:nvPr/>
        </p:nvSpPr>
        <p:spPr>
          <a:xfrm>
            <a:off x="20880000" y="1080360"/>
            <a:ext cx="201168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  <a:hlinkClick r:id="rId5"/>
              </a:rPr>
              <a:t>Demo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5A0FDB56-0ACA-F08B-9A48-EBF2B789D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0F3A0D2-56C8-44A3-A4BD-79F5EDB63751}" type="datetime1">
              <a:t>7/29/2022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70F0FC-6F81-7312-160C-189FC6DCE10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544513"/>
            <a:ext cx="22013863" cy="1376362"/>
          </a:xfrm>
        </p:spPr>
        <p:txBody>
          <a:bodyPr/>
          <a:lstStyle/>
          <a:p>
            <a:pPr lvl="0" algn="l"/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Troubleshooting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E1B08-633A-EE6F-0129-356E6F0657B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446338" y="2286000"/>
            <a:ext cx="22013862" cy="7954963"/>
          </a:xfrm>
        </p:spPr>
        <p:txBody>
          <a:bodyPr/>
          <a:lstStyle/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Blip>
                <a:blip r:embed="rId3"/>
              </a:buBlip>
            </a:pPr>
            <a:r>
              <a:rPr lang="en-US" sz="4800"/>
              <a:t>Log files</a:t>
            </a:r>
          </a:p>
          <a:p>
            <a:pPr marL="0" lvl="1" indent="0" hangingPunct="0">
              <a:lnSpc>
                <a:spcPct val="115000"/>
              </a:lnSpc>
              <a:spcBef>
                <a:spcPts val="0"/>
              </a:spcBef>
              <a:spcAft>
                <a:spcPts val="2560"/>
              </a:spcAft>
              <a:buSzPts val="3037"/>
              <a:buBlip>
                <a:blip r:embed="rId3"/>
              </a:buBlip>
            </a:pPr>
            <a:r>
              <a:rPr lang="en-US" sz="4800">
                <a:latin typeface="Liberation Sans" pitchFamily="18"/>
              </a:rPr>
              <a:t>Following command will give you log file location</a:t>
            </a:r>
          </a:p>
          <a:p>
            <a:pPr marL="0" lvl="1" indent="0" hangingPunct="0">
              <a:lnSpc>
                <a:spcPct val="115000"/>
              </a:lnSpc>
              <a:spcBef>
                <a:spcPts val="9071"/>
              </a:spcBef>
              <a:spcAft>
                <a:spcPts val="2041"/>
              </a:spcAft>
              <a:buSzPts val="3037"/>
              <a:buBlip>
                <a:blip r:embed="rId3"/>
              </a:buBlip>
            </a:pPr>
            <a:r>
              <a:rPr lang="en-US" sz="4800">
                <a:latin typeface="Liberation Sans" pitchFamily="18"/>
              </a:rPr>
              <a:t>Log dir will contain logs for each GlusterFS process</a:t>
            </a:r>
          </a:p>
          <a:p>
            <a:pPr marL="0" lvl="2" indent="0" hangingPunct="0">
              <a:lnSpc>
                <a:spcPct val="115000"/>
              </a:lnSpc>
              <a:spcBef>
                <a:spcPts val="0"/>
              </a:spcBef>
              <a:spcAft>
                <a:spcPts val="2560"/>
              </a:spcAft>
              <a:buSzPts val="3037"/>
              <a:buBlip>
                <a:blip r:embed="rId3"/>
              </a:buBlip>
            </a:pPr>
            <a:r>
              <a:rPr lang="en-US" sz="4800">
                <a:latin typeface="Liberation Sans" pitchFamily="18"/>
              </a:rPr>
              <a:t>glusterd - </a:t>
            </a:r>
            <a:r>
              <a:rPr lang="en-US" sz="2800">
                <a:solidFill>
                  <a:srgbClr val="00AE00"/>
                </a:solidFill>
                <a:latin typeface="Courier 10 Pitch" pitchFamily="17"/>
              </a:rPr>
              <a:t>/var/log/glusterfs/etc-glusterfs-glusterd.vol.log</a:t>
            </a:r>
          </a:p>
          <a:p>
            <a:pPr marL="0" lvl="2" indent="0" hangingPunct="0">
              <a:lnSpc>
                <a:spcPct val="115000"/>
              </a:lnSpc>
              <a:spcBef>
                <a:spcPts val="0"/>
              </a:spcBef>
              <a:spcAft>
                <a:spcPts val="2560"/>
              </a:spcAft>
              <a:buSzPts val="3037"/>
              <a:buBlip>
                <a:blip r:embed="rId3"/>
              </a:buBlip>
            </a:pPr>
            <a:r>
              <a:rPr lang="en-US" sz="4800">
                <a:latin typeface="Liberation Sans" pitchFamily="18"/>
              </a:rPr>
              <a:t>Bricks - </a:t>
            </a:r>
            <a:r>
              <a:rPr lang="en-US" sz="2800">
                <a:solidFill>
                  <a:srgbClr val="00AE00"/>
                </a:solidFill>
                <a:latin typeface="Courier 10 Pitch" pitchFamily="17"/>
              </a:rPr>
              <a:t>/var/log/glusterfs/bricks/&lt;path extraction of brick path&gt;.log</a:t>
            </a:r>
          </a:p>
          <a:p>
            <a:pPr marL="0" lvl="2" indent="0" hangingPunct="0">
              <a:lnSpc>
                <a:spcPct val="115000"/>
              </a:lnSpc>
              <a:spcBef>
                <a:spcPts val="0"/>
              </a:spcBef>
              <a:spcAft>
                <a:spcPts val="2560"/>
              </a:spcAft>
              <a:buSzPts val="3037"/>
              <a:buBlip>
                <a:blip r:embed="rId3"/>
              </a:buBlip>
            </a:pPr>
            <a:r>
              <a:rPr lang="en-US" sz="4800">
                <a:latin typeface="Liberation Sans" pitchFamily="18"/>
              </a:rPr>
              <a:t>Cli - </a:t>
            </a:r>
            <a:r>
              <a:rPr lang="en-US" sz="2800">
                <a:solidFill>
                  <a:srgbClr val="00AE00"/>
                </a:solidFill>
                <a:latin typeface="Courier 10 Pitch" pitchFamily="17"/>
              </a:rPr>
              <a:t>/var/log/glusterfs/cmd_history.log</a:t>
            </a:r>
          </a:p>
          <a:p>
            <a:pPr marL="0" lvl="2" indent="0" hangingPunct="0">
              <a:lnSpc>
                <a:spcPct val="115000"/>
              </a:lnSpc>
              <a:spcBef>
                <a:spcPts val="0"/>
              </a:spcBef>
              <a:spcAft>
                <a:spcPts val="2560"/>
              </a:spcAft>
              <a:buSzPts val="3037"/>
              <a:buBlip>
                <a:blip r:embed="rId3"/>
              </a:buBlip>
            </a:pPr>
            <a:r>
              <a:rPr lang="en-US" sz="4800">
                <a:latin typeface="Liberation Sans" pitchFamily="18"/>
              </a:rPr>
              <a:t>Rebalance - </a:t>
            </a:r>
            <a:r>
              <a:rPr lang="en-US" sz="2800">
                <a:solidFill>
                  <a:srgbClr val="00AE00"/>
                </a:solidFill>
                <a:latin typeface="Courier 10 Pitch" pitchFamily="17"/>
              </a:rPr>
              <a:t>/var/log/glusterfs/VOLNAME-rebalance.log</a:t>
            </a:r>
          </a:p>
          <a:p>
            <a:pPr marL="0" lvl="2" indent="0" hangingPunct="0">
              <a:lnSpc>
                <a:spcPct val="115000"/>
              </a:lnSpc>
              <a:spcBef>
                <a:spcPts val="0"/>
              </a:spcBef>
              <a:spcAft>
                <a:spcPts val="2560"/>
              </a:spcAft>
              <a:buSzPts val="3037"/>
              <a:buBlip>
                <a:blip r:embed="rId3"/>
              </a:buBlip>
            </a:pPr>
            <a:r>
              <a:rPr lang="en-US" sz="4800">
                <a:latin typeface="Liberation Sans" pitchFamily="18"/>
              </a:rPr>
              <a:t>Self-Heal Daemon (SHD) - </a:t>
            </a:r>
            <a:r>
              <a:rPr lang="en-US" sz="2800">
                <a:solidFill>
                  <a:srgbClr val="00AE00"/>
                </a:solidFill>
                <a:latin typeface="Courier 10 Pitch" pitchFamily="17"/>
              </a:rPr>
              <a:t>/var/log/glusterfs/glustershd.log</a:t>
            </a:r>
          </a:p>
          <a:p>
            <a:pPr marL="0" lvl="2" indent="0" hangingPunct="0">
              <a:lnSpc>
                <a:spcPct val="115000"/>
              </a:lnSpc>
              <a:spcBef>
                <a:spcPts val="0"/>
              </a:spcBef>
              <a:spcAft>
                <a:spcPts val="2560"/>
              </a:spcAft>
              <a:buSzPts val="3037"/>
              <a:buBlip>
                <a:blip r:embed="rId3"/>
              </a:buBlip>
            </a:pPr>
            <a:r>
              <a:rPr lang="en-US" sz="4800">
                <a:latin typeface="Liberation Sans" pitchFamily="18"/>
              </a:rPr>
              <a:t>Quota - </a:t>
            </a:r>
            <a:r>
              <a:rPr lang="en-US" sz="2800">
                <a:solidFill>
                  <a:srgbClr val="00AE00"/>
                </a:solidFill>
                <a:latin typeface="Courier 10 Pitch" pitchFamily="17"/>
              </a:rPr>
              <a:t>/var/log/glusterfs/quotad.log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B35C9-33F6-4578-6839-56178A198EB5}"/>
              </a:ext>
            </a:extLst>
          </p:cNvPr>
          <p:cNvSpPr txBox="1"/>
          <p:nvPr/>
        </p:nvSpPr>
        <p:spPr>
          <a:xfrm>
            <a:off x="18562320" y="1005840"/>
            <a:ext cx="448056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2C93EC3-F23B-E2AE-3CE4-EE4D8B10FA3B}"/>
              </a:ext>
            </a:extLst>
          </p:cNvPr>
          <p:cNvSpPr/>
          <p:nvPr/>
        </p:nvSpPr>
        <p:spPr>
          <a:xfrm>
            <a:off x="2103120" y="4206240"/>
            <a:ext cx="18013680" cy="9849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2CED7C-647F-9814-A207-64BD8102D364}"/>
              </a:ext>
            </a:extLst>
          </p:cNvPr>
          <p:cNvSpPr txBox="1"/>
          <p:nvPr/>
        </p:nvSpPr>
        <p:spPr>
          <a:xfrm>
            <a:off x="2377439" y="4462560"/>
            <a:ext cx="17647920" cy="710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solidFill>
                  <a:srgbClr val="579D1C"/>
                </a:solidFill>
                <a:latin typeface="Courier 10 Pitch" pitchFamily="17"/>
                <a:ea typeface="WenQuanYi Micro Hei" pitchFamily="2"/>
                <a:cs typeface="Lohit Hindi" pitchFamily="2"/>
              </a:rPr>
              <a:t># gluster –print-logdir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DFF9B704-5285-D7EC-B955-35B6CECEF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533D9F3-070C-4F95-A449-D06E8C0D8806}" type="datetime1">
              <a:t>7/29/2022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CDC37F-3C16-C5F0-98BE-FCDDB7FA02D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544513"/>
            <a:ext cx="22013863" cy="1376362"/>
          </a:xfrm>
        </p:spPr>
        <p:txBody>
          <a:bodyPr/>
          <a:lstStyle/>
          <a:p>
            <a:pPr lvl="0" algn="l"/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Troubleshooting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E8A74-01CC-F286-684B-C8BE0DE2C75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446338" y="2286000"/>
            <a:ext cx="22013862" cy="7954963"/>
          </a:xfrm>
        </p:spPr>
        <p:txBody>
          <a:bodyPr/>
          <a:lstStyle/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Blip>
                <a:blip r:embed="rId3"/>
              </a:buBlip>
            </a:pPr>
            <a:r>
              <a:rPr lang="en-US" sz="4800"/>
              <a:t>Log files</a:t>
            </a:r>
          </a:p>
          <a:p>
            <a:pPr marL="0" lvl="1" indent="0" hangingPunct="0">
              <a:lnSpc>
                <a:spcPct val="115000"/>
              </a:lnSpc>
              <a:spcBef>
                <a:spcPts val="0"/>
              </a:spcBef>
              <a:spcAft>
                <a:spcPts val="2560"/>
              </a:spcAft>
              <a:buSzPts val="3037"/>
              <a:buBlip>
                <a:blip r:embed="rId3"/>
              </a:buBlip>
            </a:pPr>
            <a:r>
              <a:rPr lang="en-US" sz="4800">
                <a:latin typeface="Liberation Sans" pitchFamily="18"/>
              </a:rPr>
              <a:t>Log dir will contain logs for each GlusterFS process</a:t>
            </a:r>
          </a:p>
          <a:p>
            <a:pPr marL="0" lvl="2" indent="0" hangingPunct="0">
              <a:lnSpc>
                <a:spcPct val="115000"/>
              </a:lnSpc>
              <a:spcBef>
                <a:spcPts val="0"/>
              </a:spcBef>
              <a:spcAft>
                <a:spcPts val="2560"/>
              </a:spcAft>
              <a:buSzPts val="3037"/>
              <a:buBlip>
                <a:blip r:embed="rId3"/>
              </a:buBlip>
            </a:pPr>
            <a:r>
              <a:rPr lang="en-US" sz="4800">
                <a:latin typeface="Liberation Sans" pitchFamily="18"/>
              </a:rPr>
              <a:t>NFS - </a:t>
            </a:r>
            <a:r>
              <a:rPr lang="en-US" sz="2800">
                <a:solidFill>
                  <a:srgbClr val="00AE00"/>
                </a:solidFill>
                <a:latin typeface="Courier 10 Pitch" pitchFamily="17"/>
              </a:rPr>
              <a:t>/var/log/glusterfs/nfs.log</a:t>
            </a:r>
          </a:p>
          <a:p>
            <a:pPr marL="0" lvl="2" indent="0" hangingPunct="0">
              <a:lnSpc>
                <a:spcPct val="115000"/>
              </a:lnSpc>
              <a:spcBef>
                <a:spcPts val="0"/>
              </a:spcBef>
              <a:spcAft>
                <a:spcPts val="2560"/>
              </a:spcAft>
              <a:buSzPts val="3037"/>
              <a:buBlip>
                <a:blip r:embed="rId3"/>
              </a:buBlip>
            </a:pPr>
            <a:r>
              <a:rPr lang="en-US" sz="4800">
                <a:latin typeface="Liberation Sans" pitchFamily="18"/>
              </a:rPr>
              <a:t>Samba - </a:t>
            </a:r>
            <a:r>
              <a:rPr lang="en-US" sz="2800">
                <a:solidFill>
                  <a:srgbClr val="00AE00"/>
                </a:solidFill>
                <a:latin typeface="Courier 10 Pitch" pitchFamily="17"/>
              </a:rPr>
              <a:t>/var/log/samba/glusterfs-VOLNAME-&lt;ClientIP&gt;.log</a:t>
            </a:r>
          </a:p>
          <a:p>
            <a:pPr marL="0" lvl="2" indent="0" hangingPunct="0">
              <a:lnSpc>
                <a:spcPct val="115000"/>
              </a:lnSpc>
              <a:spcBef>
                <a:spcPts val="0"/>
              </a:spcBef>
              <a:spcAft>
                <a:spcPts val="2560"/>
              </a:spcAft>
              <a:buSzPts val="3037"/>
              <a:buBlip>
                <a:blip r:embed="rId3"/>
              </a:buBlip>
            </a:pPr>
            <a:r>
              <a:rPr lang="en-US" sz="4800">
                <a:latin typeface="Liberation Sans" pitchFamily="18"/>
              </a:rPr>
              <a:t>NFS-Ganesha - </a:t>
            </a:r>
            <a:r>
              <a:rPr lang="en-US" sz="2800">
                <a:solidFill>
                  <a:srgbClr val="00AE00"/>
                </a:solidFill>
                <a:latin typeface="Courier 10 Pitch" pitchFamily="17"/>
              </a:rPr>
              <a:t>/var/log/nfs-ganesha.log</a:t>
            </a:r>
          </a:p>
          <a:p>
            <a:pPr marL="0" lvl="2" indent="0" hangingPunct="0">
              <a:lnSpc>
                <a:spcPct val="115000"/>
              </a:lnSpc>
              <a:spcBef>
                <a:spcPts val="0"/>
              </a:spcBef>
              <a:spcAft>
                <a:spcPts val="2560"/>
              </a:spcAft>
              <a:buSzPts val="3037"/>
              <a:buBlip>
                <a:blip r:embed="rId3"/>
              </a:buBlip>
            </a:pPr>
            <a:r>
              <a:rPr lang="en-US" sz="4800">
                <a:latin typeface="Liberation Sans" pitchFamily="18"/>
              </a:rPr>
              <a:t>Fuse Mount - </a:t>
            </a:r>
            <a:r>
              <a:rPr lang="en-US" sz="2800">
                <a:solidFill>
                  <a:srgbClr val="00AE00"/>
                </a:solidFill>
                <a:latin typeface="Courier 10 Pitch" pitchFamily="17"/>
              </a:rPr>
              <a:t>/var/log/glusterfs/&lt;mountpoint path extraction&gt;.log</a:t>
            </a:r>
          </a:p>
          <a:p>
            <a:pPr marL="0" lvl="2" indent="0" hangingPunct="0">
              <a:lnSpc>
                <a:spcPct val="115000"/>
              </a:lnSpc>
              <a:spcBef>
                <a:spcPts val="0"/>
              </a:spcBef>
              <a:spcAft>
                <a:spcPts val="2560"/>
              </a:spcAft>
              <a:buSzPts val="3037"/>
              <a:buBlip>
                <a:blip r:embed="rId3"/>
              </a:buBlip>
            </a:pPr>
            <a:r>
              <a:rPr lang="en-US" sz="4800">
                <a:latin typeface="Liberation Sans" pitchFamily="18"/>
              </a:rPr>
              <a:t>Geo-replication - </a:t>
            </a:r>
            <a:r>
              <a:rPr lang="en-US" sz="2800">
                <a:solidFill>
                  <a:srgbClr val="00AE00"/>
                </a:solidFill>
                <a:latin typeface="Courier 10 Pitch" pitchFamily="17"/>
              </a:rPr>
              <a:t>/var/log/glusterfs/geo-replication/&lt;master&gt;</a:t>
            </a:r>
          </a:p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Blip>
                <a:blip r:embed="rId3"/>
              </a:buBlip>
            </a:pPr>
            <a:r>
              <a:rPr lang="en-US" sz="4800"/>
              <a:t>Volume status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A2B4C5-8C0F-D553-6447-1F2EAB086681}"/>
              </a:ext>
            </a:extLst>
          </p:cNvPr>
          <p:cNvSpPr txBox="1"/>
          <p:nvPr/>
        </p:nvSpPr>
        <p:spPr>
          <a:xfrm>
            <a:off x="18562320" y="1005840"/>
            <a:ext cx="448056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2DC396F-DBD1-0C97-42F0-5BD67EB9CD9D}"/>
              </a:ext>
            </a:extLst>
          </p:cNvPr>
          <p:cNvSpPr/>
          <p:nvPr/>
        </p:nvSpPr>
        <p:spPr>
          <a:xfrm>
            <a:off x="1920239" y="10353600"/>
            <a:ext cx="18013680" cy="9849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B0B461-0141-94C3-11B3-3F2DA9EEC03F}"/>
              </a:ext>
            </a:extLst>
          </p:cNvPr>
          <p:cNvSpPr txBox="1"/>
          <p:nvPr/>
        </p:nvSpPr>
        <p:spPr>
          <a:xfrm>
            <a:off x="2103120" y="10515600"/>
            <a:ext cx="17647920" cy="710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solidFill>
                  <a:srgbClr val="579D1C"/>
                </a:solidFill>
                <a:latin typeface="Courier 10 Pitch" pitchFamily="17"/>
                <a:ea typeface="WenQuanYi Micro Hei" pitchFamily="2"/>
                <a:cs typeface="Lohit Hindi" pitchFamily="2"/>
              </a:rPr>
              <a:t># gluster volume status [volname]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B285452D-B242-6456-DDFC-FF4245326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E1ECF41-AF6C-4623-A2C2-6AD6182D80FF}" type="datetime1">
              <a:rPr lang="en-US" smtClean="0"/>
              <a:t>7/29/2022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E884CB-F586-67EC-B1C4-ECF96C16586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544513"/>
            <a:ext cx="22013863" cy="1376362"/>
          </a:xfrm>
        </p:spPr>
        <p:txBody>
          <a:bodyPr/>
          <a:lstStyle/>
          <a:p>
            <a:pPr lvl="0" algn="l"/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Ports used by GlusterFS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A3CC9-D1A1-74D7-7D01-9B5C2F36F30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446338" y="2286000"/>
            <a:ext cx="22013862" cy="7954963"/>
          </a:xfrm>
        </p:spPr>
        <p:txBody>
          <a:bodyPr/>
          <a:lstStyle/>
          <a:p>
            <a:pPr marL="685800" lvl="0" indent="-68580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UDP Ports</a:t>
            </a:r>
          </a:p>
          <a:p>
            <a:pPr lvl="1" indent="-685800" hangingPunct="0">
              <a:lnSpc>
                <a:spcPct val="115000"/>
              </a:lnSpc>
              <a:spcBef>
                <a:spcPts val="0"/>
              </a:spcBef>
              <a:spcAft>
                <a:spcPts val="2560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111 – RPC</a:t>
            </a:r>
          </a:p>
          <a:p>
            <a:pPr lvl="1" indent="-685800" hangingPunct="0">
              <a:lnSpc>
                <a:spcPct val="115000"/>
              </a:lnSpc>
              <a:spcBef>
                <a:spcPts val="0"/>
              </a:spcBef>
              <a:spcAft>
                <a:spcPts val="2560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963 – NFS lock manager (NLM)</a:t>
            </a:r>
          </a:p>
          <a:p>
            <a:pPr marL="685800" lvl="0" indent="-685800">
              <a:lnSpc>
                <a:spcPct val="115000"/>
              </a:lnSpc>
              <a:spcBef>
                <a:spcPts val="7087"/>
              </a:spcBef>
              <a:spcAft>
                <a:spcPts val="2551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TCP Ports</a:t>
            </a:r>
          </a:p>
          <a:p>
            <a:pPr lvl="1" indent="-685800" hangingPunct="0">
              <a:lnSpc>
                <a:spcPct val="115000"/>
              </a:lnSpc>
              <a:spcBef>
                <a:spcPts val="0"/>
              </a:spcBef>
              <a:spcAft>
                <a:spcPts val="2560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22 – For </a:t>
            </a:r>
            <a:r>
              <a:rPr lang="en-US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sshd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 used by geo-replication</a:t>
            </a:r>
          </a:p>
          <a:p>
            <a:pPr lvl="1" indent="-685800" hangingPunct="0">
              <a:lnSpc>
                <a:spcPct val="115000"/>
              </a:lnSpc>
              <a:spcBef>
                <a:spcPts val="0"/>
              </a:spcBef>
              <a:spcAft>
                <a:spcPts val="2560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111 – RPC</a:t>
            </a:r>
          </a:p>
          <a:p>
            <a:pPr lvl="1" indent="-685800" hangingPunct="0">
              <a:lnSpc>
                <a:spcPct val="115000"/>
              </a:lnSpc>
              <a:spcBef>
                <a:spcPts val="0"/>
              </a:spcBef>
              <a:spcAft>
                <a:spcPts val="2560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139 – </a:t>
            </a:r>
            <a:r>
              <a:rPr lang="en-US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netbios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 service</a:t>
            </a:r>
          </a:p>
          <a:p>
            <a:pPr lvl="1" indent="-685800" hangingPunct="0">
              <a:lnSpc>
                <a:spcPct val="115000"/>
              </a:lnSpc>
              <a:spcBef>
                <a:spcPts val="0"/>
              </a:spcBef>
              <a:spcAft>
                <a:spcPts val="2560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445 – CIFS protocol</a:t>
            </a:r>
          </a:p>
          <a:p>
            <a:pPr lvl="1" indent="-685800" hangingPunct="0">
              <a:lnSpc>
                <a:spcPct val="115000"/>
              </a:lnSpc>
              <a:spcBef>
                <a:spcPts val="0"/>
              </a:spcBef>
              <a:spcAft>
                <a:spcPts val="2560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965 – NLM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D59A15-9BA1-0AD4-22C4-D7AE0E446357}"/>
              </a:ext>
            </a:extLst>
          </p:cNvPr>
          <p:cNvSpPr txBox="1"/>
          <p:nvPr/>
        </p:nvSpPr>
        <p:spPr>
          <a:xfrm>
            <a:off x="18562320" y="1005840"/>
            <a:ext cx="448056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111054AA-E9FF-E58A-15BE-757EA4162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22B3BE1-645A-4E83-81C8-84EF61036F2F}" type="datetime1">
              <a:t>7/29/2022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E6D323-47C9-FB60-0F3F-C37F50BE3B4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544513"/>
            <a:ext cx="22013863" cy="1376362"/>
          </a:xfrm>
        </p:spPr>
        <p:txBody>
          <a:bodyPr/>
          <a:lstStyle/>
          <a:p>
            <a:pPr lvl="0" algn="l"/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Troubleshooting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E70CA-21F3-556E-57A8-6533D10C0B7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446338" y="2286000"/>
            <a:ext cx="22013862" cy="7954963"/>
          </a:xfrm>
        </p:spPr>
        <p:txBody>
          <a:bodyPr/>
          <a:lstStyle/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Blip>
                <a:blip r:embed="rId3"/>
              </a:buBlip>
            </a:pPr>
            <a:r>
              <a:rPr lang="en-US" sz="4800"/>
              <a:t>Connectivity issues</a:t>
            </a:r>
          </a:p>
          <a:p>
            <a:pPr marL="0" lvl="1" indent="0" hangingPunct="0">
              <a:lnSpc>
                <a:spcPct val="115000"/>
              </a:lnSpc>
              <a:spcBef>
                <a:spcPts val="0"/>
              </a:spcBef>
              <a:spcAft>
                <a:spcPts val="2560"/>
              </a:spcAft>
              <a:buSzPts val="3037"/>
              <a:buBlip>
                <a:blip r:embed="rId3"/>
              </a:buBlip>
            </a:pPr>
            <a:r>
              <a:rPr lang="en-US" sz="4800">
                <a:latin typeface="Liberation Sans" pitchFamily="18"/>
              </a:rPr>
              <a:t>Check network connectivity</a:t>
            </a:r>
          </a:p>
          <a:p>
            <a:pPr marL="0" lvl="1" indent="0" hangingPunct="0">
              <a:lnSpc>
                <a:spcPct val="115000"/>
              </a:lnSpc>
              <a:spcBef>
                <a:spcPts val="0"/>
              </a:spcBef>
              <a:spcAft>
                <a:spcPts val="2560"/>
              </a:spcAft>
              <a:buSzPts val="3037"/>
              <a:buBlip>
                <a:blip r:embed="rId3"/>
              </a:buBlip>
            </a:pPr>
            <a:r>
              <a:rPr lang="en-US" sz="4800">
                <a:latin typeface="Liberation Sans" pitchFamily="18"/>
              </a:rPr>
              <a:t>Check all necessary GlusterFS processes are running</a:t>
            </a:r>
          </a:p>
          <a:p>
            <a:pPr marL="0" lvl="1" indent="0" hangingPunct="0">
              <a:lnSpc>
                <a:spcPct val="115000"/>
              </a:lnSpc>
              <a:spcBef>
                <a:spcPts val="0"/>
              </a:spcBef>
              <a:spcAft>
                <a:spcPts val="2560"/>
              </a:spcAft>
              <a:buSzPts val="3037"/>
              <a:buBlip>
                <a:blip r:embed="rId3"/>
              </a:buBlip>
            </a:pPr>
            <a:r>
              <a:rPr lang="en-US" sz="4800">
                <a:latin typeface="Liberation Sans" pitchFamily="18"/>
              </a:rPr>
              <a:t>Check Firewall rules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B81EC1-8BFE-58C6-F5FB-30CBFA5A8A31}"/>
              </a:ext>
            </a:extLst>
          </p:cNvPr>
          <p:cNvSpPr txBox="1"/>
          <p:nvPr/>
        </p:nvSpPr>
        <p:spPr>
          <a:xfrm>
            <a:off x="18562320" y="1005840"/>
            <a:ext cx="448056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9AF0A0F6-4909-4039-062B-1B34FAC5B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530B9FC-34F8-4DF0-9CC8-6060FA3EC60D}" type="datetime1">
              <a:t>7/29/2022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07696C-28B0-F4C0-8A72-102787A2552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544513"/>
            <a:ext cx="22013863" cy="1376362"/>
          </a:xfrm>
        </p:spPr>
        <p:txBody>
          <a:bodyPr/>
          <a:lstStyle/>
          <a:p>
            <a:pPr lvl="0" algn="l"/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Troubleshooting – Split Brain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0A9EE-EFC3-8766-0478-32841967367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446338" y="2286000"/>
            <a:ext cx="22013862" cy="7954963"/>
          </a:xfrm>
        </p:spPr>
        <p:txBody>
          <a:bodyPr/>
          <a:lstStyle/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Blip>
                <a:blip r:embed="rId3"/>
              </a:buBlip>
            </a:pPr>
            <a:r>
              <a:rPr lang="en-US" sz="4800"/>
              <a:t>Is a scenario where in a replicate volume GlusterFS is not in a position to determine the correct copy of file</a:t>
            </a:r>
          </a:p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Blip>
                <a:blip r:embed="rId3"/>
              </a:buBlip>
            </a:pPr>
            <a:r>
              <a:rPr lang="en-US" sz="4800"/>
              <a:t>Three different types of split-brain</a:t>
            </a:r>
          </a:p>
          <a:p>
            <a:pPr marL="0" lvl="1" indent="0" hangingPunct="0">
              <a:lnSpc>
                <a:spcPct val="115000"/>
              </a:lnSpc>
              <a:spcBef>
                <a:spcPts val="0"/>
              </a:spcBef>
              <a:spcAft>
                <a:spcPts val="2560"/>
              </a:spcAft>
              <a:buSzPts val="3037"/>
              <a:buBlip>
                <a:blip r:embed="rId3"/>
              </a:buBlip>
            </a:pPr>
            <a:r>
              <a:rPr lang="en-US" sz="4800">
                <a:latin typeface="Liberation Sans" pitchFamily="18"/>
              </a:rPr>
              <a:t>Data split-brain</a:t>
            </a:r>
          </a:p>
          <a:p>
            <a:pPr marL="0" lvl="1" indent="0" hangingPunct="0">
              <a:lnSpc>
                <a:spcPct val="115000"/>
              </a:lnSpc>
              <a:spcBef>
                <a:spcPts val="0"/>
              </a:spcBef>
              <a:spcAft>
                <a:spcPts val="2560"/>
              </a:spcAft>
              <a:buSzPts val="3037"/>
              <a:buBlip>
                <a:blip r:embed="rId3"/>
              </a:buBlip>
            </a:pPr>
            <a:r>
              <a:rPr lang="en-US" sz="4800">
                <a:latin typeface="Liberation Sans" pitchFamily="18"/>
              </a:rPr>
              <a:t>Metadata split-brain</a:t>
            </a:r>
          </a:p>
          <a:p>
            <a:pPr marL="0" lvl="1" indent="0" hangingPunct="0">
              <a:lnSpc>
                <a:spcPct val="115000"/>
              </a:lnSpc>
              <a:spcBef>
                <a:spcPts val="0"/>
              </a:spcBef>
              <a:spcAft>
                <a:spcPts val="2560"/>
              </a:spcAft>
              <a:buSzPts val="3037"/>
              <a:buBlip>
                <a:blip r:embed="rId3"/>
              </a:buBlip>
            </a:pPr>
            <a:r>
              <a:rPr lang="en-US" sz="4800">
                <a:latin typeface="Liberation Sans" pitchFamily="18"/>
              </a:rPr>
              <a:t>Entry split-brain</a:t>
            </a:r>
          </a:p>
          <a:p>
            <a:pPr lvl="0">
              <a:lnSpc>
                <a:spcPct val="115000"/>
              </a:lnSpc>
              <a:buSzPts val="3037"/>
              <a:buBlip>
                <a:blip r:embed="rId3"/>
              </a:buBlip>
            </a:pPr>
            <a:r>
              <a:rPr lang="en-US" sz="4800"/>
              <a:t>The only way to resolve split-brains is by manually inspecting the file contents from the backend and deciding which is the true copy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3879F1-EA8C-A2DD-B186-3789FB7D040F}"/>
              </a:ext>
            </a:extLst>
          </p:cNvPr>
          <p:cNvSpPr txBox="1"/>
          <p:nvPr/>
        </p:nvSpPr>
        <p:spPr>
          <a:xfrm>
            <a:off x="18562320" y="1005840"/>
            <a:ext cx="448056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55746030-96F0-0A3E-B130-E175DC8D5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63EA757-D13C-4BA2-8B2A-EC7D4F4AF83D}" type="datetime1">
              <a:t>7/29/2022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15AE74-0058-4E98-BE90-CE457DFEB7D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544513"/>
            <a:ext cx="22013863" cy="1376362"/>
          </a:xfrm>
        </p:spPr>
        <p:txBody>
          <a:bodyPr/>
          <a:lstStyle/>
          <a:p>
            <a:pPr lvl="0" algn="l"/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Troubleshooting – Preventing Split Brain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F562F-E434-0E21-953B-74FD2AF6667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446338" y="2286000"/>
            <a:ext cx="22013862" cy="7954963"/>
          </a:xfrm>
        </p:spPr>
        <p:txBody>
          <a:bodyPr/>
          <a:lstStyle/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Blip>
                <a:blip r:embed="rId3"/>
              </a:buBlip>
            </a:pPr>
            <a:r>
              <a:rPr lang="en-US" sz="4800"/>
              <a:t>Configuring Server-Side Quorum</a:t>
            </a:r>
          </a:p>
          <a:p>
            <a:pPr marL="0" lvl="1" indent="0" hangingPunct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Blip>
                <a:blip r:embed="rId3"/>
              </a:buBlip>
            </a:pPr>
            <a:r>
              <a:rPr lang="en-US" sz="4800">
                <a:latin typeface="Liberation Sans" pitchFamily="18"/>
              </a:rPr>
              <a:t>Number of server failures that the trusted storage pool can sustain</a:t>
            </a:r>
          </a:p>
          <a:p>
            <a:pPr marL="0" lvl="1" indent="0" hangingPunct="0">
              <a:lnSpc>
                <a:spcPct val="115000"/>
              </a:lnSpc>
              <a:spcBef>
                <a:spcPts val="0"/>
              </a:spcBef>
              <a:spcAft>
                <a:spcPts val="2560"/>
              </a:spcAft>
              <a:buSzPts val="3037"/>
              <a:buBlip>
                <a:blip r:embed="rId3"/>
              </a:buBlip>
            </a:pPr>
            <a:r>
              <a:rPr lang="en-US" sz="4800">
                <a:latin typeface="Liberation Sans" pitchFamily="18"/>
              </a:rPr>
              <a:t>Server quorum can be by volume option</a:t>
            </a:r>
          </a:p>
          <a:p>
            <a:pPr marL="0" lvl="1" indent="0" hangingPunct="0">
              <a:lnSpc>
                <a:spcPct val="115000"/>
              </a:lnSpc>
              <a:spcBef>
                <a:spcPts val="22677"/>
              </a:spcBef>
              <a:spcAft>
                <a:spcPts val="2041"/>
              </a:spcAft>
              <a:buSzPts val="3037"/>
              <a:buBlip>
                <a:blip r:embed="rId3"/>
              </a:buBlip>
            </a:pPr>
            <a:r>
              <a:rPr lang="en-US" sz="4800">
                <a:latin typeface="Liberation Sans" pitchFamily="18"/>
              </a:rPr>
              <a:t>All bricks on the node are brought down in case server-side quorum is not met</a:t>
            </a:r>
          </a:p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Blip>
                <a:blip r:embed="rId3"/>
              </a:buBlip>
            </a:pPr>
            <a:endParaRPr lang="en-US" sz="4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81396E-E8BD-A48C-0DAD-DF079711FD1F}"/>
              </a:ext>
            </a:extLst>
          </p:cNvPr>
          <p:cNvSpPr txBox="1"/>
          <p:nvPr/>
        </p:nvSpPr>
        <p:spPr>
          <a:xfrm>
            <a:off x="18562320" y="1005840"/>
            <a:ext cx="448056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EED1DFC-7112-1D13-328C-FCEB22AD9FA3}"/>
              </a:ext>
            </a:extLst>
          </p:cNvPr>
          <p:cNvSpPr/>
          <p:nvPr/>
        </p:nvSpPr>
        <p:spPr>
          <a:xfrm>
            <a:off x="2012040" y="5810400"/>
            <a:ext cx="18105120" cy="21931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3C9770-E147-6093-1ED7-3628A04C70DD}"/>
              </a:ext>
            </a:extLst>
          </p:cNvPr>
          <p:cNvSpPr txBox="1"/>
          <p:nvPr/>
        </p:nvSpPr>
        <p:spPr>
          <a:xfrm>
            <a:off x="2377800" y="6023160"/>
            <a:ext cx="17647920" cy="2154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solidFill>
                  <a:srgbClr val="00AE00"/>
                </a:solidFill>
                <a:latin typeface="Courier 10 Pitch" pitchFamily="17"/>
                <a:ea typeface="WenQuanYi Micro Hei" pitchFamily="2"/>
                <a:cs typeface="Lohit Hindi" pitchFamily="2"/>
              </a:rPr>
              <a:t># gluster volume set all cluster.server-quorum-ratio &lt;Percentage&gt;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800" b="0" i="0" u="none" strike="noStrike" kern="1200">
              <a:ln>
                <a:noFill/>
              </a:ln>
              <a:solidFill>
                <a:srgbClr val="00AE00"/>
              </a:solidFill>
              <a:latin typeface="Courier 10 Pitch" pitchFamily="17"/>
              <a:ea typeface="WenQuanYi Micro Hei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solidFill>
                  <a:srgbClr val="800000"/>
                </a:solidFill>
                <a:latin typeface="Courier 10 Pitch" pitchFamily="17"/>
                <a:ea typeface="WenQuanYi Micro Hei" pitchFamily="2"/>
                <a:cs typeface="Lohit Hindi" pitchFamily="2"/>
              </a:rPr>
              <a:t>e.g.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solidFill>
                  <a:srgbClr val="800000"/>
                </a:solidFill>
                <a:latin typeface="Courier 10 Pitch" pitchFamily="17"/>
                <a:ea typeface="WenQuanYi Micro Hei" pitchFamily="2"/>
                <a:cs typeface="Lohit Hindi" pitchFamily="2"/>
              </a:rPr>
              <a:t># gluster volume set all cluster.server-quorum-ratio 51%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800" b="0" i="0" u="none" strike="noStrike" kern="1200">
              <a:ln>
                <a:noFill/>
              </a:ln>
              <a:solidFill>
                <a:srgbClr val="800000"/>
              </a:solidFill>
              <a:latin typeface="Courier 10 Pitch" pitchFamily="17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FAB56-9405-0795-0FC3-CF92E2547E9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260000" y="180000"/>
            <a:ext cx="21960000" cy="2289600"/>
          </a:xfrm>
        </p:spPr>
        <p:txBody>
          <a:bodyPr>
            <a:spAutoFit/>
          </a:bodyPr>
          <a:lstStyle/>
          <a:p>
            <a:pPr lvl="0" algn="l"/>
            <a:r>
              <a:rPr lang="en-US" sz="8000">
                <a:latin typeface="Liberation Sans" pitchFamily="34"/>
              </a:rPr>
              <a:t>Client-side Quorum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68F5C04-1C31-4B03-B8CF-F1FBDCC2C0BE}"/>
              </a:ext>
            </a:extLst>
          </p:cNvPr>
          <p:cNvSpPr/>
          <p:nvPr/>
        </p:nvSpPr>
        <p:spPr>
          <a:xfrm>
            <a:off x="3571200" y="5737680"/>
            <a:ext cx="4114800" cy="908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66CC"/>
          </a:solidFill>
          <a:ln w="9360">
            <a:solidFill>
              <a:srgbClr val="000000"/>
            </a:solidFill>
            <a:prstDash val="solid"/>
            <a:round/>
          </a:ln>
          <a:effectLst>
            <a:outerShdw dist="101823" dir="2700000" algn="tl">
              <a:srgbClr val="808080"/>
            </a:outerShdw>
          </a:effectLst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2766212-70E4-3799-76AF-AC38B1F8D7EA}"/>
              </a:ext>
            </a:extLst>
          </p:cNvPr>
          <p:cNvSpPr/>
          <p:nvPr/>
        </p:nvSpPr>
        <p:spPr>
          <a:xfrm>
            <a:off x="3751200" y="7897680"/>
            <a:ext cx="1100520" cy="154871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5ABDE"/>
          </a:solidFill>
          <a:ln w="9360">
            <a:solidFill>
              <a:srgbClr val="000000"/>
            </a:solidFill>
            <a:prstDash val="solid"/>
            <a:round/>
          </a:ln>
          <a:effectLst>
            <a:outerShdw dist="101823" dir="2700000" algn="tl">
              <a:srgbClr val="808080"/>
            </a:outerShdw>
          </a:effectLst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24F65C2-D1CA-CA87-9AC7-B1F243C75AE5}"/>
              </a:ext>
            </a:extLst>
          </p:cNvPr>
          <p:cNvSpPr/>
          <p:nvPr/>
        </p:nvSpPr>
        <p:spPr>
          <a:xfrm>
            <a:off x="6217200" y="7897680"/>
            <a:ext cx="1100520" cy="154871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5ABDE"/>
          </a:solidFill>
          <a:ln w="9360">
            <a:solidFill>
              <a:srgbClr val="000000"/>
            </a:solidFill>
            <a:prstDash val="solid"/>
            <a:round/>
          </a:ln>
          <a:effectLst>
            <a:outerShdw dist="101823" dir="2700000" algn="tl">
              <a:srgbClr val="808080"/>
            </a:outerShdw>
          </a:effectLst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C135BA-E9F2-9711-5B9B-70EA64711E28}"/>
              </a:ext>
            </a:extLst>
          </p:cNvPr>
          <p:cNvSpPr txBox="1"/>
          <p:nvPr/>
        </p:nvSpPr>
        <p:spPr>
          <a:xfrm>
            <a:off x="4209840" y="5955840"/>
            <a:ext cx="2560319" cy="657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Replica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9A8D52E-E0C2-7E7F-8AB9-B830F4A54FCE}"/>
              </a:ext>
            </a:extLst>
          </p:cNvPr>
          <p:cNvCxnSpPr>
            <a:stCxn id="3" idx="2"/>
            <a:endCxn id="4" idx="0"/>
          </p:cNvCxnSpPr>
          <p:nvPr/>
        </p:nvCxnSpPr>
        <p:spPr>
          <a:xfrm rot="5400000">
            <a:off x="4339350" y="6608430"/>
            <a:ext cx="1251360" cy="1327140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B602E256-E23F-909E-1355-D1EE3B6E36B5}"/>
              </a:ext>
            </a:extLst>
          </p:cNvPr>
          <p:cNvCxnSpPr>
            <a:stCxn id="3" idx="2"/>
          </p:cNvCxnSpPr>
          <p:nvPr/>
        </p:nvCxnSpPr>
        <p:spPr>
          <a:xfrm>
            <a:off x="5628600" y="6646319"/>
            <a:ext cx="1138679" cy="1251361"/>
          </a:xfrm>
          <a:prstGeom prst="bentConnector3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7C37AF3-C287-1FFB-9859-04EFF9B247D8}"/>
              </a:ext>
            </a:extLst>
          </p:cNvPr>
          <p:cNvSpPr txBox="1"/>
          <p:nvPr/>
        </p:nvSpPr>
        <p:spPr>
          <a:xfrm>
            <a:off x="3477600" y="9697680"/>
            <a:ext cx="1554479" cy="657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Brick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26E2E7-5BB9-9E27-F2E4-FBA383859208}"/>
              </a:ext>
            </a:extLst>
          </p:cNvPr>
          <p:cNvSpPr txBox="1"/>
          <p:nvPr/>
        </p:nvSpPr>
        <p:spPr>
          <a:xfrm>
            <a:off x="5947200" y="9697680"/>
            <a:ext cx="1554479" cy="657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Brick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C97F6F3-A925-1BB1-D4DC-811E4E58626B}"/>
              </a:ext>
            </a:extLst>
          </p:cNvPr>
          <p:cNvSpPr/>
          <p:nvPr/>
        </p:nvSpPr>
        <p:spPr>
          <a:xfrm>
            <a:off x="2880000" y="5040000"/>
            <a:ext cx="5486399" cy="59436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8AE234"/>
              </a:gs>
              <a:gs pos="100000">
                <a:srgbClr val="4E9A06"/>
              </a:gs>
            </a:gsLst>
            <a:lin ang="3600000"/>
          </a:gradFill>
          <a:ln w="72000">
            <a:solidFill>
              <a:srgbClr val="808080"/>
            </a:solidFill>
            <a:custDash>
              <a:ds d="25500" sp="63500"/>
              <a:ds d="25500" sp="63500"/>
              <a:ds d="127000" sp="63500"/>
              <a:ds d="127000" sp="63500"/>
              <a:ds d="127000" sp="63500"/>
            </a:custDash>
          </a:ln>
        </p:spPr>
        <p:txBody>
          <a:bodyPr vert="horz" wrap="none" lIns="126000" tIns="81000" rIns="126000" bIns="81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38424-70BF-3BC1-A965-8B21C4049C67}"/>
              </a:ext>
            </a:extLst>
          </p:cNvPr>
          <p:cNvSpPr txBox="1"/>
          <p:nvPr/>
        </p:nvSpPr>
        <p:spPr>
          <a:xfrm>
            <a:off x="1319400" y="3257640"/>
            <a:ext cx="3435479" cy="674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Read-only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F59E35-33AB-5AF5-B453-D22134304097}"/>
              </a:ext>
            </a:extLst>
          </p:cNvPr>
          <p:cNvSpPr/>
          <p:nvPr/>
        </p:nvSpPr>
        <p:spPr>
          <a:xfrm>
            <a:off x="10326960" y="3108959"/>
            <a:ext cx="4114800" cy="908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66CC"/>
          </a:solidFill>
          <a:ln w="9360">
            <a:solidFill>
              <a:srgbClr val="000000"/>
            </a:solidFill>
            <a:prstDash val="solid"/>
            <a:round/>
          </a:ln>
          <a:effectLst>
            <a:outerShdw dist="101823" dir="2700000" algn="tl">
              <a:srgbClr val="808080"/>
            </a:outerShdw>
          </a:effectLst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08D5AA-F258-78DB-9897-49808BEFD1CE}"/>
              </a:ext>
            </a:extLst>
          </p:cNvPr>
          <p:cNvSpPr txBox="1"/>
          <p:nvPr/>
        </p:nvSpPr>
        <p:spPr>
          <a:xfrm>
            <a:off x="10872720" y="3247920"/>
            <a:ext cx="2834640" cy="657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Distribute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015936E-18AC-9C9B-5984-F673CD0BBB1C}"/>
              </a:ext>
            </a:extLst>
          </p:cNvPr>
          <p:cNvSpPr/>
          <p:nvPr/>
        </p:nvSpPr>
        <p:spPr>
          <a:xfrm>
            <a:off x="10337760" y="5920559"/>
            <a:ext cx="4114800" cy="908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66CC"/>
          </a:solidFill>
          <a:ln w="9360">
            <a:solidFill>
              <a:srgbClr val="000000"/>
            </a:solidFill>
            <a:prstDash val="solid"/>
            <a:round/>
          </a:ln>
          <a:effectLst>
            <a:outerShdw dist="101823" dir="2700000" algn="tl">
              <a:srgbClr val="808080"/>
            </a:outerShdw>
          </a:effectLst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19D439-C80E-9AB7-5C33-601443ADE6B6}"/>
              </a:ext>
            </a:extLst>
          </p:cNvPr>
          <p:cNvSpPr/>
          <p:nvPr/>
        </p:nvSpPr>
        <p:spPr>
          <a:xfrm>
            <a:off x="10517760" y="8080559"/>
            <a:ext cx="1100520" cy="154871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5ABDE"/>
          </a:solidFill>
          <a:ln w="9360">
            <a:solidFill>
              <a:srgbClr val="000000"/>
            </a:solidFill>
            <a:prstDash val="solid"/>
            <a:round/>
          </a:ln>
          <a:effectLst>
            <a:outerShdw dist="101823" dir="2700000" algn="tl">
              <a:srgbClr val="808080"/>
            </a:outerShdw>
          </a:effectLst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87871E5-26CB-BBD7-0E48-D8A425E597E4}"/>
              </a:ext>
            </a:extLst>
          </p:cNvPr>
          <p:cNvSpPr/>
          <p:nvPr/>
        </p:nvSpPr>
        <p:spPr>
          <a:xfrm>
            <a:off x="12983760" y="8080559"/>
            <a:ext cx="1100520" cy="154871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5ABDE"/>
          </a:solidFill>
          <a:ln w="9360">
            <a:solidFill>
              <a:srgbClr val="000000"/>
            </a:solidFill>
            <a:prstDash val="solid"/>
            <a:round/>
          </a:ln>
          <a:effectLst>
            <a:outerShdw dist="101823" dir="2700000" algn="tl">
              <a:srgbClr val="808080"/>
            </a:outerShdw>
          </a:effectLst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7DA2CA-6506-68C4-7ADC-C8202184C8A0}"/>
              </a:ext>
            </a:extLst>
          </p:cNvPr>
          <p:cNvSpPr txBox="1"/>
          <p:nvPr/>
        </p:nvSpPr>
        <p:spPr>
          <a:xfrm>
            <a:off x="10976400" y="6138720"/>
            <a:ext cx="2560319" cy="657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Replica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3F96EEC-7D56-AD5D-A5D6-0D6013013E1B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rot="5400000">
            <a:off x="11105910" y="6791309"/>
            <a:ext cx="1251360" cy="1327140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C7F7EFB-8671-6BE3-E640-6BD740B41BC0}"/>
              </a:ext>
            </a:extLst>
          </p:cNvPr>
          <p:cNvCxnSpPr>
            <a:stCxn id="15" idx="2"/>
          </p:cNvCxnSpPr>
          <p:nvPr/>
        </p:nvCxnSpPr>
        <p:spPr>
          <a:xfrm>
            <a:off x="12395159" y="6829200"/>
            <a:ext cx="1138681" cy="1251359"/>
          </a:xfrm>
          <a:prstGeom prst="bentConnector3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3D6B481-E901-C198-5CD5-8339467F8735}"/>
              </a:ext>
            </a:extLst>
          </p:cNvPr>
          <p:cNvSpPr txBox="1"/>
          <p:nvPr/>
        </p:nvSpPr>
        <p:spPr>
          <a:xfrm>
            <a:off x="10244160" y="9880560"/>
            <a:ext cx="1554479" cy="657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Brick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B6DE7B-49AE-D2AE-0EF8-8D620244A4B9}"/>
              </a:ext>
            </a:extLst>
          </p:cNvPr>
          <p:cNvSpPr txBox="1"/>
          <p:nvPr/>
        </p:nvSpPr>
        <p:spPr>
          <a:xfrm>
            <a:off x="12713759" y="9880560"/>
            <a:ext cx="1554479" cy="657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Brick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2F116F0-3766-BD1C-EAE5-B795E703EE8C}"/>
              </a:ext>
            </a:extLst>
          </p:cNvPr>
          <p:cNvSpPr/>
          <p:nvPr/>
        </p:nvSpPr>
        <p:spPr>
          <a:xfrm>
            <a:off x="9646560" y="5222880"/>
            <a:ext cx="5486399" cy="59436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8AE234"/>
              </a:gs>
              <a:gs pos="100000">
                <a:srgbClr val="4E9A06"/>
              </a:gs>
            </a:gsLst>
            <a:lin ang="3600000"/>
          </a:gradFill>
          <a:ln w="72000">
            <a:solidFill>
              <a:srgbClr val="808080"/>
            </a:solidFill>
            <a:custDash>
              <a:ds d="25500" sp="63500"/>
              <a:ds d="25500" sp="63500"/>
              <a:ds d="127000" sp="63500"/>
              <a:ds d="127000" sp="63500"/>
              <a:ds d="127000" sp="63500"/>
            </a:custDash>
          </a:ln>
        </p:spPr>
        <p:txBody>
          <a:bodyPr vert="horz" wrap="none" lIns="126000" tIns="81000" rIns="126000" bIns="81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1E30C92-347C-D0FD-4B26-7E00DF133648}"/>
              </a:ext>
            </a:extLst>
          </p:cNvPr>
          <p:cNvSpPr/>
          <p:nvPr/>
        </p:nvSpPr>
        <p:spPr>
          <a:xfrm>
            <a:off x="17195760" y="5920559"/>
            <a:ext cx="4114800" cy="908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66CC"/>
          </a:solidFill>
          <a:ln w="9360">
            <a:solidFill>
              <a:srgbClr val="000000"/>
            </a:solidFill>
            <a:prstDash val="solid"/>
            <a:round/>
          </a:ln>
          <a:effectLst>
            <a:outerShdw dist="101823" dir="2700000" algn="tl">
              <a:srgbClr val="808080"/>
            </a:outerShdw>
          </a:effectLst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141F98D-A13C-01ED-F61C-7FC28F79F660}"/>
              </a:ext>
            </a:extLst>
          </p:cNvPr>
          <p:cNvSpPr/>
          <p:nvPr/>
        </p:nvSpPr>
        <p:spPr>
          <a:xfrm>
            <a:off x="17375760" y="8080559"/>
            <a:ext cx="1100520" cy="154871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5ABDE"/>
          </a:solidFill>
          <a:ln w="9360">
            <a:solidFill>
              <a:srgbClr val="000000"/>
            </a:solidFill>
            <a:prstDash val="solid"/>
            <a:round/>
          </a:ln>
          <a:effectLst>
            <a:outerShdw dist="101823" dir="2700000" algn="tl">
              <a:srgbClr val="808080"/>
            </a:outerShdw>
          </a:effectLst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B6C54E8-D037-B19D-8FD4-E1289DEA5CCE}"/>
              </a:ext>
            </a:extLst>
          </p:cNvPr>
          <p:cNvSpPr/>
          <p:nvPr/>
        </p:nvSpPr>
        <p:spPr>
          <a:xfrm>
            <a:off x="19841760" y="8080559"/>
            <a:ext cx="1100520" cy="154871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5ABDE"/>
          </a:solidFill>
          <a:ln w="9360">
            <a:solidFill>
              <a:srgbClr val="000000"/>
            </a:solidFill>
            <a:prstDash val="solid"/>
            <a:round/>
          </a:ln>
          <a:effectLst>
            <a:outerShdw dist="101823" dir="2700000" algn="tl">
              <a:srgbClr val="808080"/>
            </a:outerShdw>
          </a:effectLst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6BF962-FF8D-1E80-616C-A866F23DE9D4}"/>
              </a:ext>
            </a:extLst>
          </p:cNvPr>
          <p:cNvSpPr txBox="1"/>
          <p:nvPr/>
        </p:nvSpPr>
        <p:spPr>
          <a:xfrm>
            <a:off x="17834400" y="6138720"/>
            <a:ext cx="2560319" cy="657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Replica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C4A7807-F98B-0FF4-9E28-B6DE43ED6985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 rot="5400000">
            <a:off x="17963910" y="6791309"/>
            <a:ext cx="1251360" cy="1327140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2EA0B12-FB2C-6F2E-0C94-EE4A8C54AD8A}"/>
              </a:ext>
            </a:extLst>
          </p:cNvPr>
          <p:cNvCxnSpPr>
            <a:stCxn id="24" idx="2"/>
          </p:cNvCxnSpPr>
          <p:nvPr/>
        </p:nvCxnSpPr>
        <p:spPr>
          <a:xfrm>
            <a:off x="19253159" y="6829200"/>
            <a:ext cx="1138681" cy="1251359"/>
          </a:xfrm>
          <a:prstGeom prst="bentConnector3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4861467-B804-3730-F9DB-3398B9A0708C}"/>
              </a:ext>
            </a:extLst>
          </p:cNvPr>
          <p:cNvSpPr txBox="1"/>
          <p:nvPr/>
        </p:nvSpPr>
        <p:spPr>
          <a:xfrm>
            <a:off x="17102160" y="9880560"/>
            <a:ext cx="1554479" cy="657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Brick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35863B-2F2E-C032-263E-B1018A69C70C}"/>
              </a:ext>
            </a:extLst>
          </p:cNvPr>
          <p:cNvSpPr txBox="1"/>
          <p:nvPr/>
        </p:nvSpPr>
        <p:spPr>
          <a:xfrm>
            <a:off x="19571760" y="9880560"/>
            <a:ext cx="1554479" cy="657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Brick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9D16550-3BB1-0BBA-A10C-F8209A78FC3E}"/>
              </a:ext>
            </a:extLst>
          </p:cNvPr>
          <p:cNvSpPr/>
          <p:nvPr/>
        </p:nvSpPr>
        <p:spPr>
          <a:xfrm>
            <a:off x="16504559" y="5222880"/>
            <a:ext cx="5486399" cy="59436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8AE234"/>
              </a:gs>
              <a:gs pos="100000">
                <a:srgbClr val="4E9A06"/>
              </a:gs>
            </a:gsLst>
            <a:lin ang="3600000"/>
          </a:gradFill>
          <a:ln w="72000">
            <a:solidFill>
              <a:srgbClr val="808080"/>
            </a:solidFill>
            <a:custDash>
              <a:ds d="25500" sp="63500"/>
              <a:ds d="25500" sp="63500"/>
              <a:ds d="127000" sp="63500"/>
              <a:ds d="127000" sp="63500"/>
              <a:ds d="127000" sp="63500"/>
            </a:custDash>
          </a:ln>
        </p:spPr>
        <p:txBody>
          <a:bodyPr vert="horz" wrap="none" lIns="126000" tIns="81000" rIns="126000" bIns="81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7123EAB-FC0A-928F-DFF8-372B4E770F58}"/>
              </a:ext>
            </a:extLst>
          </p:cNvPr>
          <p:cNvCxnSpPr>
            <a:stCxn id="13" idx="2"/>
            <a:endCxn id="3" idx="0"/>
          </p:cNvCxnSpPr>
          <p:nvPr/>
        </p:nvCxnSpPr>
        <p:spPr>
          <a:xfrm flipH="1">
            <a:off x="5628600" y="4017599"/>
            <a:ext cx="6755760" cy="1720081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34D0122-4200-33C2-C394-847E2008EC3F}"/>
              </a:ext>
            </a:extLst>
          </p:cNvPr>
          <p:cNvCxnSpPr>
            <a:stCxn id="13" idx="2"/>
            <a:endCxn id="24" idx="0"/>
          </p:cNvCxnSpPr>
          <p:nvPr/>
        </p:nvCxnSpPr>
        <p:spPr>
          <a:xfrm>
            <a:off x="12384360" y="4017599"/>
            <a:ext cx="6868800" cy="190296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9BD871A-4AC9-676B-F136-5A07D3BB35FB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>
            <a:off x="12384360" y="4017599"/>
            <a:ext cx="10800" cy="190296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pic>
        <p:nvPicPr>
          <p:cNvPr id="36" name="">
            <a:extLst>
              <a:ext uri="{FF2B5EF4-FFF2-40B4-BE49-F238E27FC236}">
                <a16:creationId xmlns:a16="http://schemas.microsoft.com/office/drawing/2014/main" id="{D6F3E88D-0F12-413F-3040-ED9A182C74E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023360" y="8138160"/>
            <a:ext cx="548640" cy="1005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">
            <a:extLst>
              <a:ext uri="{FF2B5EF4-FFF2-40B4-BE49-F238E27FC236}">
                <a16:creationId xmlns:a16="http://schemas.microsoft.com/office/drawing/2014/main" id="{979AE1F0-A5AA-78ED-83DF-961B3A04961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492240" y="8229960"/>
            <a:ext cx="548640" cy="1005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">
            <a:extLst>
              <a:ext uri="{FF2B5EF4-FFF2-40B4-BE49-F238E27FC236}">
                <a16:creationId xmlns:a16="http://schemas.microsoft.com/office/drawing/2014/main" id="{1107B629-D299-A9D5-1058-E5A196EC7F6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789920" y="8321400"/>
            <a:ext cx="548640" cy="1005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">
            <a:extLst>
              <a:ext uri="{FF2B5EF4-FFF2-40B4-BE49-F238E27FC236}">
                <a16:creationId xmlns:a16="http://schemas.microsoft.com/office/drawing/2014/main" id="{D1062A90-E2FF-6366-0D57-4450B991F9A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3258800" y="8321400"/>
            <a:ext cx="548640" cy="1005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">
            <a:extLst>
              <a:ext uri="{FF2B5EF4-FFF2-40B4-BE49-F238E27FC236}">
                <a16:creationId xmlns:a16="http://schemas.microsoft.com/office/drawing/2014/main" id="{6F32856E-0133-649C-29F1-637A95888A2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7647920" y="8321400"/>
            <a:ext cx="548640" cy="1005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">
            <a:extLst>
              <a:ext uri="{FF2B5EF4-FFF2-40B4-BE49-F238E27FC236}">
                <a16:creationId xmlns:a16="http://schemas.microsoft.com/office/drawing/2014/main" id="{66F1C49B-E32E-894E-2B84-E064BC2E9B3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0116800" y="8321400"/>
            <a:ext cx="548640" cy="100548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F554A57-A62A-E4B9-8303-9E834F8A43AD}"/>
              </a:ext>
            </a:extLst>
          </p:cNvPr>
          <p:cNvSpPr txBox="1"/>
          <p:nvPr/>
        </p:nvSpPr>
        <p:spPr>
          <a:xfrm>
            <a:off x="1828800" y="8378280"/>
            <a:ext cx="1606680" cy="674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File1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3053A22-EDB8-DCA2-42AB-80BC194B9CDB}"/>
              </a:ext>
            </a:extLst>
          </p:cNvPr>
          <p:cNvSpPr txBox="1"/>
          <p:nvPr/>
        </p:nvSpPr>
        <p:spPr>
          <a:xfrm>
            <a:off x="14303880" y="8561160"/>
            <a:ext cx="1606680" cy="674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File2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684464-67F0-AF76-1CBC-04D349532189}"/>
              </a:ext>
            </a:extLst>
          </p:cNvPr>
          <p:cNvSpPr txBox="1"/>
          <p:nvPr/>
        </p:nvSpPr>
        <p:spPr>
          <a:xfrm>
            <a:off x="21214080" y="8561160"/>
            <a:ext cx="1606680" cy="674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File3</a:t>
            </a:r>
          </a:p>
        </p:txBody>
      </p: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A026D055-B5B1-5431-F861-13C91D679578}"/>
              </a:ext>
            </a:extLst>
          </p:cNvPr>
          <p:cNvCxnSpPr>
            <a:stCxn id="12" idx="2"/>
            <a:endCxn id="36" idx="1"/>
          </p:cNvCxnSpPr>
          <p:nvPr/>
        </p:nvCxnSpPr>
        <p:spPr>
          <a:xfrm rot="16200000" flipH="1">
            <a:off x="1175760" y="5793300"/>
            <a:ext cx="4708980" cy="986220"/>
          </a:xfrm>
          <a:prstGeom prst="curvedConnector2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2EE3171D-0EF0-D91C-759D-5B5A497E7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6C059F3-BD5B-4891-8E43-BC3812178D4D}" type="datetime1">
              <a:t>7/29/2022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B62DD3-9C47-A119-95F5-69574896912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544513"/>
            <a:ext cx="22013863" cy="1376362"/>
          </a:xfrm>
        </p:spPr>
        <p:txBody>
          <a:bodyPr/>
          <a:lstStyle/>
          <a:p>
            <a:pPr lvl="0" algn="l"/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Troubleshooting – Preventing Split Brain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70CD7-1B76-AB1C-9451-581DE9BF732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446338" y="2286000"/>
            <a:ext cx="22013862" cy="7954963"/>
          </a:xfrm>
        </p:spPr>
        <p:txBody>
          <a:bodyPr/>
          <a:lstStyle/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Blip>
                <a:blip r:embed="rId3"/>
              </a:buBlip>
            </a:pPr>
            <a:r>
              <a:rPr lang="en-US" sz="4800"/>
              <a:t>Configuring Client-Side Quorum</a:t>
            </a:r>
          </a:p>
          <a:p>
            <a:pPr marL="0" lvl="1" indent="0" hangingPunct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Blip>
                <a:blip r:embed="rId3"/>
              </a:buBlip>
            </a:pPr>
            <a:r>
              <a:rPr lang="en-US" sz="4800">
                <a:latin typeface="Liberation Sans" pitchFamily="18"/>
              </a:rPr>
              <a:t>Determines number of bricks that must be up for allowing data modification</a:t>
            </a:r>
          </a:p>
          <a:p>
            <a:pPr marL="0" lvl="1" indent="0" hangingPunct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Blip>
                <a:blip r:embed="rId3"/>
              </a:buBlip>
            </a:pPr>
            <a:r>
              <a:rPr lang="en-US" sz="4800">
                <a:latin typeface="Liberation Sans" pitchFamily="18"/>
              </a:rPr>
              <a:t>Files will become read-only in case of quorum failure</a:t>
            </a:r>
          </a:p>
          <a:p>
            <a:pPr marL="0" lvl="1" indent="0" hangingPunct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Blip>
                <a:blip r:embed="rId3"/>
              </a:buBlip>
            </a:pPr>
            <a:r>
              <a:rPr lang="en-US" sz="4800">
                <a:latin typeface="Liberation Sans" pitchFamily="18"/>
              </a:rPr>
              <a:t>Two types of client-side quorum</a:t>
            </a:r>
          </a:p>
          <a:p>
            <a:pPr marL="0" lvl="2" indent="0" hangingPunct="0">
              <a:lnSpc>
                <a:spcPct val="115000"/>
              </a:lnSpc>
              <a:spcBef>
                <a:spcPts val="11055"/>
              </a:spcBef>
              <a:spcAft>
                <a:spcPts val="1531"/>
              </a:spcAft>
              <a:buSzPts val="3037"/>
              <a:buBlip>
                <a:blip r:embed="rId3"/>
              </a:buBlip>
            </a:pPr>
            <a:r>
              <a:rPr lang="en-US" sz="4800">
                <a:latin typeface="Liberation Sans" pitchFamily="18"/>
              </a:rPr>
              <a:t>Fixed – fixed number of bricks should be up</a:t>
            </a:r>
          </a:p>
          <a:p>
            <a:pPr marL="0" lvl="2" indent="0" hangingPunct="0">
              <a:lnSpc>
                <a:spcPct val="115000"/>
              </a:lnSpc>
              <a:spcBef>
                <a:spcPts val="11055"/>
              </a:spcBef>
              <a:spcAft>
                <a:spcPts val="1531"/>
              </a:spcAft>
              <a:buSzPts val="3037"/>
              <a:buBlip>
                <a:blip r:embed="rId3"/>
              </a:buBlip>
            </a:pPr>
            <a:r>
              <a:rPr lang="en-US" sz="4800">
                <a:latin typeface="Liberation Sans" pitchFamily="18"/>
              </a:rPr>
              <a:t>Auto – Quorum conditions are determined by GlusterFS</a:t>
            </a:r>
          </a:p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Blip>
                <a:blip r:embed="rId3"/>
              </a:buBlip>
            </a:pPr>
            <a:endParaRPr lang="en-US" sz="4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F69DDB-7EBC-B9F7-6D4E-741F29119B97}"/>
              </a:ext>
            </a:extLst>
          </p:cNvPr>
          <p:cNvSpPr txBox="1"/>
          <p:nvPr/>
        </p:nvSpPr>
        <p:spPr>
          <a:xfrm>
            <a:off x="18562320" y="1005840"/>
            <a:ext cx="448056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A1D3B15-B746-605B-6BAC-F2BE5EF61514}"/>
              </a:ext>
            </a:extLst>
          </p:cNvPr>
          <p:cNvSpPr/>
          <p:nvPr/>
        </p:nvSpPr>
        <p:spPr>
          <a:xfrm>
            <a:off x="2540880" y="6636240"/>
            <a:ext cx="18105120" cy="10058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BD6C45-872B-003C-452F-77F6018CD96E}"/>
              </a:ext>
            </a:extLst>
          </p:cNvPr>
          <p:cNvSpPr txBox="1"/>
          <p:nvPr/>
        </p:nvSpPr>
        <p:spPr>
          <a:xfrm>
            <a:off x="2815200" y="6858720"/>
            <a:ext cx="17647920" cy="509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solidFill>
                  <a:srgbClr val="00AE00"/>
                </a:solidFill>
                <a:latin typeface="Courier 10 Pitch" pitchFamily="17"/>
                <a:ea typeface="WenQuanYi Micro Hei" pitchFamily="2"/>
                <a:cs typeface="Lohit Hindi" pitchFamily="2"/>
              </a:rPr>
              <a:t># gluster volume set all cluster.quorum-type &lt;fixed | auto&gt;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14EC579-8DCE-0D9A-513A-874D0B8C6B38}"/>
              </a:ext>
            </a:extLst>
          </p:cNvPr>
          <p:cNvSpPr/>
          <p:nvPr/>
        </p:nvSpPr>
        <p:spPr>
          <a:xfrm>
            <a:off x="2468880" y="8778240"/>
            <a:ext cx="18105120" cy="10058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0A6E52-2E74-0286-B40E-AFEA08B7C8D9}"/>
              </a:ext>
            </a:extLst>
          </p:cNvPr>
          <p:cNvSpPr txBox="1"/>
          <p:nvPr/>
        </p:nvSpPr>
        <p:spPr>
          <a:xfrm>
            <a:off x="2743199" y="9000720"/>
            <a:ext cx="17647920" cy="509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solidFill>
                  <a:srgbClr val="00AE00"/>
                </a:solidFill>
                <a:latin typeface="Courier 10 Pitch" pitchFamily="17"/>
                <a:ea typeface="WenQuanYi Micro Hei" pitchFamily="2"/>
                <a:cs typeface="Lohit Hindi" pitchFamily="2"/>
              </a:rPr>
              <a:t># gluster volume set all cluster.quorum-count &lt;count&gt;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2B8AA6EE-BE70-A977-DCBA-2D24B98D0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7310DAC-356B-481C-BCDB-698CB36F196B}" type="datetime1">
              <a:t>7/29/2022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2BC9C1-8D1E-EA0D-0EF1-8044FFE293C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544513"/>
            <a:ext cx="22013863" cy="1376362"/>
          </a:xfrm>
        </p:spPr>
        <p:txBody>
          <a:bodyPr/>
          <a:lstStyle/>
          <a:p>
            <a:pPr lvl="0" algn="l"/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Troubleshooting – Preventing Split Brain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CD7DD-60C6-2F9B-D550-7A7DCA772B4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446338" y="2286000"/>
            <a:ext cx="22013862" cy="7954963"/>
          </a:xfrm>
        </p:spPr>
        <p:txBody>
          <a:bodyPr/>
          <a:lstStyle/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Blip>
                <a:blip r:embed="rId3"/>
              </a:buBlip>
            </a:pPr>
            <a:r>
              <a:rPr lang="en-US" sz="4800"/>
              <a:t>Configuring Client-Side Quorum</a:t>
            </a:r>
          </a:p>
          <a:p>
            <a:pPr marL="0" lvl="1" indent="0" hangingPunct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Blip>
                <a:blip r:embed="rId3"/>
              </a:buBlip>
            </a:pPr>
            <a:r>
              <a:rPr lang="en-US" sz="4800">
                <a:latin typeface="Liberation Sans" pitchFamily="18"/>
              </a:rPr>
              <a:t>Auto quorum type</a:t>
            </a:r>
          </a:p>
          <a:p>
            <a:pPr marL="0" lvl="2" indent="0" hangingPunct="0">
              <a:lnSpc>
                <a:spcPct val="115000"/>
              </a:lnSpc>
              <a:spcBef>
                <a:spcPts val="0"/>
              </a:spcBef>
              <a:spcAft>
                <a:spcPts val="2560"/>
              </a:spcAft>
              <a:buSzPts val="3037"/>
              <a:buBlip>
                <a:blip r:embed="rId3"/>
              </a:buBlip>
            </a:pPr>
            <a:r>
              <a:rPr lang="en-US" sz="4800">
                <a:latin typeface="Liberation Sans" pitchFamily="18"/>
              </a:rPr>
              <a:t>At least n/2 brick needs to be up, where is n is the replica count</a:t>
            </a:r>
          </a:p>
          <a:p>
            <a:pPr marL="0" lvl="2" indent="0" hangingPunct="0">
              <a:lnSpc>
                <a:spcPct val="115000"/>
              </a:lnSpc>
              <a:spcBef>
                <a:spcPts val="0"/>
              </a:spcBef>
              <a:spcAft>
                <a:spcPts val="2560"/>
              </a:spcAft>
              <a:buSzPts val="3037"/>
              <a:buBlip>
                <a:blip r:embed="rId3"/>
              </a:buBlip>
            </a:pPr>
            <a:r>
              <a:rPr lang="en-US" sz="4800">
                <a:latin typeface="Liberation Sans" pitchFamily="18"/>
              </a:rPr>
              <a:t>If n is even and exactly n/2 bricks are up then first brick of the replica set should be up</a:t>
            </a:r>
          </a:p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Blip>
                <a:blip r:embed="rId3"/>
              </a:buBlip>
            </a:pPr>
            <a:endParaRPr lang="en-US" sz="4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1734BE-B11D-ABBC-6057-863DC40B7912}"/>
              </a:ext>
            </a:extLst>
          </p:cNvPr>
          <p:cNvSpPr txBox="1"/>
          <p:nvPr/>
        </p:nvSpPr>
        <p:spPr>
          <a:xfrm>
            <a:off x="18562320" y="1005840"/>
            <a:ext cx="448056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8CA6BB73-3E30-5C60-3F29-0F9887050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A1DB4D2-E26E-4C9B-B9E0-7EC11DAC45B2}" type="datetime1">
              <a:t>7/29/2022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84E25-B7ED-7503-E78D-50C2D098A60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544513"/>
            <a:ext cx="22013863" cy="2290762"/>
          </a:xfrm>
        </p:spPr>
        <p:txBody>
          <a:bodyPr>
            <a:spAutoFit/>
          </a:bodyPr>
          <a:lstStyle/>
          <a:p>
            <a:pPr lvl="0" algn="l"/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Community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9E142-7EED-7C06-E97B-7B7EB7D2FC9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3208338"/>
            <a:ext cx="22013863" cy="7954962"/>
          </a:xfrm>
        </p:spPr>
        <p:txBody>
          <a:bodyPr/>
          <a:lstStyle/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Blip>
                <a:blip r:embed="rId3"/>
              </a:buBlip>
            </a:pPr>
            <a:r>
              <a:rPr lang="en-US" sz="4800"/>
              <a:t>IRC channels:</a:t>
            </a:r>
          </a:p>
          <a:p>
            <a:pPr marL="0" lvl="1" indent="0" hangingPunct="0">
              <a:lnSpc>
                <a:spcPct val="115000"/>
              </a:lnSpc>
              <a:spcBef>
                <a:spcPts val="0"/>
              </a:spcBef>
              <a:spcAft>
                <a:spcPts val="2560"/>
              </a:spcAft>
              <a:buSzPts val="3037"/>
              <a:buBlip>
                <a:blip r:embed="rId3"/>
              </a:buBlip>
            </a:pPr>
            <a:r>
              <a:rPr lang="en-US" sz="4800">
                <a:latin typeface="Liberation Sans" pitchFamily="18"/>
              </a:rPr>
              <a:t>#gluster – For any gluster usage or related discussions</a:t>
            </a:r>
          </a:p>
          <a:p>
            <a:pPr marL="0" lvl="1" indent="0" hangingPunct="0">
              <a:lnSpc>
                <a:spcPct val="115000"/>
              </a:lnSpc>
              <a:spcBef>
                <a:spcPts val="0"/>
              </a:spcBef>
              <a:spcAft>
                <a:spcPts val="2560"/>
              </a:spcAft>
              <a:buSzPts val="3037"/>
              <a:buBlip>
                <a:blip r:embed="rId3"/>
              </a:buBlip>
            </a:pPr>
            <a:r>
              <a:rPr lang="en-US" sz="4800">
                <a:latin typeface="Liberation Sans" pitchFamily="18"/>
              </a:rPr>
              <a:t>#gluster-dev – For any gluster development related discussions</a:t>
            </a:r>
          </a:p>
          <a:p>
            <a:pPr marL="0" lvl="1" indent="0" hangingPunct="0">
              <a:lnSpc>
                <a:spcPct val="115000"/>
              </a:lnSpc>
              <a:spcBef>
                <a:spcPts val="0"/>
              </a:spcBef>
              <a:spcAft>
                <a:spcPts val="2560"/>
              </a:spcAft>
              <a:buSzPts val="3037"/>
              <a:buBlip>
                <a:blip r:embed="rId3"/>
              </a:buBlip>
            </a:pPr>
            <a:r>
              <a:rPr lang="en-US" sz="4800">
                <a:latin typeface="Liberation Sans" pitchFamily="18"/>
              </a:rPr>
              <a:t>#gluster-meeting – To attend the weekly meeting and bug triage</a:t>
            </a:r>
          </a:p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Blip>
                <a:blip r:embed="rId3"/>
              </a:buBlip>
            </a:pPr>
            <a:r>
              <a:rPr lang="en-US" sz="4800"/>
              <a:t>Mailing lists:</a:t>
            </a:r>
          </a:p>
          <a:p>
            <a:pPr marL="0" lvl="1" indent="0" hangingPunct="0">
              <a:lnSpc>
                <a:spcPct val="115000"/>
              </a:lnSpc>
              <a:spcBef>
                <a:spcPts val="0"/>
              </a:spcBef>
              <a:spcAft>
                <a:spcPts val="2560"/>
              </a:spcAft>
              <a:buSzPts val="3037"/>
              <a:buBlip>
                <a:blip r:embed="rId3"/>
              </a:buBlip>
            </a:pPr>
            <a:r>
              <a:rPr lang="en-US" sz="4800">
                <a:latin typeface="Liberation Sans" pitchFamily="18"/>
                <a:hlinkClick r:id="rId4"/>
              </a:rPr>
              <a:t>gluster-users@gluster.org</a:t>
            </a:r>
            <a:r>
              <a:rPr lang="en-US" sz="4800">
                <a:latin typeface="Liberation Sans" pitchFamily="18"/>
              </a:rPr>
              <a:t> - For any user queries or related discussions</a:t>
            </a:r>
          </a:p>
          <a:p>
            <a:pPr marL="0" lvl="1" indent="0" hangingPunct="0">
              <a:lnSpc>
                <a:spcPct val="115000"/>
              </a:lnSpc>
              <a:spcBef>
                <a:spcPts val="0"/>
              </a:spcBef>
              <a:spcAft>
                <a:spcPts val="2560"/>
              </a:spcAft>
              <a:buSzPts val="3037"/>
              <a:buBlip>
                <a:blip r:embed="rId3"/>
              </a:buBlip>
            </a:pPr>
            <a:r>
              <a:rPr lang="en-US" sz="4800">
                <a:latin typeface="Liberation Sans" pitchFamily="18"/>
                <a:hlinkClick r:id="rId5"/>
              </a:rPr>
              <a:t>gluster-devel@gluster.org</a:t>
            </a:r>
            <a:r>
              <a:rPr lang="en-US" sz="4800">
                <a:latin typeface="Liberation Sans" pitchFamily="18"/>
              </a:rPr>
              <a:t> - For any gluster development related queries/discussions</a:t>
            </a:r>
          </a:p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Blip>
                <a:blip r:embed="rId3"/>
              </a:buBlip>
            </a:pPr>
            <a:endParaRPr lang="en-US" sz="4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6623F8-6F18-9022-5F7B-711B56E04A20}"/>
              </a:ext>
            </a:extLst>
          </p:cNvPr>
          <p:cNvSpPr txBox="1"/>
          <p:nvPr/>
        </p:nvSpPr>
        <p:spPr>
          <a:xfrm>
            <a:off x="18562320" y="1005840"/>
            <a:ext cx="448056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54D0EC43-D0ED-5732-6CC2-2D619692D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4FB6DC8-1C8F-49D8-B8FE-1AC88D8DFD3B}" type="datetime1">
              <a:t>7/29/2022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51F16-5832-9FAA-E934-9B97EBA6973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544513"/>
            <a:ext cx="22013863" cy="1376362"/>
          </a:xfrm>
        </p:spPr>
        <p:txBody>
          <a:bodyPr/>
          <a:lstStyle/>
          <a:p>
            <a:pPr lvl="0" algn="l"/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Ports used by GlusterFS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BA942-6930-852C-BFEF-748D324DABF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446338" y="2286000"/>
            <a:ext cx="22013862" cy="7954963"/>
          </a:xfrm>
        </p:spPr>
        <p:txBody>
          <a:bodyPr/>
          <a:lstStyle/>
          <a:p>
            <a:pPr marL="457200" lvl="0" indent="-457200">
              <a:lnSpc>
                <a:spcPct val="115000"/>
              </a:lnSpc>
              <a:spcAft>
                <a:spcPts val="2044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TCP Ports</a:t>
            </a:r>
          </a:p>
          <a:p>
            <a:pPr marL="457200" lvl="1" indent="-457200" hangingPunct="0">
              <a:lnSpc>
                <a:spcPct val="115000"/>
              </a:lnSpc>
              <a:spcBef>
                <a:spcPts val="0"/>
              </a:spcBef>
              <a:spcAft>
                <a:spcPts val="2044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2049 – NFS exports</a:t>
            </a:r>
          </a:p>
          <a:p>
            <a:pPr marL="457200" lvl="1" indent="-457200" hangingPunct="0">
              <a:lnSpc>
                <a:spcPct val="115000"/>
              </a:lnSpc>
              <a:spcBef>
                <a:spcPts val="0"/>
              </a:spcBef>
              <a:spcAft>
                <a:spcPts val="2044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4379 – CTDB</a:t>
            </a:r>
          </a:p>
          <a:p>
            <a:pPr marL="457200" lvl="1" indent="-457200" hangingPunct="0">
              <a:lnSpc>
                <a:spcPct val="115000"/>
              </a:lnSpc>
              <a:spcBef>
                <a:spcPts val="0"/>
              </a:spcBef>
              <a:spcAft>
                <a:spcPts val="2044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24007 – </a:t>
            </a:r>
            <a:r>
              <a:rPr lang="en-US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GlusterFS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 Daemon (Management)</a:t>
            </a:r>
          </a:p>
          <a:p>
            <a:pPr marL="457200" lvl="1" indent="-457200" hangingPunct="0">
              <a:lnSpc>
                <a:spcPct val="115000"/>
              </a:lnSpc>
              <a:spcBef>
                <a:spcPts val="0"/>
              </a:spcBef>
              <a:spcAft>
                <a:spcPts val="2044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24008 – </a:t>
            </a:r>
            <a:r>
              <a:rPr lang="en-US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GlusterFS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 Daemon (RDMA port for Management)</a:t>
            </a:r>
          </a:p>
          <a:p>
            <a:pPr marL="457200" lvl="1" indent="-457200" hangingPunct="0">
              <a:lnSpc>
                <a:spcPct val="115000"/>
              </a:lnSpc>
              <a:spcBef>
                <a:spcPts val="0"/>
              </a:spcBef>
              <a:spcAft>
                <a:spcPts val="2044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24009 – Each brick of every volume on the node (</a:t>
            </a:r>
            <a:r>
              <a:rPr lang="en-US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GlusterFS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 version &lt; 3.4)</a:t>
            </a:r>
          </a:p>
          <a:p>
            <a:pPr marL="457200" lvl="1" indent="-457200" hangingPunct="0">
              <a:lnSpc>
                <a:spcPct val="115000"/>
              </a:lnSpc>
              <a:spcBef>
                <a:spcPts val="0"/>
              </a:spcBef>
              <a:spcAft>
                <a:spcPts val="2044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49152 – Each brick of every volume on the node (</a:t>
            </a:r>
            <a:r>
              <a:rPr lang="en-US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GlusterFS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 version &gt;= 3.4)</a:t>
            </a:r>
          </a:p>
          <a:p>
            <a:pPr marL="457200" lvl="1" indent="-457200" hangingPunct="0">
              <a:lnSpc>
                <a:spcPct val="115000"/>
              </a:lnSpc>
              <a:spcBef>
                <a:spcPts val="0"/>
              </a:spcBef>
              <a:spcAft>
                <a:spcPts val="2044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38465-38467 – </a:t>
            </a:r>
            <a:r>
              <a:rPr lang="en-US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GlusterFS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 NFS service</a:t>
            </a:r>
          </a:p>
          <a:p>
            <a:pPr marL="457200" lvl="1" indent="-457200" hangingPunct="0">
              <a:lnSpc>
                <a:spcPct val="115000"/>
              </a:lnSpc>
              <a:spcBef>
                <a:spcPts val="0"/>
              </a:spcBef>
              <a:spcAft>
                <a:spcPts val="2044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38468 – NFS Lock Manager (NLM)</a:t>
            </a:r>
          </a:p>
          <a:p>
            <a:pPr marL="457200" lvl="1" indent="-457200" hangingPunct="0">
              <a:lnSpc>
                <a:spcPct val="115000"/>
              </a:lnSpc>
              <a:spcBef>
                <a:spcPts val="0"/>
              </a:spcBef>
              <a:spcAft>
                <a:spcPts val="2044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38469 – NFS ACL Support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C1C839-4F8D-FFEE-0017-6A997916225A}"/>
              </a:ext>
            </a:extLst>
          </p:cNvPr>
          <p:cNvSpPr txBox="1"/>
          <p:nvPr/>
        </p:nvSpPr>
        <p:spPr>
          <a:xfrm>
            <a:off x="18562320" y="1005840"/>
            <a:ext cx="448056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22734AAC-0310-0768-3005-D237DBBE1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CF74435-72D9-487D-89CB-ABD4011FFDE3}" type="datetime1">
              <a:t>7/29/2022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55790-5A30-620E-3989-822D1E28F98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544513"/>
            <a:ext cx="22013863" cy="1376362"/>
          </a:xfrm>
        </p:spPr>
        <p:txBody>
          <a:bodyPr/>
          <a:lstStyle/>
          <a:p>
            <a:pPr lvl="0" algn="l"/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Starting Gluster 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5EE72-4162-4A6C-ECAF-82F38E089A9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446338" y="2286000"/>
            <a:ext cx="22013862" cy="7954963"/>
          </a:xfrm>
        </p:spPr>
        <p:txBody>
          <a:bodyPr/>
          <a:lstStyle/>
          <a:p>
            <a:pPr lvl="0">
              <a:spcBef>
                <a:spcPts val="14740"/>
              </a:spcBef>
              <a:spcAft>
                <a:spcPts val="2835"/>
              </a:spcAft>
              <a:buSzPts val="3037"/>
              <a:buBlip>
                <a:blip r:embed="rId3"/>
              </a:buBlip>
            </a:pPr>
            <a:r>
              <a:rPr lang="en-US" sz="4800" dirty="0" err="1"/>
              <a:t>Gluster</a:t>
            </a:r>
            <a:r>
              <a:rPr lang="en-US" sz="4800" dirty="0"/>
              <a:t> server/service can be started by the following command</a:t>
            </a:r>
          </a:p>
          <a:p>
            <a:pPr lvl="0">
              <a:spcBef>
                <a:spcPts val="14740"/>
              </a:spcBef>
              <a:spcAft>
                <a:spcPts val="2835"/>
              </a:spcAft>
              <a:buSzPts val="3037"/>
              <a:buBlip>
                <a:blip r:embed="rId3"/>
              </a:buBlip>
            </a:pPr>
            <a:r>
              <a:rPr lang="en-US" sz="4800" dirty="0" err="1"/>
              <a:t>Gluster</a:t>
            </a:r>
            <a:r>
              <a:rPr lang="en-US" sz="4800" dirty="0"/>
              <a:t> server should be started on all the nodes</a:t>
            </a:r>
          </a:p>
          <a:p>
            <a:pPr lvl="0">
              <a:spcBef>
                <a:spcPts val="2268"/>
              </a:spcBef>
              <a:spcAft>
                <a:spcPts val="2835"/>
              </a:spcAft>
              <a:buSzPts val="3037"/>
              <a:buBlip>
                <a:blip r:embed="rId3"/>
              </a:buBlip>
            </a:pPr>
            <a:r>
              <a:rPr lang="en-US" sz="4800" dirty="0"/>
              <a:t>To automatically start </a:t>
            </a:r>
            <a:r>
              <a:rPr lang="en-US" sz="4800" dirty="0" err="1"/>
              <a:t>GlusterFS</a:t>
            </a:r>
            <a:r>
              <a:rPr lang="en-US" sz="4800" dirty="0"/>
              <a:t> on node start use </a:t>
            </a:r>
            <a:r>
              <a:rPr lang="en-US" sz="4800" dirty="0" err="1"/>
              <a:t>chkconfig</a:t>
            </a:r>
            <a:r>
              <a:rPr lang="en-US" sz="4800" dirty="0"/>
              <a:t> command</a:t>
            </a:r>
          </a:p>
          <a:p>
            <a:pPr lvl="0">
              <a:spcBef>
                <a:spcPts val="14740"/>
              </a:spcBef>
              <a:spcAft>
                <a:spcPts val="2835"/>
              </a:spcAft>
            </a:pPr>
            <a:endParaRPr lang="en-US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12E73C-4669-952D-C34B-56532616792B}"/>
              </a:ext>
            </a:extLst>
          </p:cNvPr>
          <p:cNvSpPr txBox="1"/>
          <p:nvPr/>
        </p:nvSpPr>
        <p:spPr>
          <a:xfrm>
            <a:off x="18562320" y="1005840"/>
            <a:ext cx="448056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62E3E42-DCFC-A860-89A4-EB12C2273577}"/>
              </a:ext>
            </a:extLst>
          </p:cNvPr>
          <p:cNvSpPr/>
          <p:nvPr/>
        </p:nvSpPr>
        <p:spPr>
          <a:xfrm>
            <a:off x="2000091" y="3475615"/>
            <a:ext cx="18013680" cy="12801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solidFill>
                  <a:srgbClr val="00AE00"/>
                </a:solidFill>
                <a:latin typeface="Courier 10 Pitch" pitchFamily="17"/>
                <a:ea typeface="WenQuanYi Micro Hei" pitchFamily="2"/>
                <a:cs typeface="Lohit Hindi" pitchFamily="2"/>
              </a:rPr>
              <a:t># systemctl start glusterd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3A2626D-F364-A82D-90D7-CDA9E3B6657C}"/>
              </a:ext>
            </a:extLst>
          </p:cNvPr>
          <p:cNvSpPr/>
          <p:nvPr/>
        </p:nvSpPr>
        <p:spPr>
          <a:xfrm>
            <a:off x="2000091" y="7773982"/>
            <a:ext cx="18013680" cy="12801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solidFill>
                  <a:srgbClr val="00AE00"/>
                </a:solidFill>
                <a:latin typeface="Courier 10 Pitch" pitchFamily="17"/>
                <a:ea typeface="WenQuanYi Micro Hei" pitchFamily="2"/>
                <a:cs typeface="Lohit Hindi" pitchFamily="2"/>
              </a:rPr>
              <a:t># systemctl enable glusterd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8BF32675-2741-1A37-14FF-08C4D8318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0446D6F-073B-41B6-B7B1-65A941E97B58}" type="datetime1">
              <a:t>7/29/2022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37DC20-8A39-0E36-255F-DA702C68149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544513"/>
            <a:ext cx="22013863" cy="1376362"/>
          </a:xfrm>
        </p:spPr>
        <p:txBody>
          <a:bodyPr/>
          <a:lstStyle/>
          <a:p>
            <a:pPr lvl="0" algn="l"/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Setting up Trusted Storage Pool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97DBD-3852-7B0A-139D-8E8CD9E849F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446338" y="2286000"/>
            <a:ext cx="22013862" cy="7954963"/>
          </a:xfrm>
        </p:spPr>
        <p:txBody>
          <a:bodyPr/>
          <a:lstStyle/>
          <a:p>
            <a:pPr lvl="0">
              <a:spcBef>
                <a:spcPts val="14740"/>
              </a:spcBef>
              <a:spcAft>
                <a:spcPts val="2835"/>
              </a:spcAft>
              <a:buSzPts val="3037"/>
              <a:buBlip>
                <a:blip r:embed="rId3"/>
              </a:buBlip>
            </a:pPr>
            <a:r>
              <a:rPr lang="en-US" sz="4800"/>
              <a:t>Use gluster peer probe command to include a new Node to the Trusted Storage Pool</a:t>
            </a:r>
          </a:p>
          <a:p>
            <a:pPr lvl="0">
              <a:spcBef>
                <a:spcPts val="14740"/>
              </a:spcBef>
              <a:spcAft>
                <a:spcPts val="2835"/>
              </a:spcAft>
              <a:buSzPts val="3037"/>
              <a:buBlip>
                <a:blip r:embed="rId3"/>
              </a:buBlip>
            </a:pPr>
            <a:r>
              <a:rPr lang="en-US" sz="4800"/>
              <a:t>Removing Node from the Trusted Storage Pool</a:t>
            </a:r>
          </a:p>
          <a:p>
            <a:pPr lvl="0">
              <a:spcBef>
                <a:spcPts val="14740"/>
              </a:spcBef>
              <a:spcAft>
                <a:spcPts val="2835"/>
              </a:spcAft>
              <a:buSzPts val="3037"/>
              <a:buBlip>
                <a:blip r:embed="rId3"/>
              </a:buBlip>
            </a:pPr>
            <a:r>
              <a:rPr lang="en-US" sz="4800"/>
              <a:t>Verify the peer probe/detach succeeded by executing the following command on all the nodes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E6B29C-30C7-F627-D7EF-6CB267F65025}"/>
              </a:ext>
            </a:extLst>
          </p:cNvPr>
          <p:cNvSpPr txBox="1"/>
          <p:nvPr/>
        </p:nvSpPr>
        <p:spPr>
          <a:xfrm>
            <a:off x="18562320" y="1005840"/>
            <a:ext cx="448056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4FADB57-E6B4-29D6-44EE-9747C6159401}"/>
              </a:ext>
            </a:extLst>
          </p:cNvPr>
          <p:cNvSpPr/>
          <p:nvPr/>
        </p:nvSpPr>
        <p:spPr>
          <a:xfrm>
            <a:off x="2000091" y="10613959"/>
            <a:ext cx="18013680" cy="12801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solidFill>
                  <a:srgbClr val="FF420E"/>
                </a:solidFill>
                <a:latin typeface="Courier 10 Pitch" pitchFamily="17"/>
                <a:ea typeface="WenQuanYi Micro Hei" pitchFamily="2"/>
                <a:cs typeface="Lohit Hindi" pitchFamily="2"/>
              </a:rPr>
              <a:t># gluster peer status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6BB6DEE-1629-498F-F11F-7893C2C1656A}"/>
              </a:ext>
            </a:extLst>
          </p:cNvPr>
          <p:cNvSpPr/>
          <p:nvPr/>
        </p:nvSpPr>
        <p:spPr>
          <a:xfrm>
            <a:off x="2000091" y="3840841"/>
            <a:ext cx="18013680" cy="12801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solidFill>
                  <a:srgbClr val="FF420E"/>
                </a:solidFill>
                <a:latin typeface="Courier 10 Pitch" pitchFamily="17"/>
                <a:ea typeface="WenQuanYi Micro Hei" pitchFamily="2"/>
                <a:cs typeface="Lohit Hindi" pitchFamily="2"/>
              </a:rPr>
              <a:t># gluster peer probe &lt;Node IP/Hostname of new Node&gt;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4ADD8DB-D091-18D4-FA51-7B8B27A9926F}"/>
              </a:ext>
            </a:extLst>
          </p:cNvPr>
          <p:cNvSpPr/>
          <p:nvPr/>
        </p:nvSpPr>
        <p:spPr>
          <a:xfrm>
            <a:off x="2000091" y="6934652"/>
            <a:ext cx="18013680" cy="12801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solidFill>
                  <a:srgbClr val="FF420E"/>
                </a:solidFill>
                <a:latin typeface="Courier 10 Pitch" pitchFamily="17"/>
                <a:ea typeface="WenQuanYi Micro Hei" pitchFamily="2"/>
                <a:cs typeface="Lohit Hindi" pitchFamily="2"/>
              </a:rPr>
              <a:t># gluster peer detach &lt;Node IP/Hostname&gt;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901CE0B2-1983-DEB6-42CD-0E4790849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A0B5DFA-EED3-470C-92FC-165DA4747022}" type="datetime1">
              <a:t>7/29/2022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167B1D-24E2-88BD-A626-DEBAC350AE7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544513"/>
            <a:ext cx="22013863" cy="1376362"/>
          </a:xfrm>
        </p:spPr>
        <p:txBody>
          <a:bodyPr/>
          <a:lstStyle/>
          <a:p>
            <a:pPr lvl="0" algn="l"/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Creating Bricks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253EF-484A-9B77-4802-0AE100E76A0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446338" y="2286000"/>
            <a:ext cx="22013862" cy="10240963"/>
          </a:xfrm>
        </p:spPr>
        <p:txBody>
          <a:bodyPr/>
          <a:lstStyle/>
          <a:p>
            <a:pPr lvl="0">
              <a:spcBef>
                <a:spcPts val="2835"/>
              </a:spcBef>
              <a:spcAft>
                <a:spcPts val="2835"/>
              </a:spcAft>
              <a:buSzPts val="3037"/>
              <a:buBlip>
                <a:blip r:embed="rId3"/>
              </a:buBlip>
            </a:pPr>
            <a:r>
              <a:rPr lang="en-US" sz="4800"/>
              <a:t>Create thinly provisioned volume (dm-thin)</a:t>
            </a:r>
          </a:p>
          <a:p>
            <a:pPr marL="0" lvl="1" indent="0" hangingPunct="0">
              <a:lnSpc>
                <a:spcPct val="100000"/>
              </a:lnSpc>
              <a:spcBef>
                <a:spcPts val="0"/>
              </a:spcBef>
              <a:spcAft>
                <a:spcPts val="2560"/>
              </a:spcAft>
              <a:buSzPts val="3037"/>
              <a:buBlip>
                <a:blip r:embed="rId3"/>
              </a:buBlip>
            </a:pPr>
            <a:r>
              <a:rPr lang="en-US" sz="4800">
                <a:latin typeface="Liberation Sans" pitchFamily="18"/>
              </a:rPr>
              <a:t>Create Physical Volume (PV)</a:t>
            </a:r>
          </a:p>
          <a:p>
            <a:pPr marL="0" lvl="1" indent="0" hangingPunct="0">
              <a:lnSpc>
                <a:spcPts val="17008"/>
              </a:lnSpc>
              <a:spcBef>
                <a:spcPts val="0"/>
              </a:spcBef>
              <a:spcAft>
                <a:spcPts val="2560"/>
              </a:spcAft>
              <a:buSzPts val="3037"/>
              <a:buBlip>
                <a:blip r:embed="rId3"/>
              </a:buBlip>
            </a:pPr>
            <a:r>
              <a:rPr lang="en-US" sz="4800">
                <a:latin typeface="Liberation Sans" pitchFamily="18"/>
              </a:rPr>
              <a:t>Create Volume Group (VG) from the PV</a:t>
            </a:r>
          </a:p>
          <a:p>
            <a:pPr marL="0" lvl="1" indent="0" hangingPunct="0">
              <a:lnSpc>
                <a:spcPts val="17008"/>
              </a:lnSpc>
              <a:spcBef>
                <a:spcPts val="0"/>
              </a:spcBef>
              <a:spcAft>
                <a:spcPts val="2560"/>
              </a:spcAft>
              <a:buSzPts val="3037"/>
              <a:buBlip>
                <a:blip r:embed="rId3"/>
              </a:buBlip>
            </a:pPr>
            <a:r>
              <a:rPr lang="en-US" sz="4800">
                <a:latin typeface="Liberation Sans" pitchFamily="18"/>
              </a:rPr>
              <a:t>Create Thin Pool</a:t>
            </a:r>
          </a:p>
          <a:p>
            <a:pPr marL="0" lvl="1" indent="0" hangingPunct="0">
              <a:lnSpc>
                <a:spcPts val="17008"/>
              </a:lnSpc>
              <a:spcBef>
                <a:spcPts val="0"/>
              </a:spcBef>
              <a:spcAft>
                <a:spcPts val="2560"/>
              </a:spcAft>
              <a:buSzPts val="3037"/>
              <a:buBlip>
                <a:blip r:embed="rId3"/>
              </a:buBlip>
            </a:pPr>
            <a:r>
              <a:rPr lang="en-US" sz="4800">
                <a:latin typeface="Liberation Sans" pitchFamily="18"/>
              </a:rPr>
              <a:t>Create Thinly provisioned Logical Volume (LV)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86BC02-260D-E508-34AD-113B1EBAF234}"/>
              </a:ext>
            </a:extLst>
          </p:cNvPr>
          <p:cNvSpPr txBox="1"/>
          <p:nvPr/>
        </p:nvSpPr>
        <p:spPr>
          <a:xfrm>
            <a:off x="18562320" y="1005840"/>
            <a:ext cx="448056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7E24065-3B10-03B3-42E3-075EF2D13074}"/>
              </a:ext>
            </a:extLst>
          </p:cNvPr>
          <p:cNvSpPr/>
          <p:nvPr/>
        </p:nvSpPr>
        <p:spPr>
          <a:xfrm>
            <a:off x="2194560" y="4146369"/>
            <a:ext cx="18013680" cy="12801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solidFill>
                  <a:srgbClr val="FF420E"/>
                </a:solidFill>
                <a:latin typeface="Courier 10 Pitch" pitchFamily="17"/>
                <a:ea typeface="WenQuanYi Micro Hei" pitchFamily="2"/>
                <a:cs typeface="Lohit Hindi" pitchFamily="2"/>
              </a:rPr>
              <a:t># pvcreate /dev/sdb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E2924BA-7E36-CC5C-94F8-358CAD928D71}"/>
              </a:ext>
            </a:extLst>
          </p:cNvPr>
          <p:cNvSpPr/>
          <p:nvPr/>
        </p:nvSpPr>
        <p:spPr>
          <a:xfrm>
            <a:off x="2194560" y="6371863"/>
            <a:ext cx="18013680" cy="12801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solidFill>
                  <a:srgbClr val="FF420E"/>
                </a:solidFill>
                <a:latin typeface="Courier 10 Pitch" pitchFamily="17"/>
                <a:ea typeface="WenQuanYi Micro Hei" pitchFamily="2"/>
                <a:cs typeface="Lohit Hindi" pitchFamily="2"/>
              </a:rPr>
              <a:t># vgcreate vgname1 /dev/sdb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ED9F547-5C97-1549-1A23-3BC639F6F552}"/>
              </a:ext>
            </a:extLst>
          </p:cNvPr>
          <p:cNvSpPr/>
          <p:nvPr/>
        </p:nvSpPr>
        <p:spPr>
          <a:xfrm>
            <a:off x="2194560" y="8792752"/>
            <a:ext cx="18013680" cy="12801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solidFill>
                  <a:srgbClr val="FF420E"/>
                </a:solidFill>
                <a:latin typeface="Courier 10 Pitch" pitchFamily="17"/>
                <a:ea typeface="WenQuanYi Micro Hei" pitchFamily="2"/>
                <a:cs typeface="Lohit Hindi" pitchFamily="2"/>
              </a:rPr>
              <a:t># lvcreate -L 2T –poolmetadatasize 16G -T vgname1/thinpoolname1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8D07DA0-E4AB-1F43-11A9-6A586094A637}"/>
              </a:ext>
            </a:extLst>
          </p:cNvPr>
          <p:cNvSpPr/>
          <p:nvPr/>
        </p:nvSpPr>
        <p:spPr>
          <a:xfrm>
            <a:off x="2194560" y="11430000"/>
            <a:ext cx="18013680" cy="12801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solidFill>
                  <a:srgbClr val="FF420E"/>
                </a:solidFill>
                <a:latin typeface="Courier 10 Pitch" pitchFamily="17"/>
                <a:ea typeface="WenQuanYi Micro Hei" pitchFamily="2"/>
                <a:cs typeface="Lohit Hindi" pitchFamily="2"/>
              </a:rPr>
              <a:t># lvcreate -V 1T -T vgname1/thinpoolname1 -n lvname1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28A8FE66-5742-B46D-5F25-9B1947C12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165B00A-7C5C-4FBE-988F-16C8EC0D895D}" type="datetime1">
              <a:t>7/29/2022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F7DD2B-7603-EF89-6399-E48AA796054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544513"/>
            <a:ext cx="22013863" cy="1376362"/>
          </a:xfrm>
        </p:spPr>
        <p:txBody>
          <a:bodyPr/>
          <a:lstStyle/>
          <a:p>
            <a:pPr lvl="0" algn="l"/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Creating Bricks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F88D7-A45C-6E7D-73BD-2CD3689DA9F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446338" y="2286000"/>
            <a:ext cx="22013862" cy="10240963"/>
          </a:xfrm>
        </p:spPr>
        <p:txBody>
          <a:bodyPr/>
          <a:lstStyle/>
          <a:p>
            <a:pPr lvl="0">
              <a:spcBef>
                <a:spcPts val="15874"/>
              </a:spcBef>
              <a:spcAft>
                <a:spcPts val="2835"/>
              </a:spcAft>
              <a:buSzPts val="3037"/>
              <a:buBlip>
                <a:blip r:embed="rId3"/>
              </a:buBlip>
            </a:pPr>
            <a:r>
              <a:rPr lang="en-US" sz="4800"/>
              <a:t>Create</a:t>
            </a:r>
          </a:p>
          <a:p>
            <a:pPr lvl="0">
              <a:spcBef>
                <a:spcPts val="15874"/>
              </a:spcBef>
              <a:spcAft>
                <a:spcPts val="2835"/>
              </a:spcAft>
              <a:buSzPts val="3037"/>
              <a:buBlip>
                <a:blip r:embed="rId3"/>
              </a:buBlip>
            </a:pPr>
            <a:r>
              <a:rPr lang="en-US" sz="4800"/>
              <a:t>Mount</a:t>
            </a:r>
          </a:p>
          <a:p>
            <a:pPr lvl="0">
              <a:spcBef>
                <a:spcPts val="15874"/>
              </a:spcBef>
              <a:spcAft>
                <a:spcPts val="2835"/>
              </a:spcAft>
              <a:buSzPts val="3037"/>
              <a:buBlip>
                <a:blip r:embed="rId3"/>
              </a:buBlip>
            </a:pPr>
            <a:r>
              <a:rPr lang="en-US" sz="4800"/>
              <a:t>And use 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5BEB56-3737-9D8F-7AB9-B39EE7E7D373}"/>
              </a:ext>
            </a:extLst>
          </p:cNvPr>
          <p:cNvSpPr txBox="1"/>
          <p:nvPr/>
        </p:nvSpPr>
        <p:spPr>
          <a:xfrm>
            <a:off x="18562320" y="1005840"/>
            <a:ext cx="448056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84D97F9-6E90-6495-2C83-0FF8BE15D137}"/>
              </a:ext>
            </a:extLst>
          </p:cNvPr>
          <p:cNvSpPr/>
          <p:nvPr/>
        </p:nvSpPr>
        <p:spPr>
          <a:xfrm>
            <a:off x="2000091" y="6608280"/>
            <a:ext cx="18013680" cy="12801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solidFill>
                  <a:srgbClr val="FF420E"/>
                </a:solidFill>
                <a:latin typeface="Courier 10 Pitch" pitchFamily="17"/>
                <a:ea typeface="WenQuanYi Micro Hei" pitchFamily="2"/>
                <a:cs typeface="Lohit Hindi" pitchFamily="2"/>
              </a:rPr>
              <a:t># mount  /dev/mapper/vgname1-lvname1 /mnt/brick1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709A47C-BBE3-0964-951A-91A5398F14ED}"/>
              </a:ext>
            </a:extLst>
          </p:cNvPr>
          <p:cNvSpPr/>
          <p:nvPr/>
        </p:nvSpPr>
        <p:spPr>
          <a:xfrm>
            <a:off x="1920239" y="3200400"/>
            <a:ext cx="18013680" cy="12801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solidFill>
                  <a:srgbClr val="FF420E"/>
                </a:solidFill>
                <a:latin typeface="Courier 10 Pitch" pitchFamily="17"/>
                <a:ea typeface="WenQuanYi Micro Hei" pitchFamily="2"/>
                <a:cs typeface="Lohit Hindi" pitchFamily="2"/>
              </a:rPr>
              <a:t># mkfs.xfs -i size=512 /dev/mapper/vgname1-lvname1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1DC94F4-0876-5EF4-268B-73AF363E386F}"/>
              </a:ext>
            </a:extLst>
          </p:cNvPr>
          <p:cNvSpPr/>
          <p:nvPr/>
        </p:nvSpPr>
        <p:spPr>
          <a:xfrm>
            <a:off x="2000091" y="10119957"/>
            <a:ext cx="18013680" cy="12801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solidFill>
                  <a:srgbClr val="FF420E"/>
                </a:solidFill>
                <a:latin typeface="Courier 10 Pitch" pitchFamily="17"/>
                <a:ea typeface="WenQuanYi Micro Hei" pitchFamily="2"/>
                <a:cs typeface="Lohit Hindi" pitchFamily="2"/>
              </a:rPr>
              <a:t># mkdir /mnt/brick1/data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lusterFS-templat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lusterFS-template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GlusterFS-template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6884</TotalTime>
  <Words>3235</Words>
  <Application>Microsoft Office PowerPoint</Application>
  <PresentationFormat>Widescreen</PresentationFormat>
  <Paragraphs>532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46</vt:i4>
      </vt:variant>
    </vt:vector>
  </HeadingPairs>
  <TitlesOfParts>
    <vt:vector size="63" baseType="lpstr">
      <vt:lpstr>Arial</vt:lpstr>
      <vt:lpstr>Calibri</vt:lpstr>
      <vt:lpstr>Calibri Light</vt:lpstr>
      <vt:lpstr>Century Schoolbook L</vt:lpstr>
      <vt:lpstr>Courier 10 Pitch</vt:lpstr>
      <vt:lpstr>Liberation Sans</vt:lpstr>
      <vt:lpstr>Liberation Serif</vt:lpstr>
      <vt:lpstr>Lohit Hindi</vt:lpstr>
      <vt:lpstr>StarSymbol</vt:lpstr>
      <vt:lpstr>Verdana</vt:lpstr>
      <vt:lpstr>Wingdings</vt:lpstr>
      <vt:lpstr>GlusterFS-template1</vt:lpstr>
      <vt:lpstr>GlusterFS-template2</vt:lpstr>
      <vt:lpstr>GlusterFS-template3</vt:lpstr>
      <vt:lpstr>Office Theme</vt:lpstr>
      <vt:lpstr>Default</vt:lpstr>
      <vt:lpstr>Office Theme</vt:lpstr>
      <vt:lpstr>PowerPoint Presentation</vt:lpstr>
      <vt:lpstr>GlusterFS Installation</vt:lpstr>
      <vt:lpstr>GlusterFS Packages</vt:lpstr>
      <vt:lpstr>Ports used by GlusterFS</vt:lpstr>
      <vt:lpstr>Ports used by GlusterFS</vt:lpstr>
      <vt:lpstr>Starting Gluster Server</vt:lpstr>
      <vt:lpstr>Setting up Trusted Storage Pool</vt:lpstr>
      <vt:lpstr>Creating Bricks</vt:lpstr>
      <vt:lpstr>Creating Bricks</vt:lpstr>
      <vt:lpstr>Distribute Volume</vt:lpstr>
      <vt:lpstr>Creating Volumes - Distribute</vt:lpstr>
      <vt:lpstr>Replicate Volume</vt:lpstr>
      <vt:lpstr>Creating Volumes - Replicate</vt:lpstr>
      <vt:lpstr>Distribute Replicate Volume</vt:lpstr>
      <vt:lpstr>Creating Volumes – Distribute Replicate</vt:lpstr>
      <vt:lpstr>Disperse Volume</vt:lpstr>
      <vt:lpstr>Creating Volumes – Disperse</vt:lpstr>
      <vt:lpstr>Sharded Volume</vt:lpstr>
      <vt:lpstr>Creating Volumes – Sharded</vt:lpstr>
      <vt:lpstr>Starting Volumes</vt:lpstr>
      <vt:lpstr>Configuring Volume Options</vt:lpstr>
      <vt:lpstr>Expanding Volume</vt:lpstr>
      <vt:lpstr>Expanding Volume</vt:lpstr>
      <vt:lpstr>Shrinking Volume</vt:lpstr>
      <vt:lpstr>Volume Self Healing</vt:lpstr>
      <vt:lpstr>Volume Self Healing</vt:lpstr>
      <vt:lpstr>Volume Self Healing</vt:lpstr>
      <vt:lpstr>Accessing Data</vt:lpstr>
      <vt:lpstr>GlusterFS Native Client</vt:lpstr>
      <vt:lpstr>NFS Client</vt:lpstr>
      <vt:lpstr>SMB Client</vt:lpstr>
      <vt:lpstr>CTDB Setup</vt:lpstr>
      <vt:lpstr>CTDB Setup</vt:lpstr>
      <vt:lpstr>CTDB Setup</vt:lpstr>
      <vt:lpstr>Sharing Volumes over Samba</vt:lpstr>
      <vt:lpstr>Sharing Volumes over Samba</vt:lpstr>
      <vt:lpstr>Mounting Volumes using SMB</vt:lpstr>
      <vt:lpstr>Troubleshooting</vt:lpstr>
      <vt:lpstr>Troubleshooting</vt:lpstr>
      <vt:lpstr>Troubleshooting</vt:lpstr>
      <vt:lpstr>Troubleshooting – Split Brain</vt:lpstr>
      <vt:lpstr>Troubleshooting – Preventing Split Brain</vt:lpstr>
      <vt:lpstr>Client-side Quorum</vt:lpstr>
      <vt:lpstr>Troubleshooting – Preventing Split Brain</vt:lpstr>
      <vt:lpstr>Troubleshooting – Preventing Split Brain</vt:lpstr>
      <vt:lpstr>Community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GlusterFS-template</dc:title>
  <dc:creator>Soumya Koduri</dc:creator>
  <cp:lastModifiedBy>Manish Abhishek</cp:lastModifiedBy>
  <cp:revision>370</cp:revision>
  <dcterms:created xsi:type="dcterms:W3CDTF">2015-09-04T12:27:39Z</dcterms:created>
  <dcterms:modified xsi:type="dcterms:W3CDTF">2022-07-29T12:26:50Z</dcterms:modified>
</cp:coreProperties>
</file>