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55"/>
  </p:notesMasterIdLst>
  <p:handoutMasterIdLst>
    <p:handoutMasterId r:id="rId5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x="24460200" cy="13716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9" autoAdjust="0"/>
    <p:restoredTop sz="94660"/>
  </p:normalViewPr>
  <p:slideViewPr>
    <p:cSldViewPr snapToGrid="0">
      <p:cViewPr varScale="1">
        <p:scale>
          <a:sx n="35" d="100"/>
          <a:sy n="35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8DCBEA-C940-9D32-4CB3-CAF24CBA4C2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CBC7C-CDCE-1660-4900-68155A24B8C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A6D14-BBBF-5F10-745A-9E5B591D970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DD5B1-41CF-2A3A-A88D-AB99CC620DA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05C97D2-6D76-4380-B349-ACE1C58C7907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41093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51D88B-E47B-4226-B264-4997609070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806EEE-E999-9E2B-F724-41214B064F2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17D73B9-F85C-A270-09C2-6045ACF995C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C1A22-71A7-895D-BC9D-09B8361947F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7FD97-69C9-92D2-B6CA-96D2A881B84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1ECA7-1614-0C7B-ECB0-316A2FDA8C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8F27DA3-9DDF-45BB-813D-53996FB60D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3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058AD-0C43-717C-3A7A-1410F6CC22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28CA81-F4A7-48AE-A3C7-983ABE40FBFD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2584A1-B6AA-B199-5D5A-2DF2A584CE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BD27A9-8E25-63DB-5E76-A1280A9956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E96B8-687D-EB1C-01EE-2F7FAE651E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5DA521C-6AB2-461D-B3DF-D313D7ABB9EB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82EAA9-8B7E-1634-5100-68C2B6F578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8418E2-0A8A-8DAA-3D0B-3A7AE2B2DC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152AC-56FA-0DD5-24BF-1E6E371306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82A73FA-196E-4D13-B00F-5086F43689B5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E2D5CE-FAC9-6E31-F21C-8E8C061DA09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E54F9E-20CC-2FC9-E0CB-CC1A7E7B61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7044-8C95-21B9-392C-89C64994D5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14C5487-F23B-48D7-86E7-16B03E4B29AA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4CA0AC-0FD7-7107-D2CF-6308D5F267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674E0-356E-5173-47EA-1C435A125C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0165A-7A6E-29D3-BD1E-B15DA01C56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1A80D96-4A87-4F7A-A836-F6D60CF440C2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CBD65C-E6F1-9080-F623-CDCA288F29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B6F59E-A975-9ADF-639D-D0BE7A72C08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A7FB6-DD1D-465E-CA69-34F8133FC6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0BB822B-0597-4529-BD02-CFC25F1E7686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337988-483C-3738-9133-1D253B2B06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E52692-D5C7-2AB2-6102-9A088CCD57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AE658-7544-0938-C757-75442D0D33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4667065-ED80-4F47-A283-D134E78E4F1D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EBA906-ECDD-A12D-CEE2-70F3FCBD63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1FE761-CEFC-4B0A-C734-883080659B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BACEC-CE89-A7FD-B2D3-B2DAD981F2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69FAC50-BCCE-42BF-8EA7-7EEB82F88310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CA7A71-5A0E-88F1-8298-171DAE4CDDF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E0E4EF-9CF6-1A8C-B03B-5407190D4E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FA9A1-2DB0-CEE7-2320-8EC8E6C2CA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8077C1-84FD-4EC9-91D3-887C2589DFF3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DDF881-AF76-859B-7C4D-DE4BAFA240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67060E-BF0D-45C0-D0AE-0EEE5ADB7A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02B2A-1531-BEF8-1582-804317C848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883A63D-4A23-4C9F-A03D-7BD013AAB6CF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8A6CFE-A654-3396-9C09-BFDD9023C7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F1F8C2-A904-8DFD-BB4B-516C2C68D4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B2AC9-3E77-1968-1523-172C268F36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744EBE-F189-444E-BC8F-F07F61376C8A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45BBD5-720E-42F4-2882-46650B155C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FDE224-4C80-DF7F-1D78-FFC6C49578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7A9FD-A8C5-D9EC-9A5E-3C50169D7D9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7ED30A-FD2B-4033-8139-38EC9630100A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A3F270-ED31-5A2F-0611-F2CFF3A3EC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E80C6-E7ED-0E8A-7998-28686C87F5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0E21-A17F-BDDA-7D93-0EBF37C414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CC605F3-A9A5-4A6E-8F70-080DD39C5CE2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DAD9F6-C034-1B1A-0AF0-56C258B1C44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CED7B9-10FD-8ADF-CC72-BA43F8D1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43341-FA25-0840-7259-4784567B71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8920A02-47CD-4F4B-9902-0FA40F874921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97EF02-852D-C657-06AB-C48E0B22E6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9FFBD0-7554-D447-62E7-F3B8D7DFCB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DD7AA-BD5D-22D7-05BE-14B9674B93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DE61457-2EC7-4583-A088-AA8A749C422A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70B342-21D5-9466-594C-A0DF6A5B9C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B0DAD8-C316-0C84-F076-D9033D7E9F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A5B5A-E389-2718-1FE1-F7A89FA602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1807684-400A-4D01-9105-21F1F26F0EE2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0589F9-2FAB-D5A8-FDF0-913C2E0189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8BAC0A-550C-4C36-BFAD-58AEBD4F99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A173B-5EEB-2173-E898-42C4E053FC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E13C282-0FB7-4579-A524-89F8BC0F8AD7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A2A740-2DED-5BC9-8965-3E71B79C50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DB77D6-51D3-BE9F-ADA8-FA4ECE071F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FBE74-F228-5B79-32D4-E98D394D59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3D93AE4-4C14-4172-90E8-993459F12D17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B1DCFA-ABEC-433F-4382-44E0EF3E78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8CF892-A8E7-EC5C-6F0D-377A013F24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FBDED-049C-36BC-9619-CC0DF39BDE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75A82C5-D764-4A12-857D-76A852CA0F2D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85DA03-A2FD-F75D-95AF-180ABB87FC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93897D-57CA-177D-182B-04B2867CBC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C3366-30CE-4C6D-C120-68CE93DBEC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0F98172-2AFB-4F5B-BA84-A40A82B4CB56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72A70E-0F90-33B6-C9D2-C02214370D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4C7968-7877-4666-7BB5-2104483E90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328F6-BC2E-E922-A9BE-D81FF142B98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BBE4BF-5A7B-4774-9EAF-5CDC0671403D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4E995C-C694-DD86-E673-96044A688D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1B11B2-A861-1193-7B41-A28CCD11A79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953DC-78EB-C4CE-B069-ACDFF0C83F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95D8B69-63EC-46DC-BBA9-05523CB0AC88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870537-72B9-5E44-89D4-57BB8584D6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5EC2DA-E0CE-7612-6E15-D52E8079CE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9A2C-3A1B-CAED-6820-D4BD77F7F9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3705CA2-6D25-4F46-9727-20A97B824120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96F9C8-1DBB-BF30-73EF-18904BDA33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354BF-B247-54C6-EA30-9B3E09FE9D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DE01F-E58F-824A-D4C4-7C691A52D9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7EF3040-EF7D-4DFA-9D91-5FD7C128DA9C}" type="slidenum">
              <a:t>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37E744-AD1C-A9DD-3D9D-67A969E576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BE016F-EEEB-5C1F-DEA2-0B382FB75B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AD7A2-77A8-E83C-292D-1AAF96E958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2AFB614-68E7-4BBA-BC0D-76C4554EA2F8}" type="slidenum">
              <a:t>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FB68BE-6EF9-ADE7-2B15-CBFC7A330E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04D55-E2D6-E959-1DBF-53A9E9260F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89195-C60E-1F59-DFAF-153B8ED593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E946172-BF47-438D-B9CA-AAAD90966844}" type="slidenum">
              <a:t>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1A416C-DAF0-6FD1-9C78-A1EE400C34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7ABC23-8103-AA39-9C3C-A441DB830A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D33A3-D693-0177-6C43-1D42A1F845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A9464CC-D76F-4D8E-93FB-E696C0C254F4}" type="slidenum">
              <a:t>33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4A90C4-141E-B285-6775-1A08786FF4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D6BDD5-70ED-0835-9BCA-461C9295B2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2032E-E359-6DD8-E721-13683D5603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EAE6BF-EA07-4135-ADD1-DA7AF46C0041}" type="slidenum">
              <a:t>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19B85E-FB9D-103F-12CE-F22275B121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92E7DE-59CF-E30A-638F-DB12D11851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0F1D8-20B3-A1F4-9BB5-BC2D31A373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C36EE88-9236-4729-8C4F-CE23A6614FE2}" type="slidenum">
              <a:t>35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C2D3CA-F8C0-B04B-87BC-07CD46E413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B7A63C-22A7-62B4-F7AE-D3F9CCBE07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Data transformations such as compression or de-duplication would benefit from sharding because portions of the file may be processed rather than exclusively at whole-file granularity.</a:t>
            </a:r>
          </a:p>
          <a:p>
            <a:pPr lvl="0"/>
            <a:endParaRPr lang="en-US"/>
          </a:p>
          <a:p>
            <a:pPr lvl="0"/>
            <a:r>
              <a:rPr lang="en-US"/>
              <a:t>The cache tiering feature would benefit from sharding. Currently large files must be migrated in full between tiers, even if only a small portion of the file is accessed. With sharding, only the shard accessed would need to be migrated.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97E05-7E81-6E48-60FB-A6A794E389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E92E04B-2138-4FDF-BE33-CB9D9DD55EF4}" type="slidenum">
              <a:t>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083497-8E28-B602-5268-1482CCBF1F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B68D1B-CBB0-8161-711E-149626645F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7B342-E205-78A5-8B12-27345024E0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BF22227-96DB-4EB9-95ED-B0F570762087}" type="slidenum">
              <a:t>37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A2D473-B5EE-5759-FEDE-8BFC535B87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1DB87B-CDAE-0732-946A-C06753DD151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36CE5-A6F2-8803-409A-BB30D19AB5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D9F7E1D-59AA-4FED-8123-CBB9AA28CE9A}" type="slidenum">
              <a:t>38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7A3C09-0E46-D0DA-E48B-48247B5C57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AD3E50-0F76-D2A2-BA78-F54113F265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E1ACC-833C-C269-5C12-92BE115FD9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712239C-9698-46E4-BFFC-91A5FE513D20}" type="slidenum">
              <a:t>39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56417-92A4-4766-2B5D-366B5BE618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F69E72-8539-996B-5123-6C5BD24C96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B3FD2-9B3A-9D9A-BBB2-B4A6F88C04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1896073-32DF-408E-8E37-AEC422681567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D3CAD1-F5A9-8398-891C-C9CAED4AEC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110B1-CA16-93F5-BF45-1793ABF546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D6585-BBD1-24DF-9895-8A715F0139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3854A37-BB34-4421-BD0C-BCDBFCC467D5}" type="slidenum">
              <a:t>40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AD5518-06B3-D496-7E0C-361B701985A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7531A4-3364-7DD6-381D-D791E3F237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F691A-C457-9BD0-4B15-841785FC13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53DCA73-C21C-41A8-BADB-038ED85DAC6B}" type="slidenum">
              <a:t>41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B8BFFB-27BF-093E-04C8-4D21551D22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047D51-67E3-E3FF-C0C6-72E0AB286B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8F2C5-DB0D-9991-00A5-6CB985EFD2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816DD97-D05C-43BA-B52D-A15265E7C792}" type="slidenum">
              <a:t>42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8659A1-1092-75F7-7C7A-7D0A630C41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F72CBD-0B6C-AF98-3F54-DB6476B00A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223D6-8FA2-914E-C03E-C16FB0255A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26660EB-1144-4E59-847B-D3718F36ED74}" type="slidenum">
              <a:t>43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38FEB0-0B76-C4B0-500A-98E8765F6D9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9B3F1E-29B5-7CB2-2A77-D9E375406D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BB08F-FD68-06E5-C745-8F3E322950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0BAFF8B-33C3-4CC3-880B-97BDA780B8BB}" type="slidenum">
              <a:t>44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D21797-165E-81E9-C382-D21DD6FB87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DBFA8E-4EE3-5D61-D87C-F451E56BC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BCEC5-3E62-4077-5CB2-11735840D3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3B825B1-351E-4887-80F6-985C4039F642}" type="slidenum">
              <a:t>45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80ACA2-C735-5C7B-64C8-F149C95EAAE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90A6EA-21ED-4094-B934-98C1D026E9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75495-55D1-C25A-9E77-16FA1833872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29C2A6B-F71C-4D37-8384-27086D0414A3}" type="slidenum">
              <a:t>46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AF831F-013F-BD5E-15DD-50BB66192D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BC4009-EDEB-0AA2-BF78-19A7E9EBBE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E8DE5-8E88-92F1-EE34-36C98CFC8E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38E47D4-DBDD-4E5E-BD39-73196756C238}" type="slidenum">
              <a:t>47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672EF9-9046-6264-2DA7-91A0974087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0EA2F1-AA39-FFC5-2084-F33A077526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8ECD2-A888-8474-26FC-EB5C04183E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1CB854-7378-4468-A510-E204EC0FE650}" type="slidenum">
              <a:t>48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453CE1-4AF8-4967-33BA-FD2537451F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8F9792-0935-F227-5EBE-8F45D5EF3A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380D4-F33F-132B-C2F6-622846F668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FE66FF4-2221-40AA-B04E-CD470387BA3D}" type="slidenum">
              <a:t>49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8FC193-F89E-C51F-A5E0-B5E1792265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230489-0BC2-F258-37DF-58C81D3F02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2A591-5DDB-7A8E-6EFD-140BEECCA7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9CC78AB-324C-4AF2-A855-979BBEB64D9A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E359C9-0731-E104-7EB7-3515C0DDDA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D4DDB7-9FEF-295E-DAA0-20C4C0B6E2C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BD19E-06B0-43FA-A5FE-FB10CAF27D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A8D089B-D364-471D-B04F-131B4ED8751D}" type="slidenum">
              <a:t>50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21B32-F272-DF1E-A89A-C4E1E7B331F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95382B-3526-3ACD-3011-655846D3C2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FC544-ABBD-E9A4-523D-1ED74CBB46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2435BE4-353E-4F06-819B-A742CC856D38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3A6168-87EC-CF23-46CF-816E5CCC9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919EB1-DF2E-E5D9-3DE6-C544A7ECF5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177BA-CE65-F6A1-6074-656B42DB7F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5E6F3F6-9030-4746-9AFC-2F3E16E020F8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BE8290-C366-7E8D-29C4-03076EDCEA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4789F7-3719-16B5-ED4F-1F68B56C5A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If Snapshot feature is not needed one can opt for regular LVM or non-LVM setup.</a:t>
            </a:r>
          </a:p>
          <a:p>
            <a:pPr lvl="0"/>
            <a:endParaRPr lang="en-US"/>
          </a:p>
          <a:p>
            <a:pPr lvl="0"/>
            <a:r>
              <a:rPr lang="en-US"/>
              <a:t>Bricks and other volume metadata constitute the backend. It is not recommended to do any direct operation (e.g. I/O) on the backend.</a:t>
            </a:r>
          </a:p>
          <a:p>
            <a:pPr lvl="0"/>
            <a:r>
              <a:rPr lang="en-US"/>
              <a:t>Always use the mount point to modify the file and use gluster commands to modify other volume metadata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86EAB-4C24-3638-77C1-A548344BAD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1655F55-9FD7-4CBA-BECC-1E4D796E5AAF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245247-6226-DEC4-576B-0A91D7C163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086EA0-2441-E8E4-1C0E-D335A479F5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08942-42D1-3002-8996-6045117A5A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2EFE59E-78D1-494E-B229-A31B6D88BE7B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EDEA9D-70CF-4ABB-A12F-0BF6BA3CD0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23875" y="763588"/>
            <a:ext cx="672465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EC1FFD-2268-C8ED-2E20-DC3704BB3C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B719-08FB-9646-DDC9-D7883E48F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7525" y="2244725"/>
            <a:ext cx="1834515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A5C2F-9746-8732-0263-CBA0CBB1A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7525" y="7204075"/>
            <a:ext cx="1834515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1B6F1-F3D4-934D-07E0-F22E8AAF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3E46-14DE-4611-9022-46CA52DADAE8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A772-C0B5-3C47-B44A-BB1A1DE7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8B82-308C-FEB0-DE8C-A5160434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C38-DC51-40F3-8728-C028CBD5718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08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1DA5-DF68-51AD-7431-8D20BDE6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CAA3F-F206-F525-3D51-A4090BF95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E1E3-1802-18EE-8D89-6C8315A8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3E46-14DE-4611-9022-46CA52DADAE8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23E81-C419-DC55-7AAC-2A5AA4C6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6D33F-54EA-8311-10DD-6DEF51CD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E666-A2B7-4774-90D6-B2610C78F32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03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5DC96-A9C5-D65E-D1AD-E09B4F6B7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505363" y="730250"/>
            <a:ext cx="5273675" cy="11623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DB87D-B9F8-EEEF-244C-C18F02AB1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81163" y="730250"/>
            <a:ext cx="15671800" cy="1162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FB04-598F-DE47-1F65-531BE619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3E46-14DE-4611-9022-46CA52DADAE8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A2F1-674F-A120-0EE8-B7F4CDD2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A000-8D00-2CB8-FD30-6C5E4AD7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3230-EC37-4F0F-801D-A3AF80E861E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246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509B-7A5E-A4DA-33E2-E883577E6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7525" y="2244725"/>
            <a:ext cx="1834515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53D39-EB4B-56A3-C871-78A68DF9B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7525" y="7204075"/>
            <a:ext cx="1834515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745B-6253-FEDA-A7A8-5A5D3AA6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CFC83-24CE-B42F-8CD6-C380CFF0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99434-A6BD-718B-D95B-648C2297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CB5ECB-65E5-49FA-86BE-0105CDFC4A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92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E60D-646D-5062-2E76-F6349F90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A4DF3-629C-C370-17BF-12B35A3E2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ADF01-5778-00B3-B77D-24FA3657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40AE2-ED31-1C16-0924-F15F80DF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79A9B-5466-7A46-6D76-DB50BB92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5BC230-7751-40C6-AD6C-A238DCFF27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3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08F2-28A1-062C-FAC2-E1C23450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463" y="3419475"/>
            <a:ext cx="21097875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49982-D0FF-04A0-4738-2C1F23760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463" y="9178925"/>
            <a:ext cx="21097875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9E43A-1308-A21C-33D0-50008E2A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3ADB7-CAC5-BBC3-81E4-9A3A9839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C29C-3536-4F1A-0E2E-945CC7D0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72976D-8AFB-41EE-93B9-B9A63E1B98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7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E3C4-A255-3C68-FD0D-5BA49F81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E0D49-1326-253A-AEC3-F2F699041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0788" y="3208338"/>
            <a:ext cx="10685462" cy="795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012F8-6005-A77A-27CF-606E8C6D2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58650" y="3208338"/>
            <a:ext cx="10687050" cy="795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3208D-BD85-E734-7A98-4BB8660A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74B43-878D-92EB-CB96-7A3CC646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28A5F-915C-0939-D704-188237EF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6D7712-1D9B-4F17-BCA3-9A70B578E0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66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7718-D488-8FE4-0D09-81EE0BC5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730250"/>
            <a:ext cx="21097875" cy="26511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58F2-3037-B172-9F98-73C58BED8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4338" y="3362325"/>
            <a:ext cx="10348912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ADEDF-CEF1-F07F-4421-F6B81D814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84338" y="5010150"/>
            <a:ext cx="10348912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ACAA4-2704-F09A-1946-001FEEE0F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82500" y="3362325"/>
            <a:ext cx="10399713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D0223-23DD-F79A-7B68-1FCC12DE4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82500" y="5010150"/>
            <a:ext cx="10399713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F565E-CDE9-7484-84B5-C1614A04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7A0F0-F95A-8549-11CE-EF09172D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695E6-3F27-017E-D5AE-986EBF5D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78072F-EE33-4656-813F-C724FF572E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54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4D0A-3527-18E3-3D12-F374048C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4851D-F42E-2B54-BD2E-8934722B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0E327-C3D8-BFEA-A078-0FDDA44B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855F4-95DA-C0EE-9A4E-DEA8D6B8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7FA3A1-78CD-47CC-B0F3-79560763D3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8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AC997-C557-1B48-19C9-2B51908F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7A684-4E99-25FE-AC02-3656CE9B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61D69-183B-4B4E-7E5C-54A51721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C177AF-6F5A-4131-93B6-393786C18F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22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0E67-47DA-6323-DC19-D0A6884D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914400"/>
            <a:ext cx="78898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BD90-A9B0-3EE4-36F7-83F43DA09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5" y="1974850"/>
            <a:ext cx="12384088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5DC77-1C86-91E0-1DB1-3B8972C14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4338" y="4114800"/>
            <a:ext cx="78898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6421E-BFAB-8016-3B8C-C4BCC068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DF74B-7685-7374-24A0-65B771C2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5E35A-E325-45CC-D9C9-942A8823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99AE08-DEE1-468C-8704-11E84009C9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5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BC0E-7D0C-C069-0FEF-EBDAF4E9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9B9C3-76DE-BC14-4848-8DB62E3C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D5C57-054F-799C-CED6-47418FCC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3E46-14DE-4611-9022-46CA52DADAE8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42A8E-A9E2-8A68-4CD6-939C041A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DB9C-7B0E-7DBE-CBA7-057DE500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FE3C-53DB-439B-85A3-AB5D42C6B44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016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6C1D-E8C7-A078-E4A7-D1451D08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914400"/>
            <a:ext cx="78898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F18F4-F657-F539-CC54-27AF9E32E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98125" y="1974850"/>
            <a:ext cx="12384088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FBE4F-7250-A38F-189C-97FEB52E6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4338" y="4114800"/>
            <a:ext cx="78898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F0685-971A-DC43-CD39-736DDC8E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F1EE0-D296-8654-1822-B8D0D846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3CA8B-B4EC-EC3F-9133-1AA9A2C1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120884-8922-462B-8653-AA72FEED90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47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77D0-2873-E327-3432-1994041F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764C6-50FE-E9FF-5986-2F3E66A72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826E-E32D-9C1F-4058-0E1514CE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A0DDD-FA8A-EAD5-CEC4-C14139B7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5F61-DA5D-8577-7E67-C6A9EA87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99497D-CE41-4579-ADE1-B01233408E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15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664A2-9609-49A3-8856-82D6508FD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732375" y="544513"/>
            <a:ext cx="5502275" cy="10618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DF186-8C46-153D-A82E-8C7DE314D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20788" y="544513"/>
            <a:ext cx="16359187" cy="10618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7211D-77D5-43DD-E703-403CF67E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A75F7-9923-CE36-C3CD-8809AA3E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2FFA-762F-DA9F-DBA3-DC60B356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C1B243-5D2A-40F3-BE06-26CB8243B3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9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DECE-8D90-00A0-1239-1B04B9A80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7525" y="2244725"/>
            <a:ext cx="1834515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66D49-8816-A2D7-D70E-631EC5EBF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7525" y="7204075"/>
            <a:ext cx="1834515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0D0B5-2BAD-CE82-410A-4500B28E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6882-B6B8-9F22-280F-4437BDFE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B12D0-66E4-9010-0FD6-214C66D2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874864-0CB4-4749-889D-9047BA319C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150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288C-28BE-6F60-78C8-37112B38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AED3E-A04D-F3DD-7168-E12FD440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3306-6CAA-8796-8C1D-FEF7A429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097B-4FE0-9AC2-FCC6-869D64A7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31AD8-ADE4-A30A-EC95-1C079757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B567F7-6520-4770-B74E-2170097448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197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AFFD-9CF7-781B-46FB-9707CDEF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463" y="3419475"/>
            <a:ext cx="21097875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F6A68-2759-7F28-5A7E-E229BD85A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463" y="9178925"/>
            <a:ext cx="21097875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D3A85-3546-8704-2EB7-3B3E11E1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1A602-A632-C43C-0CD7-DF562F3A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A17C-805B-BAEB-FBF0-7D8216CC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762343-3D57-4337-9CB9-FD4C4EF334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89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6DF7-55ED-8FD0-FDD5-6D637C9E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D376-2712-68D5-C105-78B70E924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0788" y="3208338"/>
            <a:ext cx="10685462" cy="795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4A2B4-328E-1B47-E2A0-AB7800325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58650" y="3208338"/>
            <a:ext cx="10687050" cy="795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7ACA3-8963-FD11-D6DF-8B1B14FE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C433D-C94D-99DB-213B-5ECFE572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16832-6739-60E6-319B-08917E59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5920CF-49D0-42EA-A8B4-7B0746CDF4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85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B079-2E64-3B86-047E-ED8CD2F9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730250"/>
            <a:ext cx="21097875" cy="26511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13AC2-AE7C-1D99-E71C-387E2CF1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4338" y="3362325"/>
            <a:ext cx="10348912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0776-A072-9C54-516D-37801C12C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84338" y="5010150"/>
            <a:ext cx="10348912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3DF76-8AC4-C17D-599C-7D8F86CD3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82500" y="3362325"/>
            <a:ext cx="10399713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61FBC-4C34-1BAA-DACA-638EE8EED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82500" y="5010150"/>
            <a:ext cx="10399713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0C298-BF55-C202-0EE5-5E87E7AD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3A6BA-4A28-5FB2-E523-56043800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6CEF3-47E1-D6F5-38A0-5279AA79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C9F93D-6B71-4B9F-B9E7-F565B848BE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34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CC1F-CB99-AC7B-DABA-194904A8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74038-1214-B062-11A7-8E3A9AA4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7E2F5-6E4D-9F34-81A3-C8A9CE65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E8B90-536A-938B-82C0-24E7CA91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DA7D60-5CCC-4001-BF90-37304CE441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1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90409-B97F-741D-D2CE-4C1AA611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F05CE-95CD-B8F6-EBD9-C24C6328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5C94D-0D53-FED8-455D-C7C683FB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08B5BA-6F41-45B0-B4A5-DDB3F723C9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9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10A4-7062-E717-6931-383EAF0C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463" y="3419475"/>
            <a:ext cx="21097875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DAC40-147A-70AF-D897-D9985E04D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463" y="9178925"/>
            <a:ext cx="21097875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F5274-27E4-F20B-A5EA-0BCA0F4D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3E46-14DE-4611-9022-46CA52DADAE8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B937-F6DA-B4C1-9419-D747C38A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24A69-3228-9C9F-25A4-B71AAAE8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651C-2167-4597-A5FF-8241903976E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69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DABD-9E4E-A839-BF62-B3380176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914400"/>
            <a:ext cx="78898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6D587-766A-EC96-62E5-5DA80EA7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5" y="1974850"/>
            <a:ext cx="12384088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3E1A5-F624-4C23-DBB0-9E859C8CD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4338" y="4114800"/>
            <a:ext cx="78898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C14B6-86A1-A47C-8349-53E0E541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5FDA6-7A2D-FA75-3A6C-2D84604B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E290D-E311-36BC-3F8E-77EAA49B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A335B4-AC38-4DFD-9C71-EDE4269F48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296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FB55-35D1-8428-CB86-3042566D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914400"/>
            <a:ext cx="78898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3E630-0A2B-9609-BD80-17740C934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98125" y="1974850"/>
            <a:ext cx="12384088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5BE78-C666-738E-D12F-3B12EEE38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4338" y="4114800"/>
            <a:ext cx="78898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507C7-F266-BB60-0A32-C3F713FC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7337E-09B3-D342-39DB-8AE23AF4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01D73-FFFC-34D4-D214-8958BFCB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CD77C7-DEA4-458B-BC1F-8D821E9DE5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909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3C49-FC62-BD58-424F-858F6E92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0092E-1771-E605-E420-440ED35CF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B0F81-8E51-BE3A-C3B2-2DA47C9F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FA187-C8EF-F8DE-84C6-B2B48DFA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2E848-0189-0EB3-BE44-528FD493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BD3C6-4543-45E5-85EB-8A65147671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84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397D1-316F-3B47-6EC7-8C6E09A26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732375" y="544513"/>
            <a:ext cx="5502275" cy="10618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02812-9A45-CD6E-FA0E-FAE9FDC38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20788" y="544513"/>
            <a:ext cx="16359187" cy="10618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367FF-241C-C622-F699-341B904C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91743-AF5A-0046-B1EC-2EDEB9BE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8DEC7-F098-3726-9687-F752264A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1A7945-3D3B-48D0-9D5D-0589DEC813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127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6961-8794-9DAD-BD60-27E7A971A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7525" y="2244725"/>
            <a:ext cx="1834515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5608D-7D68-1F36-B845-0D5BB3D9F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7525" y="7204075"/>
            <a:ext cx="1834515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0D71B-42BB-F9FE-4BB6-2E0BA239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002D-776D-4776-917F-334810ACF677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F3E27-70B2-B8DE-A416-A7E33721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6240B-3BD2-7596-7FEB-88603CE0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BA8E-30A0-4ADD-B88A-8C2AE618FA4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0193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DC1F-5182-32A7-B91A-34626116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286A-5596-5198-1E97-3590624A0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83495-B524-2A73-2761-A9C974C6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002D-776D-4776-917F-334810ACF677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7F434-62FC-4E11-A1B6-C4AA442E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033B-9B2D-11E1-38BA-72A6084E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2587-4DDF-4F22-9AD5-085D3E24823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1705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32AD-8D79-B949-D107-06ECDDB5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463" y="3419475"/>
            <a:ext cx="21097875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8D41B-C8F6-A9D0-5F22-E401EE171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463" y="9178925"/>
            <a:ext cx="21097875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226C1-BB2A-EBBA-0AF8-70EEF09A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002D-776D-4776-917F-334810ACF677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C88C-862C-B4A1-1351-08BA62A4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3809F-768D-6303-DAAE-889439A0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C5B2-5AB2-484C-8ACE-A49289010F1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0684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7E00-B571-CF20-6487-AE27C886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D9FF6-BA73-AAF8-8D46-185E1960C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1163" y="3651250"/>
            <a:ext cx="10472737" cy="870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2ABC0-0AD0-F3EF-2E85-D534ECF70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06300" y="3651250"/>
            <a:ext cx="10472738" cy="870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FD3D4-BC71-0807-8282-36E15B71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002D-776D-4776-917F-334810ACF677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8B559-495D-56A3-FEF1-7A27268D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3DE4E-AD7A-3A54-BB1D-32279370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3673-5502-49A9-89B4-C252F90BFCB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2584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E67B-6627-E6A3-D0EB-8BAF7FFC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730250"/>
            <a:ext cx="21097875" cy="26511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5B057-13FF-E76C-AE4E-2B7211E03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4338" y="3362325"/>
            <a:ext cx="10348912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2A411-E588-05E0-D76A-CF0FB1B27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84338" y="5010150"/>
            <a:ext cx="10348912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050A1-E2A5-378B-9D29-EB78A626A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82500" y="3362325"/>
            <a:ext cx="10399713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53323-95D3-DE30-4C03-827464F7E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82500" y="5010150"/>
            <a:ext cx="10399713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A3AD0-5382-F967-45CC-0603A6E2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002D-776D-4776-917F-334810ACF677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B74B7-2BF0-114A-2341-46A12819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67AC0-CD8E-7220-0BE8-E63D5624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B431-6DBA-473E-9BA8-C79AEBD6387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3290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6E3A-6440-9DE2-5065-FAD7B100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70C00-05F2-6D19-AFB0-A5299C4B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002D-776D-4776-917F-334810ACF677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B8DB9-E8E2-E8F1-7E70-B4AC1583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5551B-E1EF-EC85-1E9C-95295A93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9C4A-2272-45A4-9A98-201AE4C0E55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3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C0EA-6AFB-66BE-5735-00BAE035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B78C-BDB6-C75B-7109-F54A7D1E0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1163" y="3651250"/>
            <a:ext cx="10472737" cy="870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E9E71-01B4-1104-F136-25BED355C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06300" y="3651250"/>
            <a:ext cx="10472738" cy="870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04DD3-3B80-56A1-CE77-B120DD52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3E46-14DE-4611-9022-46CA52DADAE8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41250-3E10-F37B-3E3F-A1DD82C8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4B600-7A2A-BB25-EB92-E9C9F375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99AC-88A9-4030-A1E8-7FA0ADEBF84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710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5D5B9-0E26-1556-F886-76A7F586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002D-776D-4776-917F-334810ACF677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92AAE-3A7C-01C8-6F83-7547E48E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B1306-7DF2-9FB8-5C07-B47DCF45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781-BAA4-463A-B641-C3949F55DB5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5391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9BC7-3C31-1B7C-4755-6967C4A3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914400"/>
            <a:ext cx="78898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F14C2-76CA-AB54-D52F-B5B8E29BD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5" y="1974850"/>
            <a:ext cx="12384088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6F82D-990D-7408-C2BF-77E869256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4338" y="4114800"/>
            <a:ext cx="78898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90D55-56B0-7587-5866-5D931532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002D-776D-4776-917F-334810ACF677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53A17-D7A9-CB74-6595-5D74DE5B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7B14-EBA0-17CD-A022-C9A7D031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D30C-D987-4AE1-9A23-A24E107F7C7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8237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C55C-BB13-5A5C-E368-067D0BFF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914400"/>
            <a:ext cx="78898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1C9C1-C323-F335-8822-A84468A4D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98125" y="1974850"/>
            <a:ext cx="12384088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922F6-CA1F-7A3E-D7EE-1DB4BC204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4338" y="4114800"/>
            <a:ext cx="78898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561B9-53C8-2816-7281-B75BA4AE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002D-776D-4776-917F-334810ACF677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06D7A-645D-A44B-8803-A49FC970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E2BC1-828D-CC98-86F8-11F4A6CD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5B25-E3FC-44C5-B37C-CCF2A7C8ACC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2349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7B5E-CF5C-C78C-6830-31EC592E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7B76A-9DD3-1C4A-BACE-A6B850F18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41379-CF50-80B4-4395-E7049C2E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002D-776D-4776-917F-334810ACF677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6899-1851-7307-F5C6-0425E12D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00642-2C3C-C278-9550-9F3863BA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6A97-ACEE-43CD-819F-D84EE2C7F82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227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5B12F-AAAA-0DE4-1DE5-B7F4EB91D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505363" y="730250"/>
            <a:ext cx="5273675" cy="11623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32FB9-BA0B-28B4-94A7-566044F86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81163" y="730250"/>
            <a:ext cx="15671800" cy="1162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3FA43-834E-8B5A-F4BA-EA824DE1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002D-776D-4776-917F-334810ACF677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F9779-E59F-A9B7-D55D-D307FB8E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0BCC3-B9C0-0357-C276-19DD5AA0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980B-287D-4748-842E-D52C4EE17FD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59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18B-FE79-8329-A67E-67B34B2D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730250"/>
            <a:ext cx="21097875" cy="26511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FC96-5F99-4A8C-80D2-B1F7E6AE6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4338" y="3362325"/>
            <a:ext cx="10348912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D8803-CB75-1B88-0353-60266C0E8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84338" y="5010150"/>
            <a:ext cx="10348912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03310-2E88-A39D-2AA4-F78F7B812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82500" y="3362325"/>
            <a:ext cx="10399713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FAA1B-DC07-2502-2C62-5BE4A9756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82500" y="5010150"/>
            <a:ext cx="10399713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FF0B9-4A66-707E-CB3C-28F2009D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3E46-14DE-4611-9022-46CA52DADAE8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997A2-9A63-67B8-9D73-0BB063EC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FD55F-3487-D93D-6ADF-B30129E3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E2D1-CCE4-4E68-BDBE-79BF5D53F87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7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ADB4-0C5C-39EA-C446-55CAE3E7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215E4-0599-2337-2285-058B23C9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3E46-14DE-4611-9022-46CA52DADAE8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DA4C5-3EBB-6F3F-94AD-EC1BFE96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B4778-D994-4047-CADF-70AB57AB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EE2C-74DA-4F44-8F71-FCAC16641BB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66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D0EA2-2A21-80AB-8DF1-E94191D6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3E46-14DE-4611-9022-46CA52DADAE8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DDC94-DC2D-5EF6-FA80-8C97FCCF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23F15-0B09-32F8-63F0-CA45ECC0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A157-6D05-45E1-B00B-27968B32ECC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5573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986C-6CA4-B192-2105-0C1AA70F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914400"/>
            <a:ext cx="78898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6C9B-DB87-B4BE-1B43-6CA18680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5" y="1974850"/>
            <a:ext cx="12384088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89179-7E7E-A7D5-0D7D-8BA75D5EA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4338" y="4114800"/>
            <a:ext cx="78898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3C930-7ED6-EEB2-6EE5-C6797A43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3E46-14DE-4611-9022-46CA52DADAE8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41148-5830-38DB-F9BA-C454232B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96E77-B8A6-6F4D-23C2-0C3D4415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C036-7EA5-49F9-90A7-B43EBCD37E9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08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4459-FE4E-7ECF-E24E-756A4B63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8" y="914400"/>
            <a:ext cx="78898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63622-00A0-DEE5-D5D8-CE2C12E58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98125" y="1974850"/>
            <a:ext cx="12384088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C0DD2-703F-9F10-CBF4-1F51E4F46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4338" y="4114800"/>
            <a:ext cx="78898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57084-E167-6CC0-3FFB-48167DBE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3E46-14DE-4611-9022-46CA52DADAE8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2E5DB-923B-68CE-8190-831C454A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F3263-BEBA-FC26-17E9-DED97E40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4114-0C53-40AA-AE36-AEEB4463C17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68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67573-3A56-0461-CC45-30EDD6CA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163" y="730250"/>
            <a:ext cx="2109787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2F382-AF1C-9125-F0B8-67447713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1163" y="3651250"/>
            <a:ext cx="21097875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ADA00-3151-D381-685A-37E4A0D88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1163" y="12712700"/>
            <a:ext cx="550386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13E46-14DE-4611-9022-46CA52DADAE8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AF230-483C-82C7-4246-011DC654C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02600" y="12712700"/>
            <a:ext cx="82550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5082E-4F18-E085-57A2-0339A1874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75175" y="12712700"/>
            <a:ext cx="550386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89C32-2BB0-42DC-ACD8-30F30ED9573B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AFF0AB-8E4E-457A-0219-240C2941A4FD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24460200" cy="137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4A2C7-4B15-F5C1-A91C-E209B5C3DA2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221480" y="12493800"/>
            <a:ext cx="5698440" cy="945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37688-B2BB-F53F-B3A8-74F5A6975E9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8363520" y="12493800"/>
            <a:ext cx="7752960" cy="945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2F804-E37D-7827-0198-886593E458D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7536320" y="12493800"/>
            <a:ext cx="5698440" cy="945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ED33D7A-EA6F-4313-8CCE-C4DC41C9210D}" type="slidenum"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949AF71-741D-D795-F44C-5AA5369A9710}"/>
              </a:ext>
            </a:extLst>
          </p:cNvPr>
          <p:cNvSpPr/>
          <p:nvPr/>
        </p:nvSpPr>
        <p:spPr>
          <a:xfrm>
            <a:off x="0" y="3317759"/>
            <a:ext cx="24963840" cy="70505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D3D23-4F89-B7C8-D187-3D465E225E24}"/>
              </a:ext>
            </a:extLst>
          </p:cNvPr>
          <p:cNvSpPr txBox="1"/>
          <p:nvPr/>
        </p:nvSpPr>
        <p:spPr>
          <a:xfrm>
            <a:off x="1221480" y="3418920"/>
            <a:ext cx="22013280" cy="6120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lvl="0" algn="ctr" rtl="0" hangingPunct="0">
              <a:buNone/>
              <a:tabLst/>
            </a:pPr>
            <a:endParaRPr lang="en-US" sz="4400" b="0" i="0" u="none" strike="noStrike" kern="1200">
              <a:ln>
                <a:noFill/>
              </a:ln>
              <a:solidFill>
                <a:srgbClr val="FFFFFF"/>
              </a:solidFill>
              <a:latin typeface="Lohit Hindi" pitchFamily="2"/>
              <a:ea typeface="Lohit Hindi" pitchFamily="2"/>
              <a:cs typeface="Lohit Hind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A6981-EB15-E7FD-549D-6AD74EDBCFCC}"/>
              </a:ext>
            </a:extLst>
          </p:cNvPr>
          <p:cNvSpPr txBox="1"/>
          <p:nvPr/>
        </p:nvSpPr>
        <p:spPr>
          <a:xfrm>
            <a:off x="1221480" y="5755320"/>
            <a:ext cx="22013280" cy="6120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lvl="0" rtl="0" hangingPunct="0">
              <a:spcBef>
                <a:spcPts val="0"/>
              </a:spcBef>
              <a:spcAft>
                <a:spcPts val="2494"/>
              </a:spcAft>
              <a:buNone/>
              <a:tabLst/>
            </a:pPr>
            <a:endParaRPr lang="en-US" sz="3200" b="0" i="0" u="none" strike="noStrike" kern="1200">
              <a:ln>
                <a:noFill/>
              </a:ln>
              <a:solidFill>
                <a:srgbClr val="FFFFFF"/>
              </a:solidFill>
              <a:latin typeface="Lohit Hindi" pitchFamily="2"/>
              <a:ea typeface="Lohit Hindi" pitchFamily="2"/>
              <a:cs typeface="Lohit Hindi" pitchFamily="2"/>
            </a:endParaRPr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CDA1BFF4-D83E-85C9-F6B6-81376B9DA9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1480" y="545040"/>
            <a:ext cx="22013280" cy="228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D82D20-DD0B-9B67-5E36-AA8086BBAA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21480" y="3207960"/>
            <a:ext cx="21524040" cy="7955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rtl="0" hangingPunct="0">
        <a:tabLst/>
        <a:defRPr lang="en-US" sz="2400"/>
      </a:lvl1pPr>
    </p:titleStyle>
    <p:bodyStyle>
      <a:lvl1pPr rtl="0" hangingPunct="0">
        <a:tabLst/>
        <a:defRPr lang="en-US" sz="2400"/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84CC5E-F8AB-C737-9550-555E602B8859}"/>
              </a:ext>
            </a:extLst>
          </p:cNvPr>
          <p:cNvSpPr txBox="1"/>
          <p:nvPr/>
        </p:nvSpPr>
        <p:spPr>
          <a:xfrm>
            <a:off x="1221480" y="545040"/>
            <a:ext cx="22013280" cy="6120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lvl="0" algn="ctr" rtl="0" hangingPunct="0">
              <a:buNone/>
              <a:tabLst/>
            </a:pPr>
            <a:endParaRPr lang="en-US" sz="4400" b="0" i="0" u="none" strike="noStrike" kern="1200">
              <a:ln>
                <a:noFill/>
              </a:ln>
              <a:latin typeface="Lohit Hindi" pitchFamily="2"/>
              <a:ea typeface="Lohit Hindi" pitchFamily="2"/>
              <a:cs typeface="Lohit Hindi" pitchFamily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11F2A-3574-74E6-D316-AA91CF8C207B}"/>
              </a:ext>
            </a:extLst>
          </p:cNvPr>
          <p:cNvSpPr txBox="1"/>
          <p:nvPr/>
        </p:nvSpPr>
        <p:spPr>
          <a:xfrm>
            <a:off x="1221480" y="3207960"/>
            <a:ext cx="22013280" cy="6120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lvl="0" rtl="0" hangingPunct="0">
              <a:spcBef>
                <a:spcPts val="0"/>
              </a:spcBef>
              <a:spcAft>
                <a:spcPts val="2494"/>
              </a:spcAft>
              <a:buNone/>
              <a:tabLst/>
            </a:pPr>
            <a:endParaRPr lang="en-US" sz="3200" b="0" i="0" u="none" strike="noStrike" kern="1200">
              <a:ln>
                <a:noFill/>
              </a:ln>
              <a:latin typeface="Lohit Hindi" pitchFamily="2"/>
              <a:ea typeface="Lohit Hindi" pitchFamily="2"/>
              <a:cs typeface="Lohit Hindi" pitchFamily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61DE-132E-A5B9-F0B4-DFB0E12B7D7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221480" y="12493800"/>
            <a:ext cx="5698440" cy="945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F5BF-8843-86AB-8A93-CD2F3976065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8363520" y="12493800"/>
            <a:ext cx="7752960" cy="945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D0026-748D-469D-BE8B-FE6E23B4E86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7536320" y="12493800"/>
            <a:ext cx="5698440" cy="945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B3504EF-64F8-40CB-99F6-BD28ED9F9513}" type="slidenum"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D30A8-2C42-5674-17DF-26F7EC2F635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24460200" cy="137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35E829CA-E6DD-229E-63C4-D20B11CE2D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1480" y="545040"/>
            <a:ext cx="22013280" cy="228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584FB0-4AD6-8C80-B1E0-C4FECDD7A1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21480" y="3207960"/>
            <a:ext cx="21524040" cy="7955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rtl="0" hangingPunct="0">
        <a:tabLst/>
        <a:defRPr lang="en-US" sz="2400"/>
      </a:lvl1pPr>
    </p:titleStyle>
    <p:bodyStyle>
      <a:lvl1pPr rtl="0" hangingPunct="0">
        <a:tabLst/>
        <a:defRPr lang="en-US" sz="2400"/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EDFD0-0C1C-58B4-598E-6DBF2CAD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163" y="730250"/>
            <a:ext cx="2109787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21A3-49C3-56DC-89D4-0B5F1828D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1163" y="3651250"/>
            <a:ext cx="21097875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B8E3-FBB4-FF7F-F67E-1BBD9F9BE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1163" y="12712700"/>
            <a:ext cx="550386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7002D-776D-4776-917F-334810ACF677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82D34-BCC5-C6C4-FD64-C0C2B7FF9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02600" y="12712700"/>
            <a:ext cx="82550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5D7E-61A7-D3DE-B81F-28F14E6B5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75175" y="12712700"/>
            <a:ext cx="550386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EC1F0-91E5-42D0-9479-0EC5DD0A6F9E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785735C-9651-422A-76F5-A50DECB35A3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360737" y="5078413"/>
            <a:ext cx="17738725" cy="2782887"/>
          </a:xfrm>
          <a:noFill/>
          <a:ln>
            <a:noFill/>
          </a:ln>
        </p:spPr>
        <p:txBody>
          <a:bodyPr lIns="0" tIns="0" rIns="0" bIns="0" anchor="ctr">
            <a:normAutofit lnSpcReduction="10000"/>
          </a:bodyPr>
          <a:lstStyle/>
          <a:p>
            <a:pPr marL="0" lvl="0" indent="0" hangingPunct="0">
              <a:buNone/>
            </a:pPr>
            <a:r>
              <a:rPr lang="en-US" sz="11620" b="1">
                <a:solidFill>
                  <a:srgbClr val="999999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ＭＳ Ｐゴシック" pitchFamily="2"/>
                <a:cs typeface="Arial" pitchFamily="2"/>
              </a:rPr>
              <a:t>GlusterFS</a:t>
            </a:r>
          </a:p>
          <a:p>
            <a:pPr marL="0" lvl="0" indent="0" hangingPunct="0">
              <a:buNone/>
            </a:pPr>
            <a:r>
              <a:rPr lang="en-US" sz="8000" i="1">
                <a:solidFill>
                  <a:srgbClr val="004586"/>
                </a:solidFill>
                <a:latin typeface="Arial" pitchFamily="18"/>
                <a:ea typeface="ＭＳ Ｐゴシック" pitchFamily="2"/>
                <a:cs typeface="Arial" pitchFamily="2"/>
              </a:rPr>
              <a:t>A Scale-out Software Defined Storage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62236019-B848-1642-A18E-B9995AAE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9B84095-2E7E-44FA-8D07-A3939E0A7E2A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E8181-D8F7-3528-47F8-F434D92DA9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GlusterFS Volume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E5D426D-E889-896B-E311-A230E31C11CC}"/>
              </a:ext>
            </a:extLst>
          </p:cNvPr>
          <p:cNvSpPr/>
          <p:nvPr/>
        </p:nvSpPr>
        <p:spPr>
          <a:xfrm>
            <a:off x="9207720" y="676656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609ECD5-B174-0BCD-4484-2B29C0A9EEAE}"/>
              </a:ext>
            </a:extLst>
          </p:cNvPr>
          <p:cNvSpPr/>
          <p:nvPr/>
        </p:nvSpPr>
        <p:spPr>
          <a:xfrm>
            <a:off x="16177680" y="676656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3A3ABFE-B869-A24D-922D-EF0E9FD58402}"/>
              </a:ext>
            </a:extLst>
          </p:cNvPr>
          <p:cNvSpPr/>
          <p:nvPr/>
        </p:nvSpPr>
        <p:spPr>
          <a:xfrm>
            <a:off x="2604240" y="676656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AF59FB-99BB-3E98-A073-34F4E455ACE5}"/>
              </a:ext>
            </a:extLst>
          </p:cNvPr>
          <p:cNvSpPr/>
          <p:nvPr/>
        </p:nvSpPr>
        <p:spPr>
          <a:xfrm>
            <a:off x="2879280" y="823536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2F589FF-01B7-BAF9-80CA-C31F134F3C05}"/>
              </a:ext>
            </a:extLst>
          </p:cNvPr>
          <p:cNvSpPr/>
          <p:nvPr/>
        </p:nvSpPr>
        <p:spPr>
          <a:xfrm>
            <a:off x="5080320" y="82296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56E3682-A5C2-BBC7-83D6-6D38A3A6B945}"/>
              </a:ext>
            </a:extLst>
          </p:cNvPr>
          <p:cNvSpPr/>
          <p:nvPr/>
        </p:nvSpPr>
        <p:spPr>
          <a:xfrm>
            <a:off x="10583280" y="82296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98BFCA-B996-6950-454C-2203FFBDC8DF}"/>
              </a:ext>
            </a:extLst>
          </p:cNvPr>
          <p:cNvSpPr/>
          <p:nvPr/>
        </p:nvSpPr>
        <p:spPr>
          <a:xfrm>
            <a:off x="17553600" y="82296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D1E46E-3CC9-06C2-AE4E-825885EAA71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754920" y="3017520"/>
            <a:ext cx="2797200" cy="228600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>
                <a:alpha val="15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DB44A0-08A3-0F59-1C13-56CDF916D155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flipH="1">
            <a:off x="3429540" y="5303520"/>
            <a:ext cx="7723980" cy="29318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B19BDA-918B-3BB0-729F-40B3C0B0B920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flipH="1">
            <a:off x="5630580" y="5303520"/>
            <a:ext cx="5522940" cy="292608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24975A-B766-D79B-EB28-78E35B6883AE}"/>
              </a:ext>
            </a:extLst>
          </p:cNvPr>
          <p:cNvCxnSpPr>
            <a:stCxn id="10" idx="2"/>
          </p:cNvCxnSpPr>
          <p:nvPr/>
        </p:nvCxnSpPr>
        <p:spPr>
          <a:xfrm flipH="1">
            <a:off x="11133360" y="5303520"/>
            <a:ext cx="20159" cy="292608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5489D6-CC34-A3E8-5BD0-3B27CBE998DB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11153520" y="5303520"/>
            <a:ext cx="6950340" cy="292608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BA0387-DDCB-D742-17F1-42E685F224FE}"/>
              </a:ext>
            </a:extLst>
          </p:cNvPr>
          <p:cNvSpPr txBox="1"/>
          <p:nvPr/>
        </p:nvSpPr>
        <p:spPr>
          <a:xfrm>
            <a:off x="13240080" y="3673800"/>
            <a:ext cx="52308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GlusterFS Volume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7CFE8-BA3C-36F0-51E1-0C6D09615637}"/>
              </a:ext>
            </a:extLst>
          </p:cNvPr>
          <p:cNvSpPr txBox="1"/>
          <p:nvPr/>
        </p:nvSpPr>
        <p:spPr>
          <a:xfrm>
            <a:off x="2696040" y="117205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BE3C71-243D-06E6-60A7-C023C952997A}"/>
              </a:ext>
            </a:extLst>
          </p:cNvPr>
          <p:cNvSpPr txBox="1"/>
          <p:nvPr/>
        </p:nvSpPr>
        <p:spPr>
          <a:xfrm>
            <a:off x="9482760" y="1161288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6460C-4BD3-6BFB-F9F4-4C912886BC1D}"/>
              </a:ext>
            </a:extLst>
          </p:cNvPr>
          <p:cNvSpPr txBox="1"/>
          <p:nvPr/>
        </p:nvSpPr>
        <p:spPr>
          <a:xfrm>
            <a:off x="16453080" y="1162907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4DBCB4-8986-0AC7-CF5B-CFDFB7CF6083}"/>
              </a:ext>
            </a:extLst>
          </p:cNvPr>
          <p:cNvSpPr txBox="1"/>
          <p:nvPr/>
        </p:nvSpPr>
        <p:spPr>
          <a:xfrm>
            <a:off x="2787480" y="99669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6E3A7A-D246-62D7-44A8-EABB758B3CAB}"/>
              </a:ext>
            </a:extLst>
          </p:cNvPr>
          <p:cNvSpPr txBox="1"/>
          <p:nvPr/>
        </p:nvSpPr>
        <p:spPr>
          <a:xfrm>
            <a:off x="4805280" y="99669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AD7A27-4876-015B-6BD2-9651B3391760}"/>
              </a:ext>
            </a:extLst>
          </p:cNvPr>
          <p:cNvSpPr txBox="1"/>
          <p:nvPr/>
        </p:nvSpPr>
        <p:spPr>
          <a:xfrm>
            <a:off x="10308240" y="99669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C37BC-5F5A-96E3-4915-EB6A21593BFC}"/>
              </a:ext>
            </a:extLst>
          </p:cNvPr>
          <p:cNvSpPr txBox="1"/>
          <p:nvPr/>
        </p:nvSpPr>
        <p:spPr>
          <a:xfrm>
            <a:off x="17461800" y="989784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1">
            <a:extLst>
              <a:ext uri="{FF2B5EF4-FFF2-40B4-BE49-F238E27FC236}">
                <a16:creationId xmlns:a16="http://schemas.microsoft.com/office/drawing/2014/main" id="{A9B3BBD9-ED11-7B5F-0725-D14A5C98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F90B674-3A83-46DE-9EB3-F183B90B2F1B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9FCCC-382B-8B54-D245-6F94933D3E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GlusterFS</a:t>
            </a:r>
            <a:r>
              <a:rPr lang="en-US" sz="8000">
                <a:latin typeface="Liberation Sans" pitchFamily="34"/>
              </a:rPr>
              <a:t> </a:t>
            </a:r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Volume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A9ABC8E-2176-45F9-F489-5143E2A56836}"/>
              </a:ext>
            </a:extLst>
          </p:cNvPr>
          <p:cNvSpPr/>
          <p:nvPr/>
        </p:nvSpPr>
        <p:spPr>
          <a:xfrm>
            <a:off x="9207720" y="676656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23B8D5C-55A1-38CA-C060-15F10A019DEB}"/>
              </a:ext>
            </a:extLst>
          </p:cNvPr>
          <p:cNvSpPr/>
          <p:nvPr/>
        </p:nvSpPr>
        <p:spPr>
          <a:xfrm>
            <a:off x="16177680" y="676656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3BA6B0-AA6A-64AA-79DB-62D019C11A5D}"/>
              </a:ext>
            </a:extLst>
          </p:cNvPr>
          <p:cNvSpPr/>
          <p:nvPr/>
        </p:nvSpPr>
        <p:spPr>
          <a:xfrm>
            <a:off x="2604240" y="676656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CEA1C8-3296-E51C-D539-69418EF2FAEA}"/>
              </a:ext>
            </a:extLst>
          </p:cNvPr>
          <p:cNvSpPr/>
          <p:nvPr/>
        </p:nvSpPr>
        <p:spPr>
          <a:xfrm>
            <a:off x="2879280" y="823536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22A16F-1519-5E79-15AE-0DFABFA806E6}"/>
              </a:ext>
            </a:extLst>
          </p:cNvPr>
          <p:cNvSpPr/>
          <p:nvPr/>
        </p:nvSpPr>
        <p:spPr>
          <a:xfrm>
            <a:off x="4896720" y="82296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A3BFA79-3EA4-113E-B738-1DB0078CB78A}"/>
              </a:ext>
            </a:extLst>
          </p:cNvPr>
          <p:cNvSpPr/>
          <p:nvPr/>
        </p:nvSpPr>
        <p:spPr>
          <a:xfrm>
            <a:off x="11522160" y="82296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AA8A48-D8BD-1F53-14FD-C259C70F5DD0}"/>
              </a:ext>
            </a:extLst>
          </p:cNvPr>
          <p:cNvSpPr/>
          <p:nvPr/>
        </p:nvSpPr>
        <p:spPr>
          <a:xfrm>
            <a:off x="18471240" y="82296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291143-94CF-D5A8-871F-33514C7177D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027760" y="2468880"/>
            <a:ext cx="2797200" cy="228600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>
                <a:alpha val="15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320955-176F-027D-B709-FD889BE7C517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15426360" y="4754880"/>
            <a:ext cx="3595140" cy="347472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D31717-1667-2F1E-1BFB-525DC01D6A76}"/>
              </a:ext>
            </a:extLst>
          </p:cNvPr>
          <p:cNvSpPr txBox="1"/>
          <p:nvPr/>
        </p:nvSpPr>
        <p:spPr>
          <a:xfrm>
            <a:off x="4190399" y="3125159"/>
            <a:ext cx="2759039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Volume1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B883F-C3D7-8A60-14F2-045A51A81F8D}"/>
              </a:ext>
            </a:extLst>
          </p:cNvPr>
          <p:cNvSpPr txBox="1"/>
          <p:nvPr/>
        </p:nvSpPr>
        <p:spPr>
          <a:xfrm>
            <a:off x="2696040" y="117205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C652B-0902-FEF2-BAEB-EB8B9ECDE09A}"/>
              </a:ext>
            </a:extLst>
          </p:cNvPr>
          <p:cNvSpPr txBox="1"/>
          <p:nvPr/>
        </p:nvSpPr>
        <p:spPr>
          <a:xfrm>
            <a:off x="9482760" y="1161288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668274-ADE0-F4FE-E6FE-82EF41C05BC2}"/>
              </a:ext>
            </a:extLst>
          </p:cNvPr>
          <p:cNvSpPr txBox="1"/>
          <p:nvPr/>
        </p:nvSpPr>
        <p:spPr>
          <a:xfrm>
            <a:off x="16453080" y="1162907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EBFB7-BCC2-180D-29D4-4BE5B66F478C}"/>
              </a:ext>
            </a:extLst>
          </p:cNvPr>
          <p:cNvSpPr txBox="1"/>
          <p:nvPr/>
        </p:nvSpPr>
        <p:spPr>
          <a:xfrm>
            <a:off x="2787480" y="99669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990020-0EC2-7729-B74B-13235AB001FB}"/>
              </a:ext>
            </a:extLst>
          </p:cNvPr>
          <p:cNvSpPr txBox="1"/>
          <p:nvPr/>
        </p:nvSpPr>
        <p:spPr>
          <a:xfrm>
            <a:off x="4621680" y="99669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395DC-FD3B-1C5C-6CDA-A01B63ED2F1F}"/>
              </a:ext>
            </a:extLst>
          </p:cNvPr>
          <p:cNvSpPr txBox="1"/>
          <p:nvPr/>
        </p:nvSpPr>
        <p:spPr>
          <a:xfrm>
            <a:off x="11247119" y="99669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CD030-C0E2-1189-4E29-D13A3A2ABBA0}"/>
              </a:ext>
            </a:extLst>
          </p:cNvPr>
          <p:cNvSpPr txBox="1"/>
          <p:nvPr/>
        </p:nvSpPr>
        <p:spPr>
          <a:xfrm>
            <a:off x="18379440" y="989784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F704D76-47E4-14AE-8D9C-4BD31F4E5DE3}"/>
              </a:ext>
            </a:extLst>
          </p:cNvPr>
          <p:cNvSpPr/>
          <p:nvPr/>
        </p:nvSpPr>
        <p:spPr>
          <a:xfrm>
            <a:off x="9784800" y="8245799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FCE128-2BEF-BA11-B964-D3E1F6472549}"/>
              </a:ext>
            </a:extLst>
          </p:cNvPr>
          <p:cNvCxnSpPr>
            <a:stCxn id="10" idx="2"/>
          </p:cNvCxnSpPr>
          <p:nvPr/>
        </p:nvCxnSpPr>
        <p:spPr>
          <a:xfrm flipH="1">
            <a:off x="12072240" y="4754879"/>
            <a:ext cx="3354119" cy="347472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FC7291-5593-248E-7DF4-DA36966ACF47}"/>
              </a:ext>
            </a:extLst>
          </p:cNvPr>
          <p:cNvSpPr txBox="1"/>
          <p:nvPr/>
        </p:nvSpPr>
        <p:spPr>
          <a:xfrm>
            <a:off x="9509760" y="99831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5000C5-3211-D8DD-AC3E-09760602A485}"/>
              </a:ext>
            </a:extLst>
          </p:cNvPr>
          <p:cNvSpPr/>
          <p:nvPr/>
        </p:nvSpPr>
        <p:spPr>
          <a:xfrm>
            <a:off x="16637760" y="822348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FADE12-BC34-D016-9BC3-6E8F1216736A}"/>
              </a:ext>
            </a:extLst>
          </p:cNvPr>
          <p:cNvSpPr txBox="1"/>
          <p:nvPr/>
        </p:nvSpPr>
        <p:spPr>
          <a:xfrm>
            <a:off x="16545960" y="989172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9740301-F8E7-F34C-35FE-6B3587EC5A6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21120" y="2377439"/>
            <a:ext cx="2797200" cy="228600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>
                <a:alpha val="15000"/>
              </a:srgbClr>
            </a:outerShdw>
          </a:effec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7C2DBF-2D11-8547-5913-F35D5764F1DB}"/>
              </a:ext>
            </a:extLst>
          </p:cNvPr>
          <p:cNvCxnSpPr>
            <a:stCxn id="25" idx="2"/>
          </p:cNvCxnSpPr>
          <p:nvPr/>
        </p:nvCxnSpPr>
        <p:spPr>
          <a:xfrm flipH="1">
            <a:off x="3429360" y="4663440"/>
            <a:ext cx="4590360" cy="357192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50D904-D11D-981E-68CC-659AC28158DF}"/>
              </a:ext>
            </a:extLst>
          </p:cNvPr>
          <p:cNvCxnSpPr>
            <a:stCxn id="25" idx="2"/>
          </p:cNvCxnSpPr>
          <p:nvPr/>
        </p:nvCxnSpPr>
        <p:spPr>
          <a:xfrm flipH="1">
            <a:off x="5446800" y="4663440"/>
            <a:ext cx="2572920" cy="356616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4680F7-5F65-F169-98E5-DBE23D0C8F6E}"/>
              </a:ext>
            </a:extLst>
          </p:cNvPr>
          <p:cNvCxnSpPr>
            <a:stCxn id="25" idx="2"/>
            <a:endCxn id="20" idx="0"/>
          </p:cNvCxnSpPr>
          <p:nvPr/>
        </p:nvCxnSpPr>
        <p:spPr>
          <a:xfrm>
            <a:off x="8019720" y="4663439"/>
            <a:ext cx="2315340" cy="358236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D2501E-DE6A-9A48-0960-4E45CE4B6AD2}"/>
              </a:ext>
            </a:extLst>
          </p:cNvPr>
          <p:cNvCxnSpPr>
            <a:stCxn id="25" idx="2"/>
          </p:cNvCxnSpPr>
          <p:nvPr/>
        </p:nvCxnSpPr>
        <p:spPr>
          <a:xfrm>
            <a:off x="8019720" y="4663440"/>
            <a:ext cx="9168120" cy="35600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97F2E7-1466-FACF-15DF-01AFDD56DF0C}"/>
              </a:ext>
            </a:extLst>
          </p:cNvPr>
          <p:cNvSpPr txBox="1"/>
          <p:nvPr/>
        </p:nvSpPr>
        <p:spPr>
          <a:xfrm>
            <a:off x="16717680" y="3291839"/>
            <a:ext cx="2759039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Volume2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446F5037-D51A-5C65-FB91-78C48F31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2010DE-6626-4637-BFB6-D68CF71DD54C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FEA17-0DD1-2BF8-1ED0-FBF858FAAA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Translators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F8E29-27C7-1378-D050-1C6A65E351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5211763"/>
            <a:ext cx="21947188" cy="6858000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Translators can be stacked together for achieving desired functionality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Translators are deployment agnostic – can be loaded in either the client or server stacks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2215532-BCE3-D6DF-099C-AF5CA2723C7C}"/>
              </a:ext>
            </a:extLst>
          </p:cNvPr>
          <p:cNvSpPr/>
          <p:nvPr/>
        </p:nvSpPr>
        <p:spPr>
          <a:xfrm>
            <a:off x="1440000" y="2880000"/>
            <a:ext cx="19800000" cy="144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99"/>
          </a:solidFill>
          <a:ln w="76320">
            <a:solidFill>
              <a:srgbClr val="FF9900"/>
            </a:solidFill>
            <a:custDash>
              <a:ds d="197000" sp="197000"/>
            </a:custDash>
          </a:ln>
        </p:spPr>
        <p:txBody>
          <a:bodyPr vert="horz" wrap="none" lIns="127800" tIns="82800" rIns="127800" bIns="82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5B8CA-C733-C55D-196D-37829DD80B95}"/>
              </a:ext>
            </a:extLst>
          </p:cNvPr>
          <p:cNvSpPr txBox="1"/>
          <p:nvPr/>
        </p:nvSpPr>
        <p:spPr>
          <a:xfrm>
            <a:off x="1884600" y="3247200"/>
            <a:ext cx="16769880" cy="771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Building block of GlusterFS process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ate Placeholder 1">
            <a:extLst>
              <a:ext uri="{FF2B5EF4-FFF2-40B4-BE49-F238E27FC236}">
                <a16:creationId xmlns:a16="http://schemas.microsoft.com/office/drawing/2014/main" id="{D1568511-B1E1-3568-114A-10FBD1DF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5A8177C-290E-4D56-9D84-2572DCE4B98F}" type="datetime1">
              <a:t>7/29/2022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4DDE00F-D65D-C0F7-EF80-E15FA79E0E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Translators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A87D4C7-C0C0-3367-B803-14A8B1FFF8DE}"/>
              </a:ext>
            </a:extLst>
          </p:cNvPr>
          <p:cNvSpPr/>
          <p:nvPr/>
        </p:nvSpPr>
        <p:spPr>
          <a:xfrm>
            <a:off x="3563280" y="9235440"/>
            <a:ext cx="3749040" cy="25603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BFD68B-3022-FC4C-85EA-42542918020E}"/>
              </a:ext>
            </a:extLst>
          </p:cNvPr>
          <p:cNvCxnSpPr>
            <a:stCxn id="15" idx="2"/>
          </p:cNvCxnSpPr>
          <p:nvPr/>
        </p:nvCxnSpPr>
        <p:spPr>
          <a:xfrm flipH="1">
            <a:off x="5418360" y="7498080"/>
            <a:ext cx="27899" cy="2160720"/>
          </a:xfrm>
          <a:prstGeom prst="straightConnector1">
            <a:avLst/>
          </a:prstGeom>
          <a:noFill/>
          <a:ln w="5724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57F6F0B-5F42-8FFE-4905-15881B2F4FF8}"/>
              </a:ext>
            </a:extLst>
          </p:cNvPr>
          <p:cNvSpPr/>
          <p:nvPr/>
        </p:nvSpPr>
        <p:spPr>
          <a:xfrm>
            <a:off x="3474720" y="3291839"/>
            <a:ext cx="17739360" cy="4297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8FC88B-11C2-0333-8D9B-C550E94CF461}"/>
              </a:ext>
            </a:extLst>
          </p:cNvPr>
          <p:cNvCxnSpPr/>
          <p:nvPr/>
        </p:nvCxnSpPr>
        <p:spPr>
          <a:xfrm flipH="1">
            <a:off x="12600000" y="2995200"/>
            <a:ext cx="18720" cy="2044800"/>
          </a:xfrm>
          <a:prstGeom prst="straightConnector1">
            <a:avLst/>
          </a:prstGeom>
          <a:noFill/>
          <a:ln w="57240">
            <a:solidFill>
              <a:srgbClr val="000000"/>
            </a:solidFill>
            <a:prstDash val="solid"/>
          </a:ln>
        </p:spPr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C5B67FA-4F3A-6D13-20A1-349471DA4BA1}"/>
              </a:ext>
            </a:extLst>
          </p:cNvPr>
          <p:cNvSpPr/>
          <p:nvPr/>
        </p:nvSpPr>
        <p:spPr>
          <a:xfrm>
            <a:off x="2651760" y="7955280"/>
            <a:ext cx="19202400" cy="8229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9999"/>
          </a:solidFill>
          <a:ln w="0">
            <a:solidFill>
              <a:srgbClr val="80808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6902E-7256-F668-126A-EAE6B98B73FE}"/>
              </a:ext>
            </a:extLst>
          </p:cNvPr>
          <p:cNvSpPr txBox="1"/>
          <p:nvPr/>
        </p:nvSpPr>
        <p:spPr>
          <a:xfrm>
            <a:off x="4572000" y="7955280"/>
            <a:ext cx="154533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GigE, 10GigE – TCP/IP  /  Inifiniband - RDMA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62C00A-F2B3-DFE2-CCF9-8A582A151A66}"/>
              </a:ext>
            </a:extLst>
          </p:cNvPr>
          <p:cNvSpPr/>
          <p:nvPr/>
        </p:nvSpPr>
        <p:spPr>
          <a:xfrm>
            <a:off x="10607040" y="2355120"/>
            <a:ext cx="4023360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9A8221-863A-73B5-1661-850F83D272A9}"/>
              </a:ext>
            </a:extLst>
          </p:cNvPr>
          <p:cNvSpPr/>
          <p:nvPr/>
        </p:nvSpPr>
        <p:spPr>
          <a:xfrm>
            <a:off x="7200000" y="5040000"/>
            <a:ext cx="1080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F4F264-8E45-1A42-129D-941121A2E415}"/>
              </a:ext>
            </a:extLst>
          </p:cNvPr>
          <p:cNvSpPr/>
          <p:nvPr/>
        </p:nvSpPr>
        <p:spPr>
          <a:xfrm>
            <a:off x="13985280" y="6027119"/>
            <a:ext cx="540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2E4B34D-40F6-4446-2002-DDB7E7D7A238}"/>
              </a:ext>
            </a:extLst>
          </p:cNvPr>
          <p:cNvSpPr/>
          <p:nvPr/>
        </p:nvSpPr>
        <p:spPr>
          <a:xfrm>
            <a:off x="5577840" y="6027119"/>
            <a:ext cx="540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9D03AA5-BDC1-39F7-DA8F-A7FD42AE044C}"/>
              </a:ext>
            </a:extLst>
          </p:cNvPr>
          <p:cNvSpPr/>
          <p:nvPr/>
        </p:nvSpPr>
        <p:spPr>
          <a:xfrm>
            <a:off x="3909600" y="9658800"/>
            <a:ext cx="3017520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FF999B-58FC-8B32-D603-581109ABD902}"/>
              </a:ext>
            </a:extLst>
          </p:cNvPr>
          <p:cNvSpPr/>
          <p:nvPr/>
        </p:nvSpPr>
        <p:spPr>
          <a:xfrm>
            <a:off x="4297680" y="6858000"/>
            <a:ext cx="2377439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91386C-6B5D-4381-DEFF-7E6C24A4D123}"/>
              </a:ext>
            </a:extLst>
          </p:cNvPr>
          <p:cNvSpPr txBox="1"/>
          <p:nvPr/>
        </p:nvSpPr>
        <p:spPr>
          <a:xfrm>
            <a:off x="4754879" y="6895800"/>
            <a:ext cx="13827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Client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FEFE-622D-7858-5A7D-B377AD190CB1}"/>
              </a:ext>
            </a:extLst>
          </p:cNvPr>
          <p:cNvSpPr/>
          <p:nvPr/>
        </p:nvSpPr>
        <p:spPr>
          <a:xfrm>
            <a:off x="8839440" y="6858000"/>
            <a:ext cx="2377439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1189F-713F-7B67-EEEF-BC4ACA687E7E}"/>
              </a:ext>
            </a:extLst>
          </p:cNvPr>
          <p:cNvSpPr txBox="1"/>
          <p:nvPr/>
        </p:nvSpPr>
        <p:spPr>
          <a:xfrm>
            <a:off x="9296640" y="6895800"/>
            <a:ext cx="13827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Client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860796-EAC1-7012-0E67-38F35FF0920D}"/>
              </a:ext>
            </a:extLst>
          </p:cNvPr>
          <p:cNvSpPr/>
          <p:nvPr/>
        </p:nvSpPr>
        <p:spPr>
          <a:xfrm>
            <a:off x="13474800" y="6858000"/>
            <a:ext cx="2377439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E82E48-A682-1537-9470-0FAE53591DAA}"/>
              </a:ext>
            </a:extLst>
          </p:cNvPr>
          <p:cNvSpPr txBox="1"/>
          <p:nvPr/>
        </p:nvSpPr>
        <p:spPr>
          <a:xfrm>
            <a:off x="13932000" y="6895800"/>
            <a:ext cx="13827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Client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C5BBD2-D9BB-5D8A-EF39-DB52C80CD791}"/>
              </a:ext>
            </a:extLst>
          </p:cNvPr>
          <p:cNvSpPr/>
          <p:nvPr/>
        </p:nvSpPr>
        <p:spPr>
          <a:xfrm>
            <a:off x="18069120" y="6858000"/>
            <a:ext cx="2377439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B72CE-8044-CC37-6396-8450C3E50132}"/>
              </a:ext>
            </a:extLst>
          </p:cNvPr>
          <p:cNvSpPr txBox="1"/>
          <p:nvPr/>
        </p:nvSpPr>
        <p:spPr>
          <a:xfrm>
            <a:off x="18526320" y="6895800"/>
            <a:ext cx="13827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Client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80C2F5-A783-D265-D225-EF36FFCC9897}"/>
              </a:ext>
            </a:extLst>
          </p:cNvPr>
          <p:cNvSpPr txBox="1"/>
          <p:nvPr/>
        </p:nvSpPr>
        <p:spPr>
          <a:xfrm>
            <a:off x="91440" y="8046720"/>
            <a:ext cx="2743199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Network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065239-AFDD-E971-1193-17EEA9310A0C}"/>
              </a:ext>
            </a:extLst>
          </p:cNvPr>
          <p:cNvCxnSpPr/>
          <p:nvPr/>
        </p:nvCxnSpPr>
        <p:spPr>
          <a:xfrm flipH="1">
            <a:off x="12600000" y="2995200"/>
            <a:ext cx="18720" cy="2044800"/>
          </a:xfrm>
          <a:prstGeom prst="straightConnector1">
            <a:avLst/>
          </a:prstGeom>
          <a:noFill/>
          <a:ln w="57240">
            <a:solidFill>
              <a:srgbClr val="000000"/>
            </a:solidFill>
            <a:prstDash val="solid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29AFF0-C6DD-E67C-37F7-8D233237F0C1}"/>
              </a:ext>
            </a:extLst>
          </p:cNvPr>
          <p:cNvSpPr txBox="1"/>
          <p:nvPr/>
        </p:nvSpPr>
        <p:spPr>
          <a:xfrm>
            <a:off x="12139200" y="2392920"/>
            <a:ext cx="13827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VFS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D325CD-41A0-BBDE-5791-06FCC1616E94}"/>
              </a:ext>
            </a:extLst>
          </p:cNvPr>
          <p:cNvSpPr txBox="1"/>
          <p:nvPr/>
        </p:nvSpPr>
        <p:spPr>
          <a:xfrm>
            <a:off x="10241279" y="5085720"/>
            <a:ext cx="34747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Distribute</a:t>
            </a:r>
          </a:p>
        </p:txBody>
      </p:sp>
      <p:sp>
        <p:nvSpPr>
          <p:cNvPr id="26" name="Straight Connector 25">
            <a:extLst>
              <a:ext uri="{FF2B5EF4-FFF2-40B4-BE49-F238E27FC236}">
                <a16:creationId xmlns:a16="http://schemas.microsoft.com/office/drawing/2014/main" id="{137817B0-2C47-E6A7-3F08-3EA8681B09FB}"/>
              </a:ext>
            </a:extLst>
          </p:cNvPr>
          <p:cNvSpPr/>
          <p:nvPr/>
        </p:nvSpPr>
        <p:spPr>
          <a:xfrm>
            <a:off x="11338560" y="6400799"/>
            <a:ext cx="2377440" cy="0"/>
          </a:xfrm>
          <a:prstGeom prst="line">
            <a:avLst/>
          </a:prstGeom>
          <a:noFill/>
          <a:ln w="152280">
            <a:solidFill>
              <a:srgbClr val="000000"/>
            </a:solidFill>
            <a:custDash>
              <a:ds d="100000" sp="108038"/>
            </a:custDash>
          </a:ln>
        </p:spPr>
        <p:txBody>
          <a:bodyPr vert="horz" wrap="none" lIns="165240" tIns="120240" rIns="165240" bIns="12024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799853-E1D2-EAF3-DAA1-C6C2C5DC4136}"/>
              </a:ext>
            </a:extLst>
          </p:cNvPr>
          <p:cNvSpPr txBox="1"/>
          <p:nvPr/>
        </p:nvSpPr>
        <p:spPr>
          <a:xfrm>
            <a:off x="6309360" y="6072840"/>
            <a:ext cx="34747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Replicate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B8A807-D32B-14EF-301D-52C88D68587F}"/>
              </a:ext>
            </a:extLst>
          </p:cNvPr>
          <p:cNvSpPr txBox="1"/>
          <p:nvPr/>
        </p:nvSpPr>
        <p:spPr>
          <a:xfrm>
            <a:off x="15087599" y="6072840"/>
            <a:ext cx="34747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Replicate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E678DE-4683-DB9A-7B7E-752831ED5B77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8277840" y="5688000"/>
            <a:ext cx="4322160" cy="339119"/>
          </a:xfrm>
          <a:prstGeom prst="straightConnector1">
            <a:avLst/>
          </a:prstGeom>
          <a:noFill/>
          <a:ln w="5724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951447-803E-DC78-7BEB-BBC8B4E50996}"/>
              </a:ext>
            </a:extLst>
          </p:cNvPr>
          <p:cNvCxnSpPr>
            <a:stCxn id="10" idx="2"/>
            <a:endCxn id="28" idx="0"/>
          </p:cNvCxnSpPr>
          <p:nvPr/>
        </p:nvCxnSpPr>
        <p:spPr>
          <a:xfrm>
            <a:off x="12600000" y="5688000"/>
            <a:ext cx="4224959" cy="384840"/>
          </a:xfrm>
          <a:prstGeom prst="straightConnector1">
            <a:avLst/>
          </a:prstGeom>
          <a:noFill/>
          <a:ln w="5724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58F0D6-627F-EDC4-BC55-22B3F045BBBD}"/>
              </a:ext>
            </a:extLst>
          </p:cNvPr>
          <p:cNvCxnSpPr>
            <a:stCxn id="27" idx="2"/>
            <a:endCxn id="15" idx="0"/>
          </p:cNvCxnSpPr>
          <p:nvPr/>
        </p:nvCxnSpPr>
        <p:spPr>
          <a:xfrm flipH="1">
            <a:off x="5446259" y="6675120"/>
            <a:ext cx="2600461" cy="220680"/>
          </a:xfrm>
          <a:prstGeom prst="straightConnector1">
            <a:avLst/>
          </a:prstGeom>
          <a:noFill/>
          <a:ln w="5724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2399B3-6F7F-BC81-6E10-0EEA06A740F4}"/>
              </a:ext>
            </a:extLst>
          </p:cNvPr>
          <p:cNvCxnSpPr>
            <a:stCxn id="27" idx="2"/>
            <a:endCxn id="17" idx="0"/>
          </p:cNvCxnSpPr>
          <p:nvPr/>
        </p:nvCxnSpPr>
        <p:spPr>
          <a:xfrm>
            <a:off x="8046720" y="6675120"/>
            <a:ext cx="1941300" cy="220680"/>
          </a:xfrm>
          <a:prstGeom prst="straightConnector1">
            <a:avLst/>
          </a:prstGeom>
          <a:noFill/>
          <a:ln w="5724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03AF77-213C-6028-CBE7-BF69D5A0866D}"/>
              </a:ext>
            </a:extLst>
          </p:cNvPr>
          <p:cNvCxnSpPr>
            <a:stCxn id="28" idx="2"/>
            <a:endCxn id="19" idx="0"/>
          </p:cNvCxnSpPr>
          <p:nvPr/>
        </p:nvCxnSpPr>
        <p:spPr>
          <a:xfrm flipH="1">
            <a:off x="14623380" y="6675120"/>
            <a:ext cx="2201579" cy="220680"/>
          </a:xfrm>
          <a:prstGeom prst="straightConnector1">
            <a:avLst/>
          </a:prstGeom>
          <a:noFill/>
          <a:ln w="5724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1DAAAC-85F3-8842-3220-D3BC3348318B}"/>
              </a:ext>
            </a:extLst>
          </p:cNvPr>
          <p:cNvCxnSpPr>
            <a:stCxn id="28" idx="2"/>
            <a:endCxn id="21" idx="0"/>
          </p:cNvCxnSpPr>
          <p:nvPr/>
        </p:nvCxnSpPr>
        <p:spPr>
          <a:xfrm>
            <a:off x="16824959" y="6675120"/>
            <a:ext cx="2392741" cy="220680"/>
          </a:xfrm>
          <a:prstGeom prst="straightConnector1">
            <a:avLst/>
          </a:prstGeom>
          <a:noFill/>
          <a:ln w="5724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D1B981-F850-4FA8-A70A-470ADD6C440B}"/>
              </a:ext>
            </a:extLst>
          </p:cNvPr>
          <p:cNvCxnSpPr>
            <a:stCxn id="36" idx="2"/>
          </p:cNvCxnSpPr>
          <p:nvPr/>
        </p:nvCxnSpPr>
        <p:spPr>
          <a:xfrm flipH="1">
            <a:off x="5396040" y="11303280"/>
            <a:ext cx="22320" cy="949680"/>
          </a:xfrm>
          <a:prstGeom prst="straightConnector1">
            <a:avLst/>
          </a:prstGeom>
          <a:noFill/>
          <a:ln w="5724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780CCB1-C97F-F738-78FF-9EB3482E4BCB}"/>
              </a:ext>
            </a:extLst>
          </p:cNvPr>
          <p:cNvSpPr/>
          <p:nvPr/>
        </p:nvSpPr>
        <p:spPr>
          <a:xfrm>
            <a:off x="3909600" y="10663200"/>
            <a:ext cx="3017520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5145E0D-58C0-CC55-CBD4-AD3D0C69D9E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88000" y="12252960"/>
            <a:ext cx="1216439" cy="140075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C3A85AE-A7B4-1847-E5C1-62CF110B5799}"/>
              </a:ext>
            </a:extLst>
          </p:cNvPr>
          <p:cNvSpPr txBox="1"/>
          <p:nvPr/>
        </p:nvSpPr>
        <p:spPr>
          <a:xfrm>
            <a:off x="4366800" y="9658800"/>
            <a:ext cx="18399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Server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FB8BB4-05B0-2289-250C-AA716051BDEB}"/>
              </a:ext>
            </a:extLst>
          </p:cNvPr>
          <p:cNvSpPr txBox="1"/>
          <p:nvPr/>
        </p:nvSpPr>
        <p:spPr>
          <a:xfrm>
            <a:off x="4366800" y="10701000"/>
            <a:ext cx="18399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POSIX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00B309-AA8B-33AD-72E3-9A79B75A9347}"/>
              </a:ext>
            </a:extLst>
          </p:cNvPr>
          <p:cNvCxnSpPr>
            <a:stCxn id="13" idx="2"/>
          </p:cNvCxnSpPr>
          <p:nvPr/>
        </p:nvCxnSpPr>
        <p:spPr>
          <a:xfrm>
            <a:off x="5418360" y="10298880"/>
            <a:ext cx="0" cy="364320"/>
          </a:xfrm>
          <a:prstGeom prst="straightConnector1">
            <a:avLst/>
          </a:prstGeom>
          <a:noFill/>
          <a:ln w="57240">
            <a:solidFill>
              <a:srgbClr val="000000"/>
            </a:solidFill>
            <a:custDash>
              <a:ds d="100000" sp="287421"/>
            </a:custDash>
          </a:ln>
        </p:spPr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6A75875-B46A-0932-4D9E-DBCB10C94FE8}"/>
              </a:ext>
            </a:extLst>
          </p:cNvPr>
          <p:cNvSpPr/>
          <p:nvPr/>
        </p:nvSpPr>
        <p:spPr>
          <a:xfrm>
            <a:off x="8138160" y="9206280"/>
            <a:ext cx="3749040" cy="25603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646051D-92FE-394F-4C71-A6741E17DC6A}"/>
              </a:ext>
            </a:extLst>
          </p:cNvPr>
          <p:cNvCxnSpPr/>
          <p:nvPr/>
        </p:nvCxnSpPr>
        <p:spPr>
          <a:xfrm flipH="1">
            <a:off x="9993240" y="7498080"/>
            <a:ext cx="34920" cy="2131560"/>
          </a:xfrm>
          <a:prstGeom prst="straightConnector1">
            <a:avLst/>
          </a:prstGeom>
          <a:noFill/>
          <a:ln w="5724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5E711B2-D57D-69D9-4BCE-147BE8FC18A2}"/>
              </a:ext>
            </a:extLst>
          </p:cNvPr>
          <p:cNvSpPr/>
          <p:nvPr/>
        </p:nvSpPr>
        <p:spPr>
          <a:xfrm>
            <a:off x="8484480" y="9629640"/>
            <a:ext cx="3017520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C84EBE-6174-B0A4-DDA7-D8BB5E2BD3A6}"/>
              </a:ext>
            </a:extLst>
          </p:cNvPr>
          <p:cNvCxnSpPr>
            <a:stCxn id="45" idx="2"/>
          </p:cNvCxnSpPr>
          <p:nvPr/>
        </p:nvCxnSpPr>
        <p:spPr>
          <a:xfrm flipH="1">
            <a:off x="9970920" y="11274120"/>
            <a:ext cx="22320" cy="949680"/>
          </a:xfrm>
          <a:prstGeom prst="straightConnector1">
            <a:avLst/>
          </a:prstGeom>
          <a:noFill/>
          <a:ln w="5724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84AD186-AC55-FBB0-7CFC-C083068E3FF0}"/>
              </a:ext>
            </a:extLst>
          </p:cNvPr>
          <p:cNvSpPr/>
          <p:nvPr/>
        </p:nvSpPr>
        <p:spPr>
          <a:xfrm>
            <a:off x="8484480" y="10634040"/>
            <a:ext cx="3017520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E5147EA-F9CD-2050-9C8C-1E1F92B1C09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62880" y="12223800"/>
            <a:ext cx="1216439" cy="140075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AFC17CB-2F11-DF5C-7762-A96DD83F2EC3}"/>
              </a:ext>
            </a:extLst>
          </p:cNvPr>
          <p:cNvSpPr txBox="1"/>
          <p:nvPr/>
        </p:nvSpPr>
        <p:spPr>
          <a:xfrm>
            <a:off x="8941680" y="9629640"/>
            <a:ext cx="18399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Server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B5D55F-E8B0-68A5-13F9-C2AB92C21D55}"/>
              </a:ext>
            </a:extLst>
          </p:cNvPr>
          <p:cNvSpPr txBox="1"/>
          <p:nvPr/>
        </p:nvSpPr>
        <p:spPr>
          <a:xfrm>
            <a:off x="8941680" y="10671840"/>
            <a:ext cx="18399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POSIX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56749B-1F8E-3405-C748-9FDF78DC92A5}"/>
              </a:ext>
            </a:extLst>
          </p:cNvPr>
          <p:cNvCxnSpPr>
            <a:stCxn id="43" idx="2"/>
          </p:cNvCxnSpPr>
          <p:nvPr/>
        </p:nvCxnSpPr>
        <p:spPr>
          <a:xfrm>
            <a:off x="9993240" y="10269720"/>
            <a:ext cx="0" cy="364320"/>
          </a:xfrm>
          <a:prstGeom prst="straightConnector1">
            <a:avLst/>
          </a:prstGeom>
          <a:noFill/>
          <a:ln w="57240">
            <a:solidFill>
              <a:srgbClr val="000000"/>
            </a:solidFill>
            <a:custDash>
              <a:ds d="100000" sp="287421"/>
            </a:custDash>
          </a:ln>
        </p:spPr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C4CC924-BB09-5DA1-627B-CC917CFAC846}"/>
              </a:ext>
            </a:extLst>
          </p:cNvPr>
          <p:cNvSpPr/>
          <p:nvPr/>
        </p:nvSpPr>
        <p:spPr>
          <a:xfrm>
            <a:off x="12798720" y="9206280"/>
            <a:ext cx="3749040" cy="25603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5BB673-3AA0-4407-C410-2A63CB43C4E4}"/>
              </a:ext>
            </a:extLst>
          </p:cNvPr>
          <p:cNvCxnSpPr/>
          <p:nvPr/>
        </p:nvCxnSpPr>
        <p:spPr>
          <a:xfrm flipH="1">
            <a:off x="14653800" y="7498080"/>
            <a:ext cx="9720" cy="2131560"/>
          </a:xfrm>
          <a:prstGeom prst="straightConnector1">
            <a:avLst/>
          </a:prstGeom>
          <a:noFill/>
          <a:ln w="5724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9396432-E4AD-9073-D2E7-CEDBFD2F7E9F}"/>
              </a:ext>
            </a:extLst>
          </p:cNvPr>
          <p:cNvSpPr/>
          <p:nvPr/>
        </p:nvSpPr>
        <p:spPr>
          <a:xfrm>
            <a:off x="13145039" y="9629640"/>
            <a:ext cx="3017520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0AEE60-EB45-957E-6BE8-5B2ACA93D646}"/>
              </a:ext>
            </a:extLst>
          </p:cNvPr>
          <p:cNvCxnSpPr>
            <a:stCxn id="54" idx="2"/>
          </p:cNvCxnSpPr>
          <p:nvPr/>
        </p:nvCxnSpPr>
        <p:spPr>
          <a:xfrm flipH="1">
            <a:off x="14631480" y="11274120"/>
            <a:ext cx="22319" cy="949680"/>
          </a:xfrm>
          <a:prstGeom prst="straightConnector1">
            <a:avLst/>
          </a:prstGeom>
          <a:noFill/>
          <a:ln w="5724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8F7388A-9CF0-B27A-42C9-0A53A18EEABA}"/>
              </a:ext>
            </a:extLst>
          </p:cNvPr>
          <p:cNvSpPr/>
          <p:nvPr/>
        </p:nvSpPr>
        <p:spPr>
          <a:xfrm>
            <a:off x="13145039" y="10634040"/>
            <a:ext cx="3017520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08FD1CB-E0EE-5E43-E86B-D6C38E145D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023439" y="12223800"/>
            <a:ext cx="1216439" cy="140075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8E73F99-2B5E-7A41-BB85-9F0C45461C42}"/>
              </a:ext>
            </a:extLst>
          </p:cNvPr>
          <p:cNvSpPr txBox="1"/>
          <p:nvPr/>
        </p:nvSpPr>
        <p:spPr>
          <a:xfrm>
            <a:off x="13602240" y="9629640"/>
            <a:ext cx="18399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Server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9F7FBC-AF4C-FF9A-E8EF-091EB88E5E0C}"/>
              </a:ext>
            </a:extLst>
          </p:cNvPr>
          <p:cNvSpPr txBox="1"/>
          <p:nvPr/>
        </p:nvSpPr>
        <p:spPr>
          <a:xfrm>
            <a:off x="13602240" y="10671840"/>
            <a:ext cx="18399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POSIX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E6DD27-92C6-FFC0-4C44-9CFE9921E894}"/>
              </a:ext>
            </a:extLst>
          </p:cNvPr>
          <p:cNvCxnSpPr>
            <a:stCxn id="52" idx="2"/>
          </p:cNvCxnSpPr>
          <p:nvPr/>
        </p:nvCxnSpPr>
        <p:spPr>
          <a:xfrm>
            <a:off x="14653800" y="10269720"/>
            <a:ext cx="0" cy="364320"/>
          </a:xfrm>
          <a:prstGeom prst="straightConnector1">
            <a:avLst/>
          </a:prstGeom>
          <a:noFill/>
          <a:ln w="57240">
            <a:solidFill>
              <a:srgbClr val="000000"/>
            </a:solidFill>
            <a:custDash>
              <a:ds d="100000" sp="287421"/>
            </a:custDash>
          </a:ln>
        </p:spPr>
      </p:cxn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585553F-3F7A-5C5C-2E3D-D788E210EEE0}"/>
              </a:ext>
            </a:extLst>
          </p:cNvPr>
          <p:cNvSpPr/>
          <p:nvPr/>
        </p:nvSpPr>
        <p:spPr>
          <a:xfrm>
            <a:off x="17373600" y="9144000"/>
            <a:ext cx="3749040" cy="25603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ED53290-2495-DCA3-1944-897C4EEF4321}"/>
              </a:ext>
            </a:extLst>
          </p:cNvPr>
          <p:cNvCxnSpPr/>
          <p:nvPr/>
        </p:nvCxnSpPr>
        <p:spPr>
          <a:xfrm flipH="1">
            <a:off x="19228680" y="7498080"/>
            <a:ext cx="29160" cy="2069280"/>
          </a:xfrm>
          <a:prstGeom prst="straightConnector1">
            <a:avLst/>
          </a:prstGeom>
          <a:noFill/>
          <a:ln w="5724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7B59D8A-C32F-64D7-16DA-2918B0BD1F14}"/>
              </a:ext>
            </a:extLst>
          </p:cNvPr>
          <p:cNvSpPr/>
          <p:nvPr/>
        </p:nvSpPr>
        <p:spPr>
          <a:xfrm>
            <a:off x="17719920" y="9567360"/>
            <a:ext cx="3017520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73E326B-19BA-A870-5C9E-D9E798D15AB6}"/>
              </a:ext>
            </a:extLst>
          </p:cNvPr>
          <p:cNvCxnSpPr>
            <a:stCxn id="63" idx="2"/>
          </p:cNvCxnSpPr>
          <p:nvPr/>
        </p:nvCxnSpPr>
        <p:spPr>
          <a:xfrm flipH="1">
            <a:off x="19206359" y="11211840"/>
            <a:ext cx="22321" cy="949680"/>
          </a:xfrm>
          <a:prstGeom prst="straightConnector1">
            <a:avLst/>
          </a:prstGeom>
          <a:noFill/>
          <a:ln w="5724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F6FA13D-E208-925E-322D-781BAF613ACA}"/>
              </a:ext>
            </a:extLst>
          </p:cNvPr>
          <p:cNvSpPr/>
          <p:nvPr/>
        </p:nvSpPr>
        <p:spPr>
          <a:xfrm>
            <a:off x="17719920" y="10571760"/>
            <a:ext cx="3017520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820442D-52FF-E2CC-4078-33753DAC42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598320" y="12161520"/>
            <a:ext cx="1216439" cy="140075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2D5C52E-41E9-C88C-E7C7-C65D6017AD65}"/>
              </a:ext>
            </a:extLst>
          </p:cNvPr>
          <p:cNvSpPr txBox="1"/>
          <p:nvPr/>
        </p:nvSpPr>
        <p:spPr>
          <a:xfrm>
            <a:off x="18177120" y="9567360"/>
            <a:ext cx="18399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Server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F09439-F5FC-217F-341D-7DEDC43C876C}"/>
              </a:ext>
            </a:extLst>
          </p:cNvPr>
          <p:cNvSpPr txBox="1"/>
          <p:nvPr/>
        </p:nvSpPr>
        <p:spPr>
          <a:xfrm>
            <a:off x="18177120" y="10609560"/>
            <a:ext cx="18399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POSIX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7B95402-736B-9D1B-003F-BC9FEFAE9395}"/>
              </a:ext>
            </a:extLst>
          </p:cNvPr>
          <p:cNvCxnSpPr>
            <a:stCxn id="61" idx="2"/>
          </p:cNvCxnSpPr>
          <p:nvPr/>
        </p:nvCxnSpPr>
        <p:spPr>
          <a:xfrm>
            <a:off x="19228680" y="10207440"/>
            <a:ext cx="0" cy="364320"/>
          </a:xfrm>
          <a:prstGeom prst="straightConnector1">
            <a:avLst/>
          </a:prstGeom>
          <a:noFill/>
          <a:ln w="57240">
            <a:solidFill>
              <a:srgbClr val="000000"/>
            </a:solidFill>
            <a:custDash>
              <a:ds d="100000" sp="287421"/>
            </a:custDash>
          </a:ln>
        </p:spPr>
      </p:cxnSp>
      <p:sp>
        <p:nvSpPr>
          <p:cNvPr id="68" name="Straight Connector 67">
            <a:extLst>
              <a:ext uri="{FF2B5EF4-FFF2-40B4-BE49-F238E27FC236}">
                <a16:creationId xmlns:a16="http://schemas.microsoft.com/office/drawing/2014/main" id="{4AEDF629-3B76-11B3-25E5-875E93C822B1}"/>
              </a:ext>
            </a:extLst>
          </p:cNvPr>
          <p:cNvSpPr/>
          <p:nvPr/>
        </p:nvSpPr>
        <p:spPr>
          <a:xfrm>
            <a:off x="11978640" y="10515600"/>
            <a:ext cx="822960" cy="0"/>
          </a:xfrm>
          <a:prstGeom prst="line">
            <a:avLst/>
          </a:prstGeom>
          <a:noFill/>
          <a:ln w="152280">
            <a:solidFill>
              <a:srgbClr val="000000"/>
            </a:solidFill>
            <a:custDash>
              <a:ds d="100000" sp="108038"/>
            </a:custDash>
          </a:ln>
        </p:spPr>
        <p:txBody>
          <a:bodyPr vert="horz" wrap="none" lIns="165240" tIns="120240" rIns="165240" bIns="12024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7043A6F-A98C-16E1-25C7-C150AFFD15C2}"/>
              </a:ext>
            </a:extLst>
          </p:cNvPr>
          <p:cNvSpPr/>
          <p:nvPr/>
        </p:nvSpPr>
        <p:spPr>
          <a:xfrm>
            <a:off x="7200000" y="3600000"/>
            <a:ext cx="1080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A840DD-7B55-D3CC-D4F0-A39EC0456CCF}"/>
              </a:ext>
            </a:extLst>
          </p:cNvPr>
          <p:cNvSpPr txBox="1"/>
          <p:nvPr/>
        </p:nvSpPr>
        <p:spPr>
          <a:xfrm>
            <a:off x="10332720" y="3600000"/>
            <a:ext cx="34747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I/O Cache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A967E1D-A291-9362-751B-16979F3BC55C}"/>
              </a:ext>
            </a:extLst>
          </p:cNvPr>
          <p:cNvSpPr/>
          <p:nvPr/>
        </p:nvSpPr>
        <p:spPr>
          <a:xfrm>
            <a:off x="7200000" y="4320000"/>
            <a:ext cx="1080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D983C27-0030-4065-FD1B-F98ED7BF03CB}"/>
              </a:ext>
            </a:extLst>
          </p:cNvPr>
          <p:cNvSpPr txBox="1"/>
          <p:nvPr/>
        </p:nvSpPr>
        <p:spPr>
          <a:xfrm>
            <a:off x="10332720" y="4365720"/>
            <a:ext cx="34747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Read Ahead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077A937-D229-D4C2-491E-1D1DD5277513}"/>
              </a:ext>
            </a:extLst>
          </p:cNvPr>
          <p:cNvSpPr txBox="1"/>
          <p:nvPr/>
        </p:nvSpPr>
        <p:spPr>
          <a:xfrm>
            <a:off x="548640" y="10166040"/>
            <a:ext cx="2743199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8162C62-BD6B-0523-4B63-92BAF9E962DB}"/>
              </a:ext>
            </a:extLst>
          </p:cNvPr>
          <p:cNvSpPr txBox="1"/>
          <p:nvPr/>
        </p:nvSpPr>
        <p:spPr>
          <a:xfrm>
            <a:off x="457200" y="4862520"/>
            <a:ext cx="2743199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Client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B789A504-25E6-2762-9D47-151C7764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E03C049-F49E-46AD-A55F-3358FAC39BC4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54DB4-6E39-FB51-5412-10B8FB9FAD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GlusterFS 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50A0C-F524-5608-C3DF-78493C312F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8476" y="3017838"/>
            <a:ext cx="9554562" cy="9051925"/>
          </a:xfrm>
        </p:spPr>
        <p:txBody>
          <a:bodyPr>
            <a:normAutofit fontScale="62500" lnSpcReduction="20000"/>
          </a:bodyPr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b="1" i="1" dirty="0" err="1"/>
              <a:t>glusterd</a:t>
            </a:r>
            <a:endParaRPr lang="en-US" sz="4000" b="1" i="1" dirty="0"/>
          </a:p>
          <a:p>
            <a:pPr marL="571500" lvl="2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Management daemon</a:t>
            </a:r>
          </a:p>
          <a:p>
            <a:pPr marL="571500" lvl="2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One instance on each </a:t>
            </a:r>
            <a:r>
              <a:rPr lang="en-US" sz="4000" dirty="0" err="1">
                <a:latin typeface="Liberation Sans" pitchFamily="18"/>
              </a:rPr>
              <a:t>GlusterFS</a:t>
            </a:r>
            <a:r>
              <a:rPr lang="en-US" sz="4000" dirty="0">
                <a:latin typeface="Liberation Sans" pitchFamily="18"/>
              </a:rPr>
              <a:t> node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b="1" i="1" dirty="0" err="1"/>
              <a:t>glusterfsd</a:t>
            </a:r>
            <a:endParaRPr lang="en-US" sz="4000" b="1" i="1" dirty="0"/>
          </a:p>
          <a:p>
            <a:pPr marL="571500" lvl="2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Liberation Sans" pitchFamily="18"/>
              </a:rPr>
              <a:t>GlusterFS</a:t>
            </a:r>
            <a:r>
              <a:rPr lang="en-US" sz="4000" dirty="0">
                <a:latin typeface="Liberation Sans" pitchFamily="18"/>
              </a:rPr>
              <a:t> brick daemon</a:t>
            </a:r>
          </a:p>
          <a:p>
            <a:pPr marL="571500" lvl="2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One process per brick on each node</a:t>
            </a:r>
          </a:p>
          <a:p>
            <a:pPr marL="571500" lvl="2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Managed by </a:t>
            </a:r>
            <a:r>
              <a:rPr lang="en-US" sz="4000" dirty="0" err="1">
                <a:latin typeface="Liberation Sans" pitchFamily="18"/>
              </a:rPr>
              <a:t>glusterd</a:t>
            </a:r>
            <a:endParaRPr lang="en-US" sz="4000" dirty="0">
              <a:latin typeface="Liberation Sans" pitchFamily="18"/>
            </a:endParaRP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b="1" i="1" dirty="0" err="1"/>
              <a:t>gluster</a:t>
            </a:r>
            <a:endParaRPr lang="en-US" sz="4000" b="1" i="1" dirty="0"/>
          </a:p>
          <a:p>
            <a:pPr marL="571500" lvl="2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Liberation Sans" pitchFamily="18"/>
              </a:rPr>
              <a:t>Gluster</a:t>
            </a:r>
            <a:r>
              <a:rPr lang="en-US" sz="4000" dirty="0">
                <a:latin typeface="Liberation Sans" pitchFamily="18"/>
              </a:rPr>
              <a:t> console manager (CLI)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CED9D-1E93-3D48-2261-383C1CAE5C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116698" y="3016251"/>
            <a:ext cx="10058400" cy="9053512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b="1" i="1" dirty="0" err="1"/>
              <a:t>glusterfs</a:t>
            </a:r>
            <a:endParaRPr lang="en-US" sz="4000" b="1" i="1" dirty="0"/>
          </a:p>
          <a:p>
            <a:pPr marL="571500" lvl="2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Node services</a:t>
            </a:r>
          </a:p>
          <a:p>
            <a:pPr marL="571500" lvl="2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One process for each service</a:t>
            </a:r>
          </a:p>
          <a:p>
            <a:pPr marL="571500" lvl="3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NFS Server, Self heal, Quota, ...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b="1" i="1" dirty="0" err="1"/>
              <a:t>mount.glusterfs</a:t>
            </a:r>
            <a:endParaRPr lang="en-US" sz="4000" b="1" i="1" dirty="0"/>
          </a:p>
          <a:p>
            <a:pPr marL="571500" lvl="2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FUSE native client mount extension</a:t>
            </a: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F5001B0C-2E0E-D93F-2A2A-BB07E1F3A54C}"/>
              </a:ext>
            </a:extLst>
          </p:cNvPr>
          <p:cNvSpPr/>
          <p:nvPr/>
        </p:nvSpPr>
        <p:spPr>
          <a:xfrm>
            <a:off x="11962080" y="2835000"/>
            <a:ext cx="91440" cy="9875159"/>
          </a:xfrm>
          <a:prstGeom prst="line">
            <a:avLst/>
          </a:prstGeom>
          <a:noFill/>
          <a:ln w="72000">
            <a:solidFill>
              <a:srgbClr val="FF9900"/>
            </a:solidFill>
            <a:custDash>
              <a:ds d="197000" sp="127000"/>
            </a:custDash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3D550C03-2706-5256-33D6-36172186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ED5B978-2425-460C-B8B2-45BAD34B7534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9C866-8CFB-D8CC-D9FF-A4788E3B0C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Accessing Volume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953A5-4940-C7C2-7C5D-1620B69331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0424" y="3017838"/>
            <a:ext cx="21336764" cy="1736725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Volume can be mounted on local file-system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Following protocols supported for accessing volume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3BEA7-64BE-FCFC-46A8-96F6DADC6F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0424" y="5302251"/>
            <a:ext cx="8963128" cy="6858000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  <a:buSzPts val="3037"/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Native client</a:t>
            </a:r>
          </a:p>
          <a:p>
            <a:pPr marL="457200" lvl="1" indent="-4572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Filesystem in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Userspace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(FUSE)</a:t>
            </a:r>
          </a:p>
          <a:p>
            <a:pPr lvl="0">
              <a:lnSpc>
                <a:spcPct val="115000"/>
              </a:lnSpc>
              <a:buSzPts val="3037"/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libgfapi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flexible abstracted storage</a:t>
            </a:r>
          </a:p>
          <a:p>
            <a:pPr marL="457200" lvl="1" indent="-4572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Samba, NFS-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Ganesha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, QEMU</a:t>
            </a:r>
          </a:p>
          <a:p>
            <a:pPr lvl="0">
              <a:lnSpc>
                <a:spcPct val="115000"/>
              </a:lnSpc>
              <a:buSzPts val="3037"/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NFS</a:t>
            </a:r>
          </a:p>
          <a:p>
            <a:pPr marL="457200" lvl="1" indent="-4572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NFS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Ganesha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1" indent="-4572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Gluster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NFSv3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9B0C5-93C8-3179-96D6-70E69442A9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212763" y="5189538"/>
            <a:ext cx="11247437" cy="6675437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 SMB / CIFS</a:t>
            </a:r>
          </a:p>
          <a:p>
            <a:pPr marL="571500" lvl="1" indent="-5715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Windows and Linux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Gluster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For OpenStack</a:t>
            </a:r>
          </a:p>
          <a:p>
            <a:pPr marL="571500" lvl="2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Object-based access via OpenStack Swift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E6DE7594-0E2F-E0FF-76A6-48B1E04911BF}"/>
              </a:ext>
            </a:extLst>
          </p:cNvPr>
          <p:cNvSpPr/>
          <p:nvPr/>
        </p:nvSpPr>
        <p:spPr>
          <a:xfrm>
            <a:off x="11962080" y="5029200"/>
            <a:ext cx="91440" cy="7681319"/>
          </a:xfrm>
          <a:prstGeom prst="line">
            <a:avLst/>
          </a:prstGeom>
          <a:noFill/>
          <a:ln w="72000">
            <a:solidFill>
              <a:srgbClr val="FF9900"/>
            </a:solidFill>
            <a:custDash>
              <a:ds d="197000" sp="127000"/>
            </a:custDash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e Placeholder 1">
            <a:extLst>
              <a:ext uri="{FF2B5EF4-FFF2-40B4-BE49-F238E27FC236}">
                <a16:creationId xmlns:a16="http://schemas.microsoft.com/office/drawing/2014/main" id="{72D53A8E-179D-06ED-7BF8-F0CA20C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A9B67C4-4E39-4B13-9771-B5EE10F2408C}" type="datetime1">
              <a:t>7/29/2022</a:t>
            </a:fld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1791B9F-42C2-F2E6-89F1-D14B7ADD25F6}"/>
              </a:ext>
            </a:extLst>
          </p:cNvPr>
          <p:cNvSpPr/>
          <p:nvPr/>
        </p:nvSpPr>
        <p:spPr>
          <a:xfrm>
            <a:off x="1358280" y="9511200"/>
            <a:ext cx="21671280" cy="2678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8D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9F8711-D5E9-5269-899E-E45D8722ADFD}"/>
              </a:ext>
            </a:extLst>
          </p:cNvPr>
          <p:cNvGrpSpPr/>
          <p:nvPr/>
        </p:nvGrpSpPr>
        <p:grpSpPr>
          <a:xfrm>
            <a:off x="3475080" y="6949440"/>
            <a:ext cx="16276320" cy="3931920"/>
            <a:chOff x="3475080" y="6949440"/>
            <a:chExt cx="16276320" cy="3931920"/>
          </a:xfrm>
        </p:grpSpPr>
        <p:sp>
          <p:nvSpPr>
            <p:cNvPr id="4" name="Straight Connector 3">
              <a:extLst>
                <a:ext uri="{FF2B5EF4-FFF2-40B4-BE49-F238E27FC236}">
                  <a16:creationId xmlns:a16="http://schemas.microsoft.com/office/drawing/2014/main" id="{07F7DA90-E9F8-FA0D-4061-F6D83F1E34A4}"/>
                </a:ext>
              </a:extLst>
            </p:cNvPr>
            <p:cNvSpPr/>
            <p:nvPr/>
          </p:nvSpPr>
          <p:spPr>
            <a:xfrm>
              <a:off x="3475080" y="6949440"/>
              <a:ext cx="548640" cy="3840480"/>
            </a:xfrm>
            <a:prstGeom prst="line">
              <a:avLst/>
            </a:prstGeom>
            <a:noFill/>
            <a:ln w="36720">
              <a:solidFill>
                <a:srgbClr val="ABB400"/>
              </a:solidFill>
              <a:custDash>
                <a:ds d="197000" sp="197000"/>
              </a:custDash>
            </a:ln>
          </p:spPr>
          <p:txBody>
            <a:bodyPr vert="horz" wrap="none" lIns="108000" tIns="63000" rIns="108000" bIns="63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2F7B78A0-F879-7369-E0E9-32604FD935EF}"/>
                </a:ext>
              </a:extLst>
            </p:cNvPr>
            <p:cNvSpPr/>
            <p:nvPr/>
          </p:nvSpPr>
          <p:spPr>
            <a:xfrm>
              <a:off x="3475080" y="6949440"/>
              <a:ext cx="5852160" cy="3931920"/>
            </a:xfrm>
            <a:prstGeom prst="line">
              <a:avLst/>
            </a:prstGeom>
            <a:noFill/>
            <a:ln w="36720">
              <a:solidFill>
                <a:srgbClr val="ABB400"/>
              </a:solidFill>
              <a:custDash>
                <a:ds d="197000" sp="197000"/>
              </a:custDash>
            </a:ln>
          </p:spPr>
          <p:txBody>
            <a:bodyPr vert="horz" wrap="none" lIns="108000" tIns="63000" rIns="108000" bIns="63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B37856B3-1E50-F0E5-9DF5-84EC08FDFBEB}"/>
                </a:ext>
              </a:extLst>
            </p:cNvPr>
            <p:cNvSpPr/>
            <p:nvPr/>
          </p:nvSpPr>
          <p:spPr>
            <a:xfrm>
              <a:off x="3475080" y="6949440"/>
              <a:ext cx="11064239" cy="3840480"/>
            </a:xfrm>
            <a:prstGeom prst="line">
              <a:avLst/>
            </a:prstGeom>
            <a:noFill/>
            <a:ln w="36720">
              <a:solidFill>
                <a:srgbClr val="ABB400"/>
              </a:solidFill>
              <a:custDash>
                <a:ds d="197000" sp="197000"/>
              </a:custDash>
            </a:ln>
          </p:spPr>
          <p:txBody>
            <a:bodyPr vert="horz" wrap="none" lIns="108000" tIns="63000" rIns="108000" bIns="63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CF67E4FA-39B3-02BA-63DB-20FFAF7FC258}"/>
                </a:ext>
              </a:extLst>
            </p:cNvPr>
            <p:cNvSpPr/>
            <p:nvPr/>
          </p:nvSpPr>
          <p:spPr>
            <a:xfrm>
              <a:off x="3475080" y="6949440"/>
              <a:ext cx="16276320" cy="3840480"/>
            </a:xfrm>
            <a:prstGeom prst="line">
              <a:avLst/>
            </a:prstGeom>
            <a:noFill/>
            <a:ln w="36720">
              <a:solidFill>
                <a:srgbClr val="ABB400"/>
              </a:solidFill>
              <a:custDash>
                <a:ds d="197000" sp="197000"/>
              </a:custDash>
            </a:ln>
          </p:spPr>
          <p:txBody>
            <a:bodyPr vert="horz" wrap="none" lIns="108000" tIns="63000" rIns="108000" bIns="63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2AD3C0-0351-1BCE-F8BC-EBD738227EE5}"/>
              </a:ext>
            </a:extLst>
          </p:cNvPr>
          <p:cNvGrpSpPr/>
          <p:nvPr/>
        </p:nvGrpSpPr>
        <p:grpSpPr>
          <a:xfrm>
            <a:off x="2368080" y="9024480"/>
            <a:ext cx="4363199" cy="2994480"/>
            <a:chOff x="2368080" y="9024480"/>
            <a:chExt cx="4363199" cy="299448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AF2F464-08FA-246D-79E9-489B2E002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0000" t="40000" r="30000" b="40000"/>
            <a:stretch>
              <a:fillRect/>
            </a:stretch>
          </p:blipFill>
          <p:spPr>
            <a:xfrm>
              <a:off x="2368080" y="9846360"/>
              <a:ext cx="3493800" cy="174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ACF7863-D3E7-EC8B-0CEA-28066001A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 l="35000" t="30000" r="35000" b="30000"/>
            <a:stretch>
              <a:fillRect/>
            </a:stretch>
          </p:blipFill>
          <p:spPr>
            <a:xfrm>
              <a:off x="5343840" y="10168920"/>
              <a:ext cx="1387439" cy="1850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9843A6-A2DF-346F-86AD-C6FFE1B13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3115440" y="9024480"/>
              <a:ext cx="1887840" cy="141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8F577A-BE81-D159-3F2E-6C4C2E70B1BB}"/>
              </a:ext>
            </a:extLst>
          </p:cNvPr>
          <p:cNvGrpSpPr/>
          <p:nvPr/>
        </p:nvGrpSpPr>
        <p:grpSpPr>
          <a:xfrm>
            <a:off x="7587360" y="9024480"/>
            <a:ext cx="4363199" cy="2994480"/>
            <a:chOff x="7587360" y="9024480"/>
            <a:chExt cx="4363199" cy="299448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59EB728-8219-6103-8D59-95BBDD44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0000" t="40000" r="30000" b="40000"/>
            <a:stretch>
              <a:fillRect/>
            </a:stretch>
          </p:blipFill>
          <p:spPr>
            <a:xfrm>
              <a:off x="7587360" y="9846360"/>
              <a:ext cx="3493800" cy="174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FE3625-CE8D-FF05-3FF0-657F91F78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 l="35000" t="30000" r="35000" b="30000"/>
            <a:stretch>
              <a:fillRect/>
            </a:stretch>
          </p:blipFill>
          <p:spPr>
            <a:xfrm>
              <a:off x="10562760" y="10168920"/>
              <a:ext cx="1387799" cy="1850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5243E4A-6B3D-9F04-E7D8-86CA0A55F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8334720" y="9024480"/>
              <a:ext cx="1887120" cy="141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E2F198-A203-0A50-169C-18E5F41C841A}"/>
              </a:ext>
            </a:extLst>
          </p:cNvPr>
          <p:cNvGrpSpPr/>
          <p:nvPr/>
        </p:nvGrpSpPr>
        <p:grpSpPr>
          <a:xfrm>
            <a:off x="12822480" y="9024480"/>
            <a:ext cx="4363198" cy="2994480"/>
            <a:chOff x="12822480" y="9024480"/>
            <a:chExt cx="4363198" cy="299448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8CA0E6F-CE61-4244-406D-F7210D8B0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0000" t="40000" r="30000" b="40000"/>
            <a:stretch>
              <a:fillRect/>
            </a:stretch>
          </p:blipFill>
          <p:spPr>
            <a:xfrm>
              <a:off x="12822480" y="9846360"/>
              <a:ext cx="3493800" cy="174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A3A4BC5-7A7B-18BA-51ED-57CBEEA17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 l="35000" t="30000" r="35000" b="30000"/>
            <a:stretch>
              <a:fillRect/>
            </a:stretch>
          </p:blipFill>
          <p:spPr>
            <a:xfrm>
              <a:off x="15798239" y="10168920"/>
              <a:ext cx="1387439" cy="1850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BD25804-303D-23BE-E400-CD9538997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13569480" y="9024480"/>
              <a:ext cx="1887480" cy="141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EC0EDA8-5AC5-6D51-EBA4-683E1E2F2D72}"/>
              </a:ext>
            </a:extLst>
          </p:cNvPr>
          <p:cNvGrpSpPr/>
          <p:nvPr/>
        </p:nvGrpSpPr>
        <p:grpSpPr>
          <a:xfrm>
            <a:off x="18057240" y="9024480"/>
            <a:ext cx="4363559" cy="2994480"/>
            <a:chOff x="18057240" y="9024480"/>
            <a:chExt cx="4363559" cy="299448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3C016C4-68FC-4452-490C-CB14E76C5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0000" t="40000" r="30000" b="40000"/>
            <a:stretch>
              <a:fillRect/>
            </a:stretch>
          </p:blipFill>
          <p:spPr>
            <a:xfrm>
              <a:off x="18057240" y="9846360"/>
              <a:ext cx="3494160" cy="174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20D1A40-56E1-4008-9ADE-47030537B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 l="35000" t="30000" r="35000" b="30000"/>
            <a:stretch>
              <a:fillRect/>
            </a:stretch>
          </p:blipFill>
          <p:spPr>
            <a:xfrm>
              <a:off x="21033360" y="10168920"/>
              <a:ext cx="1387439" cy="1850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14C4F3B-8C30-7945-7137-063F61095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18804600" y="9024480"/>
              <a:ext cx="1887840" cy="1416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11741-5396-3B64-D294-6B2DF8A3932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 l="30000" t="35000" r="30000" b="35000"/>
          <a:stretch>
            <a:fillRect/>
          </a:stretch>
        </p:blipFill>
        <p:spPr>
          <a:xfrm>
            <a:off x="1463399" y="3800160"/>
            <a:ext cx="4023360" cy="3017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1B3EE22-9A1D-6ABD-8568-453BA877EEA4}"/>
              </a:ext>
            </a:extLst>
          </p:cNvPr>
          <p:cNvSpPr txBox="1"/>
          <p:nvPr/>
        </p:nvSpPr>
        <p:spPr>
          <a:xfrm>
            <a:off x="2012040" y="6373440"/>
            <a:ext cx="3200400" cy="667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1" u="none" strike="noStrike" kern="1200">
                <a:ln>
                  <a:noFill/>
                </a:ln>
                <a:latin typeface="Liberation Sans" pitchFamily="34"/>
                <a:ea typeface="WenQuanYi Micro Hei" pitchFamily="2"/>
                <a:cs typeface="Lohit Hindi" pitchFamily="2"/>
              </a:rPr>
              <a:t>Fuse Native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A2978B4-9E7D-F5F4-D417-62E19FE9B17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965960" y="3170160"/>
            <a:ext cx="1732319" cy="1300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FA18F68-3154-1245-DE16-06D4FF542F2C}"/>
              </a:ext>
            </a:extLst>
          </p:cNvPr>
          <p:cNvGrpSpPr/>
          <p:nvPr/>
        </p:nvGrpSpPr>
        <p:grpSpPr>
          <a:xfrm>
            <a:off x="2926440" y="8200079"/>
            <a:ext cx="18745200" cy="686880"/>
            <a:chOff x="2926440" y="8200079"/>
            <a:chExt cx="18745200" cy="68688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1BBC69-D5D3-CA0A-3D10-84828BFCBDFB}"/>
                </a:ext>
              </a:extLst>
            </p:cNvPr>
            <p:cNvSpPr/>
            <p:nvPr/>
          </p:nvSpPr>
          <p:spPr>
            <a:xfrm rot="5400000">
              <a:off x="12009960" y="-883441"/>
              <a:ext cx="578160" cy="18745200"/>
            </a:xfrm>
            <a:custGeom>
              <a:avLst>
                <a:gd name="f0" fmla="val 77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88"/>
                <a:gd name="f8" fmla="val 21600"/>
                <a:gd name="f9" fmla="val 44"/>
                <a:gd name="f10" fmla="val -2147483647"/>
                <a:gd name="f11" fmla="val 2147483647"/>
                <a:gd name="f12" fmla="val 10800"/>
                <a:gd name="f13" fmla="val 20"/>
                <a:gd name="f14" fmla="val 68"/>
                <a:gd name="f15" fmla="+- 0 0 0"/>
                <a:gd name="f16" fmla="*/ f4 1 88"/>
                <a:gd name="f17" fmla="*/ f5 1 21600"/>
                <a:gd name="f18" fmla="pin 0 f0 10800"/>
                <a:gd name="f19" fmla="*/ f15 f1 1"/>
                <a:gd name="f20" fmla="*/ f18 2 1"/>
                <a:gd name="f21" fmla="*/ f9 f16 1"/>
                <a:gd name="f22" fmla="*/ f18 f17 1"/>
                <a:gd name="f23" fmla="*/ 0 f16 1"/>
                <a:gd name="f24" fmla="*/ 88 f16 1"/>
                <a:gd name="f25" fmla="*/ 44 f16 1"/>
                <a:gd name="f26" fmla="*/ f19 1 f3"/>
                <a:gd name="f27" fmla="*/ 0 f17 1"/>
                <a:gd name="f28" fmla="*/ 10800 f17 1"/>
                <a:gd name="f29" fmla="*/ 21600 f17 1"/>
                <a:gd name="f30" fmla="*/ f20 1 4"/>
                <a:gd name="f31" fmla="*/ f20 1 2"/>
                <a:gd name="f32" fmla="+- f26 0 f2"/>
                <a:gd name="f33" fmla="*/ f30 6 1"/>
                <a:gd name="f34" fmla="+- 21600 0 f30"/>
                <a:gd name="f35" fmla="*/ f31 f17 1"/>
                <a:gd name="f36" fmla="*/ f33 1 11"/>
                <a:gd name="f37" fmla="*/ f34 f17 1"/>
                <a:gd name="f38" fmla="+- f30 0 f36"/>
                <a:gd name="f39" fmla="+- f34 f36 0"/>
                <a:gd name="f40" fmla="+- f30 f36 0"/>
              </a:gdLst>
              <a:ahLst>
                <a:ahXY gdRefY="f0" minY="f6" maxY="f12">
                  <a:pos x="f21" y="f2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25" y="f35"/>
                </a:cxn>
                <a:cxn ang="f32">
                  <a:pos x="f25" y="f27"/>
                </a:cxn>
                <a:cxn ang="f32">
                  <a:pos x="f23" y="f28"/>
                </a:cxn>
                <a:cxn ang="f32">
                  <a:pos x="f25" y="f29"/>
                </a:cxn>
                <a:cxn ang="f32">
                  <a:pos x="f24" y="f28"/>
                </a:cxn>
              </a:cxnLst>
              <a:rect l="f23" t="f35" r="f24" b="f37"/>
              <a:pathLst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lnTo>
                    <a:pt x="f6" y="f34"/>
                  </a:lnTo>
                  <a:cubicBezTo>
                    <a:pt x="f6" y="f39"/>
                    <a:pt x="f13" y="f8"/>
                    <a:pt x="f9" y="f8"/>
                  </a:cubicBezTo>
                  <a:cubicBezTo>
                    <a:pt x="f14" y="f8"/>
                    <a:pt x="f7" y="f39"/>
                    <a:pt x="f7" y="f34"/>
                  </a:cubicBezTo>
                  <a:lnTo>
                    <a:pt x="f7" y="f30"/>
                  </a:lnTo>
                  <a:cubicBezTo>
                    <a:pt x="f7" y="f38"/>
                    <a:pt x="f14" y="f6"/>
                    <a:pt x="f9" y="f6"/>
                  </a:cubicBezTo>
                  <a:close/>
                </a:path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cubicBezTo>
                    <a:pt x="f6" y="f40"/>
                    <a:pt x="f13" y="f31"/>
                    <a:pt x="f9" y="f31"/>
                  </a:cubicBezTo>
                  <a:cubicBezTo>
                    <a:pt x="f14" y="f31"/>
                    <a:pt x="f7" y="f40"/>
                    <a:pt x="f7" y="f30"/>
                  </a:cubicBezTo>
                  <a:cubicBezTo>
                    <a:pt x="f7" y="f38"/>
                    <a:pt x="f14" y="f6"/>
                    <a:pt x="f9" y="f6"/>
                  </a:cubicBezTo>
                  <a:close/>
                </a:path>
              </a:pathLst>
            </a:custGeom>
            <a:solidFill>
              <a:srgbClr val="0093D9">
                <a:alpha val="85000"/>
              </a:srgbClr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90B147-EE07-180B-A641-CF45AA6CA877}"/>
                </a:ext>
              </a:extLst>
            </p:cNvPr>
            <p:cNvSpPr txBox="1"/>
            <p:nvPr/>
          </p:nvSpPr>
          <p:spPr>
            <a:xfrm>
              <a:off x="9401040" y="8200079"/>
              <a:ext cx="5585760" cy="6868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1" i="1" u="none" strike="noStrike" kern="1200">
                  <a:ln>
                    <a:noFill/>
                  </a:ln>
                  <a:latin typeface="Liberation Sans" pitchFamily="34"/>
                  <a:ea typeface="WenQuanYi Micro Hei" pitchFamily="2"/>
                  <a:cs typeface="Lohit Hindi" pitchFamily="2"/>
                </a:rPr>
                <a:t>Network Interconnect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158F30-E852-ECF1-FE11-16E9813401C9}"/>
              </a:ext>
            </a:extLst>
          </p:cNvPr>
          <p:cNvGrpSpPr/>
          <p:nvPr/>
        </p:nvGrpSpPr>
        <p:grpSpPr>
          <a:xfrm>
            <a:off x="5395320" y="3800160"/>
            <a:ext cx="4023360" cy="3240720"/>
            <a:chOff x="5395320" y="3800160"/>
            <a:chExt cx="4023360" cy="324072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BFD6077-63B5-57C3-F8BF-6309547B0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/>
              <a:alphaModFix/>
            </a:blip>
            <a:srcRect l="30000" t="35000" r="30000" b="35000"/>
            <a:stretch>
              <a:fillRect/>
            </a:stretch>
          </p:blipFill>
          <p:spPr>
            <a:xfrm>
              <a:off x="5395320" y="3800160"/>
              <a:ext cx="4023360" cy="3017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A275B0-FB36-7E91-C2C3-750B188FA784}"/>
                </a:ext>
              </a:extLst>
            </p:cNvPr>
            <p:cNvSpPr txBox="1"/>
            <p:nvPr/>
          </p:nvSpPr>
          <p:spPr>
            <a:xfrm>
              <a:off x="6766920" y="6373440"/>
              <a:ext cx="1280159" cy="6674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1" i="1" u="none" strike="noStrike" kern="1200">
                  <a:ln>
                    <a:noFill/>
                  </a:ln>
                  <a:latin typeface="Liberation Sans" pitchFamily="34"/>
                  <a:ea typeface="WenQuanYi Micro Hei" pitchFamily="2"/>
                  <a:cs typeface="Lohit Hindi" pitchFamily="2"/>
                </a:rPr>
                <a:t>NFS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B01449-CE04-EF62-65CD-81AFBD0CE2FC}"/>
              </a:ext>
            </a:extLst>
          </p:cNvPr>
          <p:cNvGrpSpPr/>
          <p:nvPr/>
        </p:nvGrpSpPr>
        <p:grpSpPr>
          <a:xfrm>
            <a:off x="14147999" y="360000"/>
            <a:ext cx="3657601" cy="1737360"/>
            <a:chOff x="14147999" y="360000"/>
            <a:chExt cx="3657601" cy="17373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E73B0CC-B5F6-3F8C-73D3-DD139AC57696}"/>
                </a:ext>
              </a:extLst>
            </p:cNvPr>
            <p:cNvGrpSpPr/>
            <p:nvPr/>
          </p:nvGrpSpPr>
          <p:grpSpPr>
            <a:xfrm>
              <a:off x="14147999" y="360000"/>
              <a:ext cx="3657601" cy="1371599"/>
              <a:chOff x="14147999" y="360000"/>
              <a:chExt cx="3657601" cy="1371599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063E436C-0853-C3B3-70F9-9C8458302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/>
                <a:alphaModFix/>
              </a:blip>
              <a:srcRect l="30000" t="40000" r="30000" b="40000"/>
              <a:stretch>
                <a:fillRect/>
              </a:stretch>
            </p:blipFill>
            <p:spPr>
              <a:xfrm>
                <a:off x="14147999" y="360000"/>
                <a:ext cx="3013200" cy="11635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B65453E8-0ABD-7A63-1F2B-CE0E613497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lum/>
                <a:alphaModFix/>
              </a:blip>
              <a:srcRect l="30000" t="30000" r="30000" b="30000"/>
              <a:stretch>
                <a:fillRect/>
              </a:stretch>
            </p:blipFill>
            <p:spPr>
              <a:xfrm>
                <a:off x="16546320" y="754559"/>
                <a:ext cx="1259280" cy="9770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AA8DBC-917F-FDB4-B384-4B01865019D4}"/>
                </a:ext>
              </a:extLst>
            </p:cNvPr>
            <p:cNvSpPr txBox="1"/>
            <p:nvPr/>
          </p:nvSpPr>
          <p:spPr>
            <a:xfrm>
              <a:off x="14970960" y="1551240"/>
              <a:ext cx="2067480" cy="5461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200" b="1" i="1" u="none" strike="noStrike" kern="1200">
                  <a:ln>
                    <a:noFill/>
                  </a:ln>
                  <a:latin typeface="Liberation Sans" pitchFamily="34"/>
                  <a:ea typeface="WenQuanYi Micro Hei" pitchFamily="2"/>
                  <a:cs typeface="Lohit Hindi" pitchFamily="2"/>
                </a:rPr>
                <a:t>Samba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5AA4AC6-2A51-B965-37BC-22D0DA6BAB9E}"/>
              </a:ext>
            </a:extLst>
          </p:cNvPr>
          <p:cNvGrpSpPr/>
          <p:nvPr/>
        </p:nvGrpSpPr>
        <p:grpSpPr>
          <a:xfrm>
            <a:off x="16093440" y="4754879"/>
            <a:ext cx="2194560" cy="2926081"/>
            <a:chOff x="16093440" y="4754879"/>
            <a:chExt cx="2194560" cy="2926081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7A50FED-F6DF-E0BB-F23E-3F0F7C4AB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/>
              <a:alphaModFix/>
            </a:blip>
            <a:srcRect/>
            <a:stretch>
              <a:fillRect/>
            </a:stretch>
          </p:blipFill>
          <p:spPr>
            <a:xfrm>
              <a:off x="16093440" y="4754879"/>
              <a:ext cx="2194560" cy="2368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9BD5F4-F81D-3A96-3112-01C249FFE447}"/>
                </a:ext>
              </a:extLst>
            </p:cNvPr>
            <p:cNvSpPr txBox="1"/>
            <p:nvPr/>
          </p:nvSpPr>
          <p:spPr>
            <a:xfrm>
              <a:off x="16367760" y="7134840"/>
              <a:ext cx="1626840" cy="5461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200" b="1" i="1" u="none" strike="noStrike" kern="1200">
                  <a:ln>
                    <a:noFill/>
                  </a:ln>
                  <a:latin typeface="Liberation Sans" pitchFamily="34"/>
                  <a:ea typeface="WenQuanYi Micro Hei" pitchFamily="2"/>
                  <a:cs typeface="Lohit Hindi" pitchFamily="2"/>
                </a:rPr>
                <a:t>libgfapi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69570D4-65F3-9173-57F0-7D13ED2B0945}"/>
              </a:ext>
            </a:extLst>
          </p:cNvPr>
          <p:cNvGrpSpPr/>
          <p:nvPr/>
        </p:nvGrpSpPr>
        <p:grpSpPr>
          <a:xfrm>
            <a:off x="18288000" y="360000"/>
            <a:ext cx="3657600" cy="1737360"/>
            <a:chOff x="18288000" y="360000"/>
            <a:chExt cx="3657600" cy="173736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7CECD21-FC92-7431-789F-CA8C80D9E18E}"/>
                </a:ext>
              </a:extLst>
            </p:cNvPr>
            <p:cNvGrpSpPr/>
            <p:nvPr/>
          </p:nvGrpSpPr>
          <p:grpSpPr>
            <a:xfrm>
              <a:off x="18288000" y="360000"/>
              <a:ext cx="3657600" cy="1371599"/>
              <a:chOff x="18288000" y="360000"/>
              <a:chExt cx="3657600" cy="1371599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9EF38E02-1146-0B0F-4705-7E407CD9D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/>
                <a:alphaModFix/>
              </a:blip>
              <a:srcRect l="30000" t="40000" r="30000" b="40000"/>
              <a:stretch>
                <a:fillRect/>
              </a:stretch>
            </p:blipFill>
            <p:spPr>
              <a:xfrm>
                <a:off x="18288000" y="360000"/>
                <a:ext cx="3013200" cy="11635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014470D9-2D62-35A8-59F5-4318B9799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lum/>
                <a:alphaModFix/>
              </a:blip>
              <a:srcRect l="30000" t="30000" r="30000" b="30000"/>
              <a:stretch>
                <a:fillRect/>
              </a:stretch>
            </p:blipFill>
            <p:spPr>
              <a:xfrm>
                <a:off x="20686320" y="754559"/>
                <a:ext cx="1259280" cy="9770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B986DA-A3ED-775F-372F-D68CA4C7CF46}"/>
                </a:ext>
              </a:extLst>
            </p:cNvPr>
            <p:cNvSpPr txBox="1"/>
            <p:nvPr/>
          </p:nvSpPr>
          <p:spPr>
            <a:xfrm>
              <a:off x="18379440" y="1551240"/>
              <a:ext cx="3108959" cy="5461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200" b="1" i="1" u="none" strike="noStrike" kern="1200">
                  <a:ln>
                    <a:noFill/>
                  </a:ln>
                  <a:latin typeface="Liberation Sans" pitchFamily="34"/>
                  <a:ea typeface="WenQuanYi Micro Hei" pitchFamily="2"/>
                  <a:cs typeface="Lohit Hindi" pitchFamily="2"/>
                </a:rPr>
                <a:t>NFSGanesha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DFB4B7D-3B55-138C-C257-8D29D8F2249C}"/>
              </a:ext>
            </a:extLst>
          </p:cNvPr>
          <p:cNvGrpSpPr/>
          <p:nvPr/>
        </p:nvGrpSpPr>
        <p:grpSpPr>
          <a:xfrm>
            <a:off x="20520000" y="2160000"/>
            <a:ext cx="3657600" cy="1737360"/>
            <a:chOff x="20520000" y="2160000"/>
            <a:chExt cx="3657600" cy="173736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409313B-75FC-2F3D-595E-77BF65843BB4}"/>
                </a:ext>
              </a:extLst>
            </p:cNvPr>
            <p:cNvGrpSpPr/>
            <p:nvPr/>
          </p:nvGrpSpPr>
          <p:grpSpPr>
            <a:xfrm>
              <a:off x="20520000" y="2160000"/>
              <a:ext cx="3657600" cy="1371600"/>
              <a:chOff x="20520000" y="2160000"/>
              <a:chExt cx="3657600" cy="1371600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E9288CED-D47B-ECEC-FE43-5878AE5FD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/>
                <a:alphaModFix/>
              </a:blip>
              <a:srcRect l="30000" t="40000" r="30000" b="40000"/>
              <a:stretch>
                <a:fillRect/>
              </a:stretch>
            </p:blipFill>
            <p:spPr>
              <a:xfrm>
                <a:off x="20520000" y="2160000"/>
                <a:ext cx="3013200" cy="11635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0838D5B0-B94E-A706-4DDE-94E70CAEE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lum/>
                <a:alphaModFix/>
              </a:blip>
              <a:srcRect l="30000" t="30000" r="30000" b="30000"/>
              <a:stretch>
                <a:fillRect/>
              </a:stretch>
            </p:blipFill>
            <p:spPr>
              <a:xfrm>
                <a:off x="22918320" y="2554560"/>
                <a:ext cx="1259280" cy="9770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56D48F-37E4-C846-1290-53EEE0C089DA}"/>
                </a:ext>
              </a:extLst>
            </p:cNvPr>
            <p:cNvSpPr txBox="1"/>
            <p:nvPr/>
          </p:nvSpPr>
          <p:spPr>
            <a:xfrm>
              <a:off x="21342960" y="3351240"/>
              <a:ext cx="2067480" cy="5461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200" b="1" i="1" u="none" strike="noStrike" kern="1200">
                  <a:ln>
                    <a:noFill/>
                  </a:ln>
                  <a:latin typeface="Liberation Sans" pitchFamily="34"/>
                  <a:ea typeface="WenQuanYi Micro Hei" pitchFamily="2"/>
                  <a:cs typeface="Lohit Hindi" pitchFamily="2"/>
                </a:rPr>
                <a:t>App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FF1BB01-2259-D6C3-BAAB-342A8FF1B198}"/>
              </a:ext>
            </a:extLst>
          </p:cNvPr>
          <p:cNvGrpSpPr/>
          <p:nvPr/>
        </p:nvGrpSpPr>
        <p:grpSpPr>
          <a:xfrm>
            <a:off x="10800000" y="2160000"/>
            <a:ext cx="3657600" cy="1737360"/>
            <a:chOff x="10800000" y="2160000"/>
            <a:chExt cx="3657600" cy="173736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CD67EED-C65B-2B67-8965-2303DB28567A}"/>
                </a:ext>
              </a:extLst>
            </p:cNvPr>
            <p:cNvGrpSpPr/>
            <p:nvPr/>
          </p:nvGrpSpPr>
          <p:grpSpPr>
            <a:xfrm>
              <a:off x="10800000" y="2160000"/>
              <a:ext cx="3657600" cy="1371600"/>
              <a:chOff x="10800000" y="2160000"/>
              <a:chExt cx="3657600" cy="1371600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B3C9CFB-1D85-E213-EBDE-17BE84CEE6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/>
                <a:alphaModFix/>
              </a:blip>
              <a:srcRect l="30000" t="40000" r="30000" b="40000"/>
              <a:stretch>
                <a:fillRect/>
              </a:stretch>
            </p:blipFill>
            <p:spPr>
              <a:xfrm>
                <a:off x="10800000" y="2160000"/>
                <a:ext cx="3013200" cy="11635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7549D439-D6E1-030C-ADD7-0408A10101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lum/>
                <a:alphaModFix/>
              </a:blip>
              <a:srcRect l="30000" t="30000" r="30000" b="30000"/>
              <a:stretch>
                <a:fillRect/>
              </a:stretch>
            </p:blipFill>
            <p:spPr>
              <a:xfrm>
                <a:off x="13198320" y="2554560"/>
                <a:ext cx="1259280" cy="9770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7F18B01-1457-231B-8B16-6DC7F932D70E}"/>
                </a:ext>
              </a:extLst>
            </p:cNvPr>
            <p:cNvSpPr txBox="1"/>
            <p:nvPr/>
          </p:nvSpPr>
          <p:spPr>
            <a:xfrm>
              <a:off x="11622960" y="3351240"/>
              <a:ext cx="2067480" cy="5461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200" b="1" i="1" u="none" strike="noStrike" kern="1200">
                  <a:ln>
                    <a:noFill/>
                  </a:ln>
                  <a:latin typeface="Liberation Sans" pitchFamily="34"/>
                  <a:ea typeface="WenQuanYi Micro Hei" pitchFamily="2"/>
                  <a:cs typeface="Lohit Hindi" pitchFamily="2"/>
                </a:rPr>
                <a:t>QEMU</a:t>
              </a:r>
            </a:p>
          </p:txBody>
        </p:sp>
      </p:grpSp>
      <p:sp>
        <p:nvSpPr>
          <p:cNvPr id="56" name="Straight Connector 55">
            <a:extLst>
              <a:ext uri="{FF2B5EF4-FFF2-40B4-BE49-F238E27FC236}">
                <a16:creationId xmlns:a16="http://schemas.microsoft.com/office/drawing/2014/main" id="{9061AF96-9296-7EB4-D2C7-ED79AAF98444}"/>
              </a:ext>
            </a:extLst>
          </p:cNvPr>
          <p:cNvSpPr/>
          <p:nvPr/>
        </p:nvSpPr>
        <p:spPr>
          <a:xfrm>
            <a:off x="15071039" y="3383280"/>
            <a:ext cx="2160001" cy="1004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7" name="Straight Connector 56">
            <a:extLst>
              <a:ext uri="{FF2B5EF4-FFF2-40B4-BE49-F238E27FC236}">
                <a16:creationId xmlns:a16="http://schemas.microsoft.com/office/drawing/2014/main" id="{E92FD106-5666-BA5A-8D00-B7BFC596B50A}"/>
              </a:ext>
            </a:extLst>
          </p:cNvPr>
          <p:cNvSpPr/>
          <p:nvPr/>
        </p:nvSpPr>
        <p:spPr>
          <a:xfrm>
            <a:off x="16459200" y="2227680"/>
            <a:ext cx="730800" cy="216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8" name="Straight Connector 57">
            <a:extLst>
              <a:ext uri="{FF2B5EF4-FFF2-40B4-BE49-F238E27FC236}">
                <a16:creationId xmlns:a16="http://schemas.microsoft.com/office/drawing/2014/main" id="{8277F3F5-B11D-2DF8-CCCA-CC2F3FADCAC4}"/>
              </a:ext>
            </a:extLst>
          </p:cNvPr>
          <p:cNvSpPr/>
          <p:nvPr/>
        </p:nvSpPr>
        <p:spPr>
          <a:xfrm flipH="1">
            <a:off x="17190000" y="2229119"/>
            <a:ext cx="1098000" cy="2160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9" name="Straight Connector 58">
            <a:extLst>
              <a:ext uri="{FF2B5EF4-FFF2-40B4-BE49-F238E27FC236}">
                <a16:creationId xmlns:a16="http://schemas.microsoft.com/office/drawing/2014/main" id="{C406C091-3AEA-0AC7-F0DD-D0A495B71F6B}"/>
              </a:ext>
            </a:extLst>
          </p:cNvPr>
          <p:cNvSpPr/>
          <p:nvPr/>
        </p:nvSpPr>
        <p:spPr>
          <a:xfrm flipH="1">
            <a:off x="17190720" y="3530160"/>
            <a:ext cx="2160000" cy="824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98E06F93-D36E-14AB-464A-2B3ED312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75EDC0D-0BEB-4A21-927E-FEA0576DA4DE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06693-C350-9C3C-A396-AD81BE75A0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GlusterFS Native Client (FUSE)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90D5F-A4E1-88D9-CBB9-87F268029F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3017838"/>
            <a:ext cx="21032788" cy="9051925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FUSE kernel module allows the filesystem to be built and operated entirely in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userspace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Specify mount to any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server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Native Client fetches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volfile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from mount server, then communicates directly with all nodes to access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1">
            <a:extLst>
              <a:ext uri="{FF2B5EF4-FFF2-40B4-BE49-F238E27FC236}">
                <a16:creationId xmlns:a16="http://schemas.microsoft.com/office/drawing/2014/main" id="{A66A7584-7971-9A8D-5744-A8C63C50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B1F6B0A-B37B-4494-ADBD-97E9E304EDD6}" type="datetime1">
              <a:t>7/29/2022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AAF93B-D718-94D2-25C8-639CD73C65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Accessing</a:t>
            </a:r>
            <a:r>
              <a:rPr lang="en-US" sz="8000">
                <a:latin typeface="Liberation Sans" pitchFamily="34"/>
              </a:rPr>
              <a:t> </a:t>
            </a:r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Volume – Fuse client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2DF539-83F8-6705-9919-941FDC02B6F9}"/>
              </a:ext>
            </a:extLst>
          </p:cNvPr>
          <p:cNvSpPr/>
          <p:nvPr/>
        </p:nvSpPr>
        <p:spPr>
          <a:xfrm>
            <a:off x="8503920" y="2560319"/>
            <a:ext cx="5212080" cy="3108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2F259C3-70BB-A983-A588-15A7302964C6}"/>
              </a:ext>
            </a:extLst>
          </p:cNvPr>
          <p:cNvSpPr/>
          <p:nvPr/>
        </p:nvSpPr>
        <p:spPr>
          <a:xfrm>
            <a:off x="9207720" y="676656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094B77-99EB-93B5-8B96-A2098FD84CB1}"/>
              </a:ext>
            </a:extLst>
          </p:cNvPr>
          <p:cNvSpPr/>
          <p:nvPr/>
        </p:nvSpPr>
        <p:spPr>
          <a:xfrm>
            <a:off x="16177680" y="676656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2B7996B-04EB-8665-3380-523238E4422A}"/>
              </a:ext>
            </a:extLst>
          </p:cNvPr>
          <p:cNvSpPr/>
          <p:nvPr/>
        </p:nvSpPr>
        <p:spPr>
          <a:xfrm>
            <a:off x="2604240" y="676656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131C03C-DD9E-9F69-0CB4-8F7F2D6DD712}"/>
              </a:ext>
            </a:extLst>
          </p:cNvPr>
          <p:cNvSpPr/>
          <p:nvPr/>
        </p:nvSpPr>
        <p:spPr>
          <a:xfrm>
            <a:off x="2879280" y="823536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E62C613-461D-3FCA-C0F3-85FCEF38F88A}"/>
              </a:ext>
            </a:extLst>
          </p:cNvPr>
          <p:cNvSpPr/>
          <p:nvPr/>
        </p:nvSpPr>
        <p:spPr>
          <a:xfrm>
            <a:off x="5080320" y="82296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3C0132D-D843-C229-0A39-B17189052499}"/>
              </a:ext>
            </a:extLst>
          </p:cNvPr>
          <p:cNvSpPr/>
          <p:nvPr/>
        </p:nvSpPr>
        <p:spPr>
          <a:xfrm>
            <a:off x="10583280" y="82296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618B661-920D-7B2E-9882-468D039BB4E8}"/>
              </a:ext>
            </a:extLst>
          </p:cNvPr>
          <p:cNvSpPr/>
          <p:nvPr/>
        </p:nvSpPr>
        <p:spPr>
          <a:xfrm>
            <a:off x="17553600" y="82296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0C18E2-4861-8FC8-69B7-490EF009F17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73960" y="3017520"/>
            <a:ext cx="2797200" cy="228600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>
                <a:alpha val="1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BB3DE9-FAC2-0B92-01DB-1619CCB735A3}"/>
              </a:ext>
            </a:extLst>
          </p:cNvPr>
          <p:cNvSpPr txBox="1"/>
          <p:nvPr/>
        </p:nvSpPr>
        <p:spPr>
          <a:xfrm>
            <a:off x="1463039" y="2393640"/>
            <a:ext cx="43164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Gluster Volume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06F690-3CEC-BC1F-B6D6-EF90D3C153F8}"/>
              </a:ext>
            </a:extLst>
          </p:cNvPr>
          <p:cNvSpPr txBox="1"/>
          <p:nvPr/>
        </p:nvSpPr>
        <p:spPr>
          <a:xfrm>
            <a:off x="2696040" y="117205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37E27-A6E9-131A-643C-EF622D9C90F6}"/>
              </a:ext>
            </a:extLst>
          </p:cNvPr>
          <p:cNvSpPr txBox="1"/>
          <p:nvPr/>
        </p:nvSpPr>
        <p:spPr>
          <a:xfrm>
            <a:off x="9482760" y="1161288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5468F3-25E0-75C0-F911-39832EED6143}"/>
              </a:ext>
            </a:extLst>
          </p:cNvPr>
          <p:cNvSpPr txBox="1"/>
          <p:nvPr/>
        </p:nvSpPr>
        <p:spPr>
          <a:xfrm>
            <a:off x="16453080" y="1162907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89A95-1695-9CF6-E384-437D6FCFAA39}"/>
              </a:ext>
            </a:extLst>
          </p:cNvPr>
          <p:cNvSpPr txBox="1"/>
          <p:nvPr/>
        </p:nvSpPr>
        <p:spPr>
          <a:xfrm>
            <a:off x="2787480" y="99669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06B2C-A6C9-5928-3794-3B6AA8F75C32}"/>
              </a:ext>
            </a:extLst>
          </p:cNvPr>
          <p:cNvSpPr txBox="1"/>
          <p:nvPr/>
        </p:nvSpPr>
        <p:spPr>
          <a:xfrm>
            <a:off x="4805280" y="99669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17763E-C7A3-B07E-DCB3-732EDF699132}"/>
              </a:ext>
            </a:extLst>
          </p:cNvPr>
          <p:cNvSpPr txBox="1"/>
          <p:nvPr/>
        </p:nvSpPr>
        <p:spPr>
          <a:xfrm>
            <a:off x="10308240" y="99669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02FC00-7CD2-F2BB-0C4B-0820761937AE}"/>
              </a:ext>
            </a:extLst>
          </p:cNvPr>
          <p:cNvSpPr txBox="1"/>
          <p:nvPr/>
        </p:nvSpPr>
        <p:spPr>
          <a:xfrm>
            <a:off x="17461800" y="989784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6DFB70-0DF9-37B7-D72F-E4B53EE3E793}"/>
              </a:ext>
            </a:extLst>
          </p:cNvPr>
          <p:cNvSpPr txBox="1"/>
          <p:nvPr/>
        </p:nvSpPr>
        <p:spPr>
          <a:xfrm>
            <a:off x="6400799" y="338328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mount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3C2E83-94DD-A7CD-061E-EEF5549E0D31}"/>
              </a:ext>
            </a:extLst>
          </p:cNvPr>
          <p:cNvCxnSpPr>
            <a:stCxn id="30" idx="2"/>
            <a:endCxn id="7" idx="0"/>
          </p:cNvCxnSpPr>
          <p:nvPr/>
        </p:nvCxnSpPr>
        <p:spPr>
          <a:xfrm flipH="1">
            <a:off x="3429360" y="4937760"/>
            <a:ext cx="7691760" cy="32976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12990D-BBE8-E7D9-BFA6-2E930D059295}"/>
              </a:ext>
            </a:extLst>
          </p:cNvPr>
          <p:cNvCxnSpPr>
            <a:stCxn id="30" idx="2"/>
          </p:cNvCxnSpPr>
          <p:nvPr/>
        </p:nvCxnSpPr>
        <p:spPr>
          <a:xfrm>
            <a:off x="11121120" y="4937760"/>
            <a:ext cx="12240" cy="32918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72EA95-2F31-1A51-917F-34767F889481}"/>
              </a:ext>
            </a:extLst>
          </p:cNvPr>
          <p:cNvCxnSpPr>
            <a:stCxn id="30" idx="2"/>
          </p:cNvCxnSpPr>
          <p:nvPr/>
        </p:nvCxnSpPr>
        <p:spPr>
          <a:xfrm flipH="1">
            <a:off x="5630400" y="4937760"/>
            <a:ext cx="5490720" cy="32918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829392-9CA1-959A-7B82-6227BD2B156D}"/>
              </a:ext>
            </a:extLst>
          </p:cNvPr>
          <p:cNvCxnSpPr>
            <a:stCxn id="30" idx="2"/>
          </p:cNvCxnSpPr>
          <p:nvPr/>
        </p:nvCxnSpPr>
        <p:spPr>
          <a:xfrm>
            <a:off x="11121120" y="4937760"/>
            <a:ext cx="6982560" cy="32918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E97895-3CB6-EF70-3CF6-513971EB29E3}"/>
              </a:ext>
            </a:extLst>
          </p:cNvPr>
          <p:cNvCxnSpPr>
            <a:stCxn id="11" idx="2"/>
            <a:endCxn id="7" idx="0"/>
          </p:cNvCxnSpPr>
          <p:nvPr/>
        </p:nvCxnSpPr>
        <p:spPr>
          <a:xfrm flipH="1">
            <a:off x="3429540" y="5303520"/>
            <a:ext cx="43020" cy="29318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D4C43D-A2F8-D550-0C39-DBA96BF3DED8}"/>
              </a:ext>
            </a:extLst>
          </p:cNvPr>
          <p:cNvCxnSpPr>
            <a:stCxn id="11" idx="2"/>
            <a:endCxn id="8" idx="0"/>
          </p:cNvCxnSpPr>
          <p:nvPr/>
        </p:nvCxnSpPr>
        <p:spPr>
          <a:xfrm>
            <a:off x="3472560" y="5303520"/>
            <a:ext cx="2158020" cy="292608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806B99-29C7-5A34-1838-240D6BB6FD61}"/>
              </a:ext>
            </a:extLst>
          </p:cNvPr>
          <p:cNvCxnSpPr>
            <a:stCxn id="11" idx="2"/>
            <a:endCxn id="9" idx="0"/>
          </p:cNvCxnSpPr>
          <p:nvPr/>
        </p:nvCxnSpPr>
        <p:spPr>
          <a:xfrm>
            <a:off x="3472560" y="5303520"/>
            <a:ext cx="7660980" cy="292608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156505-EDB7-2EC4-FB69-302E768960F4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3472560" y="5303520"/>
            <a:ext cx="14631300" cy="292608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523BE3-BAE5-8C12-DF9D-6240377EE747}"/>
              </a:ext>
            </a:extLst>
          </p:cNvPr>
          <p:cNvCxnSpPr>
            <a:stCxn id="11" idx="3"/>
            <a:endCxn id="30" idx="1"/>
          </p:cNvCxnSpPr>
          <p:nvPr/>
        </p:nvCxnSpPr>
        <p:spPr>
          <a:xfrm>
            <a:off x="4871160" y="4160520"/>
            <a:ext cx="5118120" cy="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165CEC34-FCC1-E6B3-F255-9E8689652DD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989280" y="3383280"/>
            <a:ext cx="2263680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D8E9369-7E3A-09F9-8A3F-F5F0E4688430}"/>
              </a:ext>
            </a:extLst>
          </p:cNvPr>
          <p:cNvSpPr txBox="1"/>
          <p:nvPr/>
        </p:nvSpPr>
        <p:spPr>
          <a:xfrm>
            <a:off x="13990320" y="356616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2B17F38E-23D5-1A11-7E4A-A93661F0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013C73-853C-4F06-99E3-30E22496E89B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F35D2-9FE1-5A03-8F3A-AE3F072D6E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libgfapi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701E-7B70-C6EC-67D2-33FAEF099F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9686" y="3017838"/>
            <a:ext cx="21057502" cy="9051925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Userspace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library for accessing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volume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File-system like API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No FUSE, No copies, No context switches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Samba, QEMU, NFS-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Ganesha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integrated with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libgfapi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E3C72E8B-8ED2-9383-4015-D0FE31FA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A708170-5779-4BF1-B50E-7892EBBE71F9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0EFE9-35FD-E13C-E2A2-0032B3A8C1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3DEF2-F3F5-5E30-9E8A-E1ED993F6D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09816" y="2835275"/>
            <a:ext cx="17343309" cy="895985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  <a:p>
            <a:pPr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GlusterFS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Concepts</a:t>
            </a:r>
          </a:p>
          <a:p>
            <a:pPr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</a:p>
          <a:p>
            <a:pPr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Additional Features</a:t>
            </a:r>
          </a:p>
          <a:p>
            <a:pPr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Installation</a:t>
            </a:r>
          </a:p>
          <a:p>
            <a:pPr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Setup and Configuration</a:t>
            </a:r>
          </a:p>
          <a:p>
            <a:pPr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Future Work</a:t>
            </a:r>
          </a:p>
          <a:p>
            <a:pPr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Q&amp;A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1">
            <a:extLst>
              <a:ext uri="{FF2B5EF4-FFF2-40B4-BE49-F238E27FC236}">
                <a16:creationId xmlns:a16="http://schemas.microsoft.com/office/drawing/2014/main" id="{D99F187D-DB7D-5476-3FC1-61DCA9E1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91ECB2-7E06-4FBA-A6F1-9CEFB5BCEAC2}" type="datetime1">
              <a:t>7/29/2022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FAF5E6-A0BC-2DF6-5F67-38D8A2C6B2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Libgfapi - Advantage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9A2552E-FA98-BF07-8029-710E9C86B664}"/>
              </a:ext>
            </a:extLst>
          </p:cNvPr>
          <p:cNvSpPr/>
          <p:nvPr/>
        </p:nvSpPr>
        <p:spPr>
          <a:xfrm>
            <a:off x="2880000" y="2700000"/>
            <a:ext cx="9190080" cy="9278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64E7C80-AC2D-421E-33A1-3BF5FA1DA3CC}"/>
              </a:ext>
            </a:extLst>
          </p:cNvPr>
          <p:cNvSpPr/>
          <p:nvPr/>
        </p:nvSpPr>
        <p:spPr>
          <a:xfrm>
            <a:off x="14173200" y="2700000"/>
            <a:ext cx="8961120" cy="937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4029F-86DC-4B0E-E0C2-255A76A9F6A0}"/>
              </a:ext>
            </a:extLst>
          </p:cNvPr>
          <p:cNvSpPr txBox="1"/>
          <p:nvPr/>
        </p:nvSpPr>
        <p:spPr>
          <a:xfrm>
            <a:off x="16453080" y="1216907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40731-7296-AD0E-AEDB-6E9F6D9EE64D}"/>
              </a:ext>
            </a:extLst>
          </p:cNvPr>
          <p:cNvSpPr txBox="1"/>
          <p:nvPr/>
        </p:nvSpPr>
        <p:spPr>
          <a:xfrm>
            <a:off x="4469400" y="1217232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Client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32C08AF2-1B4F-4818-00CE-D2E48D9B452C}"/>
              </a:ext>
            </a:extLst>
          </p:cNvPr>
          <p:cNvSpPr/>
          <p:nvPr/>
        </p:nvSpPr>
        <p:spPr>
          <a:xfrm>
            <a:off x="2945520" y="6949440"/>
            <a:ext cx="8941680" cy="0"/>
          </a:xfrm>
          <a:prstGeom prst="line">
            <a:avLst/>
          </a:prstGeom>
          <a:noFill/>
          <a:ln w="144000">
            <a:solidFill>
              <a:srgbClr val="000000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84C96526-6EB5-15E6-2A5F-688B86B95179}"/>
              </a:ext>
            </a:extLst>
          </p:cNvPr>
          <p:cNvSpPr/>
          <p:nvPr/>
        </p:nvSpPr>
        <p:spPr>
          <a:xfrm>
            <a:off x="14264640" y="6949440"/>
            <a:ext cx="8686800" cy="0"/>
          </a:xfrm>
          <a:prstGeom prst="line">
            <a:avLst/>
          </a:prstGeom>
          <a:noFill/>
          <a:ln w="144000">
            <a:solidFill>
              <a:srgbClr val="000000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5FF87-8E54-6C0D-B9DB-28BA4D910DBE}"/>
              </a:ext>
            </a:extLst>
          </p:cNvPr>
          <p:cNvSpPr txBox="1"/>
          <p:nvPr/>
        </p:nvSpPr>
        <p:spPr>
          <a:xfrm>
            <a:off x="17063280" y="6217919"/>
            <a:ext cx="3760200" cy="78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Userspace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E0906-8214-5722-7ED9-E48C9E67C72B}"/>
              </a:ext>
            </a:extLst>
          </p:cNvPr>
          <p:cNvSpPr txBox="1"/>
          <p:nvPr/>
        </p:nvSpPr>
        <p:spPr>
          <a:xfrm>
            <a:off x="17088120" y="696564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Kernel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47217-AFD3-E975-79AE-86C41EB9291F}"/>
              </a:ext>
            </a:extLst>
          </p:cNvPr>
          <p:cNvSpPr txBox="1"/>
          <p:nvPr/>
        </p:nvSpPr>
        <p:spPr>
          <a:xfrm>
            <a:off x="4572000" y="62179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Userspace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71B466-DDAE-4073-1548-3EF1C4889942}"/>
              </a:ext>
            </a:extLst>
          </p:cNvPr>
          <p:cNvSpPr txBox="1"/>
          <p:nvPr/>
        </p:nvSpPr>
        <p:spPr>
          <a:xfrm>
            <a:off x="4596840" y="696564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Kernel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C65CF4-B7D9-95DE-FD80-A4ACE0A932B4}"/>
              </a:ext>
            </a:extLst>
          </p:cNvPr>
          <p:cNvGrpSpPr/>
          <p:nvPr/>
        </p:nvGrpSpPr>
        <p:grpSpPr>
          <a:xfrm>
            <a:off x="3245039" y="3384000"/>
            <a:ext cx="3155760" cy="2610000"/>
            <a:chOff x="3245039" y="3384000"/>
            <a:chExt cx="3155760" cy="2610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CF5A90C-97FF-63A7-931F-764779F3CB16}"/>
                </a:ext>
              </a:extLst>
            </p:cNvPr>
            <p:cNvSpPr/>
            <p:nvPr/>
          </p:nvSpPr>
          <p:spPr>
            <a:xfrm>
              <a:off x="3276000" y="3384000"/>
              <a:ext cx="2880000" cy="26100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33FF99"/>
            </a:solidFill>
            <a:ln w="0">
              <a:solidFill>
                <a:srgbClr val="80808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165EC8-B25F-B2BE-9355-04F4C9E15D7C}"/>
                </a:ext>
              </a:extLst>
            </p:cNvPr>
            <p:cNvSpPr txBox="1"/>
            <p:nvPr/>
          </p:nvSpPr>
          <p:spPr>
            <a:xfrm>
              <a:off x="3245039" y="3856679"/>
              <a:ext cx="187560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6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App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8FC967-5655-48CA-8DD0-3AA8E0BD8BE6}"/>
                </a:ext>
              </a:extLst>
            </p:cNvPr>
            <p:cNvSpPr txBox="1"/>
            <p:nvPr/>
          </p:nvSpPr>
          <p:spPr>
            <a:xfrm>
              <a:off x="3336479" y="4754879"/>
              <a:ext cx="3064320" cy="8229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6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/mnt/gmount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839182-5D81-4372-6F95-C4A875BA14AC}"/>
              </a:ext>
            </a:extLst>
          </p:cNvPr>
          <p:cNvGrpSpPr/>
          <p:nvPr/>
        </p:nvGrpSpPr>
        <p:grpSpPr>
          <a:xfrm>
            <a:off x="8278559" y="9052560"/>
            <a:ext cx="2968560" cy="1737359"/>
            <a:chOff x="8278559" y="9052560"/>
            <a:chExt cx="2968560" cy="173735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FAE61B-9EAB-947B-7D11-32997AFACA60}"/>
                </a:ext>
              </a:extLst>
            </p:cNvPr>
            <p:cNvSpPr/>
            <p:nvPr/>
          </p:nvSpPr>
          <p:spPr>
            <a:xfrm>
              <a:off x="8321040" y="9052560"/>
              <a:ext cx="2926079" cy="173735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33FF99"/>
            </a:solidFill>
            <a:ln w="0">
              <a:solidFill>
                <a:srgbClr val="80808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33FE48-7AED-8489-39EA-B7EC84B3C7A8}"/>
                </a:ext>
              </a:extLst>
            </p:cNvPr>
            <p:cNvSpPr txBox="1"/>
            <p:nvPr/>
          </p:nvSpPr>
          <p:spPr>
            <a:xfrm>
              <a:off x="8278559" y="9418320"/>
              <a:ext cx="2926079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/dev/fuse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6B3644-41FC-D82B-1F0A-00921F20EB54}"/>
              </a:ext>
            </a:extLst>
          </p:cNvPr>
          <p:cNvGrpSpPr/>
          <p:nvPr/>
        </p:nvGrpSpPr>
        <p:grpSpPr>
          <a:xfrm>
            <a:off x="3383280" y="8961120"/>
            <a:ext cx="2926079" cy="1737359"/>
            <a:chOff x="3383280" y="8961120"/>
            <a:chExt cx="2926079" cy="17373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62EA2FD-7EBB-85FD-3BFB-E55240BBCACB}"/>
                </a:ext>
              </a:extLst>
            </p:cNvPr>
            <p:cNvSpPr/>
            <p:nvPr/>
          </p:nvSpPr>
          <p:spPr>
            <a:xfrm>
              <a:off x="3383280" y="8961120"/>
              <a:ext cx="2926079" cy="173735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33FF99"/>
            </a:solidFill>
            <a:ln w="0">
              <a:solidFill>
                <a:srgbClr val="80808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05E640-B5A6-75BD-3415-AB78324764C4}"/>
                </a:ext>
              </a:extLst>
            </p:cNvPr>
            <p:cNvSpPr txBox="1"/>
            <p:nvPr/>
          </p:nvSpPr>
          <p:spPr>
            <a:xfrm>
              <a:off x="3383280" y="9418320"/>
              <a:ext cx="2926079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6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Kernel VFS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6F43F2-BF3C-1A88-71EF-11701AD8CC43}"/>
              </a:ext>
            </a:extLst>
          </p:cNvPr>
          <p:cNvGrpSpPr/>
          <p:nvPr/>
        </p:nvGrpSpPr>
        <p:grpSpPr>
          <a:xfrm>
            <a:off x="9761760" y="7498080"/>
            <a:ext cx="1554479" cy="914400"/>
            <a:chOff x="9761760" y="7498080"/>
            <a:chExt cx="1554479" cy="9144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F12A9E-E676-88B6-E6CF-B8EA3682C8ED}"/>
                </a:ext>
              </a:extLst>
            </p:cNvPr>
            <p:cNvSpPr/>
            <p:nvPr/>
          </p:nvSpPr>
          <p:spPr>
            <a:xfrm>
              <a:off x="9761760" y="7498080"/>
              <a:ext cx="1554479" cy="9144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33FF99"/>
            </a:solidFill>
            <a:ln w="0">
              <a:solidFill>
                <a:srgbClr val="80808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668107-DC48-36E3-8D65-B4D5D57B58BF}"/>
                </a:ext>
              </a:extLst>
            </p:cNvPr>
            <p:cNvSpPr txBox="1"/>
            <p:nvPr/>
          </p:nvSpPr>
          <p:spPr>
            <a:xfrm>
              <a:off x="9944640" y="7605720"/>
              <a:ext cx="1280159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6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Net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608D32-2EF5-049B-BB73-D312DB3F29E4}"/>
              </a:ext>
            </a:extLst>
          </p:cNvPr>
          <p:cNvGrpSpPr/>
          <p:nvPr/>
        </p:nvGrpSpPr>
        <p:grpSpPr>
          <a:xfrm>
            <a:off x="14538959" y="7498080"/>
            <a:ext cx="1554479" cy="914400"/>
            <a:chOff x="14538959" y="7498080"/>
            <a:chExt cx="1554479" cy="9144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8536EE-5AD7-0E6D-E4C7-2EE43B8C56C2}"/>
                </a:ext>
              </a:extLst>
            </p:cNvPr>
            <p:cNvSpPr/>
            <p:nvPr/>
          </p:nvSpPr>
          <p:spPr>
            <a:xfrm>
              <a:off x="14538959" y="7498080"/>
              <a:ext cx="1554479" cy="9144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33FF99"/>
            </a:solidFill>
            <a:ln w="0">
              <a:solidFill>
                <a:srgbClr val="80808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4BC50A-8BF3-2316-B056-CFEE29D61206}"/>
                </a:ext>
              </a:extLst>
            </p:cNvPr>
            <p:cNvSpPr txBox="1"/>
            <p:nvPr/>
          </p:nvSpPr>
          <p:spPr>
            <a:xfrm>
              <a:off x="14721840" y="7605720"/>
              <a:ext cx="1280159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6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Net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08E974-219D-79FE-0D0E-AB5D2EDB448D}"/>
              </a:ext>
            </a:extLst>
          </p:cNvPr>
          <p:cNvGrpSpPr/>
          <p:nvPr/>
        </p:nvGrpSpPr>
        <p:grpSpPr>
          <a:xfrm>
            <a:off x="15819120" y="3200400"/>
            <a:ext cx="5348880" cy="2103120"/>
            <a:chOff x="15819120" y="3200400"/>
            <a:chExt cx="5348880" cy="210312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390FB76-9BAD-149B-7BBF-FCB7BFCABB42}"/>
                </a:ext>
              </a:extLst>
            </p:cNvPr>
            <p:cNvSpPr/>
            <p:nvPr/>
          </p:nvSpPr>
          <p:spPr>
            <a:xfrm>
              <a:off x="15819120" y="3200400"/>
              <a:ext cx="5348880" cy="21031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33FF99"/>
            </a:solidFill>
            <a:ln w="0">
              <a:solidFill>
                <a:srgbClr val="80808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2E6A55-100A-FBDC-6A74-702DAD2ECD13}"/>
                </a:ext>
              </a:extLst>
            </p:cNvPr>
            <p:cNvSpPr txBox="1"/>
            <p:nvPr/>
          </p:nvSpPr>
          <p:spPr>
            <a:xfrm>
              <a:off x="16961040" y="3566160"/>
              <a:ext cx="2881440" cy="13402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Glusterfsd Brick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7DEE36-8EE5-07CE-125B-798620A62163}"/>
              </a:ext>
            </a:extLst>
          </p:cNvPr>
          <p:cNvGrpSpPr/>
          <p:nvPr/>
        </p:nvGrpSpPr>
        <p:grpSpPr>
          <a:xfrm>
            <a:off x="19568159" y="8595360"/>
            <a:ext cx="2968560" cy="1737359"/>
            <a:chOff x="19568159" y="8595360"/>
            <a:chExt cx="2968560" cy="173735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C0D5F26-0816-BE7E-5D69-8DCF033A5BAF}"/>
                </a:ext>
              </a:extLst>
            </p:cNvPr>
            <p:cNvSpPr/>
            <p:nvPr/>
          </p:nvSpPr>
          <p:spPr>
            <a:xfrm>
              <a:off x="19610640" y="8595360"/>
              <a:ext cx="2926079" cy="173735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33FF99"/>
            </a:solidFill>
            <a:ln w="0">
              <a:solidFill>
                <a:srgbClr val="80808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A72074-7A5C-1143-A66B-2776B7170D89}"/>
                </a:ext>
              </a:extLst>
            </p:cNvPr>
            <p:cNvSpPr txBox="1"/>
            <p:nvPr/>
          </p:nvSpPr>
          <p:spPr>
            <a:xfrm>
              <a:off x="19568159" y="9160199"/>
              <a:ext cx="2926079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XFS</a:t>
              </a:r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EAA7E68-C593-A319-463C-676C2D4D33B0}"/>
              </a:ext>
            </a:extLst>
          </p:cNvPr>
          <p:cNvSpPr/>
          <p:nvPr/>
        </p:nvSpPr>
        <p:spPr>
          <a:xfrm>
            <a:off x="4023360" y="5994000"/>
            <a:ext cx="0" cy="3058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8496" fill="none">
                <a:moveTo>
                  <a:pt x="0" y="0"/>
                </a:moveTo>
                <a:lnTo>
                  <a:pt x="0" y="8496"/>
                </a:lnTo>
              </a:path>
            </a:pathLst>
          </a:custGeom>
          <a:noFill/>
          <a:ln w="72000">
            <a:solidFill>
              <a:srgbClr val="000099"/>
            </a:solidFill>
            <a:prstDash val="solid"/>
            <a:tailEnd type="arrow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FE79B03-FBB1-1F95-0FE5-BF68475624B2}"/>
              </a:ext>
            </a:extLst>
          </p:cNvPr>
          <p:cNvSpPr/>
          <p:nvPr/>
        </p:nvSpPr>
        <p:spPr>
          <a:xfrm>
            <a:off x="4572000" y="5994000"/>
            <a:ext cx="0" cy="2966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8242" fill="none">
                <a:moveTo>
                  <a:pt x="0" y="8242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999999"/>
            </a:solidFill>
            <a:prstDash val="solid"/>
            <a:tailEnd type="arrow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B7B8678-20BE-435D-2058-DCB39F65EFD8}"/>
              </a:ext>
            </a:extLst>
          </p:cNvPr>
          <p:cNvSpPr/>
          <p:nvPr/>
        </p:nvSpPr>
        <p:spPr>
          <a:xfrm>
            <a:off x="6309360" y="9601200"/>
            <a:ext cx="201132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88" fill="none">
                <a:moveTo>
                  <a:pt x="0" y="0"/>
                </a:moveTo>
                <a:lnTo>
                  <a:pt x="5588" y="0"/>
                </a:lnTo>
              </a:path>
            </a:pathLst>
          </a:custGeom>
          <a:noFill/>
          <a:ln w="72000">
            <a:solidFill>
              <a:srgbClr val="000099"/>
            </a:solidFill>
            <a:prstDash val="solid"/>
            <a:tailEnd type="arrow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C38F1C4-98E3-0EF4-7789-D94492393A99}"/>
              </a:ext>
            </a:extLst>
          </p:cNvPr>
          <p:cNvSpPr/>
          <p:nvPr/>
        </p:nvSpPr>
        <p:spPr>
          <a:xfrm>
            <a:off x="8869680" y="5943600"/>
            <a:ext cx="0" cy="3108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8636" fill="none">
                <a:moveTo>
                  <a:pt x="0" y="8636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000099"/>
            </a:solidFill>
            <a:prstDash val="solid"/>
            <a:tailEnd type="arrow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F9268D7-EF85-E275-F835-C27CB20FA9FC}"/>
              </a:ext>
            </a:extLst>
          </p:cNvPr>
          <p:cNvSpPr/>
          <p:nvPr/>
        </p:nvSpPr>
        <p:spPr>
          <a:xfrm>
            <a:off x="10058400" y="5943600"/>
            <a:ext cx="0" cy="1661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4617" fill="none">
                <a:moveTo>
                  <a:pt x="0" y="0"/>
                </a:moveTo>
                <a:lnTo>
                  <a:pt x="0" y="4617"/>
                </a:lnTo>
              </a:path>
            </a:pathLst>
          </a:custGeom>
          <a:noFill/>
          <a:ln w="72000">
            <a:solidFill>
              <a:srgbClr val="000099"/>
            </a:solidFill>
            <a:prstDash val="solid"/>
            <a:tailEnd type="arrow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FB772BA-8DC7-34EF-8D91-74E143ACC5FE}"/>
              </a:ext>
            </a:extLst>
          </p:cNvPr>
          <p:cNvSpPr/>
          <p:nvPr/>
        </p:nvSpPr>
        <p:spPr>
          <a:xfrm>
            <a:off x="11430000" y="7863840"/>
            <a:ext cx="310860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6" fill="none">
                <a:moveTo>
                  <a:pt x="0" y="0"/>
                </a:moveTo>
                <a:lnTo>
                  <a:pt x="8636" y="0"/>
                </a:lnTo>
              </a:path>
            </a:pathLst>
          </a:custGeom>
          <a:noFill/>
          <a:ln w="72000">
            <a:solidFill>
              <a:srgbClr val="000099"/>
            </a:solidFill>
            <a:prstDash val="solid"/>
            <a:tailEnd type="arrow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DBEB70D-EF36-4833-34FA-6F5C8CCC2183}"/>
              </a:ext>
            </a:extLst>
          </p:cNvPr>
          <p:cNvSpPr/>
          <p:nvPr/>
        </p:nvSpPr>
        <p:spPr>
          <a:xfrm>
            <a:off x="14904720" y="5303520"/>
            <a:ext cx="2651399" cy="2194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6" h="6096" fill="none">
                <a:moveTo>
                  <a:pt x="0" y="6096"/>
                </a:moveTo>
                <a:lnTo>
                  <a:pt x="7366" y="0"/>
                </a:lnTo>
              </a:path>
            </a:pathLst>
          </a:custGeom>
          <a:noFill/>
          <a:ln w="72000">
            <a:solidFill>
              <a:srgbClr val="000099"/>
            </a:solidFill>
            <a:prstDash val="solid"/>
            <a:tailEnd type="arrow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5C718C4-A2A6-1162-A9A5-D2F2FA81BFBB}"/>
              </a:ext>
            </a:extLst>
          </p:cNvPr>
          <p:cNvSpPr/>
          <p:nvPr/>
        </p:nvSpPr>
        <p:spPr>
          <a:xfrm>
            <a:off x="19202400" y="5303520"/>
            <a:ext cx="2102760" cy="3382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42" h="9398" fill="none">
                <a:moveTo>
                  <a:pt x="0" y="0"/>
                </a:moveTo>
                <a:lnTo>
                  <a:pt x="5842" y="9398"/>
                </a:lnTo>
              </a:path>
            </a:pathLst>
          </a:custGeom>
          <a:noFill/>
          <a:ln w="72000">
            <a:solidFill>
              <a:srgbClr val="000099"/>
            </a:solidFill>
            <a:prstDash val="solid"/>
            <a:tailEnd type="arrow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43AD54A-06AB-E74F-19EB-F75BFBFE0F17}"/>
              </a:ext>
            </a:extLst>
          </p:cNvPr>
          <p:cNvSpPr/>
          <p:nvPr/>
        </p:nvSpPr>
        <p:spPr>
          <a:xfrm>
            <a:off x="20025360" y="5303520"/>
            <a:ext cx="2011320" cy="32914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88" h="9144" fill="none">
                <a:moveTo>
                  <a:pt x="5588" y="9144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999999"/>
            </a:solidFill>
            <a:prstDash val="solid"/>
            <a:tailEnd type="arrow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3C33054-3DFE-156C-15CA-A81B17E9E033}"/>
              </a:ext>
            </a:extLst>
          </p:cNvPr>
          <p:cNvSpPr/>
          <p:nvPr/>
        </p:nvSpPr>
        <p:spPr>
          <a:xfrm>
            <a:off x="15727680" y="5303520"/>
            <a:ext cx="2559960" cy="2194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12" h="6096" fill="none">
                <a:moveTo>
                  <a:pt x="7112" y="0"/>
                </a:moveTo>
                <a:lnTo>
                  <a:pt x="0" y="6096"/>
                </a:lnTo>
              </a:path>
            </a:pathLst>
          </a:custGeom>
          <a:noFill/>
          <a:ln w="72000">
            <a:solidFill>
              <a:srgbClr val="999999"/>
            </a:solidFill>
            <a:prstDash val="solid"/>
            <a:tailEnd type="arrow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3A7D501-9DD7-E359-E6EC-8050FE47F3BB}"/>
              </a:ext>
            </a:extLst>
          </p:cNvPr>
          <p:cNvSpPr/>
          <p:nvPr/>
        </p:nvSpPr>
        <p:spPr>
          <a:xfrm>
            <a:off x="11316240" y="8229600"/>
            <a:ext cx="322236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52" fill="none">
                <a:moveTo>
                  <a:pt x="8952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999999"/>
            </a:solidFill>
            <a:prstDash val="solid"/>
            <a:tailEnd type="arrow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ABD5FF3-5B6F-A315-C093-95D8CF8510C1}"/>
              </a:ext>
            </a:extLst>
          </p:cNvPr>
          <p:cNvSpPr/>
          <p:nvPr/>
        </p:nvSpPr>
        <p:spPr>
          <a:xfrm>
            <a:off x="10881360" y="5943600"/>
            <a:ext cx="0" cy="15541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4318" fill="none">
                <a:moveTo>
                  <a:pt x="0" y="4318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999999"/>
            </a:solidFill>
            <a:prstDash val="solid"/>
            <a:tailEnd type="arrow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8FFEFFA-38EC-D99C-0F9E-1AF36743046B}"/>
              </a:ext>
            </a:extLst>
          </p:cNvPr>
          <p:cNvSpPr/>
          <p:nvPr/>
        </p:nvSpPr>
        <p:spPr>
          <a:xfrm>
            <a:off x="9418320" y="5943600"/>
            <a:ext cx="0" cy="3108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8636" fill="none">
                <a:moveTo>
                  <a:pt x="0" y="0"/>
                </a:moveTo>
                <a:lnTo>
                  <a:pt x="0" y="8636"/>
                </a:lnTo>
              </a:path>
            </a:pathLst>
          </a:custGeom>
          <a:noFill/>
          <a:ln w="72000">
            <a:solidFill>
              <a:srgbClr val="999999"/>
            </a:solidFill>
            <a:prstDash val="solid"/>
            <a:tailEnd type="arrow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3D800B3-2460-9D96-0D03-E925AEB4D7BE}"/>
              </a:ext>
            </a:extLst>
          </p:cNvPr>
          <p:cNvSpPr/>
          <p:nvPr/>
        </p:nvSpPr>
        <p:spPr>
          <a:xfrm>
            <a:off x="6309360" y="10332720"/>
            <a:ext cx="201132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88" fill="none">
                <a:moveTo>
                  <a:pt x="5588" y="0"/>
                </a:moveTo>
                <a:lnTo>
                  <a:pt x="0" y="0"/>
                </a:lnTo>
              </a:path>
            </a:pathLst>
          </a:custGeom>
          <a:noFill/>
          <a:ln w="72000">
            <a:solidFill>
              <a:srgbClr val="999999"/>
            </a:solidFill>
            <a:prstDash val="solid"/>
            <a:tailEnd type="arrow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8609D9-2232-283E-FF78-A61CA2F5B0CC}"/>
              </a:ext>
            </a:extLst>
          </p:cNvPr>
          <p:cNvGrpSpPr/>
          <p:nvPr/>
        </p:nvGrpSpPr>
        <p:grpSpPr>
          <a:xfrm>
            <a:off x="8503920" y="3333600"/>
            <a:ext cx="2926080" cy="2756160"/>
            <a:chOff x="8503920" y="3333600"/>
            <a:chExt cx="2926080" cy="2756160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AF58443-9084-1F33-2321-756247DD73A5}"/>
                </a:ext>
              </a:extLst>
            </p:cNvPr>
            <p:cNvSpPr/>
            <p:nvPr/>
          </p:nvSpPr>
          <p:spPr>
            <a:xfrm>
              <a:off x="8503920" y="3333600"/>
              <a:ext cx="2880000" cy="26100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33FF99"/>
            </a:solidFill>
            <a:ln w="0">
              <a:solidFill>
                <a:srgbClr val="80808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DAD643D-EFAC-EB54-24A8-55365C213021}"/>
                </a:ext>
              </a:extLst>
            </p:cNvPr>
            <p:cNvSpPr txBox="1"/>
            <p:nvPr/>
          </p:nvSpPr>
          <p:spPr>
            <a:xfrm>
              <a:off x="8503920" y="3882239"/>
              <a:ext cx="2926079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6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GlusterFS</a:t>
              </a: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D4689F2-1882-617E-6D4F-AE0B302127AC}"/>
                </a:ext>
              </a:extLst>
            </p:cNvPr>
            <p:cNvSpPr/>
            <p:nvPr/>
          </p:nvSpPr>
          <p:spPr>
            <a:xfrm>
              <a:off x="8503920" y="4754879"/>
              <a:ext cx="2743199" cy="9144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33FF99"/>
            </a:solidFill>
            <a:ln w="0">
              <a:solidFill>
                <a:srgbClr val="80808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D103FB-420E-AA5A-DC00-BA830714D80E}"/>
                </a:ext>
              </a:extLst>
            </p:cNvPr>
            <p:cNvSpPr txBox="1"/>
            <p:nvPr/>
          </p:nvSpPr>
          <p:spPr>
            <a:xfrm>
              <a:off x="8548560" y="4862520"/>
              <a:ext cx="2881440" cy="12272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6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Fuse Library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1">
            <a:extLst>
              <a:ext uri="{FF2B5EF4-FFF2-40B4-BE49-F238E27FC236}">
                <a16:creationId xmlns:a16="http://schemas.microsoft.com/office/drawing/2014/main" id="{195BD865-AD7C-A830-30CF-5ECDD155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1BE1CD-A955-4819-9EA5-4F4B91DDE6E0}" type="datetime1">
              <a:t>7/29/2022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C5BB0-9CF7-F18C-0DEB-331963FAA8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Libgfapi - Advantage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744728A-3DAE-2D18-B557-6DFF7D09F38A}"/>
              </a:ext>
            </a:extLst>
          </p:cNvPr>
          <p:cNvSpPr/>
          <p:nvPr/>
        </p:nvSpPr>
        <p:spPr>
          <a:xfrm>
            <a:off x="2880000" y="2700000"/>
            <a:ext cx="9190080" cy="9278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023BB77-19AC-F7ED-CE4B-6E51A0BF797F}"/>
              </a:ext>
            </a:extLst>
          </p:cNvPr>
          <p:cNvSpPr/>
          <p:nvPr/>
        </p:nvSpPr>
        <p:spPr>
          <a:xfrm>
            <a:off x="14173200" y="2700000"/>
            <a:ext cx="8961120" cy="937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2D80F-D80D-1862-668A-3D8B7505A4BB}"/>
              </a:ext>
            </a:extLst>
          </p:cNvPr>
          <p:cNvSpPr txBox="1"/>
          <p:nvPr/>
        </p:nvSpPr>
        <p:spPr>
          <a:xfrm>
            <a:off x="16453080" y="1216907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5A68C-A630-C2C7-518C-3BD6912F000D}"/>
              </a:ext>
            </a:extLst>
          </p:cNvPr>
          <p:cNvSpPr txBox="1"/>
          <p:nvPr/>
        </p:nvSpPr>
        <p:spPr>
          <a:xfrm>
            <a:off x="4469400" y="1217232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Client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D6E446D-622B-7850-C8DB-2308D34AC81E}"/>
              </a:ext>
            </a:extLst>
          </p:cNvPr>
          <p:cNvSpPr/>
          <p:nvPr/>
        </p:nvSpPr>
        <p:spPr>
          <a:xfrm>
            <a:off x="2945520" y="6949440"/>
            <a:ext cx="8941680" cy="0"/>
          </a:xfrm>
          <a:prstGeom prst="line">
            <a:avLst/>
          </a:prstGeom>
          <a:noFill/>
          <a:ln w="144000">
            <a:solidFill>
              <a:srgbClr val="000000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80993BF3-4A81-F014-B3E0-25B42B192678}"/>
              </a:ext>
            </a:extLst>
          </p:cNvPr>
          <p:cNvSpPr/>
          <p:nvPr/>
        </p:nvSpPr>
        <p:spPr>
          <a:xfrm>
            <a:off x="14264640" y="6949440"/>
            <a:ext cx="8686800" cy="0"/>
          </a:xfrm>
          <a:prstGeom prst="line">
            <a:avLst/>
          </a:prstGeom>
          <a:noFill/>
          <a:ln w="144000">
            <a:solidFill>
              <a:srgbClr val="000000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62259-50C6-9DBA-057B-28B020756BB9}"/>
              </a:ext>
            </a:extLst>
          </p:cNvPr>
          <p:cNvSpPr txBox="1"/>
          <p:nvPr/>
        </p:nvSpPr>
        <p:spPr>
          <a:xfrm>
            <a:off x="17063280" y="6217919"/>
            <a:ext cx="3760200" cy="78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Userspace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12A5C-A675-EF9E-9CE9-C13BE8D60F4B}"/>
              </a:ext>
            </a:extLst>
          </p:cNvPr>
          <p:cNvSpPr txBox="1"/>
          <p:nvPr/>
        </p:nvSpPr>
        <p:spPr>
          <a:xfrm>
            <a:off x="17088120" y="696564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Kernel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10BE2-4D55-B21E-383D-0781A9C3D937}"/>
              </a:ext>
            </a:extLst>
          </p:cNvPr>
          <p:cNvSpPr txBox="1"/>
          <p:nvPr/>
        </p:nvSpPr>
        <p:spPr>
          <a:xfrm>
            <a:off x="4572000" y="62179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Userspace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2BE851-0524-778A-0BE6-33535B8A5CCE}"/>
              </a:ext>
            </a:extLst>
          </p:cNvPr>
          <p:cNvSpPr txBox="1"/>
          <p:nvPr/>
        </p:nvSpPr>
        <p:spPr>
          <a:xfrm>
            <a:off x="4596840" y="696564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Kernel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4CB2A8-C8E0-4005-BD2C-C11B6027C55C}"/>
              </a:ext>
            </a:extLst>
          </p:cNvPr>
          <p:cNvGrpSpPr/>
          <p:nvPr/>
        </p:nvGrpSpPr>
        <p:grpSpPr>
          <a:xfrm>
            <a:off x="9761760" y="7498080"/>
            <a:ext cx="1554479" cy="914400"/>
            <a:chOff x="9761760" y="7498080"/>
            <a:chExt cx="1554479" cy="9144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56188C3-3ED7-95A3-F863-80A91F1942E0}"/>
                </a:ext>
              </a:extLst>
            </p:cNvPr>
            <p:cNvSpPr/>
            <p:nvPr/>
          </p:nvSpPr>
          <p:spPr>
            <a:xfrm>
              <a:off x="9761760" y="7498080"/>
              <a:ext cx="1554479" cy="9144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33FF99"/>
            </a:solidFill>
            <a:ln w="0">
              <a:solidFill>
                <a:srgbClr val="80808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0BE735-637A-B0CF-C783-3389BCEC012A}"/>
                </a:ext>
              </a:extLst>
            </p:cNvPr>
            <p:cNvSpPr txBox="1"/>
            <p:nvPr/>
          </p:nvSpPr>
          <p:spPr>
            <a:xfrm>
              <a:off x="9944640" y="7605720"/>
              <a:ext cx="1280159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6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Net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4BDD51-850F-1617-B94F-9D2A46200CCD}"/>
              </a:ext>
            </a:extLst>
          </p:cNvPr>
          <p:cNvGrpSpPr/>
          <p:nvPr/>
        </p:nvGrpSpPr>
        <p:grpSpPr>
          <a:xfrm>
            <a:off x="14538959" y="7498080"/>
            <a:ext cx="1554479" cy="914400"/>
            <a:chOff x="14538959" y="7498080"/>
            <a:chExt cx="1554479" cy="9144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8F1749-1961-BF1D-B2F7-1B293EF515A9}"/>
                </a:ext>
              </a:extLst>
            </p:cNvPr>
            <p:cNvSpPr/>
            <p:nvPr/>
          </p:nvSpPr>
          <p:spPr>
            <a:xfrm>
              <a:off x="14538959" y="7498080"/>
              <a:ext cx="1554479" cy="9144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33FF99"/>
            </a:solidFill>
            <a:ln w="0">
              <a:solidFill>
                <a:srgbClr val="80808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276742-5548-16DA-BBA8-4AB448300E21}"/>
                </a:ext>
              </a:extLst>
            </p:cNvPr>
            <p:cNvSpPr txBox="1"/>
            <p:nvPr/>
          </p:nvSpPr>
          <p:spPr>
            <a:xfrm>
              <a:off x="14721840" y="7605720"/>
              <a:ext cx="1280159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6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Net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4A8032-97DB-21D9-EA33-5885E7881576}"/>
              </a:ext>
            </a:extLst>
          </p:cNvPr>
          <p:cNvGrpSpPr/>
          <p:nvPr/>
        </p:nvGrpSpPr>
        <p:grpSpPr>
          <a:xfrm>
            <a:off x="15819120" y="3200400"/>
            <a:ext cx="5348880" cy="2103120"/>
            <a:chOff x="15819120" y="3200400"/>
            <a:chExt cx="5348880" cy="210312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19A502-9C5B-7E3B-AD8B-5736FD8BB4BA}"/>
                </a:ext>
              </a:extLst>
            </p:cNvPr>
            <p:cNvSpPr/>
            <p:nvPr/>
          </p:nvSpPr>
          <p:spPr>
            <a:xfrm>
              <a:off x="15819120" y="3200400"/>
              <a:ext cx="5348880" cy="21031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33FF99"/>
            </a:solidFill>
            <a:ln w="0">
              <a:solidFill>
                <a:srgbClr val="80808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FDE67B-51CF-5499-3D06-01A119A5DEC2}"/>
                </a:ext>
              </a:extLst>
            </p:cNvPr>
            <p:cNvSpPr txBox="1"/>
            <p:nvPr/>
          </p:nvSpPr>
          <p:spPr>
            <a:xfrm>
              <a:off x="16961040" y="3566160"/>
              <a:ext cx="2881440" cy="13402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Glusterfsd Brick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937657-05D0-6F51-FFAF-7DBDDFE72D0F}"/>
              </a:ext>
            </a:extLst>
          </p:cNvPr>
          <p:cNvGrpSpPr/>
          <p:nvPr/>
        </p:nvGrpSpPr>
        <p:grpSpPr>
          <a:xfrm>
            <a:off x="19568159" y="8595360"/>
            <a:ext cx="2968560" cy="1737359"/>
            <a:chOff x="19568159" y="8595360"/>
            <a:chExt cx="2968560" cy="173735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C335C20-1BA2-F9D6-019C-7157C7AAA177}"/>
                </a:ext>
              </a:extLst>
            </p:cNvPr>
            <p:cNvSpPr/>
            <p:nvPr/>
          </p:nvSpPr>
          <p:spPr>
            <a:xfrm>
              <a:off x="19610640" y="8595360"/>
              <a:ext cx="2926079" cy="173735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33FF99"/>
            </a:solidFill>
            <a:ln w="0">
              <a:solidFill>
                <a:srgbClr val="80808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32A319-85C8-5627-E4E5-6225022BB0B5}"/>
                </a:ext>
              </a:extLst>
            </p:cNvPr>
            <p:cNvSpPr txBox="1"/>
            <p:nvPr/>
          </p:nvSpPr>
          <p:spPr>
            <a:xfrm>
              <a:off x="19568159" y="9160199"/>
              <a:ext cx="2926079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XFS</a:t>
              </a:r>
            </a:p>
          </p:txBody>
        </p:sp>
      </p:grpSp>
      <p:sp>
        <p:nvSpPr>
          <p:cNvPr id="26" name="Straight Connector 25">
            <a:extLst>
              <a:ext uri="{FF2B5EF4-FFF2-40B4-BE49-F238E27FC236}">
                <a16:creationId xmlns:a16="http://schemas.microsoft.com/office/drawing/2014/main" id="{D087E88D-A875-4543-8D44-D6BA9425DEC4}"/>
              </a:ext>
            </a:extLst>
          </p:cNvPr>
          <p:cNvSpPr/>
          <p:nvPr/>
        </p:nvSpPr>
        <p:spPr>
          <a:xfrm>
            <a:off x="10058400" y="5943600"/>
            <a:ext cx="0" cy="1662120"/>
          </a:xfrm>
          <a:prstGeom prst="line">
            <a:avLst/>
          </a:prstGeom>
          <a:noFill/>
          <a:ln w="72000">
            <a:solidFill>
              <a:srgbClr val="000099"/>
            </a:solidFill>
            <a:prstDash val="solid"/>
            <a:tailEnd type="arrow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7" name="Straight Connector 26">
            <a:extLst>
              <a:ext uri="{FF2B5EF4-FFF2-40B4-BE49-F238E27FC236}">
                <a16:creationId xmlns:a16="http://schemas.microsoft.com/office/drawing/2014/main" id="{8386EABB-A290-B054-60F0-D6604B455DD5}"/>
              </a:ext>
            </a:extLst>
          </p:cNvPr>
          <p:cNvSpPr/>
          <p:nvPr/>
        </p:nvSpPr>
        <p:spPr>
          <a:xfrm>
            <a:off x="11430000" y="7863840"/>
            <a:ext cx="3108959" cy="0"/>
          </a:xfrm>
          <a:prstGeom prst="line">
            <a:avLst/>
          </a:prstGeom>
          <a:noFill/>
          <a:ln w="72000">
            <a:solidFill>
              <a:srgbClr val="000099"/>
            </a:solidFill>
            <a:prstDash val="solid"/>
            <a:tailEnd type="arrow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9CFBE860-1537-A337-7F20-4B39EA3EE504}"/>
              </a:ext>
            </a:extLst>
          </p:cNvPr>
          <p:cNvSpPr/>
          <p:nvPr/>
        </p:nvSpPr>
        <p:spPr>
          <a:xfrm flipV="1">
            <a:off x="14904720" y="5303520"/>
            <a:ext cx="2651760" cy="2194560"/>
          </a:xfrm>
          <a:prstGeom prst="line">
            <a:avLst/>
          </a:prstGeom>
          <a:noFill/>
          <a:ln w="72000">
            <a:solidFill>
              <a:srgbClr val="000099"/>
            </a:solidFill>
            <a:prstDash val="solid"/>
            <a:tailEnd type="arrow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4EE950AB-D4F9-F45D-79E7-2186A7A1D22B}"/>
              </a:ext>
            </a:extLst>
          </p:cNvPr>
          <p:cNvSpPr/>
          <p:nvPr/>
        </p:nvSpPr>
        <p:spPr>
          <a:xfrm>
            <a:off x="19202400" y="5303520"/>
            <a:ext cx="2103120" cy="3383280"/>
          </a:xfrm>
          <a:prstGeom prst="line">
            <a:avLst/>
          </a:prstGeom>
          <a:noFill/>
          <a:ln w="72000">
            <a:solidFill>
              <a:srgbClr val="000099"/>
            </a:solidFill>
            <a:prstDash val="solid"/>
            <a:tailEnd type="arrow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22A7E232-210E-FA91-6C31-D4A38E2F341E}"/>
              </a:ext>
            </a:extLst>
          </p:cNvPr>
          <p:cNvSpPr/>
          <p:nvPr/>
        </p:nvSpPr>
        <p:spPr>
          <a:xfrm flipH="1" flipV="1">
            <a:off x="20025360" y="5303520"/>
            <a:ext cx="2011680" cy="3291840"/>
          </a:xfrm>
          <a:prstGeom prst="line">
            <a:avLst/>
          </a:prstGeom>
          <a:noFill/>
          <a:ln w="72000">
            <a:solidFill>
              <a:srgbClr val="999999"/>
            </a:solidFill>
            <a:prstDash val="solid"/>
            <a:tailEnd type="arrow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46D736B3-1BF2-8A16-50B5-FD145B297CF1}"/>
              </a:ext>
            </a:extLst>
          </p:cNvPr>
          <p:cNvSpPr/>
          <p:nvPr/>
        </p:nvSpPr>
        <p:spPr>
          <a:xfrm flipH="1">
            <a:off x="15727680" y="5303520"/>
            <a:ext cx="2560320" cy="2194560"/>
          </a:xfrm>
          <a:prstGeom prst="line">
            <a:avLst/>
          </a:prstGeom>
          <a:noFill/>
          <a:ln w="72000">
            <a:solidFill>
              <a:srgbClr val="999999"/>
            </a:solidFill>
            <a:prstDash val="solid"/>
            <a:tailEnd type="arrow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6EB9B88F-D40A-FA40-30DD-7F34C66F2DE7}"/>
              </a:ext>
            </a:extLst>
          </p:cNvPr>
          <p:cNvSpPr/>
          <p:nvPr/>
        </p:nvSpPr>
        <p:spPr>
          <a:xfrm flipH="1">
            <a:off x="11316240" y="8229600"/>
            <a:ext cx="3222719" cy="0"/>
          </a:xfrm>
          <a:prstGeom prst="line">
            <a:avLst/>
          </a:prstGeom>
          <a:noFill/>
          <a:ln w="72000">
            <a:solidFill>
              <a:srgbClr val="999999"/>
            </a:solidFill>
            <a:prstDash val="solid"/>
            <a:tailEnd type="arrow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9872266E-CAA5-5318-FB71-4B5B1606CF3C}"/>
              </a:ext>
            </a:extLst>
          </p:cNvPr>
          <p:cNvSpPr/>
          <p:nvPr/>
        </p:nvSpPr>
        <p:spPr>
          <a:xfrm flipV="1">
            <a:off x="10881360" y="5943600"/>
            <a:ext cx="0" cy="1554480"/>
          </a:xfrm>
          <a:prstGeom prst="line">
            <a:avLst/>
          </a:prstGeom>
          <a:noFill/>
          <a:ln w="72000">
            <a:solidFill>
              <a:srgbClr val="999999"/>
            </a:solidFill>
            <a:prstDash val="solid"/>
            <a:tailEnd type="arrow"/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5C95FD5-2010-1BB2-3A5D-1ADB0EF26ACB}"/>
              </a:ext>
            </a:extLst>
          </p:cNvPr>
          <p:cNvSpPr/>
          <p:nvPr/>
        </p:nvSpPr>
        <p:spPr>
          <a:xfrm>
            <a:off x="8534880" y="3242160"/>
            <a:ext cx="2880000" cy="261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FF99"/>
          </a:solidFill>
          <a:ln w="0">
            <a:solidFill>
              <a:srgbClr val="80808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C7AA45-63B3-9CDF-EF22-B75B0602B992}"/>
              </a:ext>
            </a:extLst>
          </p:cNvPr>
          <p:cNvSpPr txBox="1"/>
          <p:nvPr/>
        </p:nvSpPr>
        <p:spPr>
          <a:xfrm>
            <a:off x="8503920" y="3714840"/>
            <a:ext cx="18756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App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694F3D5-6B2F-600B-5BC0-D0309CAA513D}"/>
              </a:ext>
            </a:extLst>
          </p:cNvPr>
          <p:cNvSpPr/>
          <p:nvPr/>
        </p:nvSpPr>
        <p:spPr>
          <a:xfrm>
            <a:off x="8570880" y="4663440"/>
            <a:ext cx="2743199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FF99"/>
          </a:solidFill>
          <a:ln w="0">
            <a:solidFill>
              <a:srgbClr val="80808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A32340-69FD-CCDC-581A-0E7C1C984A0B}"/>
              </a:ext>
            </a:extLst>
          </p:cNvPr>
          <p:cNvSpPr txBox="1"/>
          <p:nvPr/>
        </p:nvSpPr>
        <p:spPr>
          <a:xfrm>
            <a:off x="8534880" y="4771080"/>
            <a:ext cx="28814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libgfapi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96F285AA-B008-AAFB-6169-F0FEEF09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C7A60DA-77D3-44F0-968B-53C8E9E9D4CC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1CF0D-7876-06AB-D3FC-AE9DFC0571C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Gluster NFS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45717-139C-698D-83D6-809A84B864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36822" y="3017838"/>
            <a:ext cx="20810366" cy="9051925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Supports NFS v3 protocol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Mount to any server or use load-balancer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 err="1"/>
              <a:t>GlusterFS</a:t>
            </a:r>
            <a:r>
              <a:rPr lang="en-US" sz="4000" dirty="0"/>
              <a:t> NFS server uses Network Lock Manager (NLM) to synchronize locks across clients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Load balancing should be managed externally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1">
            <a:extLst>
              <a:ext uri="{FF2B5EF4-FFF2-40B4-BE49-F238E27FC236}">
                <a16:creationId xmlns:a16="http://schemas.microsoft.com/office/drawing/2014/main" id="{C6EE4E25-C544-038E-CF9C-49A0F065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E1F204-73F5-4D77-B6A7-81886A264BE1}" type="datetime1">
              <a:t>7/29/2022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8B56D6-F892-996E-C89F-2BCB55375E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Accessing</a:t>
            </a:r>
            <a:r>
              <a:rPr lang="en-US" sz="8000">
                <a:latin typeface="Liberation Sans" pitchFamily="34"/>
              </a:rPr>
              <a:t> </a:t>
            </a:r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Volume – Gluster NFS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BF169D1-7FDA-5C0D-4803-228169F89510}"/>
              </a:ext>
            </a:extLst>
          </p:cNvPr>
          <p:cNvSpPr/>
          <p:nvPr/>
        </p:nvSpPr>
        <p:spPr>
          <a:xfrm>
            <a:off x="8539920" y="2560319"/>
            <a:ext cx="5212080" cy="3108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5AEE3B-F434-0483-43D4-09F9E6ED43EE}"/>
              </a:ext>
            </a:extLst>
          </p:cNvPr>
          <p:cNvSpPr/>
          <p:nvPr/>
        </p:nvSpPr>
        <p:spPr>
          <a:xfrm>
            <a:off x="9207720" y="7772400"/>
            <a:ext cx="4035599" cy="484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0C642E9-B5CC-46DD-78E0-33BB5858C824}"/>
              </a:ext>
            </a:extLst>
          </p:cNvPr>
          <p:cNvSpPr/>
          <p:nvPr/>
        </p:nvSpPr>
        <p:spPr>
          <a:xfrm>
            <a:off x="16177680" y="7863840"/>
            <a:ext cx="4035599" cy="4773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0FDE249-971B-E802-02AB-76C7D389892D}"/>
              </a:ext>
            </a:extLst>
          </p:cNvPr>
          <p:cNvSpPr/>
          <p:nvPr/>
        </p:nvSpPr>
        <p:spPr>
          <a:xfrm>
            <a:off x="2604240" y="7772400"/>
            <a:ext cx="4035599" cy="49561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0EED28C-AB75-920B-743D-C75F935BFF78}"/>
              </a:ext>
            </a:extLst>
          </p:cNvPr>
          <p:cNvSpPr/>
          <p:nvPr/>
        </p:nvSpPr>
        <p:spPr>
          <a:xfrm>
            <a:off x="2879280" y="999936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9C128D-A7C0-B0AD-7DED-C8291DA72E89}"/>
              </a:ext>
            </a:extLst>
          </p:cNvPr>
          <p:cNvSpPr/>
          <p:nvPr/>
        </p:nvSpPr>
        <p:spPr>
          <a:xfrm>
            <a:off x="5080320" y="99936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D37F80-5A15-E9A2-79A6-72F86292656C}"/>
              </a:ext>
            </a:extLst>
          </p:cNvPr>
          <p:cNvSpPr/>
          <p:nvPr/>
        </p:nvSpPr>
        <p:spPr>
          <a:xfrm>
            <a:off x="10619280" y="99936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C2A810-90F0-26E3-EFAE-FF0A5578AA3D}"/>
              </a:ext>
            </a:extLst>
          </p:cNvPr>
          <p:cNvSpPr/>
          <p:nvPr/>
        </p:nvSpPr>
        <p:spPr>
          <a:xfrm>
            <a:off x="17560080" y="99936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0CBFA9-96D4-7D1E-E5C1-9BE75CA4B2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73960" y="3017520"/>
            <a:ext cx="2797200" cy="228600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>
                <a:alpha val="1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767BDE-B177-5D84-43E9-560590152FB8}"/>
              </a:ext>
            </a:extLst>
          </p:cNvPr>
          <p:cNvSpPr txBox="1"/>
          <p:nvPr/>
        </p:nvSpPr>
        <p:spPr>
          <a:xfrm>
            <a:off x="1463039" y="2393640"/>
            <a:ext cx="43164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Gluster Volume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3BB08-1807-9C75-127A-4FDBDBEDD644}"/>
              </a:ext>
            </a:extLst>
          </p:cNvPr>
          <p:cNvSpPr txBox="1"/>
          <p:nvPr/>
        </p:nvSpPr>
        <p:spPr>
          <a:xfrm>
            <a:off x="2696040" y="127285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AF071-9360-AC60-AAD4-FB65E28DC806}"/>
              </a:ext>
            </a:extLst>
          </p:cNvPr>
          <p:cNvSpPr txBox="1"/>
          <p:nvPr/>
        </p:nvSpPr>
        <p:spPr>
          <a:xfrm>
            <a:off x="9482760" y="1262088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46C8E-D61C-08A4-D0D8-64D082BB16C7}"/>
              </a:ext>
            </a:extLst>
          </p:cNvPr>
          <p:cNvSpPr txBox="1"/>
          <p:nvPr/>
        </p:nvSpPr>
        <p:spPr>
          <a:xfrm>
            <a:off x="16453080" y="1263708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AFFDCE-1FB3-2438-3B97-E821FFB050B2}"/>
              </a:ext>
            </a:extLst>
          </p:cNvPr>
          <p:cNvSpPr txBox="1"/>
          <p:nvPr/>
        </p:nvSpPr>
        <p:spPr>
          <a:xfrm>
            <a:off x="2787480" y="117309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725719-6522-7213-1C3F-3D54CDA19AC7}"/>
              </a:ext>
            </a:extLst>
          </p:cNvPr>
          <p:cNvSpPr txBox="1"/>
          <p:nvPr/>
        </p:nvSpPr>
        <p:spPr>
          <a:xfrm>
            <a:off x="4805280" y="117309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C2F9A-9B9C-B883-43BB-2650AE538FA2}"/>
              </a:ext>
            </a:extLst>
          </p:cNvPr>
          <p:cNvSpPr txBox="1"/>
          <p:nvPr/>
        </p:nvSpPr>
        <p:spPr>
          <a:xfrm>
            <a:off x="10344240" y="117309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4AB66C-BB2D-BE65-D403-6680A3B3EE7E}"/>
              </a:ext>
            </a:extLst>
          </p:cNvPr>
          <p:cNvSpPr txBox="1"/>
          <p:nvPr/>
        </p:nvSpPr>
        <p:spPr>
          <a:xfrm>
            <a:off x="17468280" y="1166184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3C70AF-9CC1-203D-4CF6-C8D128EEA844}"/>
              </a:ext>
            </a:extLst>
          </p:cNvPr>
          <p:cNvSpPr txBox="1"/>
          <p:nvPr/>
        </p:nvSpPr>
        <p:spPr>
          <a:xfrm>
            <a:off x="6400799" y="338328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mount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5B668D-08A0-CBF3-BEFB-687A900D7277}"/>
              </a:ext>
            </a:extLst>
          </p:cNvPr>
          <p:cNvCxnSpPr>
            <a:stCxn id="11" idx="2"/>
            <a:endCxn id="7" idx="0"/>
          </p:cNvCxnSpPr>
          <p:nvPr/>
        </p:nvCxnSpPr>
        <p:spPr>
          <a:xfrm flipH="1">
            <a:off x="3429540" y="5303520"/>
            <a:ext cx="43020" cy="46958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FD7BF5-51F3-BC77-8E20-E98DA76BFE0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>
            <a:off x="3472560" y="5303520"/>
            <a:ext cx="2158020" cy="469008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BC8380-2738-153D-A37E-928E5EB22C49}"/>
              </a:ext>
            </a:extLst>
          </p:cNvPr>
          <p:cNvCxnSpPr>
            <a:stCxn id="11" idx="2"/>
            <a:endCxn id="9" idx="0"/>
          </p:cNvCxnSpPr>
          <p:nvPr/>
        </p:nvCxnSpPr>
        <p:spPr>
          <a:xfrm>
            <a:off x="3472560" y="5303520"/>
            <a:ext cx="7696980" cy="469008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8ED5A6-BFE3-2BF3-96D4-151659605B1C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3472560" y="5303520"/>
            <a:ext cx="14637780" cy="469008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A1D5FA-E67F-F78A-2EA3-1016BF778BCF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>
            <a:off x="4871160" y="4160520"/>
            <a:ext cx="5154120" cy="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7E771ABB-550F-CE43-7F22-6ADAEA4FD4D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025280" y="3383280"/>
            <a:ext cx="2263680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6234027-207B-01FD-D8AB-2AC4993638DA}"/>
              </a:ext>
            </a:extLst>
          </p:cNvPr>
          <p:cNvSpPr txBox="1"/>
          <p:nvPr/>
        </p:nvSpPr>
        <p:spPr>
          <a:xfrm>
            <a:off x="9326880" y="25765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Client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616DC6-5891-0C7F-788B-1A2BB4C6D46E}"/>
              </a:ext>
            </a:extLst>
          </p:cNvPr>
          <p:cNvCxnSpPr>
            <a:stCxn id="26" idx="2"/>
            <a:endCxn id="35" idx="0"/>
          </p:cNvCxnSpPr>
          <p:nvPr/>
        </p:nvCxnSpPr>
        <p:spPr>
          <a:xfrm flipH="1">
            <a:off x="11155679" y="4937759"/>
            <a:ext cx="1441" cy="318312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F7E475-ACB1-3883-FC67-0EDF7417F0FB}"/>
              </a:ext>
            </a:extLst>
          </p:cNvPr>
          <p:cNvCxnSpPr/>
          <p:nvPr/>
        </p:nvCxnSpPr>
        <p:spPr>
          <a:xfrm flipH="1">
            <a:off x="3429360" y="9309600"/>
            <a:ext cx="7726319" cy="68976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7B78DA-AB75-3E39-BCB1-485BA914045D}"/>
              </a:ext>
            </a:extLst>
          </p:cNvPr>
          <p:cNvSpPr txBox="1"/>
          <p:nvPr/>
        </p:nvSpPr>
        <p:spPr>
          <a:xfrm>
            <a:off x="10352160" y="8303760"/>
            <a:ext cx="171792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  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88AAA8-B3F7-8DEC-A02B-565632EE31DD}"/>
              </a:ext>
            </a:extLst>
          </p:cNvPr>
          <p:cNvGrpSpPr/>
          <p:nvPr/>
        </p:nvGrpSpPr>
        <p:grpSpPr>
          <a:xfrm>
            <a:off x="17099280" y="8120880"/>
            <a:ext cx="1828800" cy="1188719"/>
            <a:chOff x="17099280" y="8120880"/>
            <a:chExt cx="1828800" cy="1188719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59A1924-C2E8-704B-54AD-5FAE222CC741}"/>
                </a:ext>
              </a:extLst>
            </p:cNvPr>
            <p:cNvSpPr/>
            <p:nvPr/>
          </p:nvSpPr>
          <p:spPr>
            <a:xfrm>
              <a:off x="17099280" y="8120880"/>
              <a:ext cx="1828800" cy="118871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80808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D90DD3-48AB-27C2-8105-2DC206137189}"/>
                </a:ext>
              </a:extLst>
            </p:cNvPr>
            <p:cNvSpPr txBox="1"/>
            <p:nvPr/>
          </p:nvSpPr>
          <p:spPr>
            <a:xfrm>
              <a:off x="17226720" y="8303760"/>
              <a:ext cx="160992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NFS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7879A2-6C54-A65A-C55C-FDD15854F8E6}"/>
              </a:ext>
            </a:extLst>
          </p:cNvPr>
          <p:cNvGrpSpPr/>
          <p:nvPr/>
        </p:nvGrpSpPr>
        <p:grpSpPr>
          <a:xfrm>
            <a:off x="10241279" y="8120880"/>
            <a:ext cx="1828800" cy="1188719"/>
            <a:chOff x="10241279" y="8120880"/>
            <a:chExt cx="1828800" cy="1188719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9C38171-7463-5AA0-59D4-F6ADCF5371D8}"/>
                </a:ext>
              </a:extLst>
            </p:cNvPr>
            <p:cNvSpPr/>
            <p:nvPr/>
          </p:nvSpPr>
          <p:spPr>
            <a:xfrm>
              <a:off x="10241279" y="8120880"/>
              <a:ext cx="1828800" cy="118871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80808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F97A94-3436-C30F-1E60-1ED356E5A0B1}"/>
                </a:ext>
              </a:extLst>
            </p:cNvPr>
            <p:cNvSpPr txBox="1"/>
            <p:nvPr/>
          </p:nvSpPr>
          <p:spPr>
            <a:xfrm>
              <a:off x="10352160" y="8411400"/>
              <a:ext cx="160992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NFS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D1628E-9864-774F-A61B-9D40259F4AF3}"/>
              </a:ext>
            </a:extLst>
          </p:cNvPr>
          <p:cNvGrpSpPr/>
          <p:nvPr/>
        </p:nvGrpSpPr>
        <p:grpSpPr>
          <a:xfrm>
            <a:off x="3657600" y="8120880"/>
            <a:ext cx="1828800" cy="1188719"/>
            <a:chOff x="3657600" y="8120880"/>
            <a:chExt cx="1828800" cy="118871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E3FAA0E-97F8-258C-C903-964780A243AD}"/>
                </a:ext>
              </a:extLst>
            </p:cNvPr>
            <p:cNvSpPr/>
            <p:nvPr/>
          </p:nvSpPr>
          <p:spPr>
            <a:xfrm>
              <a:off x="3657600" y="8120880"/>
              <a:ext cx="1828800" cy="118871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80808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F97132-8929-2B50-98B0-DB9C0AF9D166}"/>
                </a:ext>
              </a:extLst>
            </p:cNvPr>
            <p:cNvSpPr txBox="1"/>
            <p:nvPr/>
          </p:nvSpPr>
          <p:spPr>
            <a:xfrm>
              <a:off x="3785039" y="8411400"/>
              <a:ext cx="160992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NFS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1DDB2F-7D82-6D27-8FBD-D14E35A571D4}"/>
              </a:ext>
            </a:extLst>
          </p:cNvPr>
          <p:cNvCxnSpPr>
            <a:endCxn id="10" idx="0"/>
          </p:cNvCxnSpPr>
          <p:nvPr/>
        </p:nvCxnSpPr>
        <p:spPr>
          <a:xfrm>
            <a:off x="11155679" y="9309600"/>
            <a:ext cx="6954661" cy="6840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55A81A-EF74-EDF0-57EF-DD615F0394C3}"/>
              </a:ext>
            </a:extLst>
          </p:cNvPr>
          <p:cNvCxnSpPr>
            <a:endCxn id="8" idx="0"/>
          </p:cNvCxnSpPr>
          <p:nvPr/>
        </p:nvCxnSpPr>
        <p:spPr>
          <a:xfrm flipH="1">
            <a:off x="5630580" y="9309600"/>
            <a:ext cx="5525099" cy="6840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F2CB73-1A2A-4FDC-C3DC-06E6D6311369}"/>
              </a:ext>
            </a:extLst>
          </p:cNvPr>
          <p:cNvCxnSpPr/>
          <p:nvPr/>
        </p:nvCxnSpPr>
        <p:spPr>
          <a:xfrm>
            <a:off x="11155679" y="9309600"/>
            <a:ext cx="13681" cy="6840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BA9374D6-6808-C451-CCDB-096D6D8D220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6495200" y="3068639"/>
            <a:ext cx="6584400" cy="21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050EC6-C9FF-53B3-AF08-4AE5B7C04AA2}"/>
              </a:ext>
            </a:extLst>
          </p:cNvPr>
          <p:cNvCxnSpPr>
            <a:stCxn id="2" idx="1"/>
          </p:cNvCxnSpPr>
          <p:nvPr/>
        </p:nvCxnSpPr>
        <p:spPr>
          <a:xfrm>
            <a:off x="13752000" y="4114800"/>
            <a:ext cx="2743200" cy="3383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D9E48B-8D40-6461-6112-1CA4C109B3AA}"/>
              </a:ext>
            </a:extLst>
          </p:cNvPr>
          <p:cNvCxnSpPr>
            <a:stCxn id="43" idx="2"/>
          </p:cNvCxnSpPr>
          <p:nvPr/>
        </p:nvCxnSpPr>
        <p:spPr>
          <a:xfrm flipH="1">
            <a:off x="11155679" y="5228639"/>
            <a:ext cx="8631721" cy="289224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B5BAEF-EB32-B75A-2A71-8F047E24BA53}"/>
              </a:ext>
            </a:extLst>
          </p:cNvPr>
          <p:cNvSpPr txBox="1"/>
          <p:nvPr/>
        </p:nvSpPr>
        <p:spPr>
          <a:xfrm>
            <a:off x="17465040" y="3931920"/>
            <a:ext cx="4937760" cy="7315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IP Load Balancer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A2766384-A626-218A-6C06-8BBE1E85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566A4E4-FB61-4FD2-A5A4-17BBAB5A5F17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82E45-5DFE-A946-6064-D2364BA4E6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SMB / CIFS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B2C0A-7F52-0B2A-9426-C3420A2A10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7838" y="3017838"/>
            <a:ext cx="21329350" cy="9051925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Samba VFS plugin for </a:t>
            </a:r>
            <a:r>
              <a:rPr lang="en-US" sz="4000" dirty="0" err="1"/>
              <a:t>GlusterFS</a:t>
            </a:r>
            <a:endParaRPr lang="en-US" sz="4000" dirty="0"/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Uses </a:t>
            </a:r>
            <a:r>
              <a:rPr lang="en-US" sz="4000" dirty="0" err="1"/>
              <a:t>libgfapi</a:t>
            </a:r>
            <a:endParaRPr lang="en-US" sz="4000" dirty="0"/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Must be setup on each server you wish to connect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CTDB is required for Samba clustering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1">
            <a:extLst>
              <a:ext uri="{FF2B5EF4-FFF2-40B4-BE49-F238E27FC236}">
                <a16:creationId xmlns:a16="http://schemas.microsoft.com/office/drawing/2014/main" id="{980B4AB1-4995-3808-BADA-0DFAA46E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1A61E62-F3CB-401C-9C82-A78704683756}" type="datetime1">
              <a:t>7/29/2022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9DEB90-5185-5A90-F6BB-C82F19EB90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Accessing</a:t>
            </a:r>
            <a:r>
              <a:rPr lang="en-US" sz="8000">
                <a:latin typeface="Liberation Sans" pitchFamily="34"/>
              </a:rPr>
              <a:t> </a:t>
            </a:r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Volume – SMB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36125FA-93C5-8549-D250-0A128BB6726E}"/>
              </a:ext>
            </a:extLst>
          </p:cNvPr>
          <p:cNvSpPr/>
          <p:nvPr/>
        </p:nvSpPr>
        <p:spPr>
          <a:xfrm>
            <a:off x="8539920" y="2560319"/>
            <a:ext cx="5212080" cy="3108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E2607BE-0176-E166-DD24-4FE84D952131}"/>
              </a:ext>
            </a:extLst>
          </p:cNvPr>
          <p:cNvSpPr/>
          <p:nvPr/>
        </p:nvSpPr>
        <p:spPr>
          <a:xfrm>
            <a:off x="9207720" y="7772400"/>
            <a:ext cx="4035599" cy="484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1798A42-8FA2-02FF-CAD3-9011B5C2A320}"/>
              </a:ext>
            </a:extLst>
          </p:cNvPr>
          <p:cNvSpPr/>
          <p:nvPr/>
        </p:nvSpPr>
        <p:spPr>
          <a:xfrm>
            <a:off x="16177680" y="7863840"/>
            <a:ext cx="4035599" cy="4773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0421270-74C5-7713-C8E9-3DC1AA628D64}"/>
              </a:ext>
            </a:extLst>
          </p:cNvPr>
          <p:cNvSpPr/>
          <p:nvPr/>
        </p:nvSpPr>
        <p:spPr>
          <a:xfrm>
            <a:off x="2604240" y="7772400"/>
            <a:ext cx="4035599" cy="49561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EFCA21A-91E9-0AEB-3424-C5E9E3172F41}"/>
              </a:ext>
            </a:extLst>
          </p:cNvPr>
          <p:cNvSpPr/>
          <p:nvPr/>
        </p:nvSpPr>
        <p:spPr>
          <a:xfrm>
            <a:off x="2879280" y="999936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900E4E0-61ED-B6EE-ED49-97D03499F841}"/>
              </a:ext>
            </a:extLst>
          </p:cNvPr>
          <p:cNvSpPr/>
          <p:nvPr/>
        </p:nvSpPr>
        <p:spPr>
          <a:xfrm>
            <a:off x="5080320" y="99936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7DF879-5565-6093-310A-0824A23EEB2E}"/>
              </a:ext>
            </a:extLst>
          </p:cNvPr>
          <p:cNvSpPr/>
          <p:nvPr/>
        </p:nvSpPr>
        <p:spPr>
          <a:xfrm>
            <a:off x="10619280" y="99936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C7A38C-2FD7-A6F6-A4BF-560B7C53C9DE}"/>
              </a:ext>
            </a:extLst>
          </p:cNvPr>
          <p:cNvSpPr/>
          <p:nvPr/>
        </p:nvSpPr>
        <p:spPr>
          <a:xfrm>
            <a:off x="17560080" y="99936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A7CFD4-711D-F6B8-BFAF-ABBBD5C5898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73960" y="3017520"/>
            <a:ext cx="2797200" cy="228600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>
                <a:alpha val="1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0E89A1-99C3-9098-60EA-BDA677AA21F9}"/>
              </a:ext>
            </a:extLst>
          </p:cNvPr>
          <p:cNvSpPr txBox="1"/>
          <p:nvPr/>
        </p:nvSpPr>
        <p:spPr>
          <a:xfrm>
            <a:off x="1463039" y="2393640"/>
            <a:ext cx="43164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Gluster Volume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3893CF-B8EC-434C-9926-D97F19CA95B1}"/>
              </a:ext>
            </a:extLst>
          </p:cNvPr>
          <p:cNvSpPr txBox="1"/>
          <p:nvPr/>
        </p:nvSpPr>
        <p:spPr>
          <a:xfrm>
            <a:off x="2696040" y="127285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AFA45-B6D0-ECEB-D928-3ABB91934440}"/>
              </a:ext>
            </a:extLst>
          </p:cNvPr>
          <p:cNvSpPr txBox="1"/>
          <p:nvPr/>
        </p:nvSpPr>
        <p:spPr>
          <a:xfrm>
            <a:off x="9482760" y="1262088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596E26-0515-B788-64DE-94A68F88C6AB}"/>
              </a:ext>
            </a:extLst>
          </p:cNvPr>
          <p:cNvSpPr txBox="1"/>
          <p:nvPr/>
        </p:nvSpPr>
        <p:spPr>
          <a:xfrm>
            <a:off x="16453080" y="1263708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7DA6D-08A6-F107-ECFF-F2FEABECFC5A}"/>
              </a:ext>
            </a:extLst>
          </p:cNvPr>
          <p:cNvSpPr txBox="1"/>
          <p:nvPr/>
        </p:nvSpPr>
        <p:spPr>
          <a:xfrm>
            <a:off x="2787480" y="117309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E9349E-275A-3F3C-5829-F893D187A8A9}"/>
              </a:ext>
            </a:extLst>
          </p:cNvPr>
          <p:cNvSpPr txBox="1"/>
          <p:nvPr/>
        </p:nvSpPr>
        <p:spPr>
          <a:xfrm>
            <a:off x="4805280" y="117309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6D733-35E9-4B14-F39F-37237E3CF410}"/>
              </a:ext>
            </a:extLst>
          </p:cNvPr>
          <p:cNvSpPr txBox="1"/>
          <p:nvPr/>
        </p:nvSpPr>
        <p:spPr>
          <a:xfrm>
            <a:off x="10344240" y="117309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13F878-4351-E7C2-2CCF-AAE65AC22559}"/>
              </a:ext>
            </a:extLst>
          </p:cNvPr>
          <p:cNvSpPr txBox="1"/>
          <p:nvPr/>
        </p:nvSpPr>
        <p:spPr>
          <a:xfrm>
            <a:off x="17468280" y="1166184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086D9C-9E26-7248-97E8-857E06A1D8E3}"/>
              </a:ext>
            </a:extLst>
          </p:cNvPr>
          <p:cNvSpPr txBox="1"/>
          <p:nvPr/>
        </p:nvSpPr>
        <p:spPr>
          <a:xfrm>
            <a:off x="6400799" y="338328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mount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5C7E77-4CB0-427C-EA8E-91993A81926B}"/>
              </a:ext>
            </a:extLst>
          </p:cNvPr>
          <p:cNvCxnSpPr>
            <a:stCxn id="11" idx="2"/>
            <a:endCxn id="7" idx="0"/>
          </p:cNvCxnSpPr>
          <p:nvPr/>
        </p:nvCxnSpPr>
        <p:spPr>
          <a:xfrm flipH="1">
            <a:off x="3429540" y="5303520"/>
            <a:ext cx="43020" cy="46958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DD537C-A0C3-9504-13BA-05CB2C4A8584}"/>
              </a:ext>
            </a:extLst>
          </p:cNvPr>
          <p:cNvCxnSpPr>
            <a:stCxn id="11" idx="2"/>
            <a:endCxn id="8" idx="0"/>
          </p:cNvCxnSpPr>
          <p:nvPr/>
        </p:nvCxnSpPr>
        <p:spPr>
          <a:xfrm>
            <a:off x="3472560" y="5303520"/>
            <a:ext cx="2158020" cy="469008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266F58-1FF4-E388-B3D2-AB63F1F1953A}"/>
              </a:ext>
            </a:extLst>
          </p:cNvPr>
          <p:cNvCxnSpPr>
            <a:stCxn id="11" idx="2"/>
            <a:endCxn id="9" idx="0"/>
          </p:cNvCxnSpPr>
          <p:nvPr/>
        </p:nvCxnSpPr>
        <p:spPr>
          <a:xfrm>
            <a:off x="3472560" y="5303520"/>
            <a:ext cx="7696980" cy="469008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262EF0-6DA1-5EF1-B148-78E7FC1FC54D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3472560" y="5303520"/>
            <a:ext cx="14637780" cy="469008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479D6E-AFB3-9F3F-9479-66B4D0A847C1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>
            <a:off x="4871160" y="4160520"/>
            <a:ext cx="5154120" cy="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4463B59F-B82C-8C97-A7C2-638086C1ABC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025280" y="3383280"/>
            <a:ext cx="2263680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645FE2-79B0-E1B1-7393-E91AB3333A87}"/>
              </a:ext>
            </a:extLst>
          </p:cNvPr>
          <p:cNvSpPr txBox="1"/>
          <p:nvPr/>
        </p:nvSpPr>
        <p:spPr>
          <a:xfrm>
            <a:off x="9326880" y="25765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Client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A731BD-11C9-AC26-1188-49E1462B8356}"/>
              </a:ext>
            </a:extLst>
          </p:cNvPr>
          <p:cNvCxnSpPr>
            <a:stCxn id="26" idx="2"/>
          </p:cNvCxnSpPr>
          <p:nvPr/>
        </p:nvCxnSpPr>
        <p:spPr>
          <a:xfrm flipH="1">
            <a:off x="11155679" y="4937760"/>
            <a:ext cx="1440" cy="318312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BD1498-DF61-37F0-CC3A-1F12773A9317}"/>
              </a:ext>
            </a:extLst>
          </p:cNvPr>
          <p:cNvCxnSpPr/>
          <p:nvPr/>
        </p:nvCxnSpPr>
        <p:spPr>
          <a:xfrm flipH="1">
            <a:off x="3429360" y="9309600"/>
            <a:ext cx="7726319" cy="68976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3A65F2-1550-FC7F-916E-BB9AF6E6B762}"/>
              </a:ext>
            </a:extLst>
          </p:cNvPr>
          <p:cNvSpPr txBox="1"/>
          <p:nvPr/>
        </p:nvSpPr>
        <p:spPr>
          <a:xfrm>
            <a:off x="10352160" y="8303760"/>
            <a:ext cx="171792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  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BFC397-BBD0-7FEF-1BD2-2F1E6B769FF2}"/>
              </a:ext>
            </a:extLst>
          </p:cNvPr>
          <p:cNvGrpSpPr/>
          <p:nvPr/>
        </p:nvGrpSpPr>
        <p:grpSpPr>
          <a:xfrm>
            <a:off x="17099280" y="8120880"/>
            <a:ext cx="1828800" cy="1188719"/>
            <a:chOff x="17099280" y="8120880"/>
            <a:chExt cx="1828800" cy="1188719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B8D38B-A7F0-B3D7-533C-E841ED3C3D0F}"/>
                </a:ext>
              </a:extLst>
            </p:cNvPr>
            <p:cNvSpPr/>
            <p:nvPr/>
          </p:nvSpPr>
          <p:spPr>
            <a:xfrm>
              <a:off x="17099280" y="8120880"/>
              <a:ext cx="1828800" cy="118871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80808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197FF7-0507-93E6-C57E-F4DABD20FD04}"/>
                </a:ext>
              </a:extLst>
            </p:cNvPr>
            <p:cNvSpPr txBox="1"/>
            <p:nvPr/>
          </p:nvSpPr>
          <p:spPr>
            <a:xfrm>
              <a:off x="17226720" y="8303760"/>
              <a:ext cx="160992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6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SMBD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898D63-13FE-5D65-B6DB-3321FD73EB04}"/>
              </a:ext>
            </a:extLst>
          </p:cNvPr>
          <p:cNvGrpSpPr/>
          <p:nvPr/>
        </p:nvGrpSpPr>
        <p:grpSpPr>
          <a:xfrm>
            <a:off x="10241279" y="8120880"/>
            <a:ext cx="1828800" cy="1188719"/>
            <a:chOff x="10241279" y="8120880"/>
            <a:chExt cx="1828800" cy="1188719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3B0652F-BCCA-5543-20E1-EDD183DB4056}"/>
                </a:ext>
              </a:extLst>
            </p:cNvPr>
            <p:cNvSpPr/>
            <p:nvPr/>
          </p:nvSpPr>
          <p:spPr>
            <a:xfrm>
              <a:off x="10241279" y="8120880"/>
              <a:ext cx="1828800" cy="118871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80808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00A1B0-E1B6-C95B-72A4-70A23E15D100}"/>
                </a:ext>
              </a:extLst>
            </p:cNvPr>
            <p:cNvSpPr txBox="1"/>
            <p:nvPr/>
          </p:nvSpPr>
          <p:spPr>
            <a:xfrm>
              <a:off x="10352160" y="8411400"/>
              <a:ext cx="160992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6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SMBD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A8102B-3BDA-F909-07EB-B771A82C9CDD}"/>
              </a:ext>
            </a:extLst>
          </p:cNvPr>
          <p:cNvGrpSpPr/>
          <p:nvPr/>
        </p:nvGrpSpPr>
        <p:grpSpPr>
          <a:xfrm>
            <a:off x="3657600" y="8120880"/>
            <a:ext cx="1828800" cy="1188719"/>
            <a:chOff x="3657600" y="8120880"/>
            <a:chExt cx="1828800" cy="118871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D9EC9CE-779E-C061-5797-1D54B114532F}"/>
                </a:ext>
              </a:extLst>
            </p:cNvPr>
            <p:cNvSpPr/>
            <p:nvPr/>
          </p:nvSpPr>
          <p:spPr>
            <a:xfrm>
              <a:off x="3657600" y="8120880"/>
              <a:ext cx="1828800" cy="118871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80808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EF5851-9CF5-B345-8CF5-BECB11BD6785}"/>
                </a:ext>
              </a:extLst>
            </p:cNvPr>
            <p:cNvSpPr txBox="1"/>
            <p:nvPr/>
          </p:nvSpPr>
          <p:spPr>
            <a:xfrm>
              <a:off x="3785039" y="8411400"/>
              <a:ext cx="160992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6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SMBD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AC5341-C82A-BE8B-7C30-2FAAEE8B8BF0}"/>
              </a:ext>
            </a:extLst>
          </p:cNvPr>
          <p:cNvCxnSpPr>
            <a:endCxn id="10" idx="0"/>
          </p:cNvCxnSpPr>
          <p:nvPr/>
        </p:nvCxnSpPr>
        <p:spPr>
          <a:xfrm>
            <a:off x="11155679" y="9309600"/>
            <a:ext cx="6954661" cy="6840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62DA9F-2DAE-1C78-B4B3-DA1C14EC1990}"/>
              </a:ext>
            </a:extLst>
          </p:cNvPr>
          <p:cNvCxnSpPr>
            <a:endCxn id="8" idx="0"/>
          </p:cNvCxnSpPr>
          <p:nvPr/>
        </p:nvCxnSpPr>
        <p:spPr>
          <a:xfrm flipH="1">
            <a:off x="5630580" y="9309600"/>
            <a:ext cx="5525099" cy="6840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B49A61-D509-6CF5-BBA9-A22348FDACAE}"/>
              </a:ext>
            </a:extLst>
          </p:cNvPr>
          <p:cNvCxnSpPr/>
          <p:nvPr/>
        </p:nvCxnSpPr>
        <p:spPr>
          <a:xfrm>
            <a:off x="11155679" y="9309600"/>
            <a:ext cx="13681" cy="6840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451F3D23-FD4E-A123-14E6-3DB37CA4904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6495200" y="3068639"/>
            <a:ext cx="6584400" cy="21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7057C5-9A30-D7F7-3C29-30A411D0C820}"/>
              </a:ext>
            </a:extLst>
          </p:cNvPr>
          <p:cNvCxnSpPr>
            <a:stCxn id="2" idx="1"/>
          </p:cNvCxnSpPr>
          <p:nvPr/>
        </p:nvCxnSpPr>
        <p:spPr>
          <a:xfrm>
            <a:off x="13752000" y="4114800"/>
            <a:ext cx="2743200" cy="3383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4BCE523-F71C-05D9-8879-85B48CAB38BE}"/>
              </a:ext>
            </a:extLst>
          </p:cNvPr>
          <p:cNvCxnSpPr>
            <a:stCxn id="43" idx="2"/>
          </p:cNvCxnSpPr>
          <p:nvPr/>
        </p:nvCxnSpPr>
        <p:spPr>
          <a:xfrm flipH="1">
            <a:off x="11155679" y="5228639"/>
            <a:ext cx="8631721" cy="289224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5CE2E61-F7F4-6AFC-4B87-E9E1EF4E2B11}"/>
              </a:ext>
            </a:extLst>
          </p:cNvPr>
          <p:cNvSpPr txBox="1"/>
          <p:nvPr/>
        </p:nvSpPr>
        <p:spPr>
          <a:xfrm>
            <a:off x="17465040" y="3931920"/>
            <a:ext cx="4937760" cy="7315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IP Load Balancer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E24142BB-1CFF-4ED7-C347-85DA6E8D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27569D6-DAE7-4DD9-B0D3-A9BF71E90AAB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21A3C-C242-A0FB-A2C1-4917FD6B8B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Volume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41FAD-0006-EE88-7219-CBBF2C06851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3240" y="3017838"/>
            <a:ext cx="21673948" cy="1736725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Type of a volume is specified at the time of volume creation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Volume type determines how and where data is placed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88286-ACFF-0A19-D50B-492D525D8392}"/>
              </a:ext>
            </a:extLst>
          </p:cNvPr>
          <p:cNvSpPr txBox="1"/>
          <p:nvPr/>
        </p:nvSpPr>
        <p:spPr>
          <a:xfrm>
            <a:off x="1007999" y="5040000"/>
            <a:ext cx="6441840" cy="5943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571500" marR="0" lvl="0" indent="-571500" rtl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  <a:tabLst/>
            </a:pPr>
            <a:r>
              <a:rPr lang="en-US" sz="40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Basic Volume Types</a:t>
            </a:r>
          </a:p>
          <a:p>
            <a:pPr marL="571500" marR="0" lvl="2" indent="-571500" rtl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  <a:tabLst/>
            </a:pPr>
            <a:r>
              <a:rPr lang="en-US" sz="40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Distributed</a:t>
            </a:r>
          </a:p>
          <a:p>
            <a:pPr marL="571500" marR="0" lvl="2" indent="-571500" rtl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  <a:tabLst/>
            </a:pPr>
            <a:r>
              <a:rPr lang="en-US" sz="40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Replicated</a:t>
            </a:r>
          </a:p>
          <a:p>
            <a:pPr marL="571500" marR="0" lvl="2" indent="-571500" rtl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  <a:tabLst/>
            </a:pPr>
            <a:r>
              <a:rPr lang="en-US" sz="40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Dispersed</a:t>
            </a:r>
          </a:p>
          <a:p>
            <a:pPr marL="571500" marR="0" lvl="2" indent="-571500" rtl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  <a:tabLst/>
            </a:pPr>
            <a:r>
              <a:rPr lang="en-US" sz="40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Striped</a:t>
            </a:r>
          </a:p>
          <a:p>
            <a:pPr marL="571500" marR="0" lvl="2" indent="-571500" rtl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  <a:tabLst/>
            </a:pPr>
            <a:r>
              <a:rPr lang="en-US" sz="40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Sharded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D3C2483-7F7F-F6B5-7C27-05C558944505}"/>
              </a:ext>
            </a:extLst>
          </p:cNvPr>
          <p:cNvSpPr/>
          <p:nvPr/>
        </p:nvSpPr>
        <p:spPr>
          <a:xfrm>
            <a:off x="9802080" y="5120639"/>
            <a:ext cx="91080" cy="6491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" h="18034" fill="none">
                <a:moveTo>
                  <a:pt x="0" y="0"/>
                </a:moveTo>
                <a:lnTo>
                  <a:pt x="254" y="18034"/>
                </a:lnTo>
              </a:path>
            </a:pathLst>
          </a:custGeom>
          <a:noFill/>
          <a:ln w="72000">
            <a:solidFill>
              <a:srgbClr val="FF9900"/>
            </a:solidFill>
            <a:custDash>
              <a:ds d="197000" sp="127000"/>
            </a:custDash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88774-7C02-532D-A9C8-513DFB375384}"/>
              </a:ext>
            </a:extLst>
          </p:cNvPr>
          <p:cNvSpPr txBox="1"/>
          <p:nvPr/>
        </p:nvSpPr>
        <p:spPr>
          <a:xfrm>
            <a:off x="13035600" y="5040000"/>
            <a:ext cx="9915840" cy="7741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571500" marR="0" lvl="0" indent="-571500" rtl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  <a:tabLst/>
            </a:pPr>
            <a:r>
              <a:rPr lang="en-US" sz="40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Advance Volume Types</a:t>
            </a:r>
          </a:p>
          <a:p>
            <a:pPr marL="571500" marR="0" lvl="2" indent="-571500" rtl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  <a:tabLst/>
            </a:pPr>
            <a:r>
              <a:rPr lang="en-US" sz="40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Distributed Replicated</a:t>
            </a:r>
          </a:p>
          <a:p>
            <a:pPr marL="571500" marR="0" lvl="2" indent="-571500" rtl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  <a:tabLst/>
            </a:pPr>
            <a:r>
              <a:rPr lang="en-US" sz="40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Distributed Dispersed</a:t>
            </a:r>
          </a:p>
          <a:p>
            <a:pPr marL="571500" marR="0" lvl="2" indent="-571500" rtl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  <a:tabLst/>
            </a:pPr>
            <a:r>
              <a:rPr lang="en-US" sz="40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Distributed Striped</a:t>
            </a:r>
          </a:p>
          <a:p>
            <a:pPr marL="571500" marR="0" lvl="2" indent="-571500" rtl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  <a:tabLst/>
            </a:pPr>
            <a:r>
              <a:rPr lang="en-US" sz="40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Distributed Striped Replicated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B8475F4E-5D7E-E4F9-E89A-82ED1949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CD66353-DFAE-431F-9900-6E2682181712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5EA9-B5BD-1839-7997-3FCD965A0A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Distributed Volume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C4D7E-1941-80ED-172B-6964929DBB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3017838"/>
            <a:ext cx="21947188" cy="9051925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000"/>
              <a:t>Distributes files across various bricks of the volume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000"/>
              <a:t>Similar to file-level RAID-0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000"/>
              <a:t>Scaling but no high availability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000"/>
              <a:t>Uses Davies-Meyer hash algorithm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000"/>
              <a:t>A 32-bit hash space is divided into N ranges for N bricks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Blip>
                <a:blip r:embed="rId3"/>
              </a:buBlip>
            </a:pPr>
            <a:r>
              <a:rPr lang="en-US" sz="4000"/>
              <a:t>Removes the need for an external meta data server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C7B55239-FCD8-0C10-BD97-2C7CDD80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4292E7C-5738-4F3F-A1B7-A230B0BDE2D4}" type="datetime1">
              <a:t>7/29/2022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10EA6-6C84-0832-3E2D-597A7C062B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Distribute</a:t>
            </a:r>
            <a:r>
              <a:rPr lang="en-US" sz="8000">
                <a:latin typeface="Liberation Sans" pitchFamily="34"/>
              </a:rPr>
              <a:t> </a:t>
            </a:r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Volume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97F8F42-0D7E-2F8C-C06B-62ECA815269F}"/>
              </a:ext>
            </a:extLst>
          </p:cNvPr>
          <p:cNvSpPr/>
          <p:nvPr/>
        </p:nvSpPr>
        <p:spPr>
          <a:xfrm>
            <a:off x="8503920" y="2560319"/>
            <a:ext cx="5212080" cy="3108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7DEA7B-92FD-81C9-69ED-C246BD181715}"/>
              </a:ext>
            </a:extLst>
          </p:cNvPr>
          <p:cNvSpPr/>
          <p:nvPr/>
        </p:nvSpPr>
        <p:spPr>
          <a:xfrm>
            <a:off x="9207720" y="676656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E633652-1DD6-6B3A-194F-B230EB857B2E}"/>
              </a:ext>
            </a:extLst>
          </p:cNvPr>
          <p:cNvSpPr/>
          <p:nvPr/>
        </p:nvSpPr>
        <p:spPr>
          <a:xfrm>
            <a:off x="16177680" y="676656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8C9ED58-2765-1494-8D66-336B13E63C4C}"/>
              </a:ext>
            </a:extLst>
          </p:cNvPr>
          <p:cNvSpPr/>
          <p:nvPr/>
        </p:nvSpPr>
        <p:spPr>
          <a:xfrm>
            <a:off x="2604240" y="676656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D393067-481E-DF33-CE58-2DDC06E82B90}"/>
              </a:ext>
            </a:extLst>
          </p:cNvPr>
          <p:cNvSpPr/>
          <p:nvPr/>
        </p:nvSpPr>
        <p:spPr>
          <a:xfrm>
            <a:off x="3932280" y="825156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129EA7-74AA-C449-8587-D01C55F180AE}"/>
              </a:ext>
            </a:extLst>
          </p:cNvPr>
          <p:cNvSpPr/>
          <p:nvPr/>
        </p:nvSpPr>
        <p:spPr>
          <a:xfrm>
            <a:off x="10583280" y="82296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14E1C24-E144-0132-76C9-B583B0BE827E}"/>
              </a:ext>
            </a:extLst>
          </p:cNvPr>
          <p:cNvSpPr/>
          <p:nvPr/>
        </p:nvSpPr>
        <p:spPr>
          <a:xfrm>
            <a:off x="17553600" y="82296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A15E5-D9C3-A7CB-EB91-CA2C6C85CC6F}"/>
              </a:ext>
            </a:extLst>
          </p:cNvPr>
          <p:cNvSpPr txBox="1"/>
          <p:nvPr/>
        </p:nvSpPr>
        <p:spPr>
          <a:xfrm>
            <a:off x="2696040" y="117205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0235C0-97C4-B127-D69B-86695785EB06}"/>
              </a:ext>
            </a:extLst>
          </p:cNvPr>
          <p:cNvSpPr txBox="1"/>
          <p:nvPr/>
        </p:nvSpPr>
        <p:spPr>
          <a:xfrm>
            <a:off x="9482760" y="1161288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8A948-1CFB-487A-521B-DF0613685A53}"/>
              </a:ext>
            </a:extLst>
          </p:cNvPr>
          <p:cNvSpPr txBox="1"/>
          <p:nvPr/>
        </p:nvSpPr>
        <p:spPr>
          <a:xfrm>
            <a:off x="16453080" y="1162907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1E10C4-F77B-1905-B3F5-279450AD8E29}"/>
              </a:ext>
            </a:extLst>
          </p:cNvPr>
          <p:cNvSpPr txBox="1"/>
          <p:nvPr/>
        </p:nvSpPr>
        <p:spPr>
          <a:xfrm>
            <a:off x="3840479" y="99831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98518-0EA0-D9DD-6A60-F34E55BAC8D9}"/>
              </a:ext>
            </a:extLst>
          </p:cNvPr>
          <p:cNvSpPr txBox="1"/>
          <p:nvPr/>
        </p:nvSpPr>
        <p:spPr>
          <a:xfrm>
            <a:off x="10308240" y="99669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F1ED3-902F-150A-543B-CCDE373D3D24}"/>
              </a:ext>
            </a:extLst>
          </p:cNvPr>
          <p:cNvSpPr txBox="1"/>
          <p:nvPr/>
        </p:nvSpPr>
        <p:spPr>
          <a:xfrm>
            <a:off x="17461800" y="989784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963B31-5A26-0EBB-A89F-FA61C5C5975A}"/>
              </a:ext>
            </a:extLst>
          </p:cNvPr>
          <p:cNvCxnSpPr>
            <a:stCxn id="20" idx="2"/>
            <a:endCxn id="7" idx="0"/>
          </p:cNvCxnSpPr>
          <p:nvPr/>
        </p:nvCxnSpPr>
        <p:spPr>
          <a:xfrm flipH="1">
            <a:off x="4482360" y="4937760"/>
            <a:ext cx="6638760" cy="33138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E1C42A-3E7C-4BFA-01EB-0D7BDA4B75FB}"/>
              </a:ext>
            </a:extLst>
          </p:cNvPr>
          <p:cNvCxnSpPr>
            <a:stCxn id="20" idx="2"/>
          </p:cNvCxnSpPr>
          <p:nvPr/>
        </p:nvCxnSpPr>
        <p:spPr>
          <a:xfrm>
            <a:off x="11121120" y="4937760"/>
            <a:ext cx="12240" cy="32918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EF1073-E668-F3FD-7E4C-F4B1FD8E8BD6}"/>
              </a:ext>
            </a:extLst>
          </p:cNvPr>
          <p:cNvCxnSpPr>
            <a:stCxn id="20" idx="2"/>
          </p:cNvCxnSpPr>
          <p:nvPr/>
        </p:nvCxnSpPr>
        <p:spPr>
          <a:xfrm>
            <a:off x="11121120" y="4937760"/>
            <a:ext cx="6982560" cy="32918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10978-C3A0-B6E0-7B70-BB4DD5ECDC48}"/>
              </a:ext>
            </a:extLst>
          </p:cNvPr>
          <p:cNvSpPr txBox="1"/>
          <p:nvPr/>
        </p:nvSpPr>
        <p:spPr>
          <a:xfrm>
            <a:off x="10058400" y="25765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Client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E2B3537-6D70-8D09-7247-D726C32346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989280" y="3383280"/>
            <a:ext cx="2263680" cy="155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1632C59-B22C-E684-EF4C-BF1853B0590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1247119" y="3566160"/>
            <a:ext cx="548640" cy="100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FD9B483-CF07-9CED-C023-E109088AA96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1247119" y="3566160"/>
            <a:ext cx="548640" cy="10054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55A0FB1-88BB-1261-D6B9-CF45B7B59D95}"/>
              </a:ext>
            </a:extLst>
          </p:cNvPr>
          <p:cNvSpPr txBox="1"/>
          <p:nvPr/>
        </p:nvSpPr>
        <p:spPr>
          <a:xfrm>
            <a:off x="12333240" y="3749040"/>
            <a:ext cx="1565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C222C5-79A6-9F01-D183-FAF22DC5C14B}"/>
              </a:ext>
            </a:extLst>
          </p:cNvPr>
          <p:cNvSpPr txBox="1"/>
          <p:nvPr/>
        </p:nvSpPr>
        <p:spPr>
          <a:xfrm>
            <a:off x="12301112" y="3154680"/>
            <a:ext cx="1565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15B580-D930-F942-36C6-C678F0F6E572}"/>
              </a:ext>
            </a:extLst>
          </p:cNvPr>
          <p:cNvSpPr txBox="1"/>
          <p:nvPr/>
        </p:nvSpPr>
        <p:spPr>
          <a:xfrm>
            <a:off x="3555000" y="10789920"/>
            <a:ext cx="18399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[0, a]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E038C6-6375-1D26-DB08-6354C487FEE7}"/>
              </a:ext>
            </a:extLst>
          </p:cNvPr>
          <p:cNvSpPr txBox="1"/>
          <p:nvPr/>
        </p:nvSpPr>
        <p:spPr>
          <a:xfrm>
            <a:off x="10241279" y="10682280"/>
            <a:ext cx="18399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[a + 1, b]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14060D-F231-23AC-32F6-B1B8EBE51F99}"/>
              </a:ext>
            </a:extLst>
          </p:cNvPr>
          <p:cNvSpPr txBox="1"/>
          <p:nvPr/>
        </p:nvSpPr>
        <p:spPr>
          <a:xfrm>
            <a:off x="17190720" y="10623240"/>
            <a:ext cx="18399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[b + 1, c]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3B631D-3BC7-508E-F053-13FF64EDF438}"/>
              </a:ext>
            </a:extLst>
          </p:cNvPr>
          <p:cNvSpPr txBox="1"/>
          <p:nvPr/>
        </p:nvSpPr>
        <p:spPr>
          <a:xfrm>
            <a:off x="14264640" y="3840479"/>
            <a:ext cx="7132320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File1 Hash = x, Where 0 &lt;= x &lt;= 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462744-8B55-D491-098F-1EAF0AB66399}"/>
              </a:ext>
            </a:extLst>
          </p:cNvPr>
          <p:cNvSpPr txBox="1"/>
          <p:nvPr/>
        </p:nvSpPr>
        <p:spPr>
          <a:xfrm>
            <a:off x="14307480" y="3234599"/>
            <a:ext cx="6492240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File2 Hash = y, Where b &lt; y &lt;=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accel="500" decel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0 0.00335958005249344l-0.28785046728972 0.36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xit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0.00373831775700935 0.0100262467191601l0.269158878504673 0.36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Class="exit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xit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3" grpId="1" build="p"/>
      <p:bldP spid="24" grpId="2" build="p"/>
      <p:bldP spid="24" grpId="3" build="p"/>
      <p:bldP spid="28" grpId="6" build="p"/>
      <p:bldP spid="29" grpId="5" build="p"/>
      <p:bldP spid="29" grpId="7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FDD99CF-D6A4-58B7-0E91-7B4801F7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3E90F1B-AF67-42AF-B10E-00DB3912315A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B682B-D2A1-439E-7546-D39656CD34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Replicate Volume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84931-0C7A-1770-0073-0BD1ACE449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66118" y="3017838"/>
            <a:ext cx="21181069" cy="9051925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Synchronous replication of all directory and file updates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Similar to file-level RAID-1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High availability but no scaling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Replica pairs are decided at the volume creation time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Its recommended to host each brick of replica set on different node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1B24D965-F49C-0191-7C53-F7827F97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761734B-64C3-4B1D-9BBE-4FB0AD022E0F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7FDE3-65B7-B1BB-654C-C17069EFB0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76031" y="273050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GlusterFS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E51B5-3DA7-0DDD-C2E6-A5F280763D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81163" y="2683671"/>
            <a:ext cx="11430000" cy="10394154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15000"/>
              </a:lnSpc>
              <a:spcBef>
                <a:spcPts val="4575"/>
              </a:spcBef>
              <a:spcAft>
                <a:spcPts val="4575"/>
              </a:spcAft>
              <a:buSzPts val="3037"/>
              <a:buFont typeface="Wingdings" panose="05000000000000000000" pitchFamily="2" charset="2"/>
              <a:buChar char="Ø"/>
              <a:tabLst>
                <a:tab pos="931320" algn="l"/>
                <a:tab pos="1440000" algn="l"/>
              </a:tabLst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Open-source general purpose scale-out distributed file system</a:t>
            </a:r>
          </a:p>
          <a:p>
            <a:pPr lvl="0">
              <a:lnSpc>
                <a:spcPct val="115000"/>
              </a:lnSpc>
              <a:spcBef>
                <a:spcPts val="4575"/>
              </a:spcBef>
              <a:spcAft>
                <a:spcPts val="457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Aggregates storage exports over network interconnect to provide a single unified namespace</a:t>
            </a:r>
          </a:p>
          <a:p>
            <a:pPr lvl="0">
              <a:lnSpc>
                <a:spcPct val="115000"/>
              </a:lnSpc>
              <a:spcBef>
                <a:spcPts val="4575"/>
              </a:spcBef>
              <a:spcAft>
                <a:spcPts val="457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Layered on disk file systems that support extended attributes</a:t>
            </a:r>
          </a:p>
          <a:p>
            <a:pPr marR="0" lvl="0" rtl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  <a:tabLst/>
            </a:pPr>
            <a:r>
              <a:rPr lang="en-US" sz="4000" b="0" i="0" u="none" strike="noStrike" kern="1200" dirty="0">
                <a:ln>
                  <a:noFill/>
                </a:ln>
                <a:latin typeface="Verdana" panose="020B0604030504040204" pitchFamily="34" charset="0"/>
                <a:ea typeface="Verdana" panose="020B0604030504040204" pitchFamily="34" charset="0"/>
                <a:cs typeface="Lohit Hindi" pitchFamily="2"/>
              </a:rPr>
              <a:t>No meta-data server</a:t>
            </a:r>
          </a:p>
          <a:p>
            <a:pPr marR="0" lvl="0" rtl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  <a:tabLst/>
            </a:pPr>
            <a:r>
              <a:rPr lang="en-US" sz="4000" b="0" i="0" u="none" strike="noStrike" kern="1200" dirty="0">
                <a:ln>
                  <a:noFill/>
                </a:ln>
                <a:latin typeface="Verdana" panose="020B0604030504040204" pitchFamily="34" charset="0"/>
                <a:ea typeface="Verdana" panose="020B0604030504040204" pitchFamily="34" charset="0"/>
                <a:cs typeface="Lohit Hindi" pitchFamily="2"/>
              </a:rPr>
              <a:t>Modular Architecture for Scale and Functionality</a:t>
            </a:r>
          </a:p>
          <a:p>
            <a:pPr marR="0" lvl="0" rtl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  <a:tabLst/>
            </a:pPr>
            <a:r>
              <a:rPr lang="en-US" sz="4000" b="0" i="0" u="none" strike="noStrike" kern="1200" dirty="0">
                <a:ln>
                  <a:noFill/>
                </a:ln>
                <a:latin typeface="Verdana" panose="020B0604030504040204" pitchFamily="34" charset="0"/>
                <a:ea typeface="Verdana" panose="020B0604030504040204" pitchFamily="34" charset="0"/>
                <a:cs typeface="Lohit Hindi" pitchFamily="2"/>
              </a:rPr>
              <a:t>Heterogeneous commodity hardware</a:t>
            </a:r>
          </a:p>
          <a:p>
            <a:pPr marR="0" lvl="0" rtl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  <a:tabLst/>
            </a:pPr>
            <a:r>
              <a:rPr lang="en-US" sz="4000" b="0" i="0" u="none" strike="noStrike" kern="1200" dirty="0">
                <a:ln>
                  <a:noFill/>
                </a:ln>
                <a:latin typeface="Verdana" panose="020B0604030504040204" pitchFamily="34" charset="0"/>
                <a:ea typeface="Verdana" panose="020B0604030504040204" pitchFamily="34" charset="0"/>
                <a:cs typeface="Lohit Hindi" pitchFamily="2"/>
              </a:rPr>
              <a:t>Scalable to petabytes &amp; beyond</a:t>
            </a:r>
          </a:p>
          <a:p>
            <a:pPr lvl="0">
              <a:lnSpc>
                <a:spcPct val="115000"/>
              </a:lnSpc>
              <a:spcBef>
                <a:spcPts val="4575"/>
              </a:spcBef>
              <a:spcAft>
                <a:spcPts val="4575"/>
              </a:spcAft>
              <a:buSzPts val="3037"/>
              <a:buFont typeface="Wingdings" panose="05000000000000000000" pitchFamily="2" charset="2"/>
              <a:buChar char="Ø"/>
            </a:pPr>
            <a:endParaRPr lang="en-US" sz="4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D1321DDB-B134-A5A3-7616-81272D8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07C1151-4604-4D34-B47B-934F539C5D4D}" type="datetime1">
              <a:t>7/29/2022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8DA840-04DB-DE8C-86B5-854DB2D7A3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Replicate</a:t>
            </a:r>
            <a:r>
              <a:rPr lang="en-US" sz="8000">
                <a:latin typeface="Liberation Sans" pitchFamily="34"/>
              </a:rPr>
              <a:t> </a:t>
            </a:r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Volume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585F1B1-BDEA-3BFB-AD95-0AC1E334890B}"/>
              </a:ext>
            </a:extLst>
          </p:cNvPr>
          <p:cNvSpPr/>
          <p:nvPr/>
        </p:nvSpPr>
        <p:spPr>
          <a:xfrm>
            <a:off x="13701960" y="6675119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827FB67-89CE-36E0-3971-98DAAF6AA329}"/>
              </a:ext>
            </a:extLst>
          </p:cNvPr>
          <p:cNvSpPr/>
          <p:nvPr/>
        </p:nvSpPr>
        <p:spPr>
          <a:xfrm>
            <a:off x="15051959" y="8115119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30A5A60-DA30-1E7A-683C-BFAB1FAC0729}"/>
              </a:ext>
            </a:extLst>
          </p:cNvPr>
          <p:cNvSpPr/>
          <p:nvPr/>
        </p:nvSpPr>
        <p:spPr>
          <a:xfrm>
            <a:off x="8503920" y="2560319"/>
            <a:ext cx="5212080" cy="3108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B02F834-B75F-93E8-98AE-38A9B5CB10DA}"/>
              </a:ext>
            </a:extLst>
          </p:cNvPr>
          <p:cNvSpPr/>
          <p:nvPr/>
        </p:nvSpPr>
        <p:spPr>
          <a:xfrm>
            <a:off x="4937760" y="6675119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C8513B-FE30-596D-3929-1BE97146A7C1}"/>
              </a:ext>
            </a:extLst>
          </p:cNvPr>
          <p:cNvSpPr/>
          <p:nvPr/>
        </p:nvSpPr>
        <p:spPr>
          <a:xfrm>
            <a:off x="6345360" y="8115119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EB76A-9590-0E56-B17E-3AF7018B2F71}"/>
              </a:ext>
            </a:extLst>
          </p:cNvPr>
          <p:cNvSpPr txBox="1"/>
          <p:nvPr/>
        </p:nvSpPr>
        <p:spPr>
          <a:xfrm>
            <a:off x="5214960" y="1171512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B0BDC-960D-60F1-10FB-B1824D1DFBB6}"/>
              </a:ext>
            </a:extLst>
          </p:cNvPr>
          <p:cNvSpPr txBox="1"/>
          <p:nvPr/>
        </p:nvSpPr>
        <p:spPr>
          <a:xfrm>
            <a:off x="6039360" y="973512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290666-0E50-9FCC-B8FB-CCA3AD360A85}"/>
              </a:ext>
            </a:extLst>
          </p:cNvPr>
          <p:cNvCxnSpPr>
            <a:stCxn id="12" idx="2"/>
          </p:cNvCxnSpPr>
          <p:nvPr/>
        </p:nvCxnSpPr>
        <p:spPr>
          <a:xfrm flipH="1">
            <a:off x="6895440" y="4937760"/>
            <a:ext cx="4225680" cy="317735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F4B97E-2E9D-7BE1-69C0-99BF3DA64749}"/>
              </a:ext>
            </a:extLst>
          </p:cNvPr>
          <p:cNvSpPr txBox="1"/>
          <p:nvPr/>
        </p:nvSpPr>
        <p:spPr>
          <a:xfrm>
            <a:off x="10058400" y="25765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Client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7711820-8C09-86C0-10F6-856A9AC48A1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989280" y="3383280"/>
            <a:ext cx="2263680" cy="155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0E1BFB-0449-A1B0-16C7-E4015C42C10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1247119" y="3566160"/>
            <a:ext cx="548640" cy="100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FFA899-8FEC-C0B4-FCCF-753166B80F3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1247119" y="3566160"/>
            <a:ext cx="548640" cy="100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FC5084-6B5F-9277-EFCC-88B04A4257A7}"/>
              </a:ext>
            </a:extLst>
          </p:cNvPr>
          <p:cNvSpPr txBox="1"/>
          <p:nvPr/>
        </p:nvSpPr>
        <p:spPr>
          <a:xfrm>
            <a:off x="12333240" y="3749040"/>
            <a:ext cx="1565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B714E0-4159-0F4E-BA96-1E69C27F983C}"/>
              </a:ext>
            </a:extLst>
          </p:cNvPr>
          <p:cNvSpPr txBox="1"/>
          <p:nvPr/>
        </p:nvSpPr>
        <p:spPr>
          <a:xfrm>
            <a:off x="13979159" y="1171512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08179-8B79-7F0D-74EA-A3C0EB9C3473}"/>
              </a:ext>
            </a:extLst>
          </p:cNvPr>
          <p:cNvSpPr txBox="1"/>
          <p:nvPr/>
        </p:nvSpPr>
        <p:spPr>
          <a:xfrm>
            <a:off x="14987160" y="973512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B98D42-7B39-2B60-A45A-FA30DA28FDB2}"/>
              </a:ext>
            </a:extLst>
          </p:cNvPr>
          <p:cNvCxnSpPr/>
          <p:nvPr/>
        </p:nvCxnSpPr>
        <p:spPr>
          <a:xfrm>
            <a:off x="11121120" y="4937760"/>
            <a:ext cx="4480920" cy="317735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0 0.0166929133858268l-0.194392523364486 0.346666666666667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0.00373831775700935-0.00330708661417323l0.168224299065421 0.366666666666667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2174BB70-16EF-D9F2-0656-D36B1229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0BAE65-5B38-48E9-81FE-83130942DC92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FB14E-3918-B3B5-3965-C75ECF2FED9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Disperse Volume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3628A-2395-5B59-15AD-9C8CF0E2975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3017838"/>
            <a:ext cx="21947188" cy="9051925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Erasure Coded volume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High availability with less number of bricks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Store m disk of data on k disk (k &gt; m)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n (k-m) redundant disks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Following setup is the most tested configuration</a:t>
            </a:r>
          </a:p>
          <a:p>
            <a:pPr marL="571500" lvl="1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6 bricks with redundancy level 2 (4 +2)</a:t>
            </a:r>
          </a:p>
          <a:p>
            <a:pPr marL="571500" lvl="1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11 bricks with redundancy level 3 (8 +3)</a:t>
            </a:r>
          </a:p>
          <a:p>
            <a:pPr marL="571500" lvl="1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12 bricks with redundancy level 4 (8 + 4)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1">
            <a:extLst>
              <a:ext uri="{FF2B5EF4-FFF2-40B4-BE49-F238E27FC236}">
                <a16:creationId xmlns:a16="http://schemas.microsoft.com/office/drawing/2014/main" id="{1D41508C-F6F0-4F11-4A76-A2136C86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782FED0-8DA1-4FE7-BD8B-FC4B6E78A403}" type="datetime1">
              <a:t>7/29/2022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DE98AF-305A-5419-21D3-C2B3564E54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Disperse</a:t>
            </a:r>
            <a:r>
              <a:rPr lang="en-US" sz="8000">
                <a:latin typeface="Liberation Sans" pitchFamily="34"/>
              </a:rPr>
              <a:t> </a:t>
            </a:r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Volume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AA10024-89D7-0D99-3237-A3C69EB7B5C3}"/>
              </a:ext>
            </a:extLst>
          </p:cNvPr>
          <p:cNvSpPr/>
          <p:nvPr/>
        </p:nvSpPr>
        <p:spPr>
          <a:xfrm>
            <a:off x="16046280" y="685800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984C65E-7DF8-0080-1B55-1DE00683FF16}"/>
              </a:ext>
            </a:extLst>
          </p:cNvPr>
          <p:cNvSpPr/>
          <p:nvPr/>
        </p:nvSpPr>
        <p:spPr>
          <a:xfrm>
            <a:off x="17396280" y="82980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A6B6424-C15F-EB33-CC8A-601600158376}"/>
              </a:ext>
            </a:extLst>
          </p:cNvPr>
          <p:cNvSpPr/>
          <p:nvPr/>
        </p:nvSpPr>
        <p:spPr>
          <a:xfrm>
            <a:off x="9259920" y="2560319"/>
            <a:ext cx="5212080" cy="3108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879150-3AA1-3B56-620F-8CD1FBB02832}"/>
              </a:ext>
            </a:extLst>
          </p:cNvPr>
          <p:cNvSpPr/>
          <p:nvPr/>
        </p:nvSpPr>
        <p:spPr>
          <a:xfrm>
            <a:off x="4009319" y="6675119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3C44D7-385D-9D32-4E80-AAA37DFDC8C5}"/>
              </a:ext>
            </a:extLst>
          </p:cNvPr>
          <p:cNvSpPr/>
          <p:nvPr/>
        </p:nvSpPr>
        <p:spPr>
          <a:xfrm>
            <a:off x="5416920" y="8115119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2B4A4-0E79-2B59-B47F-91F85D8DAB45}"/>
              </a:ext>
            </a:extLst>
          </p:cNvPr>
          <p:cNvSpPr txBox="1"/>
          <p:nvPr/>
        </p:nvSpPr>
        <p:spPr>
          <a:xfrm>
            <a:off x="4286520" y="1171512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DD524-6B11-E5BF-CCA2-B6EFEF96C315}"/>
              </a:ext>
            </a:extLst>
          </p:cNvPr>
          <p:cNvSpPr txBox="1"/>
          <p:nvPr/>
        </p:nvSpPr>
        <p:spPr>
          <a:xfrm>
            <a:off x="5110920" y="973512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F321A-CF7F-6759-ABA7-F2914F733C21}"/>
              </a:ext>
            </a:extLst>
          </p:cNvPr>
          <p:cNvSpPr txBox="1"/>
          <p:nvPr/>
        </p:nvSpPr>
        <p:spPr>
          <a:xfrm>
            <a:off x="10814400" y="25765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Client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079518-1F32-AA2B-520F-D2DFCE13D05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745280" y="3383280"/>
            <a:ext cx="2263680" cy="155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00B9A1-5280-61B0-A7FF-26410F02F68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003120" y="3566160"/>
            <a:ext cx="548640" cy="100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246549-6B3B-EE05-A157-7CE7B090A3B7}"/>
              </a:ext>
            </a:extLst>
          </p:cNvPr>
          <p:cNvSpPr txBox="1"/>
          <p:nvPr/>
        </p:nvSpPr>
        <p:spPr>
          <a:xfrm>
            <a:off x="13089239" y="3749040"/>
            <a:ext cx="1565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719F0-2D01-F797-391A-B97357031E79}"/>
              </a:ext>
            </a:extLst>
          </p:cNvPr>
          <p:cNvSpPr txBox="1"/>
          <p:nvPr/>
        </p:nvSpPr>
        <p:spPr>
          <a:xfrm>
            <a:off x="16323479" y="1189799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7321E-D662-30B0-B1B4-5817A1990E2F}"/>
              </a:ext>
            </a:extLst>
          </p:cNvPr>
          <p:cNvSpPr txBox="1"/>
          <p:nvPr/>
        </p:nvSpPr>
        <p:spPr>
          <a:xfrm>
            <a:off x="17331480" y="991800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36332F5-1F10-4EB1-3B7E-7E7A1A22E660}"/>
              </a:ext>
            </a:extLst>
          </p:cNvPr>
          <p:cNvSpPr/>
          <p:nvPr/>
        </p:nvSpPr>
        <p:spPr>
          <a:xfrm>
            <a:off x="9978120" y="676656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6B6A4B-F4E6-5593-9D45-A99749FA2693}"/>
              </a:ext>
            </a:extLst>
          </p:cNvPr>
          <p:cNvSpPr/>
          <p:nvPr/>
        </p:nvSpPr>
        <p:spPr>
          <a:xfrm>
            <a:off x="11328120" y="820656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4F181-B198-1456-4253-2C262694315A}"/>
              </a:ext>
            </a:extLst>
          </p:cNvPr>
          <p:cNvSpPr txBox="1"/>
          <p:nvPr/>
        </p:nvSpPr>
        <p:spPr>
          <a:xfrm>
            <a:off x="10255320" y="1180656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F0FA8B-915D-4DA6-6E22-D72B2CDC36DA}"/>
              </a:ext>
            </a:extLst>
          </p:cNvPr>
          <p:cNvSpPr txBox="1"/>
          <p:nvPr/>
        </p:nvSpPr>
        <p:spPr>
          <a:xfrm>
            <a:off x="11263320" y="98265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4B0250-FBED-C148-4635-D87EB728A02E}"/>
              </a:ext>
            </a:extLst>
          </p:cNvPr>
          <p:cNvCxnSpPr>
            <a:stCxn id="11" idx="2"/>
          </p:cNvCxnSpPr>
          <p:nvPr/>
        </p:nvCxnSpPr>
        <p:spPr>
          <a:xfrm flipH="1">
            <a:off x="5967000" y="4937760"/>
            <a:ext cx="5910120" cy="317735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A1FA01-312D-D5A1-7350-81917EC9805A}"/>
              </a:ext>
            </a:extLst>
          </p:cNvPr>
          <p:cNvCxnSpPr>
            <a:stCxn id="11" idx="2"/>
          </p:cNvCxnSpPr>
          <p:nvPr/>
        </p:nvCxnSpPr>
        <p:spPr>
          <a:xfrm>
            <a:off x="11877120" y="4937760"/>
            <a:ext cx="1080" cy="32688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774F19-FCD3-CD4D-D34A-3AF0399F7C4C}"/>
              </a:ext>
            </a:extLst>
          </p:cNvPr>
          <p:cNvCxnSpPr>
            <a:stCxn id="11" idx="2"/>
          </p:cNvCxnSpPr>
          <p:nvPr/>
        </p:nvCxnSpPr>
        <p:spPr>
          <a:xfrm>
            <a:off x="11877120" y="4937760"/>
            <a:ext cx="6069239" cy="33602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6831B3-DD8B-4D47-8BEF-F5888AD4A340}"/>
              </a:ext>
            </a:extLst>
          </p:cNvPr>
          <p:cNvGrpSpPr/>
          <p:nvPr/>
        </p:nvGrpSpPr>
        <p:grpSpPr>
          <a:xfrm>
            <a:off x="11704320" y="3749040"/>
            <a:ext cx="360000" cy="725760"/>
            <a:chOff x="11704320" y="3749040"/>
            <a:chExt cx="360000" cy="72576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B79425-2FE4-0CAE-C08F-5168D4181685}"/>
                </a:ext>
              </a:extLst>
            </p:cNvPr>
            <p:cNvSpPr/>
            <p:nvPr/>
          </p:nvSpPr>
          <p:spPr>
            <a:xfrm>
              <a:off x="11704320" y="3749040"/>
              <a:ext cx="36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FF66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948C62F-476E-EEAD-227B-E6592B0AAA8E}"/>
                </a:ext>
              </a:extLst>
            </p:cNvPr>
            <p:cNvSpPr/>
            <p:nvPr/>
          </p:nvSpPr>
          <p:spPr>
            <a:xfrm>
              <a:off x="11704320" y="4114800"/>
              <a:ext cx="36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CE61B8E-A2EC-C6E4-7220-240AD98422A3}"/>
              </a:ext>
            </a:extLst>
          </p:cNvPr>
          <p:cNvSpPr/>
          <p:nvPr/>
        </p:nvSpPr>
        <p:spPr>
          <a:xfrm flipH="1">
            <a:off x="16560000" y="3600000"/>
            <a:ext cx="3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FF66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A8C484-4FA4-0210-B345-D0715CBCFFE5}"/>
              </a:ext>
            </a:extLst>
          </p:cNvPr>
          <p:cNvSpPr/>
          <p:nvPr/>
        </p:nvSpPr>
        <p:spPr>
          <a:xfrm>
            <a:off x="16560000" y="4320000"/>
            <a:ext cx="3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6666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B0D435-168B-3ECF-6F7A-13541A4C7CCB}"/>
              </a:ext>
            </a:extLst>
          </p:cNvPr>
          <p:cNvSpPr txBox="1"/>
          <p:nvPr/>
        </p:nvSpPr>
        <p:spPr>
          <a:xfrm>
            <a:off x="17282160" y="3420000"/>
            <a:ext cx="5486399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Data Part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7CECE3-1CF6-9BFC-A31A-9902C965DC20}"/>
              </a:ext>
            </a:extLst>
          </p:cNvPr>
          <p:cNvSpPr txBox="1"/>
          <p:nvPr/>
        </p:nvSpPr>
        <p:spPr>
          <a:xfrm>
            <a:off x="17282160" y="4140000"/>
            <a:ext cx="69494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Parity / Redundancy Part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2CE382-3B96-2AF6-8B92-32894285589F}"/>
              </a:ext>
            </a:extLst>
          </p:cNvPr>
          <p:cNvGrpSpPr/>
          <p:nvPr/>
        </p:nvGrpSpPr>
        <p:grpSpPr>
          <a:xfrm>
            <a:off x="12648960" y="3749040"/>
            <a:ext cx="360000" cy="725760"/>
            <a:chOff x="12648960" y="3749040"/>
            <a:chExt cx="360000" cy="72576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3BE538-D7AA-230E-EC42-2D068C93F525}"/>
                </a:ext>
              </a:extLst>
            </p:cNvPr>
            <p:cNvSpPr/>
            <p:nvPr/>
          </p:nvSpPr>
          <p:spPr>
            <a:xfrm>
              <a:off x="12648960" y="3749040"/>
              <a:ext cx="36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FF66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052698D-3C2B-756A-B252-3EEFAC715298}"/>
                </a:ext>
              </a:extLst>
            </p:cNvPr>
            <p:cNvSpPr/>
            <p:nvPr/>
          </p:nvSpPr>
          <p:spPr>
            <a:xfrm>
              <a:off x="12648960" y="4114800"/>
              <a:ext cx="36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FC1753-B427-7D23-2E92-319E965D7550}"/>
              </a:ext>
            </a:extLst>
          </p:cNvPr>
          <p:cNvGrpSpPr/>
          <p:nvPr/>
        </p:nvGrpSpPr>
        <p:grpSpPr>
          <a:xfrm>
            <a:off x="12161520" y="3749040"/>
            <a:ext cx="360000" cy="725760"/>
            <a:chOff x="12161520" y="3749040"/>
            <a:chExt cx="360000" cy="72576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7047547-348C-947A-8365-14C45903423B}"/>
                </a:ext>
              </a:extLst>
            </p:cNvPr>
            <p:cNvSpPr/>
            <p:nvPr/>
          </p:nvSpPr>
          <p:spPr>
            <a:xfrm>
              <a:off x="12161520" y="3749040"/>
              <a:ext cx="36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FF66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BE19431-350B-D8BB-8370-5193B7C7C59E}"/>
                </a:ext>
              </a:extLst>
            </p:cNvPr>
            <p:cNvSpPr/>
            <p:nvPr/>
          </p:nvSpPr>
          <p:spPr>
            <a:xfrm>
              <a:off x="12161520" y="4114800"/>
              <a:ext cx="36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0.00485686952682317-0.00020997375328084l-0.247729781440871 0.353753280839895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0.000117742291559349 0.00020997375328084l-0.0186915887850467 0.36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-0.00111855176981382-0.00020997375328084l0.209345794392523 0.360419947506562"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3" grpI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8042DFFF-AB54-EB7A-E5CC-8C86EBA0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15523DD-9B92-4541-A5C6-D08AA697A810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13CA7-96D3-835F-2045-79CC3D4483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Striped Volume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6F4D6-8AD1-085C-50CD-DBFEDE04EC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3017838"/>
            <a:ext cx="21947188" cy="9051925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Individual files split among bricks (sparse files)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Similar to block-level RAID-0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Recommended only when very large files greater than the size of the disks are present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Chunks are files with holes – this helps in maintaining offset consistency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314CBB21-0CA7-C54F-56C6-A45CC248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C92DAEF-5D88-4E5D-AF16-933B70F06627}" type="datetime1">
              <a:t>7/29/2022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9C4B91-2CC3-659F-6FA8-B18EBDC00A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Striped</a:t>
            </a:r>
            <a:r>
              <a:rPr lang="en-US" sz="8000">
                <a:latin typeface="Liberation Sans" pitchFamily="34"/>
              </a:rPr>
              <a:t> </a:t>
            </a:r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Volume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EA1375-9F91-1147-83B6-E7FF43EE1D58}"/>
              </a:ext>
            </a:extLst>
          </p:cNvPr>
          <p:cNvSpPr/>
          <p:nvPr/>
        </p:nvSpPr>
        <p:spPr>
          <a:xfrm>
            <a:off x="16046280" y="685800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8634FCC-D2F1-80B4-4FAB-3927A63FB520}"/>
              </a:ext>
            </a:extLst>
          </p:cNvPr>
          <p:cNvSpPr/>
          <p:nvPr/>
        </p:nvSpPr>
        <p:spPr>
          <a:xfrm>
            <a:off x="17396280" y="82980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A96E526-CF26-6ED4-2EFB-A60ED8A2833D}"/>
              </a:ext>
            </a:extLst>
          </p:cNvPr>
          <p:cNvSpPr/>
          <p:nvPr/>
        </p:nvSpPr>
        <p:spPr>
          <a:xfrm>
            <a:off x="9259920" y="2560319"/>
            <a:ext cx="5212080" cy="3108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F266CFA-0A42-9BE0-F96C-5ED52E5F4507}"/>
              </a:ext>
            </a:extLst>
          </p:cNvPr>
          <p:cNvSpPr/>
          <p:nvPr/>
        </p:nvSpPr>
        <p:spPr>
          <a:xfrm>
            <a:off x="4009319" y="6675119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C7AC76F-DAD7-EF15-841F-AA4E59E424FE}"/>
              </a:ext>
            </a:extLst>
          </p:cNvPr>
          <p:cNvSpPr/>
          <p:nvPr/>
        </p:nvSpPr>
        <p:spPr>
          <a:xfrm>
            <a:off x="5416920" y="8115119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9302A-60D5-537B-2F8C-9662CFE19A25}"/>
              </a:ext>
            </a:extLst>
          </p:cNvPr>
          <p:cNvSpPr txBox="1"/>
          <p:nvPr/>
        </p:nvSpPr>
        <p:spPr>
          <a:xfrm>
            <a:off x="4286520" y="1171512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078F64-06F7-2A9C-B16C-7F3B0C64D069}"/>
              </a:ext>
            </a:extLst>
          </p:cNvPr>
          <p:cNvSpPr txBox="1"/>
          <p:nvPr/>
        </p:nvSpPr>
        <p:spPr>
          <a:xfrm>
            <a:off x="5110920" y="973512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A4411-CA6B-D4B0-CF90-9F39DCCF74D8}"/>
              </a:ext>
            </a:extLst>
          </p:cNvPr>
          <p:cNvSpPr txBox="1"/>
          <p:nvPr/>
        </p:nvSpPr>
        <p:spPr>
          <a:xfrm>
            <a:off x="10814400" y="25765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Client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353BB83-0E8A-B45B-164B-57E044A429F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745280" y="3383280"/>
            <a:ext cx="2263680" cy="155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3B21FB-8067-2005-60FD-C8C21AE63AD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003120" y="3566160"/>
            <a:ext cx="548640" cy="100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994397-8A21-1594-3D9F-2618ECFF4F72}"/>
              </a:ext>
            </a:extLst>
          </p:cNvPr>
          <p:cNvSpPr txBox="1"/>
          <p:nvPr/>
        </p:nvSpPr>
        <p:spPr>
          <a:xfrm>
            <a:off x="13089239" y="3749040"/>
            <a:ext cx="1565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5C0E0C-BA7F-BC3B-B455-97611ABFE748}"/>
              </a:ext>
            </a:extLst>
          </p:cNvPr>
          <p:cNvSpPr txBox="1"/>
          <p:nvPr/>
        </p:nvSpPr>
        <p:spPr>
          <a:xfrm>
            <a:off x="16323479" y="1189799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E67B8C-C955-A0A1-2DF3-47F401943972}"/>
              </a:ext>
            </a:extLst>
          </p:cNvPr>
          <p:cNvSpPr txBox="1"/>
          <p:nvPr/>
        </p:nvSpPr>
        <p:spPr>
          <a:xfrm>
            <a:off x="17331480" y="991800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307089B-4B96-E6D5-15B3-6A25A9B9C3A1}"/>
              </a:ext>
            </a:extLst>
          </p:cNvPr>
          <p:cNvSpPr/>
          <p:nvPr/>
        </p:nvSpPr>
        <p:spPr>
          <a:xfrm>
            <a:off x="9978120" y="676656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A9F883F-CBD6-9F88-C8C7-EC8F9258521A}"/>
              </a:ext>
            </a:extLst>
          </p:cNvPr>
          <p:cNvSpPr/>
          <p:nvPr/>
        </p:nvSpPr>
        <p:spPr>
          <a:xfrm>
            <a:off x="11328120" y="820656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BC44A2-1B65-A837-A443-091E4B215067}"/>
              </a:ext>
            </a:extLst>
          </p:cNvPr>
          <p:cNvSpPr txBox="1"/>
          <p:nvPr/>
        </p:nvSpPr>
        <p:spPr>
          <a:xfrm>
            <a:off x="10255320" y="1180656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B6C8B2-B1BD-5ED7-C59D-D42A4C84425C}"/>
              </a:ext>
            </a:extLst>
          </p:cNvPr>
          <p:cNvSpPr txBox="1"/>
          <p:nvPr/>
        </p:nvSpPr>
        <p:spPr>
          <a:xfrm>
            <a:off x="11263320" y="98265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C31AA9-C002-50FA-A08D-4A35575CE10E}"/>
              </a:ext>
            </a:extLst>
          </p:cNvPr>
          <p:cNvCxnSpPr>
            <a:stCxn id="11" idx="2"/>
          </p:cNvCxnSpPr>
          <p:nvPr/>
        </p:nvCxnSpPr>
        <p:spPr>
          <a:xfrm flipH="1">
            <a:off x="5967000" y="4937760"/>
            <a:ext cx="5910120" cy="317735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0CB8D4-6567-9113-E987-A94BC1362605}"/>
              </a:ext>
            </a:extLst>
          </p:cNvPr>
          <p:cNvCxnSpPr>
            <a:stCxn id="11" idx="2"/>
          </p:cNvCxnSpPr>
          <p:nvPr/>
        </p:nvCxnSpPr>
        <p:spPr>
          <a:xfrm>
            <a:off x="11877120" y="4937760"/>
            <a:ext cx="1080" cy="32688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27978C-3912-B060-122C-F839C690C6BF}"/>
              </a:ext>
            </a:extLst>
          </p:cNvPr>
          <p:cNvCxnSpPr>
            <a:stCxn id="11" idx="2"/>
          </p:cNvCxnSpPr>
          <p:nvPr/>
        </p:nvCxnSpPr>
        <p:spPr>
          <a:xfrm>
            <a:off x="11877120" y="4937760"/>
            <a:ext cx="6069239" cy="33602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8FCF06-E44A-D3AB-59E2-ABFF477BE8F2}"/>
              </a:ext>
            </a:extLst>
          </p:cNvPr>
          <p:cNvSpPr/>
          <p:nvPr/>
        </p:nvSpPr>
        <p:spPr>
          <a:xfrm>
            <a:off x="11795760" y="4114800"/>
            <a:ext cx="365760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FF66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9FCC1E-A608-A7ED-81DF-1A8F5222B3ED}"/>
              </a:ext>
            </a:extLst>
          </p:cNvPr>
          <p:cNvSpPr/>
          <p:nvPr/>
        </p:nvSpPr>
        <p:spPr>
          <a:xfrm>
            <a:off x="11795760" y="3840479"/>
            <a:ext cx="365760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FF66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BC98DB9-D714-BCF6-FB00-96E00408B660}"/>
              </a:ext>
            </a:extLst>
          </p:cNvPr>
          <p:cNvSpPr/>
          <p:nvPr/>
        </p:nvSpPr>
        <p:spPr>
          <a:xfrm>
            <a:off x="12185999" y="4114800"/>
            <a:ext cx="365760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FF66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DB42D65-9690-E5D9-2009-5042833DDFB7}"/>
              </a:ext>
            </a:extLst>
          </p:cNvPr>
          <p:cNvSpPr/>
          <p:nvPr/>
        </p:nvSpPr>
        <p:spPr>
          <a:xfrm>
            <a:off x="12252960" y="3840479"/>
            <a:ext cx="365760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FF66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266C71-7B64-B160-A9EE-A4C84A61A273}"/>
              </a:ext>
            </a:extLst>
          </p:cNvPr>
          <p:cNvSpPr/>
          <p:nvPr/>
        </p:nvSpPr>
        <p:spPr>
          <a:xfrm>
            <a:off x="11795760" y="4389120"/>
            <a:ext cx="365760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FF66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3017ADA-BECC-52BE-7182-C743CD60845F}"/>
              </a:ext>
            </a:extLst>
          </p:cNvPr>
          <p:cNvSpPr/>
          <p:nvPr/>
        </p:nvSpPr>
        <p:spPr>
          <a:xfrm>
            <a:off x="12252960" y="4389120"/>
            <a:ext cx="365760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FF66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0.00847744499227316-0.00660849680944326l-0.262683052468909 0.322117035520202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0.00639602268919024 6.95472581655539E-005l-0.257927636956525 0.315487512348055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0.00100080947825447 0.00666666666666667l-0.0159540805062919 0.333333333333333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-0.00373831775700935 0.00666666666666667l-0.011214953271028 0.333333333333333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0.00100080947825447 2.91721033641721E-005l0.234513209213334 0.308603146250712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0.00466567113389463 3.50725737819551E-005l0.231044938811449 0.308542414848116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3" grpI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CE5FD130-31A9-80EF-663D-141D472C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FA9BA54-B676-4C19-B975-D046E4361A76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8D66B-8C73-1145-A5C6-E5798E9FEF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Sharded (Stripe – 2.0) Volume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EF94-1EF9-FF93-8F2C-BD48F38D61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3017838"/>
            <a:ext cx="21947188" cy="9051925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Individual files split among bricks</a:t>
            </a:r>
          </a:p>
          <a:p>
            <a:pPr marL="571500" lvl="1" indent="-5715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Each part split is a different file in the backend</a:t>
            </a:r>
          </a:p>
          <a:p>
            <a:pPr marL="571500" lvl="1" indent="-5715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File name of each part derived from GFID (UUID) of actual file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Unlike Stripe file rename will not have any impact on these parts.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Unlike other volume types shard is a volume option which can be set on any volume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Recommended only when very large files greater than the size of the disks are present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">
            <a:extLst>
              <a:ext uri="{FF2B5EF4-FFF2-40B4-BE49-F238E27FC236}">
                <a16:creationId xmlns:a16="http://schemas.microsoft.com/office/drawing/2014/main" id="{38391878-28A9-B703-986F-14371E58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84C8E6C-171E-4648-99DC-DA8A025E6987}" type="datetime1">
              <a:t>7/29/2022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514C0A-78A1-FB61-221B-D994EF6F38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Sharded</a:t>
            </a:r>
            <a:r>
              <a:rPr lang="en-US" sz="8000">
                <a:latin typeface="Liberation Sans" pitchFamily="34"/>
              </a:rPr>
              <a:t> </a:t>
            </a:r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Volume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E877AE6-C273-ACAA-81A8-FEAFEAA237AD}"/>
              </a:ext>
            </a:extLst>
          </p:cNvPr>
          <p:cNvSpPr/>
          <p:nvPr/>
        </p:nvSpPr>
        <p:spPr>
          <a:xfrm>
            <a:off x="16046280" y="685800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A0EAF07-FAD1-306C-0E72-42B18D5DD491}"/>
              </a:ext>
            </a:extLst>
          </p:cNvPr>
          <p:cNvSpPr/>
          <p:nvPr/>
        </p:nvSpPr>
        <p:spPr>
          <a:xfrm>
            <a:off x="17396280" y="82980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8CE3545-3D48-0725-4EE7-3E6103EED56C}"/>
              </a:ext>
            </a:extLst>
          </p:cNvPr>
          <p:cNvSpPr/>
          <p:nvPr/>
        </p:nvSpPr>
        <p:spPr>
          <a:xfrm>
            <a:off x="9259920" y="2560319"/>
            <a:ext cx="5212080" cy="3108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B43F2C0-3FE6-E137-0483-18D5563E0016}"/>
              </a:ext>
            </a:extLst>
          </p:cNvPr>
          <p:cNvSpPr/>
          <p:nvPr/>
        </p:nvSpPr>
        <p:spPr>
          <a:xfrm>
            <a:off x="4009319" y="6675119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6EFD3EA-831C-9200-23B4-5B7155E356BD}"/>
              </a:ext>
            </a:extLst>
          </p:cNvPr>
          <p:cNvSpPr/>
          <p:nvPr/>
        </p:nvSpPr>
        <p:spPr>
          <a:xfrm>
            <a:off x="5416920" y="8115119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572E5-7892-49ED-BB97-468C87274E2B}"/>
              </a:ext>
            </a:extLst>
          </p:cNvPr>
          <p:cNvSpPr txBox="1"/>
          <p:nvPr/>
        </p:nvSpPr>
        <p:spPr>
          <a:xfrm>
            <a:off x="4286520" y="1171512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A32260-9941-5FB6-7B57-75426614D86E}"/>
              </a:ext>
            </a:extLst>
          </p:cNvPr>
          <p:cNvSpPr txBox="1"/>
          <p:nvPr/>
        </p:nvSpPr>
        <p:spPr>
          <a:xfrm>
            <a:off x="5110920" y="973512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F81195-92CE-0970-BCD8-F979ADA016BD}"/>
              </a:ext>
            </a:extLst>
          </p:cNvPr>
          <p:cNvSpPr txBox="1"/>
          <p:nvPr/>
        </p:nvSpPr>
        <p:spPr>
          <a:xfrm>
            <a:off x="10814400" y="25765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Client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DAD3F54-D15E-2621-0208-E25164410A9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745280" y="3383280"/>
            <a:ext cx="2263680" cy="155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28989B-045B-3C04-4DC5-4D4827F7B9B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003120" y="3566160"/>
            <a:ext cx="548640" cy="100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E985E-A43C-C90C-C6C7-B11604885F5D}"/>
              </a:ext>
            </a:extLst>
          </p:cNvPr>
          <p:cNvSpPr txBox="1"/>
          <p:nvPr/>
        </p:nvSpPr>
        <p:spPr>
          <a:xfrm>
            <a:off x="13089239" y="3749040"/>
            <a:ext cx="1565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FECA5-558E-10E9-888E-84939D93B93B}"/>
              </a:ext>
            </a:extLst>
          </p:cNvPr>
          <p:cNvSpPr txBox="1"/>
          <p:nvPr/>
        </p:nvSpPr>
        <p:spPr>
          <a:xfrm>
            <a:off x="16323479" y="1189799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23B7A-BE0C-69E4-5348-6893CFA582EE}"/>
              </a:ext>
            </a:extLst>
          </p:cNvPr>
          <p:cNvSpPr txBox="1"/>
          <p:nvPr/>
        </p:nvSpPr>
        <p:spPr>
          <a:xfrm>
            <a:off x="17331480" y="991800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3642C35-CDBD-B21D-5885-8D134E0386C3}"/>
              </a:ext>
            </a:extLst>
          </p:cNvPr>
          <p:cNvSpPr/>
          <p:nvPr/>
        </p:nvSpPr>
        <p:spPr>
          <a:xfrm>
            <a:off x="9978120" y="676656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B956BA8-9867-A727-876B-6FFB70E71977}"/>
              </a:ext>
            </a:extLst>
          </p:cNvPr>
          <p:cNvSpPr/>
          <p:nvPr/>
        </p:nvSpPr>
        <p:spPr>
          <a:xfrm>
            <a:off x="11328120" y="820656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2F4F5C-7D49-0532-F3D4-D8D711032E6D}"/>
              </a:ext>
            </a:extLst>
          </p:cNvPr>
          <p:cNvSpPr txBox="1"/>
          <p:nvPr/>
        </p:nvSpPr>
        <p:spPr>
          <a:xfrm>
            <a:off x="10255320" y="1180656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F6405-47F6-F749-AE91-94699209A5FC}"/>
              </a:ext>
            </a:extLst>
          </p:cNvPr>
          <p:cNvSpPr txBox="1"/>
          <p:nvPr/>
        </p:nvSpPr>
        <p:spPr>
          <a:xfrm>
            <a:off x="11263320" y="982656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150AB3-2274-DFF8-B03B-1D500208805C}"/>
              </a:ext>
            </a:extLst>
          </p:cNvPr>
          <p:cNvCxnSpPr>
            <a:stCxn id="11" idx="2"/>
          </p:cNvCxnSpPr>
          <p:nvPr/>
        </p:nvCxnSpPr>
        <p:spPr>
          <a:xfrm flipH="1">
            <a:off x="5967000" y="4937760"/>
            <a:ext cx="5910120" cy="317735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D57231-A9F3-9530-F6DD-F108AACC37A4}"/>
              </a:ext>
            </a:extLst>
          </p:cNvPr>
          <p:cNvCxnSpPr>
            <a:stCxn id="11" idx="2"/>
          </p:cNvCxnSpPr>
          <p:nvPr/>
        </p:nvCxnSpPr>
        <p:spPr>
          <a:xfrm>
            <a:off x="11877120" y="4937760"/>
            <a:ext cx="1080" cy="32688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2EED8A-D10E-0BE9-6259-806A90B2D8BA}"/>
              </a:ext>
            </a:extLst>
          </p:cNvPr>
          <p:cNvCxnSpPr>
            <a:stCxn id="11" idx="2"/>
          </p:cNvCxnSpPr>
          <p:nvPr/>
        </p:nvCxnSpPr>
        <p:spPr>
          <a:xfrm>
            <a:off x="11877120" y="4937760"/>
            <a:ext cx="6069239" cy="33602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4A23B5C-C4FA-DF3D-1901-9DB83A373C99}"/>
              </a:ext>
            </a:extLst>
          </p:cNvPr>
          <p:cNvGrpSpPr/>
          <p:nvPr/>
        </p:nvGrpSpPr>
        <p:grpSpPr>
          <a:xfrm>
            <a:off x="11887200" y="3474720"/>
            <a:ext cx="731520" cy="502920"/>
            <a:chOff x="11887200" y="3474720"/>
            <a:chExt cx="731520" cy="50292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069A601-9646-2A11-012F-CDC657021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11887200" y="3474720"/>
              <a:ext cx="274320" cy="502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0418613-32C7-AC70-3C1B-6FA003A4B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12344400" y="3474720"/>
              <a:ext cx="274320" cy="502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DBA4A9-6DA6-4ABC-2CC4-F91A7DAF4D3A}"/>
              </a:ext>
            </a:extLst>
          </p:cNvPr>
          <p:cNvGrpSpPr/>
          <p:nvPr/>
        </p:nvGrpSpPr>
        <p:grpSpPr>
          <a:xfrm>
            <a:off x="11887200" y="4332600"/>
            <a:ext cx="731520" cy="502920"/>
            <a:chOff x="11887200" y="4332600"/>
            <a:chExt cx="731520" cy="50292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EF6F314-3946-15F5-C6DB-8FF7CA64E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11887200" y="4332600"/>
              <a:ext cx="274320" cy="502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11A9EE4-B050-BD1E-C910-A028B9CA9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12344400" y="4332600"/>
              <a:ext cx="274320" cy="502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6B1011-A1D4-F48D-D420-214BA343DA60}"/>
              </a:ext>
            </a:extLst>
          </p:cNvPr>
          <p:cNvGrpSpPr/>
          <p:nvPr/>
        </p:nvGrpSpPr>
        <p:grpSpPr>
          <a:xfrm>
            <a:off x="11867760" y="3908520"/>
            <a:ext cx="731520" cy="502920"/>
            <a:chOff x="11867760" y="3908520"/>
            <a:chExt cx="731520" cy="50292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5216BE1-8EC9-48E2-9F6C-A2FED088C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11867760" y="3908520"/>
              <a:ext cx="274320" cy="502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9E53117-891C-4700-1854-D5C7034D1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12324960" y="3908520"/>
              <a:ext cx="274320" cy="502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4488DBC-E805-EE25-489B-596928A134FB}"/>
              </a:ext>
            </a:extLst>
          </p:cNvPr>
          <p:cNvSpPr txBox="1"/>
          <p:nvPr/>
        </p:nvSpPr>
        <p:spPr>
          <a:xfrm>
            <a:off x="6664320" y="8611919"/>
            <a:ext cx="1565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GFID1.1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1005E2-F84F-CB5C-317A-BF0F613848BB}"/>
              </a:ext>
            </a:extLst>
          </p:cNvPr>
          <p:cNvSpPr txBox="1"/>
          <p:nvPr/>
        </p:nvSpPr>
        <p:spPr>
          <a:xfrm>
            <a:off x="12428640" y="8778240"/>
            <a:ext cx="1565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GFID1.2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E5B78C-3DA8-2CAA-7022-7DAE60007B37}"/>
              </a:ext>
            </a:extLst>
          </p:cNvPr>
          <p:cNvSpPr txBox="1"/>
          <p:nvPr/>
        </p:nvSpPr>
        <p:spPr>
          <a:xfrm>
            <a:off x="18653760" y="8961120"/>
            <a:ext cx="1565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GFID1.3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-0.00373831775700935 0.00167979002624672l-0.254205607476635 0.373333333333333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-0.00373831775700935-0.00328083989501312l-0.0104201928030024 0.36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-0.00373831775700935-0.00089238845144357l0.235514018691589 0.333359580052493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3" grpI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1A869CD0-91BF-DA59-8114-B382B5D6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718F41A-067B-4327-A438-90741F0A2E14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6A5EB-2006-9ACF-119F-9B4C190137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Distribute Replicate Volume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2C8D9-DDCE-8345-93D2-A6CC45FD2C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40258" y="3017838"/>
            <a:ext cx="21106929" cy="9051925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Distribute files across replicated bricks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Number of bricks must be a multiple of the replica count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Ordering of bricks in volume definition matters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Scaling and high availability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Most preferred model of deployment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1">
            <a:extLst>
              <a:ext uri="{FF2B5EF4-FFF2-40B4-BE49-F238E27FC236}">
                <a16:creationId xmlns:a16="http://schemas.microsoft.com/office/drawing/2014/main" id="{0E611B32-598C-88BE-7B09-3136F5C2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79B7C97-315C-450C-B22A-536F2FAB6988}" type="datetime1">
              <a:t>7/29/2022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F1E0BA-B278-0518-DA63-F6FB945FC1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Distribute Replicate</a:t>
            </a:r>
            <a:r>
              <a:rPr lang="en-US" sz="8000">
                <a:latin typeface="Liberation Sans" pitchFamily="34"/>
              </a:rPr>
              <a:t> </a:t>
            </a:r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Volume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3BC6688-9545-65A1-D6F7-0E1008D3BCE8}"/>
              </a:ext>
            </a:extLst>
          </p:cNvPr>
          <p:cNvSpPr/>
          <p:nvPr/>
        </p:nvSpPr>
        <p:spPr>
          <a:xfrm>
            <a:off x="8503920" y="2560319"/>
            <a:ext cx="5212080" cy="3108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4A6D31-F33C-60B6-E989-18A43CDFC305}"/>
              </a:ext>
            </a:extLst>
          </p:cNvPr>
          <p:cNvGrpSpPr/>
          <p:nvPr/>
        </p:nvGrpSpPr>
        <p:grpSpPr>
          <a:xfrm>
            <a:off x="1677599" y="6766560"/>
            <a:ext cx="4035599" cy="5669279"/>
            <a:chOff x="1677599" y="6766560"/>
            <a:chExt cx="4035599" cy="566927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EF3E7FF-A807-CE59-96AD-C6570F1621C9}"/>
                </a:ext>
              </a:extLst>
            </p:cNvPr>
            <p:cNvSpPr/>
            <p:nvPr/>
          </p:nvSpPr>
          <p:spPr>
            <a:xfrm>
              <a:off x="1677599" y="6766560"/>
              <a:ext cx="4035599" cy="4846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2D050"/>
            </a:solidFill>
            <a:ln w="9360">
              <a:solidFill>
                <a:srgbClr val="00000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4680" tIns="49680" rIns="94680" bIns="4968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FBBAC5A-A0EB-703F-204E-13E9FA99A0E8}"/>
                </a:ext>
              </a:extLst>
            </p:cNvPr>
            <p:cNvSpPr/>
            <p:nvPr/>
          </p:nvSpPr>
          <p:spPr>
            <a:xfrm>
              <a:off x="3005640" y="8251560"/>
              <a:ext cx="1100520" cy="154871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5ABDE"/>
            </a:solidFill>
            <a:ln w="9360">
              <a:solidFill>
                <a:srgbClr val="000000"/>
              </a:solidFill>
              <a:prstDash val="solid"/>
              <a:round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5AA1F0-F1BE-B2BE-65B7-8A2EAA16BBFA}"/>
                </a:ext>
              </a:extLst>
            </p:cNvPr>
            <p:cNvSpPr txBox="1"/>
            <p:nvPr/>
          </p:nvSpPr>
          <p:spPr>
            <a:xfrm>
              <a:off x="1769400" y="11720519"/>
              <a:ext cx="376020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Storage Node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FA6D95-DE45-1C50-1189-AA39638C9628}"/>
                </a:ext>
              </a:extLst>
            </p:cNvPr>
            <p:cNvSpPr txBox="1"/>
            <p:nvPr/>
          </p:nvSpPr>
          <p:spPr>
            <a:xfrm>
              <a:off x="2913840" y="9983160"/>
              <a:ext cx="155916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Brick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7A78DFB-BF0E-2C22-DFBA-FBCB9E2FA7F5}"/>
              </a:ext>
            </a:extLst>
          </p:cNvPr>
          <p:cNvGrpSpPr/>
          <p:nvPr/>
        </p:nvGrpSpPr>
        <p:grpSpPr>
          <a:xfrm>
            <a:off x="7481519" y="6729120"/>
            <a:ext cx="4035599" cy="5561639"/>
            <a:chOff x="7481519" y="6729120"/>
            <a:chExt cx="4035599" cy="556163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59F7E3F-6FE4-6D72-955A-CDA28C9131FB}"/>
                </a:ext>
              </a:extLst>
            </p:cNvPr>
            <p:cNvSpPr/>
            <p:nvPr/>
          </p:nvSpPr>
          <p:spPr>
            <a:xfrm>
              <a:off x="7481519" y="6729120"/>
              <a:ext cx="4035599" cy="4846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2D050"/>
            </a:solidFill>
            <a:ln w="9360">
              <a:solidFill>
                <a:srgbClr val="00000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4680" tIns="49680" rIns="94680" bIns="4968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A0FDF4-E73B-B271-DCD6-D462948623BC}"/>
                </a:ext>
              </a:extLst>
            </p:cNvPr>
            <p:cNvSpPr/>
            <p:nvPr/>
          </p:nvSpPr>
          <p:spPr>
            <a:xfrm>
              <a:off x="8857080" y="8192160"/>
              <a:ext cx="1100520" cy="154871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5ABDE"/>
            </a:solidFill>
            <a:ln w="9360">
              <a:solidFill>
                <a:srgbClr val="000000"/>
              </a:solidFill>
              <a:prstDash val="solid"/>
              <a:round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A7020A-92E0-FF54-95A3-CCCA0A3925C1}"/>
                </a:ext>
              </a:extLst>
            </p:cNvPr>
            <p:cNvSpPr txBox="1"/>
            <p:nvPr/>
          </p:nvSpPr>
          <p:spPr>
            <a:xfrm>
              <a:off x="7756560" y="11575439"/>
              <a:ext cx="376020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Storage Node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39DDB7-43F0-7C52-2CE3-34EDE277B019}"/>
                </a:ext>
              </a:extLst>
            </p:cNvPr>
            <p:cNvSpPr txBox="1"/>
            <p:nvPr/>
          </p:nvSpPr>
          <p:spPr>
            <a:xfrm>
              <a:off x="8582040" y="9929519"/>
              <a:ext cx="155916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Brick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4A004-4555-4AF5-349B-08939DE8D22C}"/>
              </a:ext>
            </a:extLst>
          </p:cNvPr>
          <p:cNvGrpSpPr/>
          <p:nvPr/>
        </p:nvGrpSpPr>
        <p:grpSpPr>
          <a:xfrm>
            <a:off x="13285080" y="6675119"/>
            <a:ext cx="4035600" cy="5577841"/>
            <a:chOff x="13285080" y="6675119"/>
            <a:chExt cx="4035600" cy="55778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39E6A66-F7B7-457D-0A1A-7603B107FA0F}"/>
                </a:ext>
              </a:extLst>
            </p:cNvPr>
            <p:cNvSpPr/>
            <p:nvPr/>
          </p:nvSpPr>
          <p:spPr>
            <a:xfrm>
              <a:off x="13285080" y="6675119"/>
              <a:ext cx="4035599" cy="4846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2D050"/>
            </a:solidFill>
            <a:ln w="9360">
              <a:solidFill>
                <a:srgbClr val="00000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4680" tIns="49680" rIns="94680" bIns="4968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04277B0-CC6B-BE27-364D-ACC44F1F3CB9}"/>
                </a:ext>
              </a:extLst>
            </p:cNvPr>
            <p:cNvSpPr/>
            <p:nvPr/>
          </p:nvSpPr>
          <p:spPr>
            <a:xfrm>
              <a:off x="14661000" y="8138160"/>
              <a:ext cx="1100520" cy="154871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5ABDE"/>
            </a:solidFill>
            <a:ln w="9360">
              <a:solidFill>
                <a:srgbClr val="000000"/>
              </a:solidFill>
              <a:prstDash val="solid"/>
              <a:round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767780-F76A-2070-A005-81AB44F68B65}"/>
                </a:ext>
              </a:extLst>
            </p:cNvPr>
            <p:cNvSpPr txBox="1"/>
            <p:nvPr/>
          </p:nvSpPr>
          <p:spPr>
            <a:xfrm>
              <a:off x="13560480" y="11537640"/>
              <a:ext cx="376020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Storage Node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7B1FF1-2956-37CD-3FC1-F76E714190FD}"/>
                </a:ext>
              </a:extLst>
            </p:cNvPr>
            <p:cNvSpPr txBox="1"/>
            <p:nvPr/>
          </p:nvSpPr>
          <p:spPr>
            <a:xfrm>
              <a:off x="14569200" y="9806400"/>
              <a:ext cx="155916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Brick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6A340D-8F5C-AE60-326D-0F33210706FF}"/>
              </a:ext>
            </a:extLst>
          </p:cNvPr>
          <p:cNvCxnSpPr>
            <a:stCxn id="23" idx="2"/>
            <a:endCxn id="6" idx="0"/>
          </p:cNvCxnSpPr>
          <p:nvPr/>
        </p:nvCxnSpPr>
        <p:spPr>
          <a:xfrm flipH="1">
            <a:off x="3555720" y="4937760"/>
            <a:ext cx="7565400" cy="33138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59F736-6F91-0F08-337F-680BF547E86C}"/>
              </a:ext>
            </a:extLst>
          </p:cNvPr>
          <p:cNvCxnSpPr>
            <a:stCxn id="23" idx="2"/>
          </p:cNvCxnSpPr>
          <p:nvPr/>
        </p:nvCxnSpPr>
        <p:spPr>
          <a:xfrm flipH="1">
            <a:off x="9407160" y="4937760"/>
            <a:ext cx="1713960" cy="3254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E885C-58DE-8637-0837-3883389EE09F}"/>
              </a:ext>
            </a:extLst>
          </p:cNvPr>
          <p:cNvCxnSpPr>
            <a:stCxn id="23" idx="2"/>
          </p:cNvCxnSpPr>
          <p:nvPr/>
        </p:nvCxnSpPr>
        <p:spPr>
          <a:xfrm>
            <a:off x="11121120" y="4937760"/>
            <a:ext cx="4089960" cy="3200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84DA00-1D2E-AF4F-E62E-5A91A7803C95}"/>
              </a:ext>
            </a:extLst>
          </p:cNvPr>
          <p:cNvSpPr txBox="1"/>
          <p:nvPr/>
        </p:nvSpPr>
        <p:spPr>
          <a:xfrm>
            <a:off x="10058400" y="25765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Client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6DB57E8-D175-3E8C-F296-93B9B0D521F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989280" y="3383280"/>
            <a:ext cx="2263680" cy="155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8CBD48-6184-B238-1B09-A4A13FDCFE5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1247119" y="3566160"/>
            <a:ext cx="548640" cy="100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C175D0A-349F-A886-BF18-FEF538D4D32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1247119" y="3566160"/>
            <a:ext cx="548640" cy="100548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9D25E4-2F00-3713-8A17-9934905268E4}"/>
              </a:ext>
            </a:extLst>
          </p:cNvPr>
          <p:cNvSpPr txBox="1"/>
          <p:nvPr/>
        </p:nvSpPr>
        <p:spPr>
          <a:xfrm>
            <a:off x="12333240" y="3749040"/>
            <a:ext cx="1565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822E63-F921-8FB7-C2F5-0A51713E7C3C}"/>
              </a:ext>
            </a:extLst>
          </p:cNvPr>
          <p:cNvSpPr txBox="1"/>
          <p:nvPr/>
        </p:nvSpPr>
        <p:spPr>
          <a:xfrm>
            <a:off x="12333240" y="3749040"/>
            <a:ext cx="1565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File2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9C6A53-C18C-941C-72C9-3A18559C0EF9}"/>
              </a:ext>
            </a:extLst>
          </p:cNvPr>
          <p:cNvGrpSpPr/>
          <p:nvPr/>
        </p:nvGrpSpPr>
        <p:grpSpPr>
          <a:xfrm>
            <a:off x="19007280" y="6766560"/>
            <a:ext cx="4035600" cy="5577839"/>
            <a:chOff x="19007280" y="6766560"/>
            <a:chExt cx="4035600" cy="557783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95FB4A8-1653-68DE-5FE6-D8E4326F3AD1}"/>
                </a:ext>
              </a:extLst>
            </p:cNvPr>
            <p:cNvSpPr/>
            <p:nvPr/>
          </p:nvSpPr>
          <p:spPr>
            <a:xfrm>
              <a:off x="19007280" y="6766560"/>
              <a:ext cx="4035599" cy="4846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2D050"/>
            </a:solidFill>
            <a:ln w="9360">
              <a:solidFill>
                <a:srgbClr val="00000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4680" tIns="49680" rIns="94680" bIns="4968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A38A92-39D2-1846-BC46-2F1028FEE59D}"/>
                </a:ext>
              </a:extLst>
            </p:cNvPr>
            <p:cNvSpPr/>
            <p:nvPr/>
          </p:nvSpPr>
          <p:spPr>
            <a:xfrm>
              <a:off x="20383200" y="8229600"/>
              <a:ext cx="1100520" cy="154871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5ABDE"/>
            </a:solidFill>
            <a:ln w="9360">
              <a:solidFill>
                <a:srgbClr val="000000"/>
              </a:solidFill>
              <a:prstDash val="solid"/>
              <a:round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3257673-567F-A11C-B298-DA36E482E3D4}"/>
                </a:ext>
              </a:extLst>
            </p:cNvPr>
            <p:cNvSpPr txBox="1"/>
            <p:nvPr/>
          </p:nvSpPr>
          <p:spPr>
            <a:xfrm>
              <a:off x="19282680" y="11629079"/>
              <a:ext cx="376020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Storage Node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8DE946-DC84-1F75-6DD1-35AAC0B24030}"/>
                </a:ext>
              </a:extLst>
            </p:cNvPr>
            <p:cNvSpPr txBox="1"/>
            <p:nvPr/>
          </p:nvSpPr>
          <p:spPr>
            <a:xfrm>
              <a:off x="20291400" y="9897840"/>
              <a:ext cx="155916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Brick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362518-CFAE-A671-A185-F9A2E7F33655}"/>
              </a:ext>
            </a:extLst>
          </p:cNvPr>
          <p:cNvCxnSpPr/>
          <p:nvPr/>
        </p:nvCxnSpPr>
        <p:spPr>
          <a:xfrm>
            <a:off x="11121120" y="4937760"/>
            <a:ext cx="9812160" cy="32918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2094F1E5-81C6-21FA-DB50-1AA191F144C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1247119" y="3566160"/>
            <a:ext cx="548640" cy="100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170B37B-F3E6-81C9-C057-F7F6C6241C8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1247119" y="3566160"/>
            <a:ext cx="548640" cy="100548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DEAE7DB-3FE3-1D1F-ABF3-C739D6AF63CF}"/>
              </a:ext>
            </a:extLst>
          </p:cNvPr>
          <p:cNvSpPr/>
          <p:nvPr/>
        </p:nvSpPr>
        <p:spPr>
          <a:xfrm>
            <a:off x="13898880" y="7380000"/>
            <a:ext cx="8138520" cy="3566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72000">
            <a:solidFill>
              <a:srgbClr val="808080"/>
            </a:solidFill>
            <a:custDash>
              <a:ds d="25500" sp="63500"/>
              <a:ds d="25500" sp="63500"/>
              <a:ds d="127000" sp="63500"/>
              <a:ds d="127000" sp="63500"/>
              <a:ds d="127000" sp="63500"/>
            </a:custDash>
          </a:ln>
        </p:spPr>
        <p:txBody>
          <a:bodyPr vert="horz" wrap="none" lIns="126000" tIns="81000" rIns="126000" bIns="81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588A5AD-D992-69FC-5F61-7AF436CD8D84}"/>
              </a:ext>
            </a:extLst>
          </p:cNvPr>
          <p:cNvSpPr/>
          <p:nvPr/>
        </p:nvSpPr>
        <p:spPr>
          <a:xfrm>
            <a:off x="2377080" y="7498080"/>
            <a:ext cx="8138520" cy="3566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72000">
            <a:solidFill>
              <a:srgbClr val="808080"/>
            </a:solidFill>
            <a:custDash>
              <a:ds d="25500" sp="63500"/>
              <a:ds d="25500" sp="63500"/>
              <a:ds d="127000" sp="63500"/>
              <a:ds d="127000" sp="63500"/>
              <a:ds d="127000" sp="63500"/>
            </a:custDash>
          </a:ln>
        </p:spPr>
        <p:txBody>
          <a:bodyPr vert="horz" wrap="none" lIns="126000" tIns="81000" rIns="126000" bIns="81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CEB914-8274-A24E-BDAD-764544A74C14}"/>
              </a:ext>
            </a:extLst>
          </p:cNvPr>
          <p:cNvSpPr txBox="1"/>
          <p:nvPr/>
        </p:nvSpPr>
        <p:spPr>
          <a:xfrm>
            <a:off x="2458080" y="513720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Replica Pairs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98703D-0E9F-CF06-CC31-E9EFC9ADD8CB}"/>
              </a:ext>
            </a:extLst>
          </p:cNvPr>
          <p:cNvSpPr txBox="1"/>
          <p:nvPr/>
        </p:nvSpPr>
        <p:spPr>
          <a:xfrm>
            <a:off x="18551160" y="467964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Replica Pairs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94C03CF-989A-45CF-B447-A378D2C09F71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 rot="16200000" flipH="1">
            <a:off x="4569480" y="5621220"/>
            <a:ext cx="1645560" cy="210816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D6138901-D9C1-3420-A30C-BB49A83D61E5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 rot="5400000">
            <a:off x="18207180" y="5155920"/>
            <a:ext cx="1985040" cy="246312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accel="500" decel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-0.00373831775700935 0.0166929133858268l-0.317757009345794 0.346666666666667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0.00747663551401869 0.0100262467191601l-0.0934579439252336 0.36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Class="exit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accel="500" decel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0-0.00330708661417323l0.153271028037383 0.366666666666667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path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0.00373831775700935-0.00997375328083989l0.385046728971963 0.38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Class="exit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6" grpId="2" build="p"/>
      <p:bldP spid="27" grpId="1" build="p"/>
      <p:bldP spid="27" grpId="3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EE2B4C89-C70E-F29F-0BA3-21EB7C60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1137558-687C-4693-B654-2A971DBDB6BB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FFB96-87C2-978C-C3D4-45591DC76E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00E33-C081-8CEA-59B0-66638E27C3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7838" y="3017838"/>
            <a:ext cx="21329350" cy="7405687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Different SLA than a local file-system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Uneven performance distribution between nodes and clients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Various performance options available (e.g., read-ahead, md-cache,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  <a:p>
            <a:pPr marL="571500" lvl="1" indent="-5715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Based on workload use various options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Don't forget to attend detailed session on performance by Jeff Darcy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671543C-7454-2036-0227-561FFBA3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11A4A8E-5630-4EF8-9278-85B141FC050B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DCACC-C8D0-907E-11BA-C99861FF091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945098"/>
            <a:ext cx="22012275" cy="1200329"/>
          </a:xfrm>
        </p:spPr>
        <p:txBody>
          <a:bodyPr>
            <a:spAutoFit/>
          </a:bodyPr>
          <a:lstStyle/>
          <a:p>
            <a:pPr lvl="0" algn="ctr"/>
            <a:r>
              <a:rPr lang="en-US" sz="8000" b="1" dirty="0" err="1">
                <a:solidFill>
                  <a:srgbClr val="004586"/>
                </a:solidFill>
                <a:latin typeface="Liberation Sans" pitchFamily="34"/>
              </a:rPr>
              <a:t>GlusterFS</a:t>
            </a:r>
            <a:r>
              <a:rPr lang="en-US" sz="8000" b="1" dirty="0">
                <a:solidFill>
                  <a:srgbClr val="004586"/>
                </a:solidFill>
                <a:latin typeface="Liberation Sans" pitchFamily="34"/>
              </a:rPr>
              <a:t> Concepts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6174C696-1F71-98E3-5B81-B9B8B88B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DC2C5B2-EF2A-4990-9E54-0B8D2F00F597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79917-96B5-6C48-007E-73BA4FA667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945098"/>
            <a:ext cx="22012275" cy="1200329"/>
          </a:xfrm>
        </p:spPr>
        <p:txBody>
          <a:bodyPr>
            <a:spAutoFit/>
          </a:bodyPr>
          <a:lstStyle/>
          <a:p>
            <a:pPr lvl="0" algn="ctr"/>
            <a:r>
              <a:rPr lang="en-US" sz="8000" b="1" dirty="0">
                <a:solidFill>
                  <a:srgbClr val="004586"/>
                </a:solidFill>
                <a:latin typeface="Liberation Sans" pitchFamily="34"/>
              </a:rPr>
              <a:t>Additional Features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7D0DE4F-C172-8E63-9647-5F356B75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A0E77DC-933D-4FAF-AF1A-EC90FAEF3761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615AF-2316-7CD7-1780-1BB54B642B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Additional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CB94F-A0D0-B07A-8BCA-AC4520CDF92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8640" y="3017838"/>
            <a:ext cx="9784398" cy="9051925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Geo Replication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Volume Snapshot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Quota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Bit-rot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Compression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Encryption at rest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Trash / Recycle-bin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 err="1"/>
              <a:t>pNFS</a:t>
            </a:r>
            <a:r>
              <a:rPr lang="en-US" sz="4000" dirty="0"/>
              <a:t> with NFS-</a:t>
            </a:r>
            <a:r>
              <a:rPr lang="en-US" sz="4000" dirty="0" err="1"/>
              <a:t>Ganesha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6FEAB-D1B6-F603-526B-A2C732370D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401800" y="2925763"/>
            <a:ext cx="8332161" cy="9053512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Data Tiering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User Serviceable Snapshots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Server side Quorum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Client side Quorum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And many more ...</a:t>
            </a: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BAAA9BF2-5CC8-1565-E3D5-5BC7F2D37901}"/>
              </a:ext>
            </a:extLst>
          </p:cNvPr>
          <p:cNvSpPr/>
          <p:nvPr/>
        </p:nvSpPr>
        <p:spPr>
          <a:xfrm>
            <a:off x="11962080" y="2835000"/>
            <a:ext cx="91440" cy="9875159"/>
          </a:xfrm>
          <a:prstGeom prst="line">
            <a:avLst/>
          </a:prstGeom>
          <a:noFill/>
          <a:ln w="72000">
            <a:solidFill>
              <a:srgbClr val="FF9900"/>
            </a:solidFill>
            <a:custDash>
              <a:ds d="197000" sp="127000"/>
            </a:custDash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0DA41C9-BA63-2593-232F-45D506C0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AC012D0-7329-4809-B618-AFD953415585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A8140-C8F7-BB18-FA31-1D523DD43B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Geo-Replication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5EA1D-A03A-A89D-5CB3-15E59C5587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1405" y="3209925"/>
            <a:ext cx="21272458" cy="9051925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Mirrors data across geographically distributed trusted storage pools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Provides back-ups of data for disaster recovery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Master-Slave model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Asynchronous replication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Provides an incremental continuous replication service over</a:t>
            </a:r>
          </a:p>
          <a:p>
            <a:pPr marL="571500" lvl="2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Local Area Networks (LANs)</a:t>
            </a:r>
          </a:p>
          <a:p>
            <a:pPr marL="571500" lvl="2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Wide Area Network (WANs)</a:t>
            </a:r>
          </a:p>
          <a:p>
            <a:pPr marL="571500" lvl="2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Internet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DBC99757-F29D-9B00-2000-E5108BBC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348D515-8451-4A22-B53B-A42DE661751A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BA363-0C24-748B-E3FC-A845F2CA69D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Geo-Replication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120AFF3-BCDB-DF05-420D-C4EF01FBC5D5}"/>
              </a:ext>
            </a:extLst>
          </p:cNvPr>
          <p:cNvSpPr/>
          <p:nvPr/>
        </p:nvSpPr>
        <p:spPr>
          <a:xfrm>
            <a:off x="2492640" y="4114800"/>
            <a:ext cx="7200000" cy="57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CCCC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E46B981-EE5D-13DA-54B7-976DB784E038}"/>
              </a:ext>
            </a:extLst>
          </p:cNvPr>
          <p:cNvSpPr/>
          <p:nvPr/>
        </p:nvSpPr>
        <p:spPr>
          <a:xfrm>
            <a:off x="15202800" y="4115520"/>
            <a:ext cx="7200000" cy="57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CCCC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D7D16-3041-F1B0-06A0-A311EF5684D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18000" y="5486399"/>
            <a:ext cx="2797200" cy="228600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>
                <a:alpha val="1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3144BC-1D35-7954-49F0-022DBE59C1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411040" y="5577840"/>
            <a:ext cx="2797200" cy="228600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>
                <a:alpha val="1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D750AA-1C5A-CEDD-25B2-FC99768D8B9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315200" y="6629399"/>
            <a:ext cx="10095840" cy="9144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1E5F5C4-6F9B-484B-DFEB-28A698B3B29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607040" y="5303520"/>
            <a:ext cx="3840479" cy="28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749A76-3AC1-5178-3B8D-3E8D25F3F0C6}"/>
              </a:ext>
            </a:extLst>
          </p:cNvPr>
          <p:cNvSpPr txBox="1"/>
          <p:nvPr/>
        </p:nvSpPr>
        <p:spPr>
          <a:xfrm>
            <a:off x="3291839" y="9052560"/>
            <a:ext cx="576072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Trusted Storage Pool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26077-1637-8FA7-45AC-3984EAE67552}"/>
              </a:ext>
            </a:extLst>
          </p:cNvPr>
          <p:cNvSpPr txBox="1"/>
          <p:nvPr/>
        </p:nvSpPr>
        <p:spPr>
          <a:xfrm>
            <a:off x="16001999" y="9144000"/>
            <a:ext cx="576072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Trusted Storage Pool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C744C9-6C90-4DB4-23EE-6E2CCC21BA7A}"/>
              </a:ext>
            </a:extLst>
          </p:cNvPr>
          <p:cNvSpPr txBox="1"/>
          <p:nvPr/>
        </p:nvSpPr>
        <p:spPr>
          <a:xfrm>
            <a:off x="11430000" y="6400799"/>
            <a:ext cx="2377439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18667-E886-560B-32AE-AC363FF4801E}"/>
              </a:ext>
            </a:extLst>
          </p:cNvPr>
          <p:cNvSpPr txBox="1"/>
          <p:nvPr/>
        </p:nvSpPr>
        <p:spPr>
          <a:xfrm>
            <a:off x="9692640" y="8395200"/>
            <a:ext cx="576072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LAN/WAN/Internet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56D32-09D7-5C04-0671-901AF2E2D8E0}"/>
              </a:ext>
            </a:extLst>
          </p:cNvPr>
          <p:cNvSpPr txBox="1"/>
          <p:nvPr/>
        </p:nvSpPr>
        <p:spPr>
          <a:xfrm>
            <a:off x="3931920" y="4937760"/>
            <a:ext cx="40233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Master Volume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10AFF-A341-488D-2496-BAA6CCE0E05A}"/>
              </a:ext>
            </a:extLst>
          </p:cNvPr>
          <p:cNvSpPr txBox="1"/>
          <p:nvPr/>
        </p:nvSpPr>
        <p:spPr>
          <a:xfrm>
            <a:off x="16824960" y="4937760"/>
            <a:ext cx="40233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Slave Volume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C95444A-BB46-BA35-A91A-08C485C2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5E7E46A-D455-4ED5-B6AB-9964CB536449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54947-EA4C-FFDC-2E02-47F5464046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GlusterFS Snapshot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1FA-4163-F11B-983C-0764DD3FAB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66119" y="3209925"/>
            <a:ext cx="21247744" cy="9051925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Volume level crash consistent snapshots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LVM2 based</a:t>
            </a:r>
          </a:p>
          <a:p>
            <a:pPr marL="571500" lvl="1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Operates only on thin-provisioned volumes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Snapshots themselves are thin-provisioned snapshot volumes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A </a:t>
            </a:r>
            <a:r>
              <a:rPr lang="en-US" sz="4000" dirty="0" err="1"/>
              <a:t>GlusterFS</a:t>
            </a:r>
            <a:r>
              <a:rPr lang="en-US" sz="4000" dirty="0"/>
              <a:t> volume snapshot consists of snapshots of the individual bricks making up the volume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Snapshot of a </a:t>
            </a:r>
            <a:r>
              <a:rPr lang="en-US" sz="4000" dirty="0" err="1"/>
              <a:t>GlusterFS</a:t>
            </a:r>
            <a:r>
              <a:rPr lang="en-US" sz="4000" dirty="0"/>
              <a:t> volume is also a </a:t>
            </a:r>
            <a:r>
              <a:rPr lang="en-US" sz="4000" dirty="0" err="1"/>
              <a:t>GlusterFS</a:t>
            </a:r>
            <a:r>
              <a:rPr lang="en-US" sz="4000" dirty="0"/>
              <a:t> volume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1499ED85-C205-0949-480C-C435E249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DDD4651-7B1F-412D-A028-9D13802604DB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8FA30-6F8F-858B-96FB-7FF0E2DF7F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Thinly Provisioned LVM2 Volume &amp; Snapshot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7D24FC3-5973-4485-F25E-5C42DFDFEFB1}"/>
              </a:ext>
            </a:extLst>
          </p:cNvPr>
          <p:cNvSpPr/>
          <p:nvPr/>
        </p:nvSpPr>
        <p:spPr>
          <a:xfrm>
            <a:off x="2565719" y="5799600"/>
            <a:ext cx="18251280" cy="63093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3B3B3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390D5-79B9-8F03-45AF-9069CDF0FC65}"/>
              </a:ext>
            </a:extLst>
          </p:cNvPr>
          <p:cNvSpPr txBox="1"/>
          <p:nvPr/>
        </p:nvSpPr>
        <p:spPr>
          <a:xfrm>
            <a:off x="16322759" y="3513600"/>
            <a:ext cx="6236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devices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59357-2933-1F6B-4B42-627644334E4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716240" y="3301560"/>
            <a:ext cx="1216439" cy="1400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FC880A-E38B-BA46-B793-D1AD82FEC42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076479" y="3272400"/>
            <a:ext cx="1216439" cy="1400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51C9F8-61CA-0503-D3D2-120545AEC4C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280840" y="3210120"/>
            <a:ext cx="1216439" cy="14007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2CE7D8-DB05-98D8-CABC-5C4826DB1BDF}"/>
              </a:ext>
            </a:extLst>
          </p:cNvPr>
          <p:cNvSpPr/>
          <p:nvPr/>
        </p:nvSpPr>
        <p:spPr>
          <a:xfrm>
            <a:off x="6855840" y="6073920"/>
            <a:ext cx="9692640" cy="51206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FFFF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30440D-22CF-C870-5C3D-F61A646723EF}"/>
              </a:ext>
            </a:extLst>
          </p:cNvPr>
          <p:cNvSpPr/>
          <p:nvPr/>
        </p:nvSpPr>
        <p:spPr>
          <a:xfrm>
            <a:off x="8414640" y="7354079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485DD04-E495-3439-E757-53CA438A40CD}"/>
              </a:ext>
            </a:extLst>
          </p:cNvPr>
          <p:cNvSpPr/>
          <p:nvPr/>
        </p:nvSpPr>
        <p:spPr>
          <a:xfrm>
            <a:off x="13896720" y="7354079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B014E-A935-C69E-9DED-1F3777B91797}"/>
              </a:ext>
            </a:extLst>
          </p:cNvPr>
          <p:cNvSpPr txBox="1"/>
          <p:nvPr/>
        </p:nvSpPr>
        <p:spPr>
          <a:xfrm>
            <a:off x="13065480" y="9274319"/>
            <a:ext cx="2751480" cy="8981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Snapshot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451A5-6804-0144-B767-F500FFC5C416}"/>
              </a:ext>
            </a:extLst>
          </p:cNvPr>
          <p:cNvSpPr txBox="1"/>
          <p:nvPr/>
        </p:nvSpPr>
        <p:spPr>
          <a:xfrm>
            <a:off x="7855200" y="9365760"/>
            <a:ext cx="2201039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Thin LV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D285C-3F03-FAEE-3A5E-A737F6594DBA}"/>
              </a:ext>
            </a:extLst>
          </p:cNvPr>
          <p:cNvSpPr txBox="1"/>
          <p:nvPr/>
        </p:nvSpPr>
        <p:spPr>
          <a:xfrm>
            <a:off x="10230120" y="6272999"/>
            <a:ext cx="302652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Thin Pool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FE12C-29EF-BF6E-632F-97E26744C5B3}"/>
              </a:ext>
            </a:extLst>
          </p:cNvPr>
          <p:cNvSpPr txBox="1"/>
          <p:nvPr/>
        </p:nvSpPr>
        <p:spPr>
          <a:xfrm>
            <a:off x="9536039" y="11377440"/>
            <a:ext cx="467748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Volume Group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6A3DCF-8021-375E-BD06-81748F6B8ACC}"/>
              </a:ext>
            </a:extLst>
          </p:cNvPr>
          <p:cNvCxnSpPr>
            <a:stCxn id="9" idx="1"/>
            <a:endCxn id="10" idx="3"/>
          </p:cNvCxnSpPr>
          <p:nvPr/>
        </p:nvCxnSpPr>
        <p:spPr>
          <a:xfrm>
            <a:off x="9515160" y="8128439"/>
            <a:ext cx="4381560" cy="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89DB0-0284-750A-8C37-DDF5A75B3EF4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8324460" y="4702319"/>
            <a:ext cx="3366899" cy="109728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26C799-1020-06B0-D76E-006A388760F0}"/>
              </a:ext>
            </a:extLst>
          </p:cNvPr>
          <p:cNvCxnSpPr>
            <a:stCxn id="6" idx="2"/>
            <a:endCxn id="3" idx="0"/>
          </p:cNvCxnSpPr>
          <p:nvPr/>
        </p:nvCxnSpPr>
        <p:spPr>
          <a:xfrm>
            <a:off x="11684699" y="4673159"/>
            <a:ext cx="6660" cy="112644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94536A-77E4-221C-29F8-93A4F2A8F815}"/>
              </a:ext>
            </a:extLst>
          </p:cNvPr>
          <p:cNvCxnSpPr>
            <a:stCxn id="7" idx="2"/>
            <a:endCxn id="3" idx="0"/>
          </p:cNvCxnSpPr>
          <p:nvPr/>
        </p:nvCxnSpPr>
        <p:spPr>
          <a:xfrm flipH="1">
            <a:off x="11691359" y="4610879"/>
            <a:ext cx="3197701" cy="118872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1">
            <a:extLst>
              <a:ext uri="{FF2B5EF4-FFF2-40B4-BE49-F238E27FC236}">
                <a16:creationId xmlns:a16="http://schemas.microsoft.com/office/drawing/2014/main" id="{31CD1F13-A3F5-22B2-06A5-96A33C1F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38FB904-7FC1-4174-9AEB-25F9EBFAB276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9F268-3365-F3DE-97E2-484228D507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Gluster Volume Snapshot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912180-993A-947F-FA5C-678819ABA2FC}"/>
              </a:ext>
            </a:extLst>
          </p:cNvPr>
          <p:cNvSpPr/>
          <p:nvPr/>
        </p:nvSpPr>
        <p:spPr>
          <a:xfrm>
            <a:off x="14709959" y="6165000"/>
            <a:ext cx="7153560" cy="60350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0CFE5F2-5F4E-3765-7943-2DD082473D69}"/>
              </a:ext>
            </a:extLst>
          </p:cNvPr>
          <p:cNvSpPr/>
          <p:nvPr/>
        </p:nvSpPr>
        <p:spPr>
          <a:xfrm>
            <a:off x="1686599" y="6165000"/>
            <a:ext cx="7153560" cy="60350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7F4423-E5DA-1B95-65CB-24F568485EC1}"/>
              </a:ext>
            </a:extLst>
          </p:cNvPr>
          <p:cNvSpPr/>
          <p:nvPr/>
        </p:nvSpPr>
        <p:spPr>
          <a:xfrm>
            <a:off x="2695680" y="726228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77C6CEC-109F-BBA9-A46F-E076E08B5ED6}"/>
              </a:ext>
            </a:extLst>
          </p:cNvPr>
          <p:cNvSpPr/>
          <p:nvPr/>
        </p:nvSpPr>
        <p:spPr>
          <a:xfrm>
            <a:off x="5905440" y="726804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4860A87-F4BC-7B90-8434-603D68A99806}"/>
              </a:ext>
            </a:extLst>
          </p:cNvPr>
          <p:cNvSpPr/>
          <p:nvPr/>
        </p:nvSpPr>
        <p:spPr>
          <a:xfrm>
            <a:off x="16085880" y="698796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03849-CCE2-D30E-7D84-0F7348E5A5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041560" y="5707800"/>
            <a:ext cx="2384639" cy="201168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>
                <a:alpha val="1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43315D-B20A-C340-3237-7021A75B884F}"/>
              </a:ext>
            </a:extLst>
          </p:cNvPr>
          <p:cNvSpPr txBox="1"/>
          <p:nvPr/>
        </p:nvSpPr>
        <p:spPr>
          <a:xfrm>
            <a:off x="13609439" y="3421800"/>
            <a:ext cx="6236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Gluster Volume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03C34-9D58-2813-22EF-175C2533AB2B}"/>
              </a:ext>
            </a:extLst>
          </p:cNvPr>
          <p:cNvSpPr txBox="1"/>
          <p:nvPr/>
        </p:nvSpPr>
        <p:spPr>
          <a:xfrm>
            <a:off x="3153959" y="490104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7AAEE-2182-26B2-E318-7FE9DB4A4EC7}"/>
              </a:ext>
            </a:extLst>
          </p:cNvPr>
          <p:cNvSpPr txBox="1"/>
          <p:nvPr/>
        </p:nvSpPr>
        <p:spPr>
          <a:xfrm>
            <a:off x="17002800" y="508392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7660E-AE8D-7F86-5FA2-7D81E459B135}"/>
              </a:ext>
            </a:extLst>
          </p:cNvPr>
          <p:cNvSpPr txBox="1"/>
          <p:nvPr/>
        </p:nvSpPr>
        <p:spPr>
          <a:xfrm>
            <a:off x="2512080" y="8924400"/>
            <a:ext cx="1925999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5908249-8952-ECA5-5620-D27F26636CCF}"/>
              </a:ext>
            </a:extLst>
          </p:cNvPr>
          <p:cNvSpPr/>
          <p:nvPr/>
        </p:nvSpPr>
        <p:spPr>
          <a:xfrm>
            <a:off x="19628640" y="689652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4B28B9-BE18-3E3D-8299-FC302E015948}"/>
              </a:ext>
            </a:extLst>
          </p:cNvPr>
          <p:cNvSpPr txBox="1"/>
          <p:nvPr/>
        </p:nvSpPr>
        <p:spPr>
          <a:xfrm>
            <a:off x="5813640" y="8924400"/>
            <a:ext cx="1925999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8D0268-BDD9-1080-31B9-AFB9705E547A}"/>
              </a:ext>
            </a:extLst>
          </p:cNvPr>
          <p:cNvSpPr txBox="1"/>
          <p:nvPr/>
        </p:nvSpPr>
        <p:spPr>
          <a:xfrm>
            <a:off x="15994080" y="8650080"/>
            <a:ext cx="1925999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A6065-E4A4-BD1A-B9F0-FA7811A56E62}"/>
              </a:ext>
            </a:extLst>
          </p:cNvPr>
          <p:cNvSpPr txBox="1"/>
          <p:nvPr/>
        </p:nvSpPr>
        <p:spPr>
          <a:xfrm>
            <a:off x="19387439" y="8628120"/>
            <a:ext cx="1925999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Brick4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0935D2A-7128-AE22-0D4D-D8542E121A7E}"/>
              </a:ext>
            </a:extLst>
          </p:cNvPr>
          <p:cNvSpPr/>
          <p:nvPr/>
        </p:nvSpPr>
        <p:spPr>
          <a:xfrm>
            <a:off x="2787120" y="973116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F926A1-FC11-4A1F-DCC9-DA1A08EDB800}"/>
              </a:ext>
            </a:extLst>
          </p:cNvPr>
          <p:cNvSpPr/>
          <p:nvPr/>
        </p:nvSpPr>
        <p:spPr>
          <a:xfrm>
            <a:off x="5997240" y="973692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D87BCEE-ACBE-6E7E-EE0C-6CC73103E275}"/>
              </a:ext>
            </a:extLst>
          </p:cNvPr>
          <p:cNvSpPr/>
          <p:nvPr/>
        </p:nvSpPr>
        <p:spPr>
          <a:xfrm>
            <a:off x="16177320" y="945684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24B473-5B86-C047-C63B-465CD55DE097}"/>
              </a:ext>
            </a:extLst>
          </p:cNvPr>
          <p:cNvSpPr txBox="1"/>
          <p:nvPr/>
        </p:nvSpPr>
        <p:spPr>
          <a:xfrm>
            <a:off x="2328840" y="11393280"/>
            <a:ext cx="24764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Brick1_s1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C2BA46-88AF-E1F7-4738-309B2A8B1FCE}"/>
              </a:ext>
            </a:extLst>
          </p:cNvPr>
          <p:cNvSpPr/>
          <p:nvPr/>
        </p:nvSpPr>
        <p:spPr>
          <a:xfrm>
            <a:off x="19720440" y="93654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900791-F04A-88B7-8B46-C28FBCEEC90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904040" y="2781720"/>
            <a:ext cx="2522160" cy="201168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>
                <a:alpha val="15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580310-EEE7-E646-270E-C5C27D0AA76B}"/>
              </a:ext>
            </a:extLst>
          </p:cNvPr>
          <p:cNvSpPr txBox="1"/>
          <p:nvPr/>
        </p:nvSpPr>
        <p:spPr>
          <a:xfrm>
            <a:off x="5630400" y="11377080"/>
            <a:ext cx="24764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Brick2_s1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516CAA-DFCF-6AAC-B301-72BB012761CB}"/>
              </a:ext>
            </a:extLst>
          </p:cNvPr>
          <p:cNvSpPr txBox="1"/>
          <p:nvPr/>
        </p:nvSpPr>
        <p:spPr>
          <a:xfrm>
            <a:off x="19204200" y="11011320"/>
            <a:ext cx="24764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Brick4_s1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61ADEE-A069-6BDF-821B-2EA736CF2834}"/>
              </a:ext>
            </a:extLst>
          </p:cNvPr>
          <p:cNvSpPr txBox="1"/>
          <p:nvPr/>
        </p:nvSpPr>
        <p:spPr>
          <a:xfrm>
            <a:off x="15719040" y="11097000"/>
            <a:ext cx="24764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Brick3_s1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EE4912-AF5D-4AFC-F9A8-73693E8CFB04}"/>
              </a:ext>
            </a:extLst>
          </p:cNvPr>
          <p:cNvCxnSpPr>
            <a:stCxn id="22" idx="2"/>
          </p:cNvCxnSpPr>
          <p:nvPr/>
        </p:nvCxnSpPr>
        <p:spPr>
          <a:xfrm flipH="1">
            <a:off x="3245760" y="4793400"/>
            <a:ext cx="8919360" cy="246888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FCDF29-4E62-83A1-5030-B9599EB0737D}"/>
              </a:ext>
            </a:extLst>
          </p:cNvPr>
          <p:cNvCxnSpPr>
            <a:stCxn id="22" idx="2"/>
            <a:endCxn id="6" idx="0"/>
          </p:cNvCxnSpPr>
          <p:nvPr/>
        </p:nvCxnSpPr>
        <p:spPr>
          <a:xfrm flipH="1">
            <a:off x="6455700" y="4793400"/>
            <a:ext cx="5709420" cy="24746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F64F8A-F485-3545-D856-64EA7CCA221E}"/>
              </a:ext>
            </a:extLst>
          </p:cNvPr>
          <p:cNvCxnSpPr>
            <a:stCxn id="22" idx="2"/>
            <a:endCxn id="7" idx="0"/>
          </p:cNvCxnSpPr>
          <p:nvPr/>
        </p:nvCxnSpPr>
        <p:spPr>
          <a:xfrm>
            <a:off x="12165120" y="4793400"/>
            <a:ext cx="4471020" cy="219456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B1B0E6-0981-E1CE-FC6D-D03704DEA8D0}"/>
              </a:ext>
            </a:extLst>
          </p:cNvPr>
          <p:cNvCxnSpPr>
            <a:stCxn id="22" idx="2"/>
            <a:endCxn id="13" idx="0"/>
          </p:cNvCxnSpPr>
          <p:nvPr/>
        </p:nvCxnSpPr>
        <p:spPr>
          <a:xfrm>
            <a:off x="12165120" y="4793400"/>
            <a:ext cx="8013780" cy="210312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9A7F94-E232-E64A-47F8-D43397A14400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flipH="1">
            <a:off x="3337380" y="7719480"/>
            <a:ext cx="8896500" cy="201168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4F3D06-5BE8-DD72-AD2E-74FBEA81C176}"/>
              </a:ext>
            </a:extLst>
          </p:cNvPr>
          <p:cNvCxnSpPr>
            <a:stCxn id="8" idx="2"/>
            <a:endCxn id="18" idx="0"/>
          </p:cNvCxnSpPr>
          <p:nvPr/>
        </p:nvCxnSpPr>
        <p:spPr>
          <a:xfrm flipH="1">
            <a:off x="6547500" y="7719480"/>
            <a:ext cx="5686380" cy="20174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9C515B-D1C6-0075-BEC7-23620DA295E8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12233880" y="7719480"/>
            <a:ext cx="4493700" cy="173736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16DF9E-F987-5453-29D4-B59884576509}"/>
              </a:ext>
            </a:extLst>
          </p:cNvPr>
          <p:cNvCxnSpPr>
            <a:stCxn id="8" idx="2"/>
            <a:endCxn id="21" idx="0"/>
          </p:cNvCxnSpPr>
          <p:nvPr/>
        </p:nvCxnSpPr>
        <p:spPr>
          <a:xfrm>
            <a:off x="12233880" y="7719480"/>
            <a:ext cx="8036820" cy="164592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65DD9E0-3B41-24B7-6E78-5111891CA80D}"/>
              </a:ext>
            </a:extLst>
          </p:cNvPr>
          <p:cNvSpPr txBox="1"/>
          <p:nvPr/>
        </p:nvSpPr>
        <p:spPr>
          <a:xfrm>
            <a:off x="9849240" y="8467200"/>
            <a:ext cx="623664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Snapshot volume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4188C34-06C3-D538-5934-A9AD412C4A05}"/>
              </a:ext>
            </a:extLst>
          </p:cNvPr>
          <p:cNvSpPr/>
          <p:nvPr/>
        </p:nvSpPr>
        <p:spPr>
          <a:xfrm>
            <a:off x="2695680" y="7955280"/>
            <a:ext cx="1100520" cy="27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3333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9EEA83-594B-F8C5-B01E-22A5496D03BD}"/>
              </a:ext>
            </a:extLst>
          </p:cNvPr>
          <p:cNvSpPr/>
          <p:nvPr/>
        </p:nvSpPr>
        <p:spPr>
          <a:xfrm>
            <a:off x="19628640" y="7589519"/>
            <a:ext cx="1100520" cy="27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3333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216ABA3-5118-6866-B715-96EA5B7C7B5F}"/>
              </a:ext>
            </a:extLst>
          </p:cNvPr>
          <p:cNvSpPr/>
          <p:nvPr/>
        </p:nvSpPr>
        <p:spPr>
          <a:xfrm>
            <a:off x="16085880" y="7719479"/>
            <a:ext cx="1100520" cy="27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3333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7B64C05-A988-2DB1-5ECC-42723229E4ED}"/>
              </a:ext>
            </a:extLst>
          </p:cNvPr>
          <p:cNvSpPr/>
          <p:nvPr/>
        </p:nvSpPr>
        <p:spPr>
          <a:xfrm>
            <a:off x="5905440" y="7955280"/>
            <a:ext cx="1100520" cy="27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3333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675E3B-5965-C328-4FA5-18F54F65FDC5}"/>
              </a:ext>
            </a:extLst>
          </p:cNvPr>
          <p:cNvSpPr txBox="1"/>
          <p:nvPr/>
        </p:nvSpPr>
        <p:spPr>
          <a:xfrm>
            <a:off x="21762720" y="3582360"/>
            <a:ext cx="210312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Barrier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2EA368E-3A18-0FCE-224B-3633E7016108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 rot="5400000">
            <a:off x="19850671" y="4625909"/>
            <a:ext cx="3291839" cy="263538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158862B0-B9F4-182B-317F-30D05DC3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BCE3911-6FAA-4E81-B70C-808EA6C2CA54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2F9D1-6654-0EF4-B55E-2F1BE739CE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Data Tiering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81663-6E6B-2652-4025-A07B8F0413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843" y="3209925"/>
            <a:ext cx="21569020" cy="9051925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Data classification and placement of data</a:t>
            </a:r>
          </a:p>
          <a:p>
            <a:pPr marL="571500" lvl="1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Currently based on access rate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Tiered volume can be created by attaching a tier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Bricks in original volume are “cold” bricks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Bricks in attached tier are “hot” bricks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Hot bricks are normally hosted on faster disks e.g. SSDs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/>
              <a:t>Tier can be attached or detached using volume commands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1">
            <a:extLst>
              <a:ext uri="{FF2B5EF4-FFF2-40B4-BE49-F238E27FC236}">
                <a16:creationId xmlns:a16="http://schemas.microsoft.com/office/drawing/2014/main" id="{B85A106F-0E20-CA72-5A12-2D9EC556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363CD23-EDC8-415B-96E6-60D190526A09}" type="datetime1">
              <a:t>7/29/2022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B3FF52-106C-716E-7253-401F68A99BC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Tiered</a:t>
            </a:r>
            <a:r>
              <a:rPr lang="en-US" sz="8000">
                <a:latin typeface="Liberation Sans" pitchFamily="34"/>
              </a:rPr>
              <a:t> </a:t>
            </a:r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Volume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185BFE8-7953-00B5-2CE1-B639516F8289}"/>
              </a:ext>
            </a:extLst>
          </p:cNvPr>
          <p:cNvSpPr/>
          <p:nvPr/>
        </p:nvSpPr>
        <p:spPr>
          <a:xfrm>
            <a:off x="9235440" y="2560319"/>
            <a:ext cx="5212080" cy="3108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F5A56E-7FBC-D259-9B6F-3451EA18FA96}"/>
              </a:ext>
            </a:extLst>
          </p:cNvPr>
          <p:cNvGrpSpPr/>
          <p:nvPr/>
        </p:nvGrpSpPr>
        <p:grpSpPr>
          <a:xfrm>
            <a:off x="1677599" y="6766560"/>
            <a:ext cx="4035599" cy="5669279"/>
            <a:chOff x="1677599" y="6766560"/>
            <a:chExt cx="4035599" cy="566927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72CA27C-444C-C226-5857-E1BBFD6917A3}"/>
                </a:ext>
              </a:extLst>
            </p:cNvPr>
            <p:cNvSpPr/>
            <p:nvPr/>
          </p:nvSpPr>
          <p:spPr>
            <a:xfrm>
              <a:off x="1677599" y="6766560"/>
              <a:ext cx="4035599" cy="4846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2D050"/>
            </a:solidFill>
            <a:ln w="9360">
              <a:solidFill>
                <a:srgbClr val="00000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4680" tIns="49680" rIns="94680" bIns="4968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E0EF559-18EB-5689-F657-85648531F131}"/>
                </a:ext>
              </a:extLst>
            </p:cNvPr>
            <p:cNvSpPr/>
            <p:nvPr/>
          </p:nvSpPr>
          <p:spPr>
            <a:xfrm>
              <a:off x="3005640" y="8251560"/>
              <a:ext cx="1100520" cy="154871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5ABDE"/>
            </a:solidFill>
            <a:ln w="9360">
              <a:solidFill>
                <a:srgbClr val="000000"/>
              </a:solidFill>
              <a:prstDash val="solid"/>
              <a:round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A1B6F9-F6BF-11E7-B096-23EA60CD6E8C}"/>
                </a:ext>
              </a:extLst>
            </p:cNvPr>
            <p:cNvSpPr txBox="1"/>
            <p:nvPr/>
          </p:nvSpPr>
          <p:spPr>
            <a:xfrm>
              <a:off x="1769400" y="11720519"/>
              <a:ext cx="376020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Storage Node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EFBC71-6499-1256-0C46-8E5E5046BE28}"/>
                </a:ext>
              </a:extLst>
            </p:cNvPr>
            <p:cNvSpPr txBox="1"/>
            <p:nvPr/>
          </p:nvSpPr>
          <p:spPr>
            <a:xfrm>
              <a:off x="2913840" y="9983160"/>
              <a:ext cx="155916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Brick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914F048-79A1-95B4-C6AF-D1383B7C2E13}"/>
              </a:ext>
            </a:extLst>
          </p:cNvPr>
          <p:cNvGrpSpPr/>
          <p:nvPr/>
        </p:nvGrpSpPr>
        <p:grpSpPr>
          <a:xfrm>
            <a:off x="7481519" y="6729120"/>
            <a:ext cx="4035599" cy="5561639"/>
            <a:chOff x="7481519" y="6729120"/>
            <a:chExt cx="4035599" cy="556163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15AA9E-A29D-AC56-CD0A-BE395F4132C2}"/>
                </a:ext>
              </a:extLst>
            </p:cNvPr>
            <p:cNvSpPr/>
            <p:nvPr/>
          </p:nvSpPr>
          <p:spPr>
            <a:xfrm>
              <a:off x="7481519" y="6729120"/>
              <a:ext cx="4035599" cy="484632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2D050"/>
            </a:solidFill>
            <a:ln w="9360">
              <a:solidFill>
                <a:srgbClr val="000000"/>
              </a:solidFill>
              <a:prstDash val="solid"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none" lIns="94680" tIns="49680" rIns="94680" bIns="4968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0500EEF-C73D-A5D5-B07A-D6A2C56ACBDD}"/>
                </a:ext>
              </a:extLst>
            </p:cNvPr>
            <p:cNvSpPr/>
            <p:nvPr/>
          </p:nvSpPr>
          <p:spPr>
            <a:xfrm>
              <a:off x="8857080" y="8192160"/>
              <a:ext cx="1100520" cy="154871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5ABDE"/>
            </a:solidFill>
            <a:ln w="9360">
              <a:solidFill>
                <a:srgbClr val="000000"/>
              </a:solidFill>
              <a:prstDash val="solid"/>
              <a:round/>
            </a:ln>
            <a:effectLst>
              <a:outerShdw dist="101823" dir="2700000" algn="tl">
                <a:srgbClr val="808080"/>
              </a:outerShdw>
            </a:effectLst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228D12-C14D-6C0B-97AB-A45A4F185F88}"/>
                </a:ext>
              </a:extLst>
            </p:cNvPr>
            <p:cNvSpPr txBox="1"/>
            <p:nvPr/>
          </p:nvSpPr>
          <p:spPr>
            <a:xfrm>
              <a:off x="7756560" y="11575439"/>
              <a:ext cx="376020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Storage Node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FBD26B-7A43-C5B9-382B-2AAFBD3FF89B}"/>
                </a:ext>
              </a:extLst>
            </p:cNvPr>
            <p:cNvSpPr txBox="1"/>
            <p:nvPr/>
          </p:nvSpPr>
          <p:spPr>
            <a:xfrm>
              <a:off x="8582040" y="9929519"/>
              <a:ext cx="155916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Brick</a:t>
              </a: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0B0AAE-D66F-567E-A27E-A03BB88BC571}"/>
              </a:ext>
            </a:extLst>
          </p:cNvPr>
          <p:cNvSpPr/>
          <p:nvPr/>
        </p:nvSpPr>
        <p:spPr>
          <a:xfrm>
            <a:off x="13285080" y="6675119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195ABE-2352-3775-40FE-E54726DDC668}"/>
              </a:ext>
            </a:extLst>
          </p:cNvPr>
          <p:cNvSpPr/>
          <p:nvPr/>
        </p:nvSpPr>
        <p:spPr>
          <a:xfrm>
            <a:off x="13803120" y="8132039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C0D3C3-645B-8720-913F-F65CCF389E4B}"/>
              </a:ext>
            </a:extLst>
          </p:cNvPr>
          <p:cNvSpPr txBox="1"/>
          <p:nvPr/>
        </p:nvSpPr>
        <p:spPr>
          <a:xfrm>
            <a:off x="13560480" y="1153764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908190-99DD-11D0-A92F-02FEA7DA4EEB}"/>
              </a:ext>
            </a:extLst>
          </p:cNvPr>
          <p:cNvSpPr txBox="1"/>
          <p:nvPr/>
        </p:nvSpPr>
        <p:spPr>
          <a:xfrm>
            <a:off x="13711319" y="980028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6EBF6A-2493-9702-4ED9-F50D47926C78}"/>
              </a:ext>
            </a:extLst>
          </p:cNvPr>
          <p:cNvCxnSpPr>
            <a:stCxn id="21" idx="2"/>
          </p:cNvCxnSpPr>
          <p:nvPr/>
        </p:nvCxnSpPr>
        <p:spPr>
          <a:xfrm flipH="1">
            <a:off x="3555720" y="4937760"/>
            <a:ext cx="8296920" cy="33138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B1B999-2D88-F74B-DF73-B2714A519DF3}"/>
              </a:ext>
            </a:extLst>
          </p:cNvPr>
          <p:cNvCxnSpPr>
            <a:stCxn id="21" idx="2"/>
          </p:cNvCxnSpPr>
          <p:nvPr/>
        </p:nvCxnSpPr>
        <p:spPr>
          <a:xfrm flipH="1">
            <a:off x="9407160" y="4937760"/>
            <a:ext cx="2445480" cy="32544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1DDF98-3F1F-C118-94C9-96FB7027D988}"/>
              </a:ext>
            </a:extLst>
          </p:cNvPr>
          <p:cNvSpPr txBox="1"/>
          <p:nvPr/>
        </p:nvSpPr>
        <p:spPr>
          <a:xfrm>
            <a:off x="10789920" y="257651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Client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07D2612-5324-5CDE-2F34-BBA182E686E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720800" y="3383280"/>
            <a:ext cx="2263680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B2CEEDC-59AB-4B51-A2B8-3E317F19CDF5}"/>
              </a:ext>
            </a:extLst>
          </p:cNvPr>
          <p:cNvSpPr/>
          <p:nvPr/>
        </p:nvSpPr>
        <p:spPr>
          <a:xfrm>
            <a:off x="19007280" y="6766560"/>
            <a:ext cx="4035599" cy="48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2D050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CEDE866-113B-4AF9-B0F6-BB2A6AB04332}"/>
              </a:ext>
            </a:extLst>
          </p:cNvPr>
          <p:cNvSpPr/>
          <p:nvPr/>
        </p:nvSpPr>
        <p:spPr>
          <a:xfrm>
            <a:off x="20383200" y="82296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585243-E522-42F2-38A9-816E3F9E3B3A}"/>
              </a:ext>
            </a:extLst>
          </p:cNvPr>
          <p:cNvSpPr txBox="1"/>
          <p:nvPr/>
        </p:nvSpPr>
        <p:spPr>
          <a:xfrm>
            <a:off x="19282680" y="11629079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Node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C07EAF-B5C9-553E-BDB9-001DAD85A615}"/>
              </a:ext>
            </a:extLst>
          </p:cNvPr>
          <p:cNvSpPr txBox="1"/>
          <p:nvPr/>
        </p:nvSpPr>
        <p:spPr>
          <a:xfrm>
            <a:off x="20291400" y="989784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1E557C-5A98-120B-ABF4-A4462D04586C}"/>
              </a:ext>
            </a:extLst>
          </p:cNvPr>
          <p:cNvCxnSpPr>
            <a:stCxn id="21" idx="2"/>
          </p:cNvCxnSpPr>
          <p:nvPr/>
        </p:nvCxnSpPr>
        <p:spPr>
          <a:xfrm>
            <a:off x="11852640" y="4937760"/>
            <a:ext cx="9080640" cy="32918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A1691-5451-1E6D-04BF-06AF63992100}"/>
              </a:ext>
            </a:extLst>
          </p:cNvPr>
          <p:cNvCxnSpPr>
            <a:stCxn id="21" idx="2"/>
            <a:endCxn id="15" idx="0"/>
          </p:cNvCxnSpPr>
          <p:nvPr/>
        </p:nvCxnSpPr>
        <p:spPr>
          <a:xfrm>
            <a:off x="11852640" y="4937759"/>
            <a:ext cx="2500740" cy="319428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76CD86C-9E07-22F3-D28E-571932BC476A}"/>
              </a:ext>
            </a:extLst>
          </p:cNvPr>
          <p:cNvSpPr/>
          <p:nvPr/>
        </p:nvSpPr>
        <p:spPr>
          <a:xfrm>
            <a:off x="15728040" y="813816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D3293C-486C-A054-3BE9-C7208ED1BB99}"/>
              </a:ext>
            </a:extLst>
          </p:cNvPr>
          <p:cNvSpPr txBox="1"/>
          <p:nvPr/>
        </p:nvSpPr>
        <p:spPr>
          <a:xfrm>
            <a:off x="15636240" y="9806400"/>
            <a:ext cx="155916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A9E38E-A345-9009-6463-95DFC4BFAD06}"/>
              </a:ext>
            </a:extLst>
          </p:cNvPr>
          <p:cNvCxnSpPr>
            <a:stCxn id="21" idx="2"/>
            <a:endCxn id="28" idx="0"/>
          </p:cNvCxnSpPr>
          <p:nvPr/>
        </p:nvCxnSpPr>
        <p:spPr>
          <a:xfrm>
            <a:off x="11852640" y="4937759"/>
            <a:ext cx="4425660" cy="320040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2D63FDC-3185-3879-06BF-B88FA354246B}"/>
              </a:ext>
            </a:extLst>
          </p:cNvPr>
          <p:cNvSpPr/>
          <p:nvPr/>
        </p:nvSpPr>
        <p:spPr>
          <a:xfrm>
            <a:off x="2559600" y="7380000"/>
            <a:ext cx="12710159" cy="3566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72000">
            <a:solidFill>
              <a:srgbClr val="808080"/>
            </a:solidFill>
            <a:custDash>
              <a:ds d="25500" sp="63500"/>
              <a:ds d="25500" sp="63500"/>
              <a:ds d="127000" sp="63500"/>
              <a:ds d="127000" sp="63500"/>
              <a:ds d="127000" sp="63500"/>
            </a:custDash>
          </a:ln>
        </p:spPr>
        <p:txBody>
          <a:bodyPr vert="horz" wrap="none" lIns="126000" tIns="81000" rIns="126000" bIns="81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5C2B64D-AD10-0EC7-A596-EE5382C2BF7F}"/>
              </a:ext>
            </a:extLst>
          </p:cNvPr>
          <p:cNvSpPr/>
          <p:nvPr/>
        </p:nvSpPr>
        <p:spPr>
          <a:xfrm>
            <a:off x="15544800" y="7380000"/>
            <a:ext cx="6492240" cy="3566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72000">
            <a:solidFill>
              <a:srgbClr val="808080"/>
            </a:solidFill>
            <a:custDash>
              <a:ds d="25500" sp="63500"/>
              <a:ds d="25500" sp="63500"/>
              <a:ds d="127000" sp="63500"/>
              <a:ds d="127000" sp="63500"/>
              <a:ds d="127000" sp="63500"/>
            </a:custDash>
          </a:ln>
        </p:spPr>
        <p:txBody>
          <a:bodyPr vert="horz" wrap="none" lIns="126000" tIns="81000" rIns="126000" bIns="81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47EDB1-4B33-E607-64E2-839D725A1514}"/>
              </a:ext>
            </a:extLst>
          </p:cNvPr>
          <p:cNvSpPr txBox="1"/>
          <p:nvPr/>
        </p:nvSpPr>
        <p:spPr>
          <a:xfrm>
            <a:off x="2457719" y="513684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Cold Tier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BEC126-EA25-8DCC-6A72-4CA7B81FBB2A}"/>
              </a:ext>
            </a:extLst>
          </p:cNvPr>
          <p:cNvSpPr txBox="1"/>
          <p:nvPr/>
        </p:nvSpPr>
        <p:spPr>
          <a:xfrm>
            <a:off x="17830800" y="4937760"/>
            <a:ext cx="37602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Hot Tier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DD5B548-8270-3DBC-D9D5-9E7498835619}"/>
              </a:ext>
            </a:extLst>
          </p:cNvPr>
          <p:cNvCxnSpPr>
            <a:stCxn id="33" idx="2"/>
          </p:cNvCxnSpPr>
          <p:nvPr/>
        </p:nvCxnSpPr>
        <p:spPr>
          <a:xfrm>
            <a:off x="4337640" y="5852160"/>
            <a:ext cx="4577040" cy="1527840"/>
          </a:xfrm>
          <a:prstGeom prst="curved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6E13D0AC-16E5-35CF-99FB-76404CFF6946}"/>
              </a:ext>
            </a:extLst>
          </p:cNvPr>
          <p:cNvCxnSpPr>
            <a:stCxn id="34" idx="2"/>
          </p:cNvCxnSpPr>
          <p:nvPr/>
        </p:nvCxnSpPr>
        <p:spPr>
          <a:xfrm flipH="1">
            <a:off x="18790920" y="5653080"/>
            <a:ext cx="919800" cy="1726920"/>
          </a:xfrm>
          <a:prstGeom prst="curved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ACEED1-64DE-60F5-7D7C-BF61E85461FE}"/>
              </a:ext>
            </a:extLst>
          </p:cNvPr>
          <p:cNvSpPr txBox="1"/>
          <p:nvPr/>
        </p:nvSpPr>
        <p:spPr>
          <a:xfrm>
            <a:off x="20386440" y="8703000"/>
            <a:ext cx="109728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B03745-A22B-4093-E135-54DB4D86FCF5}"/>
              </a:ext>
            </a:extLst>
          </p:cNvPr>
          <p:cNvSpPr txBox="1"/>
          <p:nvPr/>
        </p:nvSpPr>
        <p:spPr>
          <a:xfrm>
            <a:off x="15728040" y="8611560"/>
            <a:ext cx="109728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1">
            <a:extLst>
              <a:ext uri="{FF2B5EF4-FFF2-40B4-BE49-F238E27FC236}">
                <a16:creationId xmlns:a16="http://schemas.microsoft.com/office/drawing/2014/main" id="{E1C9C757-654D-70A9-6B28-68ECB59B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8463B2-4EA0-4D67-A4E3-93E2E6CF3420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25E9-3444-E1E8-7192-3AF46BD090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Tiered</a:t>
            </a:r>
            <a:r>
              <a:rPr lang="en-US" sz="8000">
                <a:latin typeface="Liberation Sans" pitchFamily="34"/>
              </a:rPr>
              <a:t> </a:t>
            </a:r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Volume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4A3F289-4BC9-BEBC-5116-02166216DA7E}"/>
              </a:ext>
            </a:extLst>
          </p:cNvPr>
          <p:cNvSpPr/>
          <p:nvPr/>
        </p:nvSpPr>
        <p:spPr>
          <a:xfrm>
            <a:off x="9875520" y="3108959"/>
            <a:ext cx="4114800" cy="908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66CC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A1EF3C8-6C7A-8AA7-4338-D7A66C1FAFF2}"/>
              </a:ext>
            </a:extLst>
          </p:cNvPr>
          <p:cNvSpPr/>
          <p:nvPr/>
        </p:nvSpPr>
        <p:spPr>
          <a:xfrm>
            <a:off x="3657600" y="5400000"/>
            <a:ext cx="4114800" cy="908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66CC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96B91F4-B4A1-9E57-70F1-EC86C51CB7A2}"/>
              </a:ext>
            </a:extLst>
          </p:cNvPr>
          <p:cNvSpPr/>
          <p:nvPr/>
        </p:nvSpPr>
        <p:spPr>
          <a:xfrm>
            <a:off x="15854400" y="5400000"/>
            <a:ext cx="4114800" cy="908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66CC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B8D3C89-2680-9FFD-49AA-EAFEA7884FCE}"/>
              </a:ext>
            </a:extLst>
          </p:cNvPr>
          <p:cNvSpPr/>
          <p:nvPr/>
        </p:nvSpPr>
        <p:spPr>
          <a:xfrm>
            <a:off x="824400" y="7920000"/>
            <a:ext cx="4114800" cy="908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66CC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E2691B0-F53A-9AE5-793F-FEAAFBAD53D5}"/>
              </a:ext>
            </a:extLst>
          </p:cNvPr>
          <p:cNvSpPr/>
          <p:nvPr/>
        </p:nvSpPr>
        <p:spPr>
          <a:xfrm>
            <a:off x="6490800" y="7920000"/>
            <a:ext cx="4114800" cy="908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66CC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36CE46-8C27-3903-4773-40F332681C66}"/>
              </a:ext>
            </a:extLst>
          </p:cNvPr>
          <p:cNvSpPr/>
          <p:nvPr/>
        </p:nvSpPr>
        <p:spPr>
          <a:xfrm>
            <a:off x="1004400" y="100800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5C6342-220B-D38D-CDEF-CF9C5193414D}"/>
              </a:ext>
            </a:extLst>
          </p:cNvPr>
          <p:cNvSpPr/>
          <p:nvPr/>
        </p:nvSpPr>
        <p:spPr>
          <a:xfrm>
            <a:off x="3470399" y="100800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C0C9C5-A340-C932-A468-FA6E4F71E29C}"/>
              </a:ext>
            </a:extLst>
          </p:cNvPr>
          <p:cNvSpPr/>
          <p:nvPr/>
        </p:nvSpPr>
        <p:spPr>
          <a:xfrm>
            <a:off x="6584400" y="100800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9714E1-7FA6-529E-44A2-719E2FE509A7}"/>
              </a:ext>
            </a:extLst>
          </p:cNvPr>
          <p:cNvSpPr/>
          <p:nvPr/>
        </p:nvSpPr>
        <p:spPr>
          <a:xfrm>
            <a:off x="9234000" y="100800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ECCAD3F-D9CC-18B0-B5E0-84C3151B5011}"/>
              </a:ext>
            </a:extLst>
          </p:cNvPr>
          <p:cNvSpPr/>
          <p:nvPr/>
        </p:nvSpPr>
        <p:spPr>
          <a:xfrm>
            <a:off x="15418800" y="100800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E1B949-38C5-AACF-BF5B-94DDD5072DFF}"/>
              </a:ext>
            </a:extLst>
          </p:cNvPr>
          <p:cNvSpPr/>
          <p:nvPr/>
        </p:nvSpPr>
        <p:spPr>
          <a:xfrm>
            <a:off x="17341200" y="100800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209002-CD00-8532-58CD-35BA8EA06956}"/>
              </a:ext>
            </a:extLst>
          </p:cNvPr>
          <p:cNvSpPr/>
          <p:nvPr/>
        </p:nvSpPr>
        <p:spPr>
          <a:xfrm>
            <a:off x="19260000" y="1008000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FEBCC0-8FEC-9BB3-F8C7-7D904CB2615F}"/>
              </a:ext>
            </a:extLst>
          </p:cNvPr>
          <p:cNvSpPr txBox="1"/>
          <p:nvPr/>
        </p:nvSpPr>
        <p:spPr>
          <a:xfrm>
            <a:off x="16658640" y="5521680"/>
            <a:ext cx="2560319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Replica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75D4B4-50A1-0987-0403-C87489C541DB}"/>
              </a:ext>
            </a:extLst>
          </p:cNvPr>
          <p:cNvSpPr txBox="1"/>
          <p:nvPr/>
        </p:nvSpPr>
        <p:spPr>
          <a:xfrm>
            <a:off x="11064240" y="3183120"/>
            <a:ext cx="1554479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Tier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96557-7024-F974-E0C3-7A18748A7AA1}"/>
              </a:ext>
            </a:extLst>
          </p:cNvPr>
          <p:cNvSpPr txBox="1"/>
          <p:nvPr/>
        </p:nvSpPr>
        <p:spPr>
          <a:xfrm>
            <a:off x="4311360" y="5538960"/>
            <a:ext cx="283464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Distribute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F2E975-3396-4234-C172-405BCF638561}"/>
              </a:ext>
            </a:extLst>
          </p:cNvPr>
          <p:cNvSpPr txBox="1"/>
          <p:nvPr/>
        </p:nvSpPr>
        <p:spPr>
          <a:xfrm>
            <a:off x="1643039" y="8066160"/>
            <a:ext cx="2560319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Replica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B191B6-9E18-B46C-F918-D32CF110A66B}"/>
              </a:ext>
            </a:extLst>
          </p:cNvPr>
          <p:cNvSpPr txBox="1"/>
          <p:nvPr/>
        </p:nvSpPr>
        <p:spPr>
          <a:xfrm>
            <a:off x="7295759" y="8102160"/>
            <a:ext cx="2560319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Replica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7BD1E-D899-2932-3E34-DE90363A6768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5715000" y="4017599"/>
            <a:ext cx="6217920" cy="138240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0AB7E4-4AA9-7197-46F5-39637B61B39D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11932920" y="4017599"/>
            <a:ext cx="5978880" cy="138240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03F3CC-7170-05E6-7937-466A98DBE867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881800" y="6308640"/>
            <a:ext cx="2833200" cy="161136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DD658A-A73E-9E75-A3E3-A40E265886F5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715000" y="6308640"/>
            <a:ext cx="2833200" cy="161136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0626E98-924F-E0CA-4E56-D4F0824C0810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1592550" y="8790750"/>
            <a:ext cx="1251360" cy="132714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95C0595-4A68-B37B-6282-30098D8D7199}"/>
              </a:ext>
            </a:extLst>
          </p:cNvPr>
          <p:cNvCxnSpPr>
            <a:stCxn id="6" idx="2"/>
          </p:cNvCxnSpPr>
          <p:nvPr/>
        </p:nvCxnSpPr>
        <p:spPr>
          <a:xfrm>
            <a:off x="2881800" y="8828640"/>
            <a:ext cx="1138679" cy="125136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BD1A86F-1812-0981-6B00-F08177C52227}"/>
              </a:ext>
            </a:extLst>
          </p:cNvPr>
          <p:cNvCxnSpPr>
            <a:stCxn id="7" idx="2"/>
          </p:cNvCxnSpPr>
          <p:nvPr/>
        </p:nvCxnSpPr>
        <p:spPr>
          <a:xfrm flipH="1">
            <a:off x="7134480" y="8828640"/>
            <a:ext cx="1413720" cy="125136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5B78B8F-1B65-6B0A-BA71-A7E818F5FA0A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8540550" y="8836290"/>
            <a:ext cx="1251360" cy="123606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D12FB75-EF39-0EA2-9B24-2C33271E8141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5400000">
            <a:off x="15054750" y="7222950"/>
            <a:ext cx="3771360" cy="194274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BBA8951-E1E2-6A12-D8FB-594604B7C767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16200000" flipH="1">
            <a:off x="16975350" y="7245090"/>
            <a:ext cx="3771360" cy="189846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4F1825D-B6E7-F651-BADC-DE6D6D6CFD17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rot="5400000">
            <a:off x="16015950" y="8184150"/>
            <a:ext cx="3771360" cy="2034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C843089-5504-6693-2F80-4D7983B96D83}"/>
              </a:ext>
            </a:extLst>
          </p:cNvPr>
          <p:cNvSpPr txBox="1"/>
          <p:nvPr/>
        </p:nvSpPr>
        <p:spPr>
          <a:xfrm>
            <a:off x="730799" y="11880000"/>
            <a:ext cx="1554479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683F2C-EC21-21EA-E343-A592C9C2FFC8}"/>
              </a:ext>
            </a:extLst>
          </p:cNvPr>
          <p:cNvSpPr txBox="1"/>
          <p:nvPr/>
        </p:nvSpPr>
        <p:spPr>
          <a:xfrm>
            <a:off x="3200400" y="11880000"/>
            <a:ext cx="1554479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D48EBB-054C-C22F-9E61-221FFF07F698}"/>
              </a:ext>
            </a:extLst>
          </p:cNvPr>
          <p:cNvSpPr txBox="1"/>
          <p:nvPr/>
        </p:nvSpPr>
        <p:spPr>
          <a:xfrm>
            <a:off x="6310800" y="11880000"/>
            <a:ext cx="1554479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7D1C30-B923-5C3D-17FE-864DED0A1465}"/>
              </a:ext>
            </a:extLst>
          </p:cNvPr>
          <p:cNvSpPr txBox="1"/>
          <p:nvPr/>
        </p:nvSpPr>
        <p:spPr>
          <a:xfrm>
            <a:off x="9054000" y="11880000"/>
            <a:ext cx="1554479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227925-5487-23B7-C20B-ED620EF6F7FC}"/>
              </a:ext>
            </a:extLst>
          </p:cNvPr>
          <p:cNvSpPr txBox="1"/>
          <p:nvPr/>
        </p:nvSpPr>
        <p:spPr>
          <a:xfrm>
            <a:off x="15271200" y="11880000"/>
            <a:ext cx="1554479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E24561-FE8C-E467-7879-D66FFE10D8B5}"/>
              </a:ext>
            </a:extLst>
          </p:cNvPr>
          <p:cNvSpPr txBox="1"/>
          <p:nvPr/>
        </p:nvSpPr>
        <p:spPr>
          <a:xfrm>
            <a:off x="17100000" y="11880000"/>
            <a:ext cx="1554479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54095-E564-CDD4-D47B-065E64D8B00E}"/>
              </a:ext>
            </a:extLst>
          </p:cNvPr>
          <p:cNvSpPr txBox="1"/>
          <p:nvPr/>
        </p:nvSpPr>
        <p:spPr>
          <a:xfrm>
            <a:off x="19112400" y="11880000"/>
            <a:ext cx="1554479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50C8E1D-E4B3-E279-BAD2-75F0048C7C42}"/>
              </a:ext>
            </a:extLst>
          </p:cNvPr>
          <p:cNvSpPr/>
          <p:nvPr/>
        </p:nvSpPr>
        <p:spPr>
          <a:xfrm>
            <a:off x="13898880" y="4663440"/>
            <a:ext cx="8046720" cy="8046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72000">
            <a:solidFill>
              <a:srgbClr val="808080"/>
            </a:solidFill>
            <a:custDash>
              <a:ds d="25500" sp="63500"/>
              <a:ds d="25500" sp="63500"/>
              <a:ds d="127000" sp="63500"/>
              <a:ds d="127000" sp="63500"/>
              <a:ds d="127000" sp="63500"/>
            </a:custDash>
          </a:ln>
        </p:spPr>
        <p:txBody>
          <a:bodyPr vert="horz" wrap="none" lIns="126000" tIns="81000" rIns="126000" bIns="81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827BBFB-573A-20F2-E32E-311BC12554CB}"/>
              </a:ext>
            </a:extLst>
          </p:cNvPr>
          <p:cNvSpPr/>
          <p:nvPr/>
        </p:nvSpPr>
        <p:spPr>
          <a:xfrm>
            <a:off x="457200" y="4846320"/>
            <a:ext cx="10881360" cy="83210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72000">
            <a:solidFill>
              <a:srgbClr val="808080"/>
            </a:solidFill>
            <a:custDash>
              <a:ds d="25500" sp="63500"/>
              <a:ds d="25500" sp="63500"/>
              <a:ds d="127000" sp="63500"/>
              <a:ds d="127000" sp="63500"/>
              <a:ds d="127000" sp="63500"/>
            </a:custDash>
          </a:ln>
        </p:spPr>
        <p:txBody>
          <a:bodyPr vert="horz" wrap="none" lIns="126000" tIns="81000" rIns="126000" bIns="81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92CF6E-7127-4237-A639-938759956950}"/>
              </a:ext>
            </a:extLst>
          </p:cNvPr>
          <p:cNvSpPr txBox="1"/>
          <p:nvPr/>
        </p:nvSpPr>
        <p:spPr>
          <a:xfrm>
            <a:off x="19424519" y="2891880"/>
            <a:ext cx="3344040" cy="674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Hot Tier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F9E520-1618-C7ED-E8B6-3273A134CFE4}"/>
              </a:ext>
            </a:extLst>
          </p:cNvPr>
          <p:cNvSpPr txBox="1"/>
          <p:nvPr/>
        </p:nvSpPr>
        <p:spPr>
          <a:xfrm>
            <a:off x="1868040" y="3257640"/>
            <a:ext cx="3344040" cy="674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Cold Tier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58974AE-B6EF-1DA9-0D1A-C816EBA245F1}"/>
              </a:ext>
            </a:extLst>
          </p:cNvPr>
          <p:cNvCxnSpPr>
            <a:stCxn id="41" idx="2"/>
          </p:cNvCxnSpPr>
          <p:nvPr/>
        </p:nvCxnSpPr>
        <p:spPr>
          <a:xfrm>
            <a:off x="3539880" y="3931920"/>
            <a:ext cx="2358000" cy="914400"/>
          </a:xfrm>
          <a:prstGeom prst="curved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C0B1B854-F0A7-ED8E-C249-8993A8CC3265}"/>
              </a:ext>
            </a:extLst>
          </p:cNvPr>
          <p:cNvCxnSpPr>
            <a:stCxn id="40" idx="2"/>
          </p:cNvCxnSpPr>
          <p:nvPr/>
        </p:nvCxnSpPr>
        <p:spPr>
          <a:xfrm flipH="1">
            <a:off x="17922240" y="3566160"/>
            <a:ext cx="3174120" cy="1097280"/>
          </a:xfrm>
          <a:prstGeom prst="curved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2749AE3D-C196-E74C-C9B1-B16D2C47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911A0E9-E216-429A-8E78-7CE0814FBD93}" type="datetime1">
              <a:t>7/29/2022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6F6BA8-E218-8B2A-21E2-2018D77336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570" y="4364831"/>
            <a:ext cx="10331450" cy="7864475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Server</a:t>
            </a:r>
          </a:p>
          <a:p>
            <a:pPr marL="571500" lvl="2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Intel/AMD x86 64-bit processor</a:t>
            </a:r>
          </a:p>
          <a:p>
            <a:pPr marL="571500" lvl="2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Disk: 8GB minimum using direct-attached-storage, RAID, Amazon EBS, and FC/</a:t>
            </a:r>
            <a:r>
              <a:rPr lang="en-US" sz="4000" dirty="0" err="1">
                <a:latin typeface="Verdana" panose="020B0604030504040204" pitchFamily="34" charset="0"/>
                <a:ea typeface="Verdana" panose="020B0604030504040204" pitchFamily="34" charset="0"/>
              </a:rPr>
              <a:t>Infiniband</a:t>
            </a: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/iSCSI SAN disk backends using SATA/SAS/FC disks</a:t>
            </a:r>
          </a:p>
          <a:p>
            <a:pPr marL="571500" lvl="2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 Memory: 1GB minimum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Logical Volume Manager</a:t>
            </a:r>
          </a:p>
          <a:p>
            <a:pPr marL="571500" lvl="2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LVM2 with thin provisioning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360C6-9466-8015-740C-938B49F6FB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401800" y="4319588"/>
            <a:ext cx="10058400" cy="7954962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b="1" dirty="0"/>
              <a:t>Networking</a:t>
            </a:r>
          </a:p>
          <a:p>
            <a:pPr marL="571500" lvl="2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Gigabit Ethernet</a:t>
            </a:r>
          </a:p>
          <a:p>
            <a:pPr marL="571500" lvl="2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10 Gigabit Ethernet</a:t>
            </a:r>
          </a:p>
          <a:p>
            <a:pPr marL="571500" lvl="2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 InfiniBand (OFED 1.5.2 or later)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b="1" dirty="0"/>
              <a:t>Filesystem</a:t>
            </a:r>
          </a:p>
          <a:p>
            <a:pPr marL="571500" lvl="2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POSIX w/ Extended Attributes (EXT4, XFS, BTRFS, …)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B4B39F3-F4D1-A6D3-44A7-F5980A7308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Node</a:t>
            </a: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CD926EE2-58E8-470B-1619-60D5B507BB2C}"/>
              </a:ext>
            </a:extLst>
          </p:cNvPr>
          <p:cNvSpPr/>
          <p:nvPr/>
        </p:nvSpPr>
        <p:spPr>
          <a:xfrm>
            <a:off x="11962800" y="4140000"/>
            <a:ext cx="91439" cy="8387280"/>
          </a:xfrm>
          <a:prstGeom prst="line">
            <a:avLst/>
          </a:prstGeom>
          <a:noFill/>
          <a:ln w="72000">
            <a:solidFill>
              <a:srgbClr val="FF9900"/>
            </a:solidFill>
            <a:custDash>
              <a:ds d="197000" sp="127000"/>
            </a:custDash>
          </a:ln>
        </p:spPr>
        <p:txBody>
          <a:bodyPr vert="horz" wrap="none" lIns="126000" tIns="81000" rIns="126000" bIns="81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E435AD3-A5F0-B4E4-4EE8-F48ED4D0CA4C}"/>
              </a:ext>
            </a:extLst>
          </p:cNvPr>
          <p:cNvSpPr/>
          <p:nvPr/>
        </p:nvSpPr>
        <p:spPr>
          <a:xfrm>
            <a:off x="1440360" y="2361600"/>
            <a:ext cx="19751040" cy="1279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99"/>
          </a:solidFill>
          <a:ln w="76320">
            <a:solidFill>
              <a:srgbClr val="FF9900"/>
            </a:solidFill>
            <a:custDash>
              <a:ds d="197000" sp="197000"/>
            </a:custDash>
          </a:ln>
        </p:spPr>
        <p:txBody>
          <a:bodyPr vert="horz" wrap="none" lIns="127800" tIns="82800" rIns="127800" bIns="82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FBC84-D6F2-2E61-0C99-16AB642091CB}"/>
              </a:ext>
            </a:extLst>
          </p:cNvPr>
          <p:cNvSpPr txBox="1"/>
          <p:nvPr/>
        </p:nvSpPr>
        <p:spPr>
          <a:xfrm>
            <a:off x="4297680" y="2696400"/>
            <a:ext cx="14758560" cy="771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A node is server capable of hosting GlusterFS bricks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08D5B5C-6656-6B8B-EEC2-27C09E2F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7FEC2DA-D44F-44B5-8B9A-B6C58414D743}" type="datetime1">
              <a:t>7/29/2022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6B8D7-BA2D-4B1A-4047-707B1060BB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47925" y="2528888"/>
            <a:ext cx="22012275" cy="9051925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</a:pPr>
            <a:endParaRPr lang="en-US" sz="4000" dirty="0"/>
          </a:p>
          <a:p>
            <a:pPr marL="571500" lvl="1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New Style Replication (NSR)</a:t>
            </a:r>
          </a:p>
          <a:p>
            <a:pPr marL="571500" lvl="1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Scalability improvements (1000+ Nodes)</a:t>
            </a:r>
          </a:p>
          <a:p>
            <a:pPr marL="571500" lvl="1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Multi-protocol support</a:t>
            </a:r>
          </a:p>
          <a:p>
            <a:pPr marL="571500" lvl="1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Multi-master Geo-Replication</a:t>
            </a:r>
          </a:p>
          <a:p>
            <a:pPr marL="571500" lvl="1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Caching Improvements</a:t>
            </a:r>
          </a:p>
          <a:p>
            <a:pPr marL="571500" lvl="1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Liberation Sans" pitchFamily="18"/>
              </a:rPr>
              <a:t>Btrfs</a:t>
            </a:r>
            <a:r>
              <a:rPr lang="en-US" sz="4000" dirty="0">
                <a:latin typeface="Liberation Sans" pitchFamily="18"/>
              </a:rPr>
              <a:t> Support</a:t>
            </a:r>
          </a:p>
          <a:p>
            <a:pPr marL="571500" lvl="1" indent="-57150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18"/>
              </a:rPr>
              <a:t>And many more…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0382B23A-2A2A-1EE9-BCF1-D8BB97DE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18A021A-4096-4907-8BEB-AA26033D6C68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0AB10-BA4D-7AAA-5448-AE649F7738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Trusted Storage Pool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DE243-4643-5D65-82E1-5202DFA3D2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149475" y="3944938"/>
            <a:ext cx="22310725" cy="3657600"/>
          </a:xfrm>
        </p:spPr>
        <p:txBody>
          <a:bodyPr>
            <a:normAutofit fontScale="85000" lnSpcReduction="20000"/>
          </a:bodyPr>
          <a:lstStyle/>
          <a:p>
            <a:pPr lvl="0"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3600" dirty="0"/>
              <a:t>Also known as Cluster</a:t>
            </a:r>
          </a:p>
          <a:p>
            <a:pPr lvl="0"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3600" dirty="0"/>
              <a:t>Trusted Storage Pool is formed by invitation – </a:t>
            </a:r>
            <a:r>
              <a:rPr lang="en-US" sz="3600" b="1" i="1" dirty="0">
                <a:solidFill>
                  <a:srgbClr val="FF9900"/>
                </a:solidFill>
              </a:rPr>
              <a:t>“probe”</a:t>
            </a:r>
          </a:p>
          <a:p>
            <a:pPr lvl="0"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3600" dirty="0"/>
              <a:t>Members can be dynamically added and removed from the pool</a:t>
            </a:r>
          </a:p>
          <a:p>
            <a:pPr lvl="0"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3600" dirty="0"/>
              <a:t>Only nodes in a Trusted Storage Pool can participate in volume creation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728DB2B-AC95-5B64-0843-E512A07A20DB}"/>
              </a:ext>
            </a:extLst>
          </p:cNvPr>
          <p:cNvSpPr/>
          <p:nvPr/>
        </p:nvSpPr>
        <p:spPr>
          <a:xfrm>
            <a:off x="3420000" y="7680960"/>
            <a:ext cx="15840000" cy="5027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CCCC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8F52264-F9D8-183D-F3FB-590C97AD6F9D}"/>
              </a:ext>
            </a:extLst>
          </p:cNvPr>
          <p:cNvSpPr/>
          <p:nvPr/>
        </p:nvSpPr>
        <p:spPr>
          <a:xfrm>
            <a:off x="3420000" y="7680960"/>
            <a:ext cx="9900000" cy="5027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CCCC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870D-5C82-A30D-8C9A-6451B7A5F96F}"/>
              </a:ext>
            </a:extLst>
          </p:cNvPr>
          <p:cNvSpPr/>
          <p:nvPr/>
        </p:nvSpPr>
        <p:spPr>
          <a:xfrm>
            <a:off x="1440000" y="2361600"/>
            <a:ext cx="19751040" cy="1279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99"/>
          </a:solidFill>
          <a:ln w="76320">
            <a:solidFill>
              <a:srgbClr val="FF9900"/>
            </a:solidFill>
            <a:custDash>
              <a:ds d="197000" sp="197000"/>
            </a:custDash>
          </a:ln>
        </p:spPr>
        <p:txBody>
          <a:bodyPr vert="horz" wrap="none" lIns="127800" tIns="82800" rIns="127800" bIns="82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4C744-73D3-6EF7-D4AD-62009D2B58C9}"/>
              </a:ext>
            </a:extLst>
          </p:cNvPr>
          <p:cNvSpPr txBox="1"/>
          <p:nvPr/>
        </p:nvSpPr>
        <p:spPr>
          <a:xfrm>
            <a:off x="1883520" y="2743199"/>
            <a:ext cx="14758560" cy="771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algn="ctr" rtl="0" hangingPunct="0">
              <a:spcBef>
                <a:spcPts val="0"/>
              </a:spcBef>
              <a:spcAft>
                <a:spcPts val="256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A collection of storage servers (Node)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AA145A-7F90-1A44-0CB7-46832697601C}"/>
              </a:ext>
            </a:extLst>
          </p:cNvPr>
          <p:cNvGrpSpPr/>
          <p:nvPr/>
        </p:nvGrpSpPr>
        <p:grpSpPr>
          <a:xfrm>
            <a:off x="9968400" y="8100000"/>
            <a:ext cx="2212920" cy="3891600"/>
            <a:chOff x="9968400" y="8100000"/>
            <a:chExt cx="2212920" cy="38916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B83855-09D7-D97A-2641-60D15E1E6F45}"/>
                </a:ext>
              </a:extLst>
            </p:cNvPr>
            <p:cNvSpPr txBox="1"/>
            <p:nvPr/>
          </p:nvSpPr>
          <p:spPr>
            <a:xfrm>
              <a:off x="10158480" y="11276280"/>
              <a:ext cx="202284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Node 2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705CF36-0323-16B1-A30D-35173AB94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9968400" y="8100000"/>
              <a:ext cx="2113200" cy="32918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6DF8AB-3843-C3FD-F7C9-7A059F71D367}"/>
              </a:ext>
            </a:extLst>
          </p:cNvPr>
          <p:cNvGrpSpPr/>
          <p:nvPr/>
        </p:nvGrpSpPr>
        <p:grpSpPr>
          <a:xfrm>
            <a:off x="4104000" y="8100000"/>
            <a:ext cx="2225160" cy="3891600"/>
            <a:chOff x="4104000" y="8100000"/>
            <a:chExt cx="2225160" cy="38916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3972F2-69B4-690A-2D03-A3328C67FBAF}"/>
                </a:ext>
              </a:extLst>
            </p:cNvPr>
            <p:cNvSpPr txBox="1"/>
            <p:nvPr/>
          </p:nvSpPr>
          <p:spPr>
            <a:xfrm>
              <a:off x="4306320" y="11276280"/>
              <a:ext cx="202284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Node 1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7C67E2-30F3-699C-56CF-BE417FC3A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4104000" y="8100000"/>
              <a:ext cx="2113200" cy="32918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9B2D129-0F9E-F6E0-9D68-11FC06E5661E}"/>
              </a:ext>
            </a:extLst>
          </p:cNvPr>
          <p:cNvSpPr/>
          <p:nvPr/>
        </p:nvSpPr>
        <p:spPr>
          <a:xfrm>
            <a:off x="5760720" y="8712360"/>
            <a:ext cx="4499280" cy="457200"/>
          </a:xfrm>
          <a:custGeom>
            <a:avLst>
              <a:gd name="f0" fmla="val 19194"/>
              <a:gd name="f1" fmla="val 9601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65ACED-7A76-BA0D-3B0C-244CF4E338D7}"/>
              </a:ext>
            </a:extLst>
          </p:cNvPr>
          <p:cNvSpPr/>
          <p:nvPr/>
        </p:nvSpPr>
        <p:spPr>
          <a:xfrm flipH="1">
            <a:off x="5760720" y="10332360"/>
            <a:ext cx="4499280" cy="457200"/>
          </a:xfrm>
          <a:custGeom>
            <a:avLst>
              <a:gd name="f0" fmla="val 19194"/>
              <a:gd name="f1" fmla="val 9601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0E2481-698D-CFB8-89ED-9C0AC6D2B7D6}"/>
              </a:ext>
            </a:extLst>
          </p:cNvPr>
          <p:cNvSpPr/>
          <p:nvPr/>
        </p:nvSpPr>
        <p:spPr>
          <a:xfrm>
            <a:off x="11612880" y="8712360"/>
            <a:ext cx="4407120" cy="457200"/>
          </a:xfrm>
          <a:custGeom>
            <a:avLst>
              <a:gd name="f0" fmla="val 19194"/>
              <a:gd name="f1" fmla="val 9601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26EE6D-291E-649B-096A-874A1265308C}"/>
              </a:ext>
            </a:extLst>
          </p:cNvPr>
          <p:cNvSpPr/>
          <p:nvPr/>
        </p:nvSpPr>
        <p:spPr>
          <a:xfrm flipH="1">
            <a:off x="11521440" y="10332360"/>
            <a:ext cx="4498560" cy="457200"/>
          </a:xfrm>
          <a:custGeom>
            <a:avLst>
              <a:gd name="f0" fmla="val 19194"/>
              <a:gd name="f1" fmla="val 9601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17B637-FD14-D89F-8E52-7DF1E5216309}"/>
              </a:ext>
            </a:extLst>
          </p:cNvPr>
          <p:cNvGrpSpPr/>
          <p:nvPr/>
        </p:nvGrpSpPr>
        <p:grpSpPr>
          <a:xfrm>
            <a:off x="15634800" y="8100000"/>
            <a:ext cx="2296080" cy="3883680"/>
            <a:chOff x="15634800" y="8100000"/>
            <a:chExt cx="2296080" cy="388368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57B247-621E-240F-17FF-B281A60FBA8F}"/>
                </a:ext>
              </a:extLst>
            </p:cNvPr>
            <p:cNvSpPr txBox="1"/>
            <p:nvPr/>
          </p:nvSpPr>
          <p:spPr>
            <a:xfrm>
              <a:off x="15908040" y="11268360"/>
              <a:ext cx="2022840" cy="715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400" b="0" i="0" u="none" strike="noStrike" kern="1200">
                  <a:ln>
                    <a:noFill/>
                  </a:ln>
                  <a:latin typeface="Liberation Sans" pitchFamily="18"/>
                  <a:ea typeface="WenQuanYi Micro Hei" pitchFamily="2"/>
                  <a:cs typeface="Lohit Hindi" pitchFamily="2"/>
                </a:rPr>
                <a:t>Node 3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DBE9AB2-243B-C882-D6A5-07257ABDB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15634800" y="8100000"/>
              <a:ext cx="2113200" cy="32918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7B41184-AFF5-CB63-1380-B97DC30E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91253E6-E6D5-4A77-B544-8E14D4A6A282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00453-6031-7B04-B88D-266B846338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Bricks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5C8C-8D08-4BD2-8ED5-528CDEBA7B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5029200"/>
            <a:ext cx="21947188" cy="7040563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 brick is the combination of a node and an export directory – e.g. hostname:/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dir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Layered on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posix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compliant file-system (e.g. XFS, ext4)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Each brick inherits limits of the underlying filesystem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It is recommended to use an independent thinly provisioned LVM as brick</a:t>
            </a:r>
          </a:p>
          <a:p>
            <a:pPr marL="457200" lvl="1" indent="-457200" hangingPunct="0">
              <a:lnSpc>
                <a:spcPct val="115000"/>
              </a:lnSpc>
              <a:spcBef>
                <a:spcPts val="0"/>
              </a:spcBef>
              <a:spcAft>
                <a:spcPts val="2560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Thin provisioning is needed by Snapshot feature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7E9A5D7-D5E7-05E2-C876-B2FFE82B86CF}"/>
              </a:ext>
            </a:extLst>
          </p:cNvPr>
          <p:cNvSpPr/>
          <p:nvPr/>
        </p:nvSpPr>
        <p:spPr>
          <a:xfrm>
            <a:off x="1440000" y="2880000"/>
            <a:ext cx="19800000" cy="144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99"/>
          </a:solidFill>
          <a:ln w="76320">
            <a:solidFill>
              <a:srgbClr val="FF9900"/>
            </a:solidFill>
            <a:custDash>
              <a:ds d="197000" sp="197000"/>
            </a:custDash>
          </a:ln>
        </p:spPr>
        <p:txBody>
          <a:bodyPr vert="horz" wrap="none" lIns="127800" tIns="82800" rIns="127800" bIns="82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68054-B468-C252-DC20-CC0DDCEA332E}"/>
              </a:ext>
            </a:extLst>
          </p:cNvPr>
          <p:cNvSpPr txBox="1"/>
          <p:nvPr/>
        </p:nvSpPr>
        <p:spPr>
          <a:xfrm>
            <a:off x="1883880" y="3247200"/>
            <a:ext cx="16769880" cy="771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A unit of storage used as a capacity building block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1">
            <a:extLst>
              <a:ext uri="{FF2B5EF4-FFF2-40B4-BE49-F238E27FC236}">
                <a16:creationId xmlns:a16="http://schemas.microsoft.com/office/drawing/2014/main" id="{8297B345-E697-C74C-3550-1EA4E19B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03A9066-F7DB-4A49-B799-A8EB270098BC}" type="datetime1">
              <a:t>7/29/2022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71B0E4-2D7E-9E37-3E93-0597CF3D68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/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Bricks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79A99BE-06E5-4C4B-6F1B-5F9930EA4FE4}"/>
              </a:ext>
            </a:extLst>
          </p:cNvPr>
          <p:cNvSpPr/>
          <p:nvPr/>
        </p:nvSpPr>
        <p:spPr>
          <a:xfrm>
            <a:off x="5488559" y="5698440"/>
            <a:ext cx="13350239" cy="62801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B3B3B3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C46239D-E881-C374-30CF-EF71DBD51052}"/>
              </a:ext>
            </a:extLst>
          </p:cNvPr>
          <p:cNvSpPr/>
          <p:nvPr/>
        </p:nvSpPr>
        <p:spPr>
          <a:xfrm>
            <a:off x="13145400" y="6080400"/>
            <a:ext cx="4504680" cy="50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FFFF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E53CCD4-F153-12A8-F2C3-85192D107B13}"/>
              </a:ext>
            </a:extLst>
          </p:cNvPr>
          <p:cNvSpPr/>
          <p:nvPr/>
        </p:nvSpPr>
        <p:spPr>
          <a:xfrm>
            <a:off x="14541120" y="749808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01612BF-AA0C-7D70-95FB-7678402D0234}"/>
              </a:ext>
            </a:extLst>
          </p:cNvPr>
          <p:cNvSpPr/>
          <p:nvPr/>
        </p:nvSpPr>
        <p:spPr>
          <a:xfrm>
            <a:off x="6311520" y="6126480"/>
            <a:ext cx="4321800" cy="49831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FFFF"/>
          </a:solidFill>
          <a:ln w="9360">
            <a:solidFill>
              <a:srgbClr val="000000"/>
            </a:solidFill>
            <a:prstDash val="solid"/>
          </a:ln>
          <a:effectLst>
            <a:outerShdw dist="101823" dir="2700000" algn="tl">
              <a:srgbClr val="808080"/>
            </a:outerShdw>
          </a:effectLst>
        </p:spPr>
        <p:txBody>
          <a:bodyPr vert="horz" wrap="none" lIns="94680" tIns="49680" rIns="94680" bIns="496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DD120-891D-D6CE-BA25-BC787E968F74}"/>
              </a:ext>
            </a:extLst>
          </p:cNvPr>
          <p:cNvSpPr txBox="1"/>
          <p:nvPr/>
        </p:nvSpPr>
        <p:spPr>
          <a:xfrm>
            <a:off x="16333559" y="3438720"/>
            <a:ext cx="623664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Storage devices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803730-A4B8-5959-ED6D-69DCC12EB0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5840" y="3017520"/>
            <a:ext cx="1216439" cy="1400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EDA63D-030C-D237-5958-74E3C80EE8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550600" y="3017520"/>
            <a:ext cx="1216439" cy="1400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415F5B-62ED-0BD3-04EA-59D0C74C70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714280" y="3017520"/>
            <a:ext cx="1216439" cy="14007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34409D-EBFB-C856-09D7-3037D3152089}"/>
              </a:ext>
            </a:extLst>
          </p:cNvPr>
          <p:cNvSpPr/>
          <p:nvPr/>
        </p:nvSpPr>
        <p:spPr>
          <a:xfrm>
            <a:off x="7866000" y="7595280"/>
            <a:ext cx="1100520" cy="1548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5ABDE"/>
          </a:solidFill>
          <a:ln w="9360">
            <a:solidFill>
              <a:srgbClr val="000000"/>
            </a:solidFill>
            <a:prstDash val="solid"/>
            <a:round/>
          </a:ln>
          <a:effectLst>
            <a:outerShdw dist="101823" dir="2700000" algn="tl">
              <a:srgbClr val="808080"/>
            </a:outerShdw>
          </a:effectLst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FDE918-3232-8B59-72C8-39229DE98A56}"/>
              </a:ext>
            </a:extLst>
          </p:cNvPr>
          <p:cNvSpPr txBox="1"/>
          <p:nvPr/>
        </p:nvSpPr>
        <p:spPr>
          <a:xfrm>
            <a:off x="7408799" y="9509760"/>
            <a:ext cx="2201039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Thin LV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45221D-D574-3954-0AE4-4F79F760F88A}"/>
              </a:ext>
            </a:extLst>
          </p:cNvPr>
          <p:cNvSpPr txBox="1"/>
          <p:nvPr/>
        </p:nvSpPr>
        <p:spPr>
          <a:xfrm>
            <a:off x="10229400" y="11109600"/>
            <a:ext cx="467748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Volume Group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29727E-2585-A590-FF52-C544796A8FB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28000" y="9966960"/>
            <a:ext cx="158976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9E865F-0048-F6BB-6347-B0902011B45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9900800" y="7589519"/>
            <a:ext cx="1925999" cy="128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2485B9-021B-35DF-B1BE-6C9CB2EB7F9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0067840" y="9966960"/>
            <a:ext cx="1589760" cy="109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44B874-93F8-5474-D3EC-3C54B7728222}"/>
              </a:ext>
            </a:extLst>
          </p:cNvPr>
          <p:cNvSpPr txBox="1"/>
          <p:nvPr/>
        </p:nvSpPr>
        <p:spPr>
          <a:xfrm>
            <a:off x="1924919" y="11249640"/>
            <a:ext cx="2751480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C71774-2D0A-81F9-A378-DC3063EC3E01}"/>
              </a:ext>
            </a:extLst>
          </p:cNvPr>
          <p:cNvSpPr txBox="1"/>
          <p:nvPr/>
        </p:nvSpPr>
        <p:spPr>
          <a:xfrm>
            <a:off x="19533960" y="11336039"/>
            <a:ext cx="2751480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Brick2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FD4392-27E7-774D-BFCE-668D6C6CB5AC}"/>
              </a:ext>
            </a:extLst>
          </p:cNvPr>
          <p:cNvCxnSpPr>
            <a:stCxn id="9" idx="2"/>
            <a:endCxn id="2" idx="0"/>
          </p:cNvCxnSpPr>
          <p:nvPr/>
        </p:nvCxnSpPr>
        <p:spPr>
          <a:xfrm>
            <a:off x="12158820" y="4418279"/>
            <a:ext cx="4859" cy="128016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79861A-E4E5-0D3C-B91B-AFB5CB4E6CDC}"/>
              </a:ext>
            </a:extLst>
          </p:cNvPr>
          <p:cNvCxnSpPr>
            <a:stCxn id="10" idx="2"/>
          </p:cNvCxnSpPr>
          <p:nvPr/>
        </p:nvCxnSpPr>
        <p:spPr>
          <a:xfrm flipH="1">
            <a:off x="12163680" y="4418280"/>
            <a:ext cx="3158640" cy="128016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B27703-4009-C4CE-67E0-BEA943BF3655}"/>
              </a:ext>
            </a:extLst>
          </p:cNvPr>
          <p:cNvCxnSpPr>
            <a:stCxn id="8" idx="2"/>
            <a:endCxn id="2" idx="0"/>
          </p:cNvCxnSpPr>
          <p:nvPr/>
        </p:nvCxnSpPr>
        <p:spPr>
          <a:xfrm>
            <a:off x="8994060" y="4418279"/>
            <a:ext cx="3169619" cy="128016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6203FF-E584-1579-48C9-CB2224E76733}"/>
              </a:ext>
            </a:extLst>
          </p:cNvPr>
          <p:cNvSpPr txBox="1"/>
          <p:nvPr/>
        </p:nvSpPr>
        <p:spPr>
          <a:xfrm>
            <a:off x="7134480" y="6492240"/>
            <a:ext cx="467748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Thin Pool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031BF2A-F6EF-607B-6A97-F8ACABCF005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475360" y="7700400"/>
            <a:ext cx="1925999" cy="1280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6354E7-5DD5-E32F-81B7-721848CCED6A}"/>
              </a:ext>
            </a:extLst>
          </p:cNvPr>
          <p:cNvCxnSpPr>
            <a:stCxn id="11" idx="3"/>
            <a:endCxn id="23" idx="3"/>
          </p:cNvCxnSpPr>
          <p:nvPr/>
        </p:nvCxnSpPr>
        <p:spPr>
          <a:xfrm flipH="1" flipV="1">
            <a:off x="4401359" y="8340480"/>
            <a:ext cx="3464641" cy="2916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2D8E61-A74E-C70F-9B5A-70B28CE98592}"/>
              </a:ext>
            </a:extLst>
          </p:cNvPr>
          <p:cNvCxnSpPr>
            <a:stCxn id="23" idx="2"/>
            <a:endCxn id="14" idx="0"/>
          </p:cNvCxnSpPr>
          <p:nvPr/>
        </p:nvCxnSpPr>
        <p:spPr>
          <a:xfrm flipH="1">
            <a:off x="3422880" y="8980559"/>
            <a:ext cx="15480" cy="98640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FE5CF5-D7D8-3A66-C94F-FEC1497E3C8F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20862720" y="8869678"/>
            <a:ext cx="1080" cy="1097282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5D9E79-BBAE-159F-B911-77AC004D83F7}"/>
              </a:ext>
            </a:extLst>
          </p:cNvPr>
          <p:cNvSpPr txBox="1"/>
          <p:nvPr/>
        </p:nvSpPr>
        <p:spPr>
          <a:xfrm>
            <a:off x="4291560" y="7772400"/>
            <a:ext cx="2751480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mount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26F8F2-13D5-59C2-026E-2F8624570999}"/>
              </a:ext>
            </a:extLst>
          </p:cNvPr>
          <p:cNvSpPr txBox="1"/>
          <p:nvPr/>
        </p:nvSpPr>
        <p:spPr>
          <a:xfrm>
            <a:off x="13901039" y="9418320"/>
            <a:ext cx="2201039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Thin LV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930B6E-B04F-1567-CF06-54F65AEB773B}"/>
              </a:ext>
            </a:extLst>
          </p:cNvPr>
          <p:cNvCxnSpPr>
            <a:stCxn id="4" idx="1"/>
            <a:endCxn id="15" idx="1"/>
          </p:cNvCxnSpPr>
          <p:nvPr/>
        </p:nvCxnSpPr>
        <p:spPr>
          <a:xfrm flipV="1">
            <a:off x="15641640" y="8229599"/>
            <a:ext cx="4259160" cy="4284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D171F73-68C6-0F50-F9A0-4FBCF3500EBF}"/>
              </a:ext>
            </a:extLst>
          </p:cNvPr>
          <p:cNvSpPr txBox="1"/>
          <p:nvPr/>
        </p:nvSpPr>
        <p:spPr>
          <a:xfrm>
            <a:off x="13901039" y="6383520"/>
            <a:ext cx="467748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Thin Pool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52892-3173-968B-3EE1-2CA29B410315}"/>
              </a:ext>
            </a:extLst>
          </p:cNvPr>
          <p:cNvSpPr txBox="1"/>
          <p:nvPr/>
        </p:nvSpPr>
        <p:spPr>
          <a:xfrm>
            <a:off x="16544519" y="7589519"/>
            <a:ext cx="2751480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mount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Class="entr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2" build="p"/>
      <p:bldP spid="22" grpId="0" build="p"/>
      <p:bldP spid="31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4E5CD2DF-8185-95A5-CAFF-33B5E410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F7279E4-0A6A-4874-B8C8-2C6A53F54866}" type="datetime1">
              <a:t>7/29/2022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BBCB2-B4DC-68F3-C6C0-1655BE64A5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0313" y="179388"/>
            <a:ext cx="21959887" cy="2290762"/>
          </a:xfrm>
        </p:spPr>
        <p:txBody>
          <a:bodyPr>
            <a:spAutoFit/>
          </a:bodyPr>
          <a:lstStyle/>
          <a:p>
            <a:pPr lvl="0" algn="l"/>
            <a:r>
              <a:rPr lang="en-US" sz="8000" b="1">
                <a:solidFill>
                  <a:srgbClr val="004586"/>
                </a:solidFill>
                <a:latin typeface="Liberation Sans" pitchFamily="34"/>
              </a:rPr>
              <a:t>GlusterFS Volume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41F1B-02BA-17D1-0770-82129FA510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5761038"/>
            <a:ext cx="21947188" cy="6308725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Node hosting these bricks should be part of a single Trusted Storage Pool</a:t>
            </a:r>
          </a:p>
          <a:p>
            <a:pPr lvl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SzPts val="3037"/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One or more volumes can be hosted on the same node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BBC8863-6DBC-F550-5B1F-E26B3327333D}"/>
              </a:ext>
            </a:extLst>
          </p:cNvPr>
          <p:cNvSpPr/>
          <p:nvPr/>
        </p:nvSpPr>
        <p:spPr>
          <a:xfrm>
            <a:off x="1440000" y="2880000"/>
            <a:ext cx="19800000" cy="144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99"/>
          </a:solidFill>
          <a:ln w="76320">
            <a:solidFill>
              <a:srgbClr val="FF9900"/>
            </a:solidFill>
            <a:custDash>
              <a:ds d="197000" sp="197000"/>
            </a:custDash>
          </a:ln>
        </p:spPr>
        <p:txBody>
          <a:bodyPr vert="horz" wrap="none" lIns="127800" tIns="82800" rIns="127800" bIns="82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DC03B-D6B8-E01A-A93A-4B4AF60166E2}"/>
              </a:ext>
            </a:extLst>
          </p:cNvPr>
          <p:cNvSpPr txBox="1"/>
          <p:nvPr/>
        </p:nvSpPr>
        <p:spPr>
          <a:xfrm>
            <a:off x="1884240" y="3247200"/>
            <a:ext cx="16769880" cy="771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lnSpc>
                <a:spcPct val="115000"/>
              </a:lnSpc>
              <a:spcBef>
                <a:spcPts val="2835"/>
              </a:spcBef>
              <a:spcAft>
                <a:spcPts val="2835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A volume is a logical collection of one or more bricks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ge 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9943</TotalTime>
  <Words>1877</Words>
  <Application>Microsoft Office PowerPoint</Application>
  <PresentationFormat>Custom</PresentationFormat>
  <Paragraphs>581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Calibri</vt:lpstr>
      <vt:lpstr>Calibri Light</vt:lpstr>
      <vt:lpstr>Liberation Sans</vt:lpstr>
      <vt:lpstr>Liberation Serif</vt:lpstr>
      <vt:lpstr>Lohit Hindi</vt:lpstr>
      <vt:lpstr>Verdana</vt:lpstr>
      <vt:lpstr>Wingdings</vt:lpstr>
      <vt:lpstr>Office Theme</vt:lpstr>
      <vt:lpstr>Page Default</vt:lpstr>
      <vt:lpstr>Title 2</vt:lpstr>
      <vt:lpstr>Office Theme</vt:lpstr>
      <vt:lpstr>PowerPoint Presentation</vt:lpstr>
      <vt:lpstr>AGENDA</vt:lpstr>
      <vt:lpstr>GlusterFS</vt:lpstr>
      <vt:lpstr>GlusterFS Concepts</vt:lpstr>
      <vt:lpstr>Node</vt:lpstr>
      <vt:lpstr>Trusted Storage Pool</vt:lpstr>
      <vt:lpstr>Bricks</vt:lpstr>
      <vt:lpstr>Bricks</vt:lpstr>
      <vt:lpstr>GlusterFS Volume</vt:lpstr>
      <vt:lpstr>GlusterFS Volume</vt:lpstr>
      <vt:lpstr>GlusterFS Volume</vt:lpstr>
      <vt:lpstr>Translators</vt:lpstr>
      <vt:lpstr>Translators</vt:lpstr>
      <vt:lpstr>GlusterFS Processes</vt:lpstr>
      <vt:lpstr>Accessing Volume</vt:lpstr>
      <vt:lpstr>PowerPoint Presentation</vt:lpstr>
      <vt:lpstr>GlusterFS Native Client (FUSE)</vt:lpstr>
      <vt:lpstr>Accessing Volume – Fuse client</vt:lpstr>
      <vt:lpstr>libgfapi</vt:lpstr>
      <vt:lpstr>Libgfapi - Advantage</vt:lpstr>
      <vt:lpstr>Libgfapi - Advantage</vt:lpstr>
      <vt:lpstr>Gluster NFS</vt:lpstr>
      <vt:lpstr>Accessing Volume – Gluster NFS</vt:lpstr>
      <vt:lpstr>SMB / CIFS</vt:lpstr>
      <vt:lpstr>Accessing Volume – SMB</vt:lpstr>
      <vt:lpstr>Volume Types</vt:lpstr>
      <vt:lpstr>Distributed Volume</vt:lpstr>
      <vt:lpstr>Distribute Volume</vt:lpstr>
      <vt:lpstr>Replicate Volume</vt:lpstr>
      <vt:lpstr>Replicate Volume</vt:lpstr>
      <vt:lpstr>Disperse Volume</vt:lpstr>
      <vt:lpstr>Disperse Volume</vt:lpstr>
      <vt:lpstr>Striped Volume</vt:lpstr>
      <vt:lpstr>Striped Volume</vt:lpstr>
      <vt:lpstr>Sharded (Stripe – 2.0) Volume</vt:lpstr>
      <vt:lpstr>Sharded Volume</vt:lpstr>
      <vt:lpstr>Distribute Replicate Volume</vt:lpstr>
      <vt:lpstr>Distribute Replicate Volume</vt:lpstr>
      <vt:lpstr>Performance</vt:lpstr>
      <vt:lpstr>Additional Features</vt:lpstr>
      <vt:lpstr>Additional Features</vt:lpstr>
      <vt:lpstr>Geo-Replication</vt:lpstr>
      <vt:lpstr>Geo-Replication</vt:lpstr>
      <vt:lpstr>GlusterFS Snapshot</vt:lpstr>
      <vt:lpstr>Thinly Provisioned LVM2 Volume &amp; Snapshot</vt:lpstr>
      <vt:lpstr>Gluster Volume Snapshot</vt:lpstr>
      <vt:lpstr>Data Tiering</vt:lpstr>
      <vt:lpstr>Tiered Volume</vt:lpstr>
      <vt:lpstr>Tiered Volume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JMW</dc:creator>
  <cp:lastModifiedBy>Manish Abhishek</cp:lastModifiedBy>
  <cp:revision>547</cp:revision>
  <dcterms:created xsi:type="dcterms:W3CDTF">2012-05-18T14:46:40Z</dcterms:created>
  <dcterms:modified xsi:type="dcterms:W3CDTF">2022-07-29T16:45:46Z</dcterms:modified>
</cp:coreProperties>
</file>