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83" r:id="rId4"/>
    <p:sldId id="339" r:id="rId5"/>
    <p:sldId id="258" r:id="rId6"/>
    <p:sldId id="259" r:id="rId7"/>
    <p:sldId id="265" r:id="rId8"/>
    <p:sldId id="260" r:id="rId9"/>
    <p:sldId id="284" r:id="rId10"/>
    <p:sldId id="286" r:id="rId11"/>
    <p:sldId id="266" r:id="rId12"/>
    <p:sldId id="360" r:id="rId13"/>
    <p:sldId id="349" r:id="rId14"/>
    <p:sldId id="268" r:id="rId15"/>
    <p:sldId id="261" r:id="rId16"/>
    <p:sldId id="269" r:id="rId17"/>
    <p:sldId id="262" r:id="rId18"/>
    <p:sldId id="271" r:id="rId19"/>
    <p:sldId id="270" r:id="rId20"/>
    <p:sldId id="263" r:id="rId21"/>
    <p:sldId id="276" r:id="rId22"/>
    <p:sldId id="278" r:id="rId23"/>
    <p:sldId id="350" r:id="rId24"/>
    <p:sldId id="309" r:id="rId25"/>
    <p:sldId id="338" r:id="rId26"/>
    <p:sldId id="281" r:id="rId27"/>
    <p:sldId id="279" r:id="rId28"/>
    <p:sldId id="308" r:id="rId29"/>
    <p:sldId id="372" r:id="rId30"/>
    <p:sldId id="345" r:id="rId31"/>
    <p:sldId id="346" r:id="rId32"/>
    <p:sldId id="310" r:id="rId33"/>
    <p:sldId id="277" r:id="rId34"/>
    <p:sldId id="272" r:id="rId35"/>
    <p:sldId id="287" r:id="rId36"/>
    <p:sldId id="311" r:id="rId37"/>
    <p:sldId id="288" r:id="rId38"/>
    <p:sldId id="312" r:id="rId39"/>
    <p:sldId id="298" r:id="rId40"/>
    <p:sldId id="292" r:id="rId41"/>
    <p:sldId id="299" r:id="rId42"/>
    <p:sldId id="296" r:id="rId43"/>
    <p:sldId id="294" r:id="rId44"/>
    <p:sldId id="313" r:id="rId45"/>
    <p:sldId id="300" r:id="rId46"/>
    <p:sldId id="362" r:id="rId47"/>
    <p:sldId id="369" r:id="rId48"/>
    <p:sldId id="370" r:id="rId49"/>
    <p:sldId id="337" r:id="rId50"/>
    <p:sldId id="336" r:id="rId51"/>
    <p:sldId id="301" r:id="rId52"/>
    <p:sldId id="303" r:id="rId53"/>
    <p:sldId id="304" r:id="rId54"/>
    <p:sldId id="305" r:id="rId55"/>
    <p:sldId id="306" r:id="rId56"/>
    <p:sldId id="307" r:id="rId57"/>
    <p:sldId id="273" r:id="rId58"/>
    <p:sldId id="274" r:id="rId59"/>
    <p:sldId id="275" r:id="rId60"/>
    <p:sldId id="361" r:id="rId61"/>
    <p:sldId id="365" r:id="rId62"/>
    <p:sldId id="366" r:id="rId63"/>
    <p:sldId id="367" r:id="rId64"/>
    <p:sldId id="351" r:id="rId65"/>
    <p:sldId id="344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73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47" r:id="rId83"/>
    <p:sldId id="329" r:id="rId84"/>
    <p:sldId id="352" r:id="rId85"/>
    <p:sldId id="353" r:id="rId86"/>
    <p:sldId id="354" r:id="rId87"/>
    <p:sldId id="334" r:id="rId88"/>
    <p:sldId id="374" r:id="rId89"/>
    <p:sldId id="335" r:id="rId90"/>
    <p:sldId id="342" r:id="rId91"/>
    <p:sldId id="368" r:id="rId92"/>
    <p:sldId id="358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capacity (TB)</c:v>
                </c:pt>
              </c:strCache>
            </c:strRef>
          </c:tx>
          <c:cat>
            <c:numRef>
              <c:f>Sheet1!$K$2:$K$8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10</c:v>
                </c:pt>
                <c:pt idx="3">
                  <c:v>100</c:v>
                </c:pt>
                <c:pt idx="4">
                  <c:v>1000</c:v>
                </c:pt>
                <c:pt idx="5">
                  <c:v>10000</c:v>
                </c:pt>
                <c:pt idx="6">
                  <c:v>100000</c:v>
                </c:pt>
              </c:numCache>
            </c:numRef>
          </c:cat>
          <c:val>
            <c:numRef>
              <c:f>Sheet1!$N$2:$N$8</c:f>
              <c:numCache>
                <c:formatCode>0.0</c:formatCode>
                <c:ptCount val="7"/>
                <c:pt idx="0" formatCode="0.00">
                  <c:v>2.9257142857142862</c:v>
                </c:pt>
                <c:pt idx="1">
                  <c:v>29.25714285714286</c:v>
                </c:pt>
                <c:pt idx="2" formatCode="0">
                  <c:v>292.57142857142861</c:v>
                </c:pt>
                <c:pt idx="3" formatCode="0">
                  <c:v>2925.714285714284</c:v>
                </c:pt>
                <c:pt idx="4" formatCode="0">
                  <c:v>11702.857142857139</c:v>
                </c:pt>
                <c:pt idx="5" formatCode="0">
                  <c:v>14271.77700348432</c:v>
                </c:pt>
                <c:pt idx="6" formatCode="0">
                  <c:v>14927.11370262391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5048240"/>
        <c:axId val="435047848"/>
      </c:lineChart>
      <c:catAx>
        <c:axId val="4350482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avg file size (MB)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35047848"/>
        <c:crosses val="autoZero"/>
        <c:auto val="1"/>
        <c:lblAlgn val="ctr"/>
        <c:lblOffset val="100"/>
        <c:noMultiLvlLbl val="0"/>
      </c:catAx>
      <c:valAx>
        <c:axId val="435047848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cluster capacity (TB)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4350482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4B82F-7310-468F-9500-FB0A95A75B91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D32E9-F47E-41A2-A17C-FD555623C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20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55ACC-F71D-4CC1-90E0-094BDCD6E430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703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2AE5-13C3-4A4B-9F24-9321086200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39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0A386-A7EB-4A0E-A920-AF0996ADDE0F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04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2AE5-13C3-4A4B-9F24-9321086200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36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2AE5-13C3-4A4B-9F24-9321086200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4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55ACC-F71D-4CC1-90E0-094BDCD6E430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84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55ACC-F71D-4CC1-90E0-094BDCD6E430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84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55ACC-F71D-4CC1-90E0-094BDCD6E430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19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55ACC-F71D-4CC1-90E0-094BDCD6E430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716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55ACC-F71D-4CC1-90E0-094BDCD6E430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02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Interestingly client and NN does not wait till all the replicas of the block are acknowledged, it only ensure that at-least one copy of file is completely on the cluster.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fact is that client does not start transmitting data till it has one block with it, i.e. the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DFSClient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keep buffering data locally till one block of data or the end-of-file is reached.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above illustration assumes that replication factor of files is set to three. Accordingly if the replication factor is more that or less than three, steps 6-10 would be repeated accordingly. BTW, the minimum replication factor or a file can be 1 and max can be 512.  However the default value is three.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this illustration is till before Hadoop version 0.23. I still have to look into the federated NN architecture.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 lease is with a particular client, no other client can write to this file, or delete the file. However it can read the file. 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to the file can happen only at the end of the file, i.e. only append is allowed. That too is available only on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0.20.205 and beyond. The feature was there in earlier versions as well, however was not tested and disabled by default.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3287A-24CB-134F-A8F2-E7F9E2246B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08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2AE5-13C3-4A4B-9F24-9321086200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2AE5-13C3-4A4B-9F24-9321086200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6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FACB-3E6E-4CF0-8A85-5854E1BDC11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A508-078B-4E35-B8CA-0A722BC59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95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FACB-3E6E-4CF0-8A85-5854E1BDC11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A508-078B-4E35-B8CA-0A722BC59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03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FACB-3E6E-4CF0-8A85-5854E1BDC11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A508-078B-4E35-B8CA-0A722BC59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41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FACB-3E6E-4CF0-8A85-5854E1BDC11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A508-078B-4E35-B8CA-0A722BC59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38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FACB-3E6E-4CF0-8A85-5854E1BDC11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A508-078B-4E35-B8CA-0A722BC59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2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FACB-3E6E-4CF0-8A85-5854E1BDC11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A508-078B-4E35-B8CA-0A722BC59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58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FACB-3E6E-4CF0-8A85-5854E1BDC11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A508-078B-4E35-B8CA-0A722BC59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5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FACB-3E6E-4CF0-8A85-5854E1BDC11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A508-078B-4E35-B8CA-0A722BC59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54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FACB-3E6E-4CF0-8A85-5854E1BDC11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A508-078B-4E35-B8CA-0A722BC59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84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FACB-3E6E-4CF0-8A85-5854E1BDC11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A508-078B-4E35-B8CA-0A722BC59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82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FACB-3E6E-4CF0-8A85-5854E1BDC11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A508-078B-4E35-B8CA-0A722BC59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21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BFACB-3E6E-4CF0-8A85-5854E1BDC11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EA508-078B-4E35-B8CA-0A722BC59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4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hyperlink" Target="https://cern.service-now.com/service-portal/function.do?name=Hadoop-Compon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tack.cern.ch/project/ngdetails/OS::Glance::Image/ec3c1f1b-273a-4360-8644-3aa7ae4e35eb" TargetMode="External"/><Relationship Id="rId2" Type="http://schemas.openxmlformats.org/officeDocument/2006/relationships/hyperlink" Target="https://gitlab.cern.ch/db/hadoop-intr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loudera.com/downloads/quickstart_vms/5-8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o.cern.ch/event/439742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39.tiff"/><Relationship Id="rId12" Type="http://schemas.openxmlformats.org/officeDocument/2006/relationships/image" Target="../media/image41.tiff"/><Relationship Id="rId17" Type="http://schemas.microsoft.com/office/2007/relationships/hdphoto" Target="../media/hdphoto9.wdp"/><Relationship Id="rId2" Type="http://schemas.openxmlformats.org/officeDocument/2006/relationships/image" Target="../media/image36.tiff"/><Relationship Id="rId16" Type="http://schemas.microsoft.com/office/2007/relationships/hdphoto" Target="../media/hdphoto8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5.wdp"/><Relationship Id="rId5" Type="http://schemas.openxmlformats.org/officeDocument/2006/relationships/image" Target="../media/image38.png"/><Relationship Id="rId15" Type="http://schemas.microsoft.com/office/2007/relationships/hdphoto" Target="../media/hdphoto7.wdp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microsoft.com/office/2007/relationships/hdphoto" Target="../media/hdphoto6.wdp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iff"/><Relationship Id="rId2" Type="http://schemas.openxmlformats.org/officeDocument/2006/relationships/image" Target="../media/image46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iff"/><Relationship Id="rId2" Type="http://schemas.openxmlformats.org/officeDocument/2006/relationships/image" Target="../media/image50.tif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ream.meetup.com/2/rsvps" TargetMode="External"/><Relationship Id="rId4" Type="http://schemas.openxmlformats.org/officeDocument/2006/relationships/image" Target="../media/image52.tif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47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jpeg"/><Relationship Id="rId4" Type="http://schemas.openxmlformats.org/officeDocument/2006/relationships/image" Target="../media/image56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5.wdp"/><Relationship Id="rId18" Type="http://schemas.microsoft.com/office/2007/relationships/hdphoto" Target="../media/hdphoto8.wdp"/><Relationship Id="rId3" Type="http://schemas.openxmlformats.org/officeDocument/2006/relationships/image" Target="../media/image61.tiff"/><Relationship Id="rId21" Type="http://schemas.openxmlformats.org/officeDocument/2006/relationships/image" Target="../media/image62.tiff"/><Relationship Id="rId7" Type="http://schemas.openxmlformats.org/officeDocument/2006/relationships/image" Target="../media/image38.png"/><Relationship Id="rId12" Type="http://schemas.microsoft.com/office/2007/relationships/hdphoto" Target="../media/hdphoto4.wdp"/><Relationship Id="rId17" Type="http://schemas.microsoft.com/office/2007/relationships/hdphoto" Target="../media/hdphoto7.wdp"/><Relationship Id="rId2" Type="http://schemas.openxmlformats.org/officeDocument/2006/relationships/image" Target="../media/image50.tiff"/><Relationship Id="rId16" Type="http://schemas.microsoft.com/office/2007/relationships/hdphoto" Target="../media/hdphoto6.wdp"/><Relationship Id="rId20" Type="http://schemas.openxmlformats.org/officeDocument/2006/relationships/image" Target="../media/image47.tif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10" Type="http://schemas.openxmlformats.org/officeDocument/2006/relationships/image" Target="../media/image40.png"/><Relationship Id="rId19" Type="http://schemas.microsoft.com/office/2007/relationships/hdphoto" Target="../media/hdphoto9.wdp"/><Relationship Id="rId4" Type="http://schemas.openxmlformats.org/officeDocument/2006/relationships/image" Target="../media/image36.tiff"/><Relationship Id="rId9" Type="http://schemas.openxmlformats.org/officeDocument/2006/relationships/image" Target="../media/image39.tiff"/><Relationship Id="rId14" Type="http://schemas.openxmlformats.org/officeDocument/2006/relationships/image" Target="../media/image41.tiff"/><Relationship Id="rId22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cern.service-now.com/service-portal/function.do?name=Kafka" TargetMode="External"/><Relationship Id="rId2" Type="http://schemas.openxmlformats.org/officeDocument/2006/relationships/hyperlink" Target="https://cern.service-now.com/service-portal/function.do?name=Hadoop-Compon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</a:t>
            </a:r>
            <a:r>
              <a:rPr lang="en-GB" dirty="0" smtClean="0"/>
              <a:t>data processing with Hadoop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Zbigniew Baranowski</a:t>
            </a:r>
          </a:p>
          <a:p>
            <a:r>
              <a:rPr lang="en-GB" dirty="0" smtClean="0"/>
              <a:t>IT-DB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15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to not use the Hadoop for?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strong for Online Transaction Processing system</a:t>
            </a:r>
          </a:p>
          <a:p>
            <a:pPr lvl="1"/>
            <a:r>
              <a:rPr lang="en-US" dirty="0" smtClean="0"/>
              <a:t>No multi-record transactions</a:t>
            </a:r>
          </a:p>
          <a:p>
            <a:pPr lvl="1"/>
            <a:r>
              <a:rPr lang="en-US" dirty="0" smtClean="0"/>
              <a:t>No locks</a:t>
            </a:r>
          </a:p>
          <a:p>
            <a:pPr lvl="1"/>
            <a:r>
              <a:rPr lang="en-US" dirty="0" smtClean="0"/>
              <a:t>No data updates (only appends and overwrites) </a:t>
            </a:r>
          </a:p>
          <a:p>
            <a:pPr lvl="1"/>
            <a:r>
              <a:rPr lang="en-US" dirty="0" smtClean="0"/>
              <a:t>Typically response time in minutes rather milliseconds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Not optimal for systems with relational data</a:t>
            </a:r>
          </a:p>
          <a:p>
            <a:pPr lvl="1"/>
            <a:r>
              <a:rPr lang="en-US" dirty="0" smtClean="0"/>
              <a:t>Interactive applications</a:t>
            </a:r>
          </a:p>
          <a:p>
            <a:pPr lvl="1"/>
            <a:r>
              <a:rPr lang="en-US" dirty="0" smtClean="0"/>
              <a:t>Complex registries 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B861-FB73-49E9-9D7F-90070863D4D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5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35" y="-47027"/>
            <a:ext cx="10515600" cy="1325563"/>
          </a:xfrm>
        </p:spPr>
        <p:txBody>
          <a:bodyPr/>
          <a:lstStyle/>
          <a:p>
            <a:r>
              <a:rPr lang="en-GB" dirty="0" smtClean="0"/>
              <a:t>What is available at CERN?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87" y="1031001"/>
            <a:ext cx="12051498" cy="4382292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GB" dirty="0">
                <a:hlinkClick r:id="rId2"/>
              </a:rPr>
              <a:t>https://cern.service-now.com/service-portal/function.do?name=Hadoop-Components</a:t>
            </a:r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6531" y="5578253"/>
            <a:ext cx="6953846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2400" b="1" dirty="0"/>
              <a:t>HDFS</a:t>
            </a:r>
            <a:endParaRPr lang="pl-PL" b="1" dirty="0"/>
          </a:p>
          <a:p>
            <a:r>
              <a:rPr lang="pl-PL" dirty="0"/>
              <a:t>Hadoop Distributed File System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1595950" y="3170887"/>
            <a:ext cx="3929749" cy="688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2400" b="1" dirty="0">
                <a:solidFill>
                  <a:schemeClr val="tx1"/>
                </a:solidFill>
              </a:rPr>
              <a:t>H</a:t>
            </a:r>
            <a:r>
              <a:rPr lang="en-GB" sz="2400" b="1" dirty="0">
                <a:solidFill>
                  <a:schemeClr val="tx1"/>
                </a:solidFill>
              </a:rPr>
              <a:t>B</a:t>
            </a:r>
            <a:r>
              <a:rPr lang="pl-PL" sz="2400" b="1" dirty="0">
                <a:solidFill>
                  <a:schemeClr val="tx1"/>
                </a:solidFill>
              </a:rPr>
              <a:t>ase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NoSql columnar store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37153" y="4765452"/>
            <a:ext cx="4373253" cy="7166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2400" b="1" dirty="0">
                <a:solidFill>
                  <a:schemeClr val="tx1"/>
                </a:solidFill>
              </a:rPr>
              <a:t>YARN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Cluster resource manager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26525" y="4255608"/>
            <a:ext cx="3443967" cy="4136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MapReduce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7654656" y="2490645"/>
            <a:ext cx="2569263" cy="688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2400" b="1" dirty="0">
                <a:solidFill>
                  <a:schemeClr val="tx1"/>
                </a:solidFill>
              </a:rPr>
              <a:t>Hive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SQL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Picture 4" descr="http://doc.mapr.com/download/attachments/26982596/hive_logo.png?version=1&amp;modificationDate=1407194758604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263" y="1737780"/>
            <a:ext cx="656497" cy="63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 rot="16200000">
            <a:off x="6754771" y="2490645"/>
            <a:ext cx="2569263" cy="688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2400" b="1" dirty="0">
                <a:solidFill>
                  <a:schemeClr val="tx1"/>
                </a:solidFill>
              </a:rPr>
              <a:t>Pig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Scripting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1" name="Picture 6" descr="https://www.mapr.com/sites/default/files/pig-im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79" y="1727966"/>
            <a:ext cx="644164" cy="76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 rot="16200000">
            <a:off x="-563673" y="3698958"/>
            <a:ext cx="4985891" cy="688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2400" b="1" dirty="0" err="1">
                <a:solidFill>
                  <a:schemeClr val="tx1"/>
                </a:solidFill>
              </a:rPr>
              <a:t>Flume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D</a:t>
            </a:r>
            <a:r>
              <a:rPr lang="pl-PL" dirty="0" smtClean="0">
                <a:solidFill>
                  <a:schemeClr val="tx1"/>
                </a:solidFill>
              </a:rPr>
              <a:t>ata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pl-PL" dirty="0" smtClean="0">
                <a:solidFill>
                  <a:schemeClr val="tx1"/>
                </a:solidFill>
              </a:rPr>
              <a:t>collector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832304" y="2490645"/>
            <a:ext cx="2569262" cy="688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2400" b="1" dirty="0">
                <a:solidFill>
                  <a:schemeClr val="tx1"/>
                </a:solidFill>
              </a:rPr>
              <a:t>Sqoop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pl-PL" sz="1600" dirty="0">
                <a:solidFill>
                  <a:schemeClr val="tx1"/>
                </a:solidFill>
              </a:rPr>
              <a:t>Data exchange with RDBMS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14" name="Picture 8" descr="Sqoo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409979" y="2188091"/>
            <a:ext cx="1181257" cy="35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s://flume.apache.org/_static/flume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190" y="1625014"/>
            <a:ext cx="607667" cy="60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8" name="Group 2047"/>
          <p:cNvGrpSpPr/>
          <p:nvPr/>
        </p:nvGrpSpPr>
        <p:grpSpPr>
          <a:xfrm>
            <a:off x="5826526" y="1550307"/>
            <a:ext cx="688586" cy="2583773"/>
            <a:chOff x="6555486" y="1531124"/>
            <a:chExt cx="688586" cy="2583773"/>
          </a:xfrm>
        </p:grpSpPr>
        <p:sp>
          <p:nvSpPr>
            <p:cNvPr id="16" name="Rectangle 15"/>
            <p:cNvSpPr/>
            <p:nvPr/>
          </p:nvSpPr>
          <p:spPr>
            <a:xfrm rot="16200000">
              <a:off x="5607892" y="2478718"/>
              <a:ext cx="2583773" cy="6885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l-PL" sz="2400" b="1" dirty="0">
                  <a:solidFill>
                    <a:schemeClr val="tx1"/>
                  </a:solidFill>
                </a:rPr>
                <a:t>Oozie</a:t>
              </a:r>
              <a:endParaRPr lang="pl-PL" b="1" dirty="0">
                <a:solidFill>
                  <a:schemeClr val="tx1"/>
                </a:solidFill>
              </a:endParaRPr>
            </a:p>
            <a:p>
              <a:r>
                <a:rPr lang="pl-PL" sz="1600" dirty="0">
                  <a:solidFill>
                    <a:schemeClr val="tx1"/>
                  </a:solidFill>
                </a:rPr>
                <a:t>Workflow manager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 descr="Oozi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123961" y="2262757"/>
              <a:ext cx="1319085" cy="309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 17"/>
          <p:cNvSpPr/>
          <p:nvPr/>
        </p:nvSpPr>
        <p:spPr>
          <a:xfrm rot="16200000">
            <a:off x="243890" y="3698955"/>
            <a:ext cx="4985886" cy="688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2400" b="1" dirty="0">
                <a:solidFill>
                  <a:schemeClr val="tx1"/>
                </a:solidFill>
              </a:rPr>
              <a:t>Zookeeper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Coordination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9" name="Picture 24" descr="http://tomaszdziurko.pl/images/blog/2014/07/zookeeper_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283" y="1625009"/>
            <a:ext cx="545193" cy="77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 rot="16200000">
            <a:off x="2456604" y="3170889"/>
            <a:ext cx="3929745" cy="688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2400" b="1" dirty="0">
                <a:solidFill>
                  <a:schemeClr val="tx1"/>
                </a:solidFill>
              </a:rPr>
              <a:t>Impala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SQL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1" name="Picture 26" descr="http://impala.io/img/impala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903" y="1597663"/>
            <a:ext cx="549146" cy="102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rot="16200000">
            <a:off x="3724546" y="2765490"/>
            <a:ext cx="3118956" cy="688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2400" b="1" dirty="0">
                <a:solidFill>
                  <a:schemeClr val="tx1"/>
                </a:solidFill>
              </a:rPr>
              <a:t>Spark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Large scale data proceesing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3" name="Picture 28" descr="https://spark.apache.org/images/spark-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44982" y="1789700"/>
            <a:ext cx="840588" cy="44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9" name="Group 2048"/>
          <p:cNvGrpSpPr/>
          <p:nvPr/>
        </p:nvGrpSpPr>
        <p:grpSpPr>
          <a:xfrm>
            <a:off x="9481790" y="1550310"/>
            <a:ext cx="688586" cy="3929745"/>
            <a:chOff x="10210750" y="1531127"/>
            <a:chExt cx="688586" cy="3929745"/>
          </a:xfrm>
        </p:grpSpPr>
        <p:sp>
          <p:nvSpPr>
            <p:cNvPr id="24" name="Rectangle 23"/>
            <p:cNvSpPr/>
            <p:nvPr/>
          </p:nvSpPr>
          <p:spPr>
            <a:xfrm rot="16200000">
              <a:off x="8590170" y="3151707"/>
              <a:ext cx="3929745" cy="6885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400" b="1" dirty="0" err="1" smtClean="0">
                  <a:solidFill>
                    <a:schemeClr val="tx1"/>
                  </a:solidFill>
                </a:rPr>
                <a:t>Solr</a:t>
              </a:r>
              <a:endParaRPr lang="pl-PL" b="1" dirty="0">
                <a:solidFill>
                  <a:schemeClr val="tx1"/>
                </a:solidFill>
              </a:endParaRPr>
            </a:p>
            <a:p>
              <a:r>
                <a:rPr lang="en-GB" dirty="0" smtClean="0">
                  <a:solidFill>
                    <a:schemeClr val="tx1"/>
                  </a:solidFill>
                </a:rPr>
                <a:t>Full-text search, real-time indexing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25" name="Picture 2" descr="Solr logo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2329" y="1594932"/>
              <a:ext cx="623843" cy="314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ctangle 25"/>
          <p:cNvSpPr/>
          <p:nvPr/>
        </p:nvSpPr>
        <p:spPr>
          <a:xfrm rot="16200000">
            <a:off x="-1392635" y="3698955"/>
            <a:ext cx="4985886" cy="688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Kafka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Data streaming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52" name="Picture 4" descr="Image result for apache kafk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54" y="1675636"/>
            <a:ext cx="586582" cy="58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11165720" y="1565901"/>
            <a:ext cx="688586" cy="4985886"/>
            <a:chOff x="11195591" y="1531122"/>
            <a:chExt cx="688586" cy="4985886"/>
          </a:xfrm>
        </p:grpSpPr>
        <p:sp>
          <p:nvSpPr>
            <p:cNvPr id="27" name="Rectangle 26"/>
            <p:cNvSpPr/>
            <p:nvPr/>
          </p:nvSpPr>
          <p:spPr>
            <a:xfrm rot="16200000">
              <a:off x="9046941" y="3679772"/>
              <a:ext cx="4985886" cy="6885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400" b="1" dirty="0" err="1" smtClean="0">
                  <a:solidFill>
                    <a:schemeClr val="tx1"/>
                  </a:solidFill>
                </a:rPr>
                <a:t>ElasticSearch</a:t>
              </a:r>
              <a:endParaRPr lang="pl-PL" b="1" dirty="0">
                <a:solidFill>
                  <a:schemeClr val="tx1"/>
                </a:solidFill>
              </a:endParaRPr>
            </a:p>
            <a:p>
              <a:r>
                <a:rPr lang="en-GB" dirty="0" smtClean="0">
                  <a:solidFill>
                    <a:schemeClr val="tx1"/>
                  </a:solidFill>
                </a:rPr>
                <a:t>Full-text search, real-time indexing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204449" y="1573403"/>
              <a:ext cx="618609" cy="573967"/>
            </a:xfrm>
            <a:prstGeom prst="rect">
              <a:avLst/>
            </a:prstGeom>
          </p:spPr>
        </p:pic>
      </p:grpSp>
      <p:pic>
        <p:nvPicPr>
          <p:cNvPr id="36" name="Picture 2" descr="http://www.inspiredtechies.com/wp-content/uploads/2015/02/hbase-larg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27504" y="2159579"/>
            <a:ext cx="2137373" cy="55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/>
        </p:nvSpPr>
        <p:spPr>
          <a:xfrm rot="16200000">
            <a:off x="8174074" y="3698954"/>
            <a:ext cx="4985886" cy="688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Hue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Web UI for Hadoop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6200000">
            <a:off x="10031051" y="2130346"/>
            <a:ext cx="1273997" cy="31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2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305" y="274638"/>
            <a:ext cx="9834003" cy="1143000"/>
          </a:xfrm>
        </p:spPr>
        <p:txBody>
          <a:bodyPr/>
          <a:lstStyle/>
          <a:p>
            <a:r>
              <a:rPr lang="en-US" dirty="0" smtClean="0"/>
              <a:t>Hadoop service @CERN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10026509" cy="4860190"/>
          </a:xfrm>
        </p:spPr>
        <p:txBody>
          <a:bodyPr>
            <a:normAutofit/>
          </a:bodyPr>
          <a:lstStyle/>
          <a:p>
            <a:r>
              <a:rPr lang="en-US" dirty="0" smtClean="0"/>
              <a:t>Components (as of November 2017)</a:t>
            </a:r>
            <a:endParaRPr lang="en-US" dirty="0" smtClean="0"/>
          </a:p>
          <a:p>
            <a:pPr lvl="1"/>
            <a:r>
              <a:rPr lang="en-US" dirty="0" smtClean="0"/>
              <a:t>HDFS, YARN (with Spark and MR), Hive, Impala, </a:t>
            </a:r>
            <a:r>
              <a:rPr lang="en-US" dirty="0" err="1" smtClean="0"/>
              <a:t>HBase</a:t>
            </a:r>
            <a:r>
              <a:rPr lang="en-US" dirty="0" smtClean="0"/>
              <a:t>, Zookeeper, Hue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4 </a:t>
            </a:r>
            <a:r>
              <a:rPr lang="en-US" dirty="0" smtClean="0">
                <a:latin typeface="Calibri" panose="020F0502020204030204" pitchFamily="34" charset="0"/>
              </a:rPr>
              <a:t>production clusters (+ 1 for </a:t>
            </a:r>
            <a:r>
              <a:rPr lang="en-US" dirty="0" smtClean="0">
                <a:latin typeface="Calibri" panose="020F0502020204030204" pitchFamily="34" charset="0"/>
              </a:rPr>
              <a:t>QA and +1 for DEV) </a:t>
            </a:r>
            <a:endParaRPr lang="en-US" dirty="0" smtClean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70828"/>
              </p:ext>
            </p:extLst>
          </p:nvPr>
        </p:nvGraphicFramePr>
        <p:xfrm>
          <a:off x="497305" y="3257072"/>
          <a:ext cx="10411327" cy="331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6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438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07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7706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Cluster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Name</a:t>
                      </a:r>
                      <a:endParaRPr lang="en-GB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Configuration</a:t>
                      </a:r>
                      <a:endParaRPr lang="en-GB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Primary Usage</a:t>
                      </a:r>
                      <a:endParaRPr lang="en-GB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623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</a:rPr>
                        <a:t>lxhadoop</a:t>
                      </a:r>
                      <a:endParaRPr lang="en-GB" dirty="0"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18 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nodes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(Cores 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– 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288,Mem 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– 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912GB,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</a:rPr>
                        <a:t>Storage 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</a:rPr>
                        <a:t>– 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</a:rPr>
                        <a:t>1.29 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</a:rPr>
                        <a:t>PB)</a:t>
                      </a:r>
                      <a:endParaRPr lang="en-GB" sz="1600" dirty="0" smtClean="0"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Experiment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activities</a:t>
                      </a:r>
                      <a:endParaRPr lang="en-GB" dirty="0"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623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</a:rPr>
                        <a:t>analytix</a:t>
                      </a:r>
                      <a:endParaRPr lang="en-GB" dirty="0"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36 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nodes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(Cores 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– 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576,Mem 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– 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2.18TB,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</a:rPr>
                        <a:t>Storage 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</a:rPr>
                        <a:t>– 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</a:rPr>
                        <a:t>3.3 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</a:rPr>
                        <a:t>PB)</a:t>
                      </a:r>
                      <a:endParaRPr lang="en-GB" sz="1600" dirty="0" smtClean="0"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General Purpose</a:t>
                      </a:r>
                      <a:endParaRPr lang="en-GB" dirty="0"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917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</a:rPr>
                        <a:t>hadalytic</a:t>
                      </a:r>
                      <a:endParaRPr lang="en-GB" dirty="0"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14 nodes</a:t>
                      </a:r>
                    </a:p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(Cores 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– 196,Mem – 768GB,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</a:rPr>
                        <a:t>Storage – 2.15 PB)</a:t>
                      </a:r>
                      <a:endParaRPr lang="en-GB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SQL-oriented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engines and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</a:rPr>
                        <a:t>datawarehouse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workloads</a:t>
                      </a:r>
                      <a:endParaRPr lang="en-GB" dirty="0"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9175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Calibri" panose="020F0502020204030204" pitchFamily="34" charset="0"/>
                        </a:rPr>
                        <a:t>nxcals</a:t>
                      </a:r>
                      <a:endParaRPr lang="en-GB" dirty="0"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Calibri" panose="020F0502020204030204" pitchFamily="34" charset="0"/>
                        </a:rPr>
                        <a:t>20 nodes</a:t>
                      </a:r>
                    </a:p>
                    <a:p>
                      <a:r>
                        <a:rPr lang="en-GB" sz="1600" dirty="0" smtClean="0">
                          <a:latin typeface="Calibri" panose="020F0502020204030204" pitchFamily="34" charset="0"/>
                        </a:rPr>
                        <a:t>(Cores</a:t>
                      </a:r>
                      <a:r>
                        <a:rPr lang="en-GB" sz="1600" baseline="0" dirty="0" smtClean="0">
                          <a:latin typeface="Calibri" panose="020F0502020204030204" pitchFamily="34" charset="0"/>
                        </a:rPr>
                        <a:t> 480, Mem - 8 TB, Storage - 5 PB)</a:t>
                      </a:r>
                      <a:endParaRPr lang="en-GB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anose="020F0502020204030204" pitchFamily="34" charset="0"/>
                        </a:rPr>
                        <a:t>Accelerator logging (NXCALS)</a:t>
                      </a:r>
                      <a:r>
                        <a:rPr lang="en-GB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dirty="0" smtClean="0">
                          <a:latin typeface="Calibri" panose="020F0502020204030204" pitchFamily="34" charset="0"/>
                        </a:rPr>
                        <a:t>project dedicated cluster</a:t>
                      </a:r>
                      <a:endParaRPr lang="en-GB" dirty="0"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2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HDFS and YARN -</a:t>
            </a:r>
            <a:br>
              <a:rPr lang="en-GB" dirty="0" smtClean="0"/>
            </a:br>
            <a:r>
              <a:rPr lang="en-GB" dirty="0" smtClean="0"/>
              <a:t>Core Hadoop components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7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Hadoop Distributed File Systems (HDFS)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331628" y="5718636"/>
            <a:ext cx="6953846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2400" b="1" dirty="0"/>
              <a:t>HDFS</a:t>
            </a:r>
            <a:endParaRPr lang="pl-PL" b="1" dirty="0"/>
          </a:p>
          <a:p>
            <a:r>
              <a:rPr lang="pl-PL" dirty="0"/>
              <a:t>Hadoop Distributed File System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1711047" y="3311270"/>
            <a:ext cx="3929749" cy="688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2400" b="1" dirty="0">
                <a:solidFill>
                  <a:schemeClr val="tx1"/>
                </a:solidFill>
              </a:rPr>
              <a:t>H</a:t>
            </a:r>
            <a:r>
              <a:rPr lang="en-GB" sz="2400" b="1" dirty="0">
                <a:solidFill>
                  <a:schemeClr val="tx1"/>
                </a:solidFill>
              </a:rPr>
              <a:t>B</a:t>
            </a:r>
            <a:r>
              <a:rPr lang="pl-PL" sz="2400" b="1" dirty="0">
                <a:solidFill>
                  <a:schemeClr val="tx1"/>
                </a:solidFill>
              </a:rPr>
              <a:t>ase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NoSql columnar store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52250" y="4905835"/>
            <a:ext cx="4373253" cy="7166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2400" b="1" dirty="0">
                <a:solidFill>
                  <a:schemeClr val="tx1"/>
                </a:solidFill>
              </a:rPr>
              <a:t>YARN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Cluster resource manager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41622" y="4395991"/>
            <a:ext cx="3443967" cy="4136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MapReduce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7769753" y="2631028"/>
            <a:ext cx="2569263" cy="688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2400" b="1" dirty="0">
                <a:solidFill>
                  <a:schemeClr val="tx1"/>
                </a:solidFill>
              </a:rPr>
              <a:t>Hive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SQL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Picture 4" descr="http://doc.mapr.com/download/attachments/26982596/hive_logo.png?version=1&amp;modificationDate=1407194758604&amp;api=v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360" y="1878163"/>
            <a:ext cx="656497" cy="63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 rot="16200000">
            <a:off x="6869868" y="2631028"/>
            <a:ext cx="2569263" cy="688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2400" b="1" dirty="0">
                <a:solidFill>
                  <a:schemeClr val="tx1"/>
                </a:solidFill>
              </a:rPr>
              <a:t>Pig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Scripting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1" name="Picture 6" descr="https://www.mapr.com/sites/default/files/pig-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976" y="1868349"/>
            <a:ext cx="644164" cy="76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 rot="16200000">
            <a:off x="-448576" y="3839341"/>
            <a:ext cx="4985891" cy="688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2400" b="1" dirty="0" err="1">
                <a:solidFill>
                  <a:schemeClr val="tx1"/>
                </a:solidFill>
              </a:rPr>
              <a:t>Flume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D</a:t>
            </a:r>
            <a:r>
              <a:rPr lang="pl-PL" dirty="0" smtClean="0">
                <a:solidFill>
                  <a:schemeClr val="tx1"/>
                </a:solidFill>
              </a:rPr>
              <a:t>ata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pl-PL" dirty="0" smtClean="0">
                <a:solidFill>
                  <a:schemeClr val="tx1"/>
                </a:solidFill>
              </a:rPr>
              <a:t>collector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947401" y="2631028"/>
            <a:ext cx="2569262" cy="688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2400" b="1" dirty="0">
                <a:solidFill>
                  <a:schemeClr val="tx1"/>
                </a:solidFill>
              </a:rPr>
              <a:t>Sqoop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pl-PL" sz="1600" dirty="0">
                <a:solidFill>
                  <a:schemeClr val="tx1"/>
                </a:solidFill>
              </a:rPr>
              <a:t>Data exchange with RDBMS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14" name="Picture 8" descr="Sqo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25076" y="2328474"/>
            <a:ext cx="1181257" cy="35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s://flume.apache.org/_static/flume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287" y="1765397"/>
            <a:ext cx="607667" cy="60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8" name="Group 2047"/>
          <p:cNvGrpSpPr/>
          <p:nvPr/>
        </p:nvGrpSpPr>
        <p:grpSpPr>
          <a:xfrm>
            <a:off x="5941623" y="1690690"/>
            <a:ext cx="688586" cy="2583773"/>
            <a:chOff x="6555486" y="1531124"/>
            <a:chExt cx="688586" cy="2583773"/>
          </a:xfrm>
        </p:grpSpPr>
        <p:sp>
          <p:nvSpPr>
            <p:cNvPr id="16" name="Rectangle 15"/>
            <p:cNvSpPr/>
            <p:nvPr/>
          </p:nvSpPr>
          <p:spPr>
            <a:xfrm rot="16200000">
              <a:off x="5607892" y="2478718"/>
              <a:ext cx="2583773" cy="6885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l-PL" sz="2400" b="1" dirty="0">
                  <a:solidFill>
                    <a:schemeClr val="tx1"/>
                  </a:solidFill>
                </a:rPr>
                <a:t>Oozie</a:t>
              </a:r>
              <a:endParaRPr lang="pl-PL" b="1" dirty="0">
                <a:solidFill>
                  <a:schemeClr val="tx1"/>
                </a:solidFill>
              </a:endParaRPr>
            </a:p>
            <a:p>
              <a:r>
                <a:rPr lang="pl-PL" sz="1600" dirty="0">
                  <a:solidFill>
                    <a:schemeClr val="tx1"/>
                  </a:solidFill>
                </a:rPr>
                <a:t>Workflow manager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 descr="Oozi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123961" y="2262757"/>
              <a:ext cx="1319085" cy="309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 17"/>
          <p:cNvSpPr/>
          <p:nvPr/>
        </p:nvSpPr>
        <p:spPr>
          <a:xfrm rot="16200000">
            <a:off x="358987" y="3839338"/>
            <a:ext cx="4985886" cy="688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2400" b="1" dirty="0">
                <a:solidFill>
                  <a:schemeClr val="tx1"/>
                </a:solidFill>
              </a:rPr>
              <a:t>Zookeeper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Coordination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9" name="Picture 24" descr="http://tomaszdziurko.pl/images/blog/2014/07/zookeeper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380" y="1765392"/>
            <a:ext cx="545193" cy="77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 rot="16200000">
            <a:off x="2571701" y="3311272"/>
            <a:ext cx="3929745" cy="688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2400" b="1" dirty="0">
                <a:solidFill>
                  <a:schemeClr val="tx1"/>
                </a:solidFill>
              </a:rPr>
              <a:t>Impala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SQL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1" name="Picture 26" descr="http://impala.io/img/impal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000" y="1738046"/>
            <a:ext cx="549146" cy="102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rot="16200000">
            <a:off x="3839643" y="2905873"/>
            <a:ext cx="3118956" cy="688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2400" b="1" dirty="0">
                <a:solidFill>
                  <a:schemeClr val="tx1"/>
                </a:solidFill>
              </a:rPr>
              <a:t>Spark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Large scale data proceesing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3" name="Picture 28" descr="https://spark.apache.org/images/spark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0079" y="1930083"/>
            <a:ext cx="840588" cy="44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9" name="Group 2048"/>
          <p:cNvGrpSpPr/>
          <p:nvPr/>
        </p:nvGrpSpPr>
        <p:grpSpPr>
          <a:xfrm>
            <a:off x="9596887" y="1690693"/>
            <a:ext cx="688586" cy="3929745"/>
            <a:chOff x="10210750" y="1531127"/>
            <a:chExt cx="688586" cy="3929745"/>
          </a:xfrm>
        </p:grpSpPr>
        <p:sp>
          <p:nvSpPr>
            <p:cNvPr id="24" name="Rectangle 23"/>
            <p:cNvSpPr/>
            <p:nvPr/>
          </p:nvSpPr>
          <p:spPr>
            <a:xfrm rot="16200000">
              <a:off x="8590170" y="3151707"/>
              <a:ext cx="3929745" cy="6885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400" b="1" dirty="0" err="1" smtClean="0">
                  <a:solidFill>
                    <a:schemeClr val="tx1"/>
                  </a:solidFill>
                </a:rPr>
                <a:t>Solr</a:t>
              </a:r>
              <a:endParaRPr lang="pl-PL" b="1" dirty="0">
                <a:solidFill>
                  <a:schemeClr val="tx1"/>
                </a:solidFill>
              </a:endParaRPr>
            </a:p>
            <a:p>
              <a:r>
                <a:rPr lang="en-GB" dirty="0" smtClean="0">
                  <a:solidFill>
                    <a:schemeClr val="tx1"/>
                  </a:solidFill>
                </a:rPr>
                <a:t>Full-text search, real-time indexing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25" name="Picture 2" descr="Solr log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2329" y="1594932"/>
              <a:ext cx="623843" cy="314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ctangle 25"/>
          <p:cNvSpPr/>
          <p:nvPr/>
        </p:nvSpPr>
        <p:spPr>
          <a:xfrm rot="16200000">
            <a:off x="-1277538" y="3839338"/>
            <a:ext cx="4985886" cy="688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Kafka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Data streaming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52" name="Picture 4" descr="Image result for apache kafk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51" y="1816019"/>
            <a:ext cx="586582" cy="58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11298482" y="1690687"/>
            <a:ext cx="688586" cy="4985886"/>
            <a:chOff x="11195591" y="1531122"/>
            <a:chExt cx="688586" cy="4985886"/>
          </a:xfrm>
        </p:grpSpPr>
        <p:sp>
          <p:nvSpPr>
            <p:cNvPr id="27" name="Rectangle 26"/>
            <p:cNvSpPr/>
            <p:nvPr/>
          </p:nvSpPr>
          <p:spPr>
            <a:xfrm rot="16200000">
              <a:off x="9046941" y="3679772"/>
              <a:ext cx="4985886" cy="6885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400" b="1" dirty="0" err="1" smtClean="0">
                  <a:solidFill>
                    <a:schemeClr val="tx1"/>
                  </a:solidFill>
                </a:rPr>
                <a:t>ElasticSearch</a:t>
              </a:r>
              <a:endParaRPr lang="pl-PL" b="1" dirty="0">
                <a:solidFill>
                  <a:schemeClr val="tx1"/>
                </a:solidFill>
              </a:endParaRPr>
            </a:p>
            <a:p>
              <a:r>
                <a:rPr lang="en-GB" dirty="0" smtClean="0">
                  <a:solidFill>
                    <a:schemeClr val="tx1"/>
                  </a:solidFill>
                </a:rPr>
                <a:t>Full-text search, real-time indexing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204449" y="1573403"/>
              <a:ext cx="618609" cy="573967"/>
            </a:xfrm>
            <a:prstGeom prst="rect">
              <a:avLst/>
            </a:prstGeom>
          </p:spPr>
        </p:pic>
      </p:grpSp>
      <p:pic>
        <p:nvPicPr>
          <p:cNvPr id="33" name="Picture 2" descr="http://www.inspiredtechies.com/wp-content/uploads/2015/02/hbase-larg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86404" y="2261463"/>
            <a:ext cx="2137373" cy="55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 rot="16200000">
            <a:off x="8301318" y="3839337"/>
            <a:ext cx="4985886" cy="688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Hue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Web UI for Hadoop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65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  <p:bldP spid="18" grpId="0" animBg="1"/>
      <p:bldP spid="20" grpId="0" animBg="1"/>
      <p:bldP spid="22" grpId="0" animBg="1"/>
      <p:bldP spid="26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HDFS in nutshell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Distributed files system for Hadoop</a:t>
            </a:r>
          </a:p>
          <a:p>
            <a:pPr lvl="1"/>
            <a:r>
              <a:rPr lang="en-GB" b="1" dirty="0" smtClean="0"/>
              <a:t>Fault tolerant </a:t>
            </a:r>
            <a:r>
              <a:rPr lang="en-GB" dirty="0" smtClean="0"/>
              <a:t>-&gt; multiple replicas of data spread across a cluster</a:t>
            </a:r>
          </a:p>
          <a:p>
            <a:pPr lvl="1"/>
            <a:r>
              <a:rPr lang="en-GB" b="1" dirty="0" smtClean="0"/>
              <a:t>Scalable</a:t>
            </a:r>
            <a:r>
              <a:rPr lang="en-GB" dirty="0" smtClean="0"/>
              <a:t> -&gt; design to deliver high throughputs, sacrificing an access latency </a:t>
            </a:r>
          </a:p>
          <a:p>
            <a:pPr lvl="1"/>
            <a:r>
              <a:rPr lang="en-GB" dirty="0" smtClean="0"/>
              <a:t>Files cannot be modified in place</a:t>
            </a:r>
          </a:p>
          <a:p>
            <a:pPr lvl="1"/>
            <a:r>
              <a:rPr lang="en-GB" dirty="0" smtClean="0"/>
              <a:t>Permissions on files and folders like in POSIX + additional ACLs can be set</a:t>
            </a:r>
          </a:p>
          <a:p>
            <a:r>
              <a:rPr lang="en-GB" dirty="0" smtClean="0"/>
              <a:t>Architecture</a:t>
            </a:r>
          </a:p>
          <a:p>
            <a:pPr lvl="1"/>
            <a:r>
              <a:rPr lang="en-GB" b="1" dirty="0" err="1" smtClean="0"/>
              <a:t>NameNode</a:t>
            </a:r>
            <a:r>
              <a:rPr lang="en-GB" dirty="0" smtClean="0"/>
              <a:t> -&gt; maintains and manages file system metadata (in RAM)</a:t>
            </a:r>
          </a:p>
          <a:p>
            <a:pPr lvl="1"/>
            <a:r>
              <a:rPr lang="en-GB" b="1" dirty="0" err="1" smtClean="0"/>
              <a:t>DataNodes</a:t>
            </a:r>
            <a:r>
              <a:rPr lang="en-GB" dirty="0" smtClean="0"/>
              <a:t> -&gt; store and manipulate the data (blocks)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2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HDFS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3" y="1761607"/>
            <a:ext cx="10122877" cy="447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HDFS stores the data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727151" y="1914717"/>
            <a:ext cx="4295840" cy="6934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1.1GB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8168" y="1473700"/>
            <a:ext cx="379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File to be stored on HDFS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0985" y="1914716"/>
            <a:ext cx="933834" cy="6934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256MB</a:t>
            </a:r>
          </a:p>
        </p:txBody>
      </p:sp>
      <p:sp>
        <p:nvSpPr>
          <p:cNvPr id="8" name="Rectangle 7"/>
          <p:cNvSpPr/>
          <p:nvPr/>
        </p:nvSpPr>
        <p:spPr>
          <a:xfrm>
            <a:off x="5598910" y="1914716"/>
            <a:ext cx="933834" cy="69347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256MB</a:t>
            </a:r>
          </a:p>
        </p:txBody>
      </p:sp>
      <p:sp>
        <p:nvSpPr>
          <p:cNvPr id="9" name="Rectangle 8"/>
          <p:cNvSpPr/>
          <p:nvPr/>
        </p:nvSpPr>
        <p:spPr>
          <a:xfrm>
            <a:off x="6538881" y="1914717"/>
            <a:ext cx="933834" cy="69347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256MB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27151" y="1914716"/>
            <a:ext cx="933834" cy="6934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256MB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72715" y="1914716"/>
            <a:ext cx="550276" cy="6934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102MB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0845" y="1961859"/>
            <a:ext cx="238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2) Splitting into 256MB</a:t>
            </a:r>
          </a:p>
          <a:p>
            <a:r>
              <a:rPr lang="en-GB" dirty="0"/>
              <a:t> blocks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07557" y="3577821"/>
            <a:ext cx="1509680" cy="29457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3906145" y="3577820"/>
            <a:ext cx="1509680" cy="29457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5924168" y="3577819"/>
            <a:ext cx="1509680" cy="29457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7841954" y="3590092"/>
            <a:ext cx="1509680" cy="29457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981200" y="6566494"/>
            <a:ext cx="126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DataNode1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0417" y="6566491"/>
            <a:ext cx="126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DataNode2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0" y="6566494"/>
            <a:ext cx="126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DataNode3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66226" y="6554218"/>
            <a:ext cx="126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DataNode4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85763" y="3645325"/>
            <a:ext cx="933834" cy="6934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256MB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52133" y="3645325"/>
            <a:ext cx="933834" cy="6934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256MB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61972" y="3645325"/>
            <a:ext cx="933834" cy="6934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256MB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89343" y="4344934"/>
            <a:ext cx="933834" cy="6934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256MB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52133" y="4351071"/>
            <a:ext cx="933834" cy="6934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256MB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59301" y="3663733"/>
            <a:ext cx="933834" cy="6934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256MB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85763" y="5038406"/>
            <a:ext cx="933834" cy="69347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256MB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64275" y="4351071"/>
            <a:ext cx="933834" cy="69347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256MB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4644" y="4369478"/>
            <a:ext cx="933834" cy="69347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256MB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82183" y="5731878"/>
            <a:ext cx="933834" cy="69347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256MB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152133" y="5062950"/>
            <a:ext cx="933834" cy="69347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256MB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61972" y="5050677"/>
            <a:ext cx="933834" cy="69347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256MB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60828" y="5779016"/>
            <a:ext cx="550276" cy="6934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102MB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61972" y="5756422"/>
            <a:ext cx="550276" cy="6934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102MB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074644" y="5062950"/>
            <a:ext cx="550276" cy="6934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102MB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48708" y="2857848"/>
            <a:ext cx="4618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4) Blocks with their replicas (by default 3) are distributed across Data Nodes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58005" y="2627709"/>
            <a:ext cx="238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 Ask </a:t>
            </a:r>
            <a:r>
              <a:rPr lang="en-GB" dirty="0" err="1"/>
              <a:t>NameNode</a:t>
            </a:r>
            <a:r>
              <a:rPr lang="en-GB" dirty="0"/>
              <a:t> where to put them</a:t>
            </a:r>
          </a:p>
        </p:txBody>
      </p:sp>
    </p:spTree>
    <p:extLst>
      <p:ext uri="{BB962C8B-B14F-4D97-AF65-F5344CB8AC3E}">
        <p14:creationId xmlns:p14="http://schemas.microsoft.com/office/powerpoint/2010/main" val="6290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HDFS write operations</a:t>
            </a:r>
            <a:endParaRPr lang="en-GB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372" y="1690688"/>
            <a:ext cx="7508912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2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HDFS read operation</a:t>
            </a:r>
            <a:endParaRPr lang="en-GB" dirty="0"/>
          </a:p>
        </p:txBody>
      </p:sp>
      <p:pic>
        <p:nvPicPr>
          <p:cNvPr id="4" name="Content Placeholder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04" y="1763674"/>
            <a:ext cx="7995966" cy="486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86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in </a:t>
            </a:r>
            <a:r>
              <a:rPr lang="en-US" dirty="0" smtClean="0"/>
              <a:t>this session?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 architecture</a:t>
            </a:r>
          </a:p>
          <a:p>
            <a:r>
              <a:rPr lang="en-US" dirty="0" smtClean="0"/>
              <a:t>Overview of main Hadoop components</a:t>
            </a:r>
          </a:p>
          <a:p>
            <a:r>
              <a:rPr lang="en-US" dirty="0" smtClean="0"/>
              <a:t>Methodologies for data storing</a:t>
            </a:r>
          </a:p>
          <a:p>
            <a:r>
              <a:rPr lang="en-US" dirty="0" smtClean="0"/>
              <a:t>Methodologies for data accessing and processing</a:t>
            </a:r>
          </a:p>
          <a:p>
            <a:r>
              <a:rPr lang="en-US" dirty="0" smtClean="0"/>
              <a:t>Limitations of Hadoop</a:t>
            </a:r>
          </a:p>
          <a:p>
            <a:r>
              <a:rPr lang="en-US" dirty="0" smtClean="0"/>
              <a:t>Some best practices for building a system based on Hadoop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71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Interacting with HDFS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126"/>
            <a:ext cx="10515600" cy="502117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Shell commands (examples)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Can be mounted with Fuse</a:t>
            </a:r>
          </a:p>
          <a:p>
            <a:r>
              <a:rPr lang="en-GB" dirty="0" smtClean="0"/>
              <a:t>Programing bindings </a:t>
            </a:r>
          </a:p>
          <a:p>
            <a:pPr lvl="1"/>
            <a:r>
              <a:rPr lang="en-GB" dirty="0" smtClean="0"/>
              <a:t>Java, Python, C++</a:t>
            </a:r>
          </a:p>
          <a:p>
            <a:r>
              <a:rPr lang="en-GB" dirty="0" smtClean="0"/>
              <a:t>HDFS has web UI where its status can be tracked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60280" y="2059219"/>
            <a:ext cx="8894618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hdfs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dfs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–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ls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           #listing home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dir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hdfs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dfs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–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ls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/user          #listing user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dir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hdfs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dfs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–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du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–h /user       #space used</a:t>
            </a:r>
          </a:p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hdfs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dfs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–</a:t>
            </a:r>
            <a:r>
              <a:rPr lang="en-US" sz="2400" b="1" dirty="0" err="1">
                <a:latin typeface="Consolas" charset="0"/>
                <a:ea typeface="Consolas" charset="0"/>
                <a:cs typeface="Consolas" charset="0"/>
              </a:rPr>
              <a:t>mkdir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newdir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 #creating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dir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hdfs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dfs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–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put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myfile.csv .  #storing a file on HDFS</a:t>
            </a:r>
          </a:p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hdfs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dfs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–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myfile.csv .  #getting a file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fr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HDFS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9382" y="6400338"/>
            <a:ext cx="749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More about HDFS: https://indico.cern.ch/event/404527/</a:t>
            </a:r>
          </a:p>
        </p:txBody>
      </p:sp>
    </p:spTree>
    <p:extLst>
      <p:ext uri="{BB962C8B-B14F-4D97-AF65-F5344CB8AC3E}">
        <p14:creationId xmlns:p14="http://schemas.microsoft.com/office/powerpoint/2010/main" val="615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– (</a:t>
            </a:r>
            <a:r>
              <a:rPr lang="en-GB" dirty="0"/>
              <a:t>y</a:t>
            </a:r>
            <a:r>
              <a:rPr lang="en-GB" dirty="0" smtClean="0"/>
              <a:t>et another) Resource 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835512" cy="4607259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Manages </a:t>
            </a:r>
            <a:r>
              <a:rPr lang="en-GB" b="1" dirty="0" smtClean="0"/>
              <a:t>computing</a:t>
            </a:r>
            <a:r>
              <a:rPr lang="en-GB" dirty="0" smtClean="0"/>
              <a:t> </a:t>
            </a:r>
            <a:r>
              <a:rPr lang="en-GB" b="1" dirty="0" smtClean="0"/>
              <a:t>resources</a:t>
            </a:r>
            <a:r>
              <a:rPr lang="en-GB" dirty="0" smtClean="0"/>
              <a:t> available on the cluster</a:t>
            </a:r>
          </a:p>
          <a:p>
            <a:pPr lvl="1"/>
            <a:r>
              <a:rPr lang="en-GB" dirty="0" smtClean="0"/>
              <a:t>Memory and CPU cores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Creates the </a:t>
            </a:r>
            <a:r>
              <a:rPr lang="en-GB" b="1" dirty="0" smtClean="0"/>
              <a:t>environment</a:t>
            </a:r>
            <a:r>
              <a:rPr lang="en-GB" dirty="0" smtClean="0"/>
              <a:t> for Hadoop applications</a:t>
            </a:r>
          </a:p>
          <a:p>
            <a:pPr lvl="1"/>
            <a:r>
              <a:rPr lang="en-GB" dirty="0" smtClean="0"/>
              <a:t>Deploys applications(jobs) on the cluster</a:t>
            </a:r>
          </a:p>
          <a:p>
            <a:pPr lvl="1"/>
            <a:r>
              <a:rPr lang="en-GB" dirty="0" smtClean="0"/>
              <a:t>Coordination of application code distribution</a:t>
            </a:r>
          </a:p>
          <a:p>
            <a:pPr lvl="1"/>
            <a:r>
              <a:rPr lang="en-GB" dirty="0" smtClean="0"/>
              <a:t>Starting containers for application code executors on each of cluster nodes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N</a:t>
            </a:r>
            <a:r>
              <a:rPr lang="en-GB" b="1" dirty="0" smtClean="0"/>
              <a:t>egotiate </a:t>
            </a:r>
            <a:r>
              <a:rPr lang="en-GB" dirty="0" smtClean="0"/>
              <a:t>with users’ applications the amount of CPU and memory resources to be assign to them</a:t>
            </a:r>
          </a:p>
          <a:p>
            <a:endParaRPr lang="en-GB" dirty="0" smtClean="0"/>
          </a:p>
          <a:p>
            <a:r>
              <a:rPr lang="en-GB" dirty="0" smtClean="0"/>
              <a:t>Resolves </a:t>
            </a:r>
            <a:r>
              <a:rPr lang="en-GB" b="1" dirty="0" smtClean="0"/>
              <a:t>competitions </a:t>
            </a:r>
            <a:r>
              <a:rPr lang="en-GB" dirty="0" smtClean="0"/>
              <a:t>on resources</a:t>
            </a:r>
          </a:p>
          <a:p>
            <a:pPr lvl="1"/>
            <a:r>
              <a:rPr lang="en-GB" dirty="0" smtClean="0"/>
              <a:t>Applications assigned to YARN queues</a:t>
            </a:r>
          </a:p>
          <a:p>
            <a:pPr lvl="1"/>
            <a:r>
              <a:rPr lang="en-GB" dirty="0" smtClean="0"/>
              <a:t>Fairness of resource granting is implemented by YARN schedulers 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YARN components</a:t>
            </a:r>
          </a:p>
          <a:p>
            <a:pPr lvl="1"/>
            <a:r>
              <a:rPr lang="en-GB" dirty="0" smtClean="0"/>
              <a:t>Resource manager (single) – master service that coordinates local node managers. End point for Hadoop users’ applications</a:t>
            </a:r>
          </a:p>
          <a:p>
            <a:pPr lvl="1"/>
            <a:r>
              <a:rPr lang="en-GB" dirty="0" smtClean="0"/>
              <a:t>Node manager (many) - set up executors on local machine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submission </a:t>
            </a:r>
            <a:r>
              <a:rPr lang="en-GB" dirty="0" err="1" smtClean="0"/>
              <a:t>onYARN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079" y="1418301"/>
            <a:ext cx="8681605" cy="52734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32040" y="2375254"/>
            <a:ext cx="2003366" cy="1072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pl-PL" sz="1400" b="1" dirty="0"/>
              <a:t>Client Node</a:t>
            </a:r>
            <a:endParaRPr lang="en-US" sz="1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031073" y="2450065"/>
            <a:ext cx="1812175" cy="7337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pl-PL" sz="900" dirty="0"/>
              <a:t>                         </a:t>
            </a:r>
            <a:r>
              <a:rPr lang="pl-PL" sz="900" b="1" dirty="0"/>
              <a:t>JVM</a:t>
            </a:r>
            <a:endParaRPr lang="en-US" sz="900" b="1" dirty="0"/>
          </a:p>
        </p:txBody>
      </p:sp>
      <p:sp>
        <p:nvSpPr>
          <p:cNvPr id="6" name="Rectangle 5"/>
          <p:cNvSpPr/>
          <p:nvPr/>
        </p:nvSpPr>
        <p:spPr>
          <a:xfrm>
            <a:off x="2062798" y="2573560"/>
            <a:ext cx="552671" cy="4695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Application driver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3189656" y="2573560"/>
            <a:ext cx="570464" cy="373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/>
              <a:t>Job</a:t>
            </a:r>
          </a:p>
          <a:p>
            <a:pPr algn="ctr"/>
            <a:r>
              <a:rPr lang="pl-PL" sz="1000" dirty="0"/>
              <a:t>object</a:t>
            </a:r>
            <a:endParaRPr lang="en-US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11294" y="2818014"/>
            <a:ext cx="578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4986" y="2551926"/>
            <a:ext cx="538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/>
              <a:t>1. Run</a:t>
            </a:r>
            <a:endParaRPr lang="en-US" sz="1050" dirty="0"/>
          </a:p>
        </p:txBody>
      </p:sp>
      <p:sp>
        <p:nvSpPr>
          <p:cNvPr id="18" name="Rectangle 17"/>
          <p:cNvSpPr/>
          <p:nvPr/>
        </p:nvSpPr>
        <p:spPr>
          <a:xfrm>
            <a:off x="7699635" y="2375254"/>
            <a:ext cx="2003366" cy="10723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pl-PL" sz="1400" b="1" dirty="0"/>
              <a:t>Cluster </a:t>
            </a:r>
            <a:r>
              <a:rPr lang="en-GB" sz="1400" b="1" dirty="0" smtClean="0"/>
              <a:t>Master </a:t>
            </a:r>
            <a:r>
              <a:rPr lang="pl-PL" sz="1400" b="1" dirty="0" smtClean="0"/>
              <a:t>Node</a:t>
            </a:r>
            <a:endParaRPr lang="en-US" sz="14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7831325" y="2433442"/>
            <a:ext cx="1812175" cy="7337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pl-PL" sz="900" dirty="0"/>
              <a:t>                         </a:t>
            </a:r>
            <a:r>
              <a:rPr lang="pl-PL" sz="900" b="1" dirty="0"/>
              <a:t>JVM</a:t>
            </a:r>
            <a:endParaRPr lang="en-US" sz="900" b="1" dirty="0"/>
          </a:p>
        </p:txBody>
      </p:sp>
      <p:sp>
        <p:nvSpPr>
          <p:cNvPr id="20" name="Rectangle 19"/>
          <p:cNvSpPr/>
          <p:nvPr/>
        </p:nvSpPr>
        <p:spPr>
          <a:xfrm>
            <a:off x="8023218" y="2548623"/>
            <a:ext cx="1428387" cy="373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/>
              <a:t>YARN Resource Manager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32104" y="3567848"/>
            <a:ext cx="2003366" cy="23619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pl-PL" sz="1400" b="1" dirty="0"/>
              <a:t>Cluster Node</a:t>
            </a:r>
            <a:endParaRPr lang="en-US" sz="1400" b="1" dirty="0"/>
          </a:p>
        </p:txBody>
      </p:sp>
      <p:sp>
        <p:nvSpPr>
          <p:cNvPr id="23" name="Can 22"/>
          <p:cNvSpPr/>
          <p:nvPr/>
        </p:nvSpPr>
        <p:spPr>
          <a:xfrm>
            <a:off x="1956981" y="5401280"/>
            <a:ext cx="1953491" cy="1128537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HDFS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60121" y="2620721"/>
            <a:ext cx="4263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68483" y="2401065"/>
            <a:ext cx="17933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/>
              <a:t>2. Get new application/job id</a:t>
            </a:r>
            <a:endParaRPr lang="en-US" sz="105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3130154" y="2947414"/>
            <a:ext cx="447090" cy="2563924"/>
            <a:chOff x="1606154" y="2947414"/>
            <a:chExt cx="447090" cy="2563924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1606154" y="2947414"/>
              <a:ext cx="447090" cy="2563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6817949">
              <a:off x="920617" y="3910916"/>
              <a:ext cx="17008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50" dirty="0"/>
                <a:t>3. </a:t>
              </a:r>
              <a:r>
                <a:rPr lang="pl-PL" sz="1050" dirty="0" err="1"/>
                <a:t>Copy</a:t>
              </a:r>
              <a:r>
                <a:rPr lang="pl-PL" sz="1050" dirty="0"/>
                <a:t> job resources</a:t>
              </a:r>
              <a:endParaRPr lang="en-US" sz="1050" dirty="0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4917013" y="3703434"/>
            <a:ext cx="1812175" cy="7337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pl-PL" sz="900" dirty="0"/>
              <a:t>                         </a:t>
            </a:r>
            <a:r>
              <a:rPr lang="pl-PL" sz="900" b="1" dirty="0"/>
              <a:t>JVM</a:t>
            </a:r>
            <a:endParaRPr lang="en-US" sz="900" b="1" dirty="0"/>
          </a:p>
        </p:txBody>
      </p:sp>
      <p:sp>
        <p:nvSpPr>
          <p:cNvPr id="39" name="Rectangle 38"/>
          <p:cNvSpPr/>
          <p:nvPr/>
        </p:nvSpPr>
        <p:spPr>
          <a:xfrm>
            <a:off x="5108906" y="3818615"/>
            <a:ext cx="1428387" cy="373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/>
              <a:t>YARN </a:t>
            </a:r>
            <a:r>
              <a:rPr lang="pl-PL" sz="1200" b="1" dirty="0" err="1"/>
              <a:t>Node</a:t>
            </a:r>
            <a:r>
              <a:rPr lang="pl-PL" sz="1200" b="1" dirty="0"/>
              <a:t> Manager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4923247" y="4743204"/>
            <a:ext cx="1812175" cy="733708"/>
            <a:chOff x="3399246" y="4743204"/>
            <a:chExt cx="1812175" cy="733708"/>
          </a:xfrm>
        </p:grpSpPr>
        <p:sp>
          <p:nvSpPr>
            <p:cNvPr id="40" name="Rounded Rectangle 39"/>
            <p:cNvSpPr/>
            <p:nvPr/>
          </p:nvSpPr>
          <p:spPr>
            <a:xfrm>
              <a:off x="3399246" y="4743204"/>
              <a:ext cx="1812175" cy="73370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pl-PL" sz="900" dirty="0"/>
                <a:t>                         </a:t>
              </a:r>
              <a:r>
                <a:rPr lang="pl-PL" sz="900" b="1" dirty="0"/>
                <a:t>JVM</a:t>
              </a:r>
              <a:endParaRPr lang="en-US" sz="900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91139" y="4858384"/>
              <a:ext cx="1428387" cy="37385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A</a:t>
              </a:r>
              <a:r>
                <a:rPr lang="pl-PL" sz="1200" b="1" dirty="0" smtClean="0"/>
                <a:t>pplication </a:t>
              </a:r>
              <a:r>
                <a:rPr lang="pl-PL" sz="1200" b="1" dirty="0"/>
                <a:t>master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760120" y="2810822"/>
            <a:ext cx="4263097" cy="259960"/>
            <a:chOff x="2236119" y="2810822"/>
            <a:chExt cx="4263097" cy="259960"/>
          </a:xfrm>
        </p:grpSpPr>
        <p:sp>
          <p:nvSpPr>
            <p:cNvPr id="34" name="TextBox 33"/>
            <p:cNvSpPr txBox="1"/>
            <p:nvPr/>
          </p:nvSpPr>
          <p:spPr>
            <a:xfrm>
              <a:off x="3544482" y="2816866"/>
              <a:ext cx="18330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50" dirty="0"/>
                <a:t>4. Application job/submission</a:t>
              </a:r>
              <a:endParaRPr lang="en-US" sz="105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2236119" y="2810822"/>
              <a:ext cx="42630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6537293" y="2853909"/>
            <a:ext cx="1610412" cy="995398"/>
            <a:chOff x="5013293" y="2853909"/>
            <a:chExt cx="1610412" cy="995398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5013293" y="2853909"/>
              <a:ext cx="1485924" cy="9953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19546415">
              <a:off x="5063005" y="3059288"/>
              <a:ext cx="15607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50" dirty="0"/>
                <a:t>5. Start </a:t>
              </a:r>
              <a:r>
                <a:rPr lang="pl-PL" sz="1050" dirty="0" smtClean="0"/>
                <a:t>App </a:t>
              </a:r>
              <a:r>
                <a:rPr lang="pl-PL" sz="1050" dirty="0"/>
                <a:t>Master</a:t>
              </a:r>
              <a:endParaRPr lang="en-US" sz="105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644357" y="4962388"/>
            <a:ext cx="1601988" cy="830852"/>
            <a:chOff x="2120357" y="4962388"/>
            <a:chExt cx="1601988" cy="83085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2120357" y="4962388"/>
              <a:ext cx="1453551" cy="830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19829709">
              <a:off x="2380415" y="5010770"/>
              <a:ext cx="13419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50" dirty="0"/>
                <a:t>6. Get Input Splits</a:t>
              </a:r>
              <a:endParaRPr lang="en-US" sz="105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554523" y="2934128"/>
            <a:ext cx="1666592" cy="1989717"/>
            <a:chOff x="5030523" y="2934127"/>
            <a:chExt cx="1666592" cy="1989717"/>
          </a:xfrm>
        </p:grpSpPr>
        <p:sp>
          <p:nvSpPr>
            <p:cNvPr id="56" name="TextBox 55"/>
            <p:cNvSpPr txBox="1"/>
            <p:nvPr/>
          </p:nvSpPr>
          <p:spPr>
            <a:xfrm rot="18596196">
              <a:off x="5156575" y="3717786"/>
              <a:ext cx="13419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50" dirty="0"/>
                <a:t>7. Resource request</a:t>
              </a:r>
              <a:endParaRPr lang="en-US" sz="105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5030523" y="2934127"/>
              <a:ext cx="1666592" cy="1989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8265474" y="3941842"/>
            <a:ext cx="2003366" cy="2361908"/>
            <a:chOff x="6211727" y="4220325"/>
            <a:chExt cx="2003366" cy="2361908"/>
          </a:xfrm>
        </p:grpSpPr>
        <p:sp>
          <p:nvSpPr>
            <p:cNvPr id="21" name="Rectangle 20"/>
            <p:cNvSpPr/>
            <p:nvPr/>
          </p:nvSpPr>
          <p:spPr>
            <a:xfrm>
              <a:off x="6211727" y="4220325"/>
              <a:ext cx="2003366" cy="23619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pl-PL" sz="1400" b="1" dirty="0"/>
                <a:t>Cluster Node</a:t>
              </a:r>
              <a:endParaRPr lang="en-US" sz="1400" b="1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307324" y="4335962"/>
              <a:ext cx="1812175" cy="73370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pl-PL" sz="900" dirty="0"/>
                <a:t>                         </a:t>
              </a:r>
              <a:r>
                <a:rPr lang="pl-PL" sz="900" b="1" dirty="0"/>
                <a:t>JVM</a:t>
              </a:r>
              <a:endParaRPr lang="en-US" sz="9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99217" y="4451142"/>
              <a:ext cx="1428387" cy="37385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/>
                <a:t>Node Manager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6286880" y="5534143"/>
              <a:ext cx="1812175" cy="73370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pl-PL" sz="900" dirty="0"/>
                <a:t>                         </a:t>
              </a:r>
              <a:r>
                <a:rPr lang="pl-PL" sz="900" b="1" dirty="0"/>
                <a:t>JVM</a:t>
              </a:r>
              <a:endParaRPr lang="en-US" sz="900" b="1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78773" y="5649323"/>
              <a:ext cx="1428387" cy="37385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/>
                <a:t>Map or Reduse task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182469" y="4049870"/>
            <a:ext cx="2003366" cy="2361908"/>
            <a:chOff x="6211727" y="4220325"/>
            <a:chExt cx="2003366" cy="2361908"/>
          </a:xfrm>
        </p:grpSpPr>
        <p:sp>
          <p:nvSpPr>
            <p:cNvPr id="86" name="Rectangle 85"/>
            <p:cNvSpPr/>
            <p:nvPr/>
          </p:nvSpPr>
          <p:spPr>
            <a:xfrm>
              <a:off x="6211727" y="4220325"/>
              <a:ext cx="2003366" cy="23619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pl-PL" sz="1400" b="1" dirty="0"/>
                <a:t>Cluster Node</a:t>
              </a:r>
              <a:endParaRPr lang="en-US" sz="1400" b="1" dirty="0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6307324" y="4335962"/>
              <a:ext cx="1812175" cy="73370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pl-PL" sz="900" dirty="0"/>
                <a:t>                         </a:t>
              </a:r>
              <a:r>
                <a:rPr lang="pl-PL" sz="900" b="1" dirty="0"/>
                <a:t>JVM</a:t>
              </a:r>
              <a:endParaRPr lang="en-US" sz="900" b="1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499217" y="4451142"/>
              <a:ext cx="1428387" cy="37385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/>
                <a:t>Node Manager</a:t>
              </a: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6286880" y="5534143"/>
              <a:ext cx="1812175" cy="73370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pl-PL" sz="900" dirty="0"/>
                <a:t>                         </a:t>
              </a:r>
              <a:r>
                <a:rPr lang="pl-PL" sz="900" b="1" dirty="0"/>
                <a:t>JVM</a:t>
              </a:r>
              <a:endParaRPr lang="en-US" sz="900" b="1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78773" y="5649323"/>
              <a:ext cx="1428387" cy="37385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/>
                <a:t>Map or Reduse task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8089795" y="4156471"/>
            <a:ext cx="2003366" cy="23619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pl-PL" sz="1400" b="1" dirty="0"/>
              <a:t>Cluster Node</a:t>
            </a:r>
            <a:endParaRPr lang="en-US" sz="1400" b="1" dirty="0"/>
          </a:p>
        </p:txBody>
      </p:sp>
      <p:sp>
        <p:nvSpPr>
          <p:cNvPr id="93" name="Rounded Rectangle 92"/>
          <p:cNvSpPr/>
          <p:nvPr/>
        </p:nvSpPr>
        <p:spPr>
          <a:xfrm>
            <a:off x="8185393" y="4272108"/>
            <a:ext cx="1812175" cy="7337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pl-PL" sz="900" dirty="0"/>
              <a:t>                         </a:t>
            </a:r>
            <a:r>
              <a:rPr lang="pl-PL" sz="900" b="1" dirty="0"/>
              <a:t>JVM</a:t>
            </a:r>
            <a:endParaRPr lang="en-US" sz="900" b="1" dirty="0"/>
          </a:p>
        </p:txBody>
      </p:sp>
      <p:sp>
        <p:nvSpPr>
          <p:cNvPr id="94" name="Rectangle 93"/>
          <p:cNvSpPr/>
          <p:nvPr/>
        </p:nvSpPr>
        <p:spPr>
          <a:xfrm>
            <a:off x="8377286" y="4387289"/>
            <a:ext cx="1428387" cy="373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/>
              <a:t>YARN </a:t>
            </a:r>
            <a:r>
              <a:rPr lang="pl-PL" sz="1200" b="1" dirty="0" err="1"/>
              <a:t>Node</a:t>
            </a:r>
            <a:r>
              <a:rPr lang="pl-PL" sz="1200" b="1" dirty="0"/>
              <a:t> Manager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8164949" y="5470289"/>
            <a:ext cx="1812175" cy="733708"/>
            <a:chOff x="6640948" y="5470289"/>
            <a:chExt cx="1812175" cy="733708"/>
          </a:xfrm>
        </p:grpSpPr>
        <p:sp>
          <p:nvSpPr>
            <p:cNvPr id="95" name="Rounded Rectangle 94"/>
            <p:cNvSpPr/>
            <p:nvPr/>
          </p:nvSpPr>
          <p:spPr>
            <a:xfrm>
              <a:off x="6640948" y="5470289"/>
              <a:ext cx="1812175" cy="73370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pl-PL" sz="900" dirty="0"/>
                <a:t>                         </a:t>
              </a:r>
              <a:r>
                <a:rPr lang="pl-PL" sz="900" b="1" dirty="0"/>
                <a:t>JVM</a:t>
              </a:r>
              <a:endParaRPr lang="en-US" sz="900" b="1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32841" y="5602095"/>
              <a:ext cx="1428387" cy="37385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Application executor</a:t>
              </a:r>
              <a:endParaRPr lang="pl-PL" sz="1200" b="1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760121" y="5955830"/>
            <a:ext cx="4596721" cy="253916"/>
            <a:chOff x="2236120" y="5955830"/>
            <a:chExt cx="4596721" cy="253916"/>
          </a:xfrm>
        </p:grpSpPr>
        <p:sp>
          <p:nvSpPr>
            <p:cNvPr id="68" name="TextBox 67"/>
            <p:cNvSpPr txBox="1"/>
            <p:nvPr/>
          </p:nvSpPr>
          <p:spPr>
            <a:xfrm>
              <a:off x="3691574" y="5955830"/>
              <a:ext cx="16363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50" dirty="0"/>
                <a:t>9. Get </a:t>
              </a:r>
              <a:r>
                <a:rPr lang="pl-PL" sz="1050" dirty="0" err="1"/>
                <a:t>local</a:t>
              </a:r>
              <a:r>
                <a:rPr lang="pl-PL" sz="1050" dirty="0"/>
                <a:t> </a:t>
              </a:r>
              <a:r>
                <a:rPr lang="pl-PL" sz="1050" dirty="0" err="1"/>
                <a:t>input</a:t>
              </a:r>
              <a:r>
                <a:rPr lang="pl-PL" sz="1050" dirty="0"/>
                <a:t> data</a:t>
              </a:r>
              <a:endParaRPr lang="en-US" sz="1050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2236120" y="5975950"/>
              <a:ext cx="4596721" cy="42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6537292" y="4551878"/>
            <a:ext cx="1828274" cy="525837"/>
            <a:chOff x="5013292" y="4551877"/>
            <a:chExt cx="1828274" cy="525837"/>
          </a:xfrm>
        </p:grpSpPr>
        <p:sp>
          <p:nvSpPr>
            <p:cNvPr id="64" name="TextBox 63"/>
            <p:cNvSpPr txBox="1"/>
            <p:nvPr/>
          </p:nvSpPr>
          <p:spPr>
            <a:xfrm rot="20597167">
              <a:off x="5377585" y="4560442"/>
              <a:ext cx="13419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50" dirty="0"/>
                <a:t>8. Start containers</a:t>
              </a:r>
              <a:endParaRPr lang="en-US" sz="1050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5013292" y="4551877"/>
              <a:ext cx="1828274" cy="525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6395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in 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Typically user do not interact with YARN, the app does</a:t>
            </a:r>
          </a:p>
          <a:p>
            <a:r>
              <a:rPr lang="en-GB" dirty="0" smtClean="0"/>
              <a:t>Useful shell commands: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YARN master has a web UI where users can track the jobs</a:t>
            </a:r>
          </a:p>
          <a:p>
            <a:pPr lvl="1"/>
            <a:r>
              <a:rPr lang="en-GB" dirty="0" smtClean="0"/>
              <a:t>progress, counters etc.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391" y="3127165"/>
            <a:ext cx="1024807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yarn application –list          #listing apps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submited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yarn application -status &lt;id&gt;   #details about app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u="sng" dirty="0" smtClean="0">
                <a:latin typeface="Consolas" charset="0"/>
                <a:ea typeface="Consolas" charset="0"/>
                <a:cs typeface="Consolas" charset="0"/>
              </a:rPr>
              <a:t>yarn application –kill &lt;id&gt;     #kill running app</a:t>
            </a:r>
            <a:endParaRPr lang="en-US" sz="2400" u="sng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8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system based on </a:t>
            </a:r>
            <a:r>
              <a:rPr lang="en-GB" dirty="0" smtClean="0"/>
              <a:t>Hadoop ecosystem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086" y="1458684"/>
            <a:ext cx="2508706" cy="5085215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651330" y="4042679"/>
            <a:ext cx="1817914" cy="172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SOURCE</a:t>
            </a:r>
            <a:endParaRPr lang="en-GB" dirty="0"/>
          </a:p>
        </p:txBody>
      </p:sp>
      <p:sp>
        <p:nvSpPr>
          <p:cNvPr id="29" name="Right Arrow 28"/>
          <p:cNvSpPr/>
          <p:nvPr/>
        </p:nvSpPr>
        <p:spPr>
          <a:xfrm>
            <a:off x="2673689" y="4258918"/>
            <a:ext cx="2169886" cy="111034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1. Data Ingestion</a:t>
            </a:r>
            <a:endParaRPr lang="en-GB" dirty="0"/>
          </a:p>
        </p:txBody>
      </p:sp>
      <p:sp>
        <p:nvSpPr>
          <p:cNvPr id="30" name="Curved Left Arrow 29"/>
          <p:cNvSpPr/>
          <p:nvPr/>
        </p:nvSpPr>
        <p:spPr>
          <a:xfrm>
            <a:off x="7499467" y="1933234"/>
            <a:ext cx="1729465" cy="2264228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2. Analytic processing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69353" y="4570182"/>
            <a:ext cx="2248233" cy="7990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Graphical UI</a:t>
            </a:r>
            <a:endParaRPr lang="en-GB" dirty="0"/>
          </a:p>
        </p:txBody>
      </p:sp>
      <p:sp>
        <p:nvSpPr>
          <p:cNvPr id="32" name="Right Arrow 31"/>
          <p:cNvSpPr/>
          <p:nvPr/>
        </p:nvSpPr>
        <p:spPr>
          <a:xfrm>
            <a:off x="7491303" y="4738914"/>
            <a:ext cx="2178050" cy="40719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3. Publish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7139891" y="3196595"/>
            <a:ext cx="290065" cy="21092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2b. Low latency store</a:t>
            </a:r>
            <a:endParaRPr lang="en-GB" dirty="0"/>
          </a:p>
        </p:txBody>
      </p:sp>
      <p:sp>
        <p:nvSpPr>
          <p:cNvPr id="37" name="Curved Down Arrow 36"/>
          <p:cNvSpPr/>
          <p:nvPr/>
        </p:nvSpPr>
        <p:spPr>
          <a:xfrm rot="16200000">
            <a:off x="2904501" y="2007165"/>
            <a:ext cx="2085976" cy="1683657"/>
          </a:xfrm>
          <a:prstGeom prst="curved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1a. Reprocess the 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7932057" y="3860735"/>
            <a:ext cx="1737296" cy="40719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2a. Visualize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9676610" y="3616441"/>
            <a:ext cx="2248233" cy="7990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Shell/Notebook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98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7" grpId="0" animBg="1"/>
      <p:bldP spid="38" grpId="0" animBg="1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processing on Hadoop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5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619" y="365125"/>
            <a:ext cx="11348581" cy="1325563"/>
          </a:xfrm>
        </p:spPr>
        <p:txBody>
          <a:bodyPr/>
          <a:lstStyle/>
          <a:p>
            <a:r>
              <a:rPr lang="en-GB" dirty="0" err="1" smtClean="0"/>
              <a:t>MapReduce</a:t>
            </a:r>
            <a:r>
              <a:rPr lang="en-GB" dirty="0" smtClean="0"/>
              <a:t> – the first data processor on Hadoop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first batch data processing framework for Hadoop</a:t>
            </a:r>
          </a:p>
          <a:p>
            <a:r>
              <a:rPr lang="en-US" dirty="0" smtClean="0"/>
              <a:t>A programing model for parallel processing of a distributed data</a:t>
            </a:r>
          </a:p>
          <a:p>
            <a:pPr lvl="1"/>
            <a:r>
              <a:rPr lang="en-US" dirty="0" smtClean="0"/>
              <a:t>Executes in parallel user’s Java code</a:t>
            </a:r>
          </a:p>
          <a:p>
            <a:pPr lvl="1"/>
            <a:r>
              <a:rPr lang="en-US" dirty="0" smtClean="0"/>
              <a:t>2 stages: Map and Reduce</a:t>
            </a:r>
          </a:p>
          <a:p>
            <a:r>
              <a:rPr lang="en-US" dirty="0" smtClean="0"/>
              <a:t>Optimized on local data access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331628" y="5718636"/>
            <a:ext cx="6953846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2400" b="1" dirty="0"/>
              <a:t>HDFS</a:t>
            </a:r>
            <a:endParaRPr lang="pl-PL" b="1" dirty="0"/>
          </a:p>
          <a:p>
            <a:r>
              <a:rPr lang="pl-PL" dirty="0"/>
              <a:t>Hadoop Distributed File System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52250" y="4905835"/>
            <a:ext cx="4373253" cy="7166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2400" b="1" dirty="0">
                <a:solidFill>
                  <a:schemeClr val="tx1"/>
                </a:solidFill>
              </a:rPr>
              <a:t>YARN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Cluster resource manager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941622" y="4395991"/>
            <a:ext cx="3443967" cy="4136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MapReduce</a:t>
            </a:r>
          </a:p>
        </p:txBody>
      </p:sp>
    </p:spTree>
    <p:extLst>
      <p:ext uri="{BB962C8B-B14F-4D97-AF65-F5344CB8AC3E}">
        <p14:creationId xmlns:p14="http://schemas.microsoft.com/office/powerpoint/2010/main" val="133407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processing with </a:t>
            </a:r>
            <a:r>
              <a:rPr lang="pl-PL" dirty="0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60181" y="2853629"/>
            <a:ext cx="959304" cy="3474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solidFill>
                  <a:schemeClr val="bg1"/>
                </a:solidFill>
              </a:rPr>
              <a:t>Data Slice 1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85187" y="2853629"/>
            <a:ext cx="959304" cy="3474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solidFill>
                  <a:schemeClr val="bg1"/>
                </a:solidFill>
              </a:rPr>
              <a:t>Data Slice 2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10193" y="2851088"/>
            <a:ext cx="959304" cy="3474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solidFill>
                  <a:schemeClr val="bg1"/>
                </a:solidFill>
              </a:rPr>
              <a:t>Data Slice 3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35199" y="2854232"/>
            <a:ext cx="959304" cy="3474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solidFill>
                  <a:schemeClr val="bg1"/>
                </a:solidFill>
              </a:rPr>
              <a:t>Data Slice 4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60205" y="2855201"/>
            <a:ext cx="959304" cy="3474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solidFill>
                  <a:schemeClr val="bg1"/>
                </a:solidFill>
              </a:rPr>
              <a:t>Data Slice 5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85211" y="2855201"/>
            <a:ext cx="959304" cy="3474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solidFill>
                  <a:schemeClr val="bg1"/>
                </a:solidFill>
              </a:rPr>
              <a:t>Data Slice X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060181" y="3389086"/>
            <a:ext cx="959304" cy="2834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dirty="0"/>
              <a:t>Data processor</a:t>
            </a:r>
            <a:endParaRPr lang="en-US" sz="900" dirty="0"/>
          </a:p>
        </p:txBody>
      </p:sp>
      <p:sp>
        <p:nvSpPr>
          <p:cNvPr id="14" name="Oval 13"/>
          <p:cNvSpPr/>
          <p:nvPr/>
        </p:nvSpPr>
        <p:spPr>
          <a:xfrm>
            <a:off x="4085187" y="3389086"/>
            <a:ext cx="959304" cy="2834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dirty="0"/>
              <a:t>Data processor</a:t>
            </a:r>
            <a:endParaRPr lang="en-US" sz="900" dirty="0"/>
          </a:p>
        </p:txBody>
      </p:sp>
      <p:sp>
        <p:nvSpPr>
          <p:cNvPr id="15" name="Oval 14"/>
          <p:cNvSpPr/>
          <p:nvPr/>
        </p:nvSpPr>
        <p:spPr>
          <a:xfrm>
            <a:off x="5110193" y="3389086"/>
            <a:ext cx="959304" cy="2834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dirty="0"/>
              <a:t>Data processor</a:t>
            </a:r>
            <a:endParaRPr lang="en-US" sz="900" dirty="0"/>
          </a:p>
        </p:txBody>
      </p:sp>
      <p:sp>
        <p:nvSpPr>
          <p:cNvPr id="16" name="Oval 15"/>
          <p:cNvSpPr/>
          <p:nvPr/>
        </p:nvSpPr>
        <p:spPr>
          <a:xfrm>
            <a:off x="6135199" y="3389086"/>
            <a:ext cx="959304" cy="2834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dirty="0"/>
              <a:t>Data processor</a:t>
            </a:r>
            <a:endParaRPr lang="en-US" sz="900" dirty="0"/>
          </a:p>
        </p:txBody>
      </p:sp>
      <p:sp>
        <p:nvSpPr>
          <p:cNvPr id="17" name="Oval 16"/>
          <p:cNvSpPr/>
          <p:nvPr/>
        </p:nvSpPr>
        <p:spPr>
          <a:xfrm>
            <a:off x="7160205" y="3389086"/>
            <a:ext cx="959304" cy="2834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dirty="0"/>
              <a:t>Data processor</a:t>
            </a:r>
            <a:endParaRPr lang="en-US" sz="900" dirty="0"/>
          </a:p>
        </p:txBody>
      </p:sp>
      <p:sp>
        <p:nvSpPr>
          <p:cNvPr id="18" name="Oval 17"/>
          <p:cNvSpPr/>
          <p:nvPr/>
        </p:nvSpPr>
        <p:spPr>
          <a:xfrm>
            <a:off x="8185211" y="3389086"/>
            <a:ext cx="959304" cy="2834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dirty="0"/>
              <a:t>Data processor</a:t>
            </a:r>
            <a:endParaRPr 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1" y="3198493"/>
            <a:ext cx="13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- Extraction </a:t>
            </a:r>
          </a:p>
          <a:p>
            <a:r>
              <a:rPr lang="pl-PL" sz="1200" dirty="0"/>
              <a:t>- Filtering</a:t>
            </a:r>
          </a:p>
          <a:p>
            <a:r>
              <a:rPr lang="pl-PL" sz="1200" dirty="0"/>
              <a:t>- Transformation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4795868" y="4309229"/>
            <a:ext cx="959304" cy="2834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dirty="0"/>
              <a:t>Data collector</a:t>
            </a:r>
            <a:endParaRPr lang="en-US" sz="900" dirty="0"/>
          </a:p>
        </p:txBody>
      </p:sp>
      <p:sp>
        <p:nvSpPr>
          <p:cNvPr id="21" name="Oval 20"/>
          <p:cNvSpPr/>
          <p:nvPr/>
        </p:nvSpPr>
        <p:spPr>
          <a:xfrm>
            <a:off x="6069497" y="4308932"/>
            <a:ext cx="959304" cy="2834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dirty="0"/>
              <a:t>Data collector</a:t>
            </a:r>
            <a:endParaRPr lang="en-US" sz="900" dirty="0"/>
          </a:p>
        </p:txBody>
      </p:sp>
      <p:sp>
        <p:nvSpPr>
          <p:cNvPr id="22" name="Rectangle 21"/>
          <p:cNvSpPr/>
          <p:nvPr/>
        </p:nvSpPr>
        <p:spPr>
          <a:xfrm>
            <a:off x="5435600" y="4862471"/>
            <a:ext cx="949714" cy="3474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solidFill>
                  <a:schemeClr val="bg1"/>
                </a:solidFill>
              </a:rPr>
              <a:t>Result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31507" y="3904344"/>
            <a:ext cx="5184322" cy="2104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Data shuffling</a:t>
            </a:r>
            <a:endParaRPr lang="en-US" b="1" dirty="0"/>
          </a:p>
        </p:txBody>
      </p:sp>
      <p:cxnSp>
        <p:nvCxnSpPr>
          <p:cNvPr id="28" name="Straight Arrow Connector 27"/>
          <p:cNvCxnSpPr>
            <a:stCxn id="6" idx="2"/>
            <a:endCxn id="13" idx="0"/>
          </p:cNvCxnSpPr>
          <p:nvPr/>
        </p:nvCxnSpPr>
        <p:spPr>
          <a:xfrm>
            <a:off x="3539833" y="3201034"/>
            <a:ext cx="0" cy="18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64839" y="3201034"/>
            <a:ext cx="0" cy="18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97198" y="3198493"/>
            <a:ext cx="0" cy="18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614851" y="3203841"/>
            <a:ext cx="0" cy="18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639857" y="3187102"/>
            <a:ext cx="0" cy="18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670206" y="3198492"/>
            <a:ext cx="0" cy="18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539833" y="3679842"/>
            <a:ext cx="0" cy="18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564839" y="3679842"/>
            <a:ext cx="0" cy="18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597198" y="3677301"/>
            <a:ext cx="0" cy="18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614851" y="3682649"/>
            <a:ext cx="0" cy="18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39857" y="3665910"/>
            <a:ext cx="0" cy="18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670206" y="3677300"/>
            <a:ext cx="0" cy="18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26885" y="4119890"/>
            <a:ext cx="13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- Grouping</a:t>
            </a:r>
          </a:p>
          <a:p>
            <a:r>
              <a:rPr lang="pl-PL" sz="1200" dirty="0"/>
              <a:t>- Aggregating</a:t>
            </a:r>
          </a:p>
          <a:p>
            <a:r>
              <a:rPr lang="pl-PL" sz="1200" dirty="0"/>
              <a:t>- Dissmising</a:t>
            </a:r>
            <a:endParaRPr lang="en-US" sz="12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275520" y="4114801"/>
            <a:ext cx="0" cy="18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549149" y="4114800"/>
            <a:ext cx="0" cy="18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280444" y="4592430"/>
            <a:ext cx="155156" cy="25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342258" y="4603208"/>
            <a:ext cx="206893" cy="24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entagon 49"/>
          <p:cNvSpPr/>
          <p:nvPr/>
        </p:nvSpPr>
        <p:spPr>
          <a:xfrm flipH="1">
            <a:off x="9311241" y="3329267"/>
            <a:ext cx="1207761" cy="384781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Mapping</a:t>
            </a:r>
            <a:endParaRPr lang="en-US" dirty="0"/>
          </a:p>
        </p:txBody>
      </p:sp>
      <p:sp>
        <p:nvSpPr>
          <p:cNvPr id="51" name="Pentagon 50"/>
          <p:cNvSpPr/>
          <p:nvPr/>
        </p:nvSpPr>
        <p:spPr>
          <a:xfrm flipH="1">
            <a:off x="9311241" y="4250664"/>
            <a:ext cx="1207761" cy="384781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Reducing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311294" y="2566919"/>
            <a:ext cx="5569412" cy="270237"/>
            <a:chOff x="1545771" y="4650452"/>
            <a:chExt cx="5569412" cy="270237"/>
          </a:xfrm>
        </p:grpSpPr>
        <p:sp>
          <p:nvSpPr>
            <p:cNvPr id="53" name="TextBox 52"/>
            <p:cNvSpPr txBox="1"/>
            <p:nvPr/>
          </p:nvSpPr>
          <p:spPr>
            <a:xfrm>
              <a:off x="1545771" y="4654575"/>
              <a:ext cx="602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100" dirty="0"/>
                <a:t>Node 1</a:t>
              </a:r>
              <a:endParaRPr lang="en-US" sz="11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70389" y="4654575"/>
              <a:ext cx="602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100" dirty="0"/>
                <a:t>Node 2</a:t>
              </a:r>
              <a:endParaRPr lang="en-US" sz="11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87751" y="4654575"/>
              <a:ext cx="602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100" dirty="0"/>
                <a:t>Node 3</a:t>
              </a:r>
              <a:endParaRPr lang="en-US" sz="11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25169" y="4654575"/>
              <a:ext cx="602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100" dirty="0"/>
                <a:t>Node 4</a:t>
              </a:r>
              <a:endParaRPr lang="en-US" sz="11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98196" y="4659079"/>
              <a:ext cx="602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100" dirty="0"/>
                <a:t>Node 5</a:t>
              </a:r>
              <a:endParaRPr lang="en-US" sz="11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12839" y="4650452"/>
              <a:ext cx="602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100" dirty="0"/>
                <a:t>Node X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272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40" grpId="0"/>
      <p:bldP spid="50" grpId="0" animBg="1"/>
      <p:bldP spid="5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/>
              <a:t>Example: The famous „world counting”</a:t>
            </a:r>
            <a:endParaRPr lang="en-US" sz="3600" dirty="0"/>
          </a:p>
        </p:txBody>
      </p:sp>
      <p:pic>
        <p:nvPicPr>
          <p:cNvPr id="4" name="Picture 2" descr="http://1.bp.blogspot.com/-1rvDcD8nais/ULclGseGosI/AAAAAAAAADc/md6YKmiZ4XU/s1600/wordcount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68" y="2257538"/>
            <a:ext cx="9017732" cy="418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26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8693"/>
            <a:ext cx="10774574" cy="838200"/>
          </a:xfrm>
        </p:spPr>
        <p:txBody>
          <a:bodyPr/>
          <a:lstStyle/>
          <a:p>
            <a:r>
              <a:rPr lang="en-GB" dirty="0" smtClean="0"/>
              <a:t>MR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5442"/>
            <a:ext cx="10515600" cy="5045153"/>
          </a:xfrm>
        </p:spPr>
        <p:txBody>
          <a:bodyPr/>
          <a:lstStyle/>
          <a:p>
            <a:r>
              <a:rPr lang="pl-PL" dirty="0" smtClean="0"/>
              <a:t>Counting </a:t>
            </a:r>
            <a:r>
              <a:rPr lang="en-GB" dirty="0" smtClean="0"/>
              <a:t>certain specific rows in t</a:t>
            </a:r>
            <a:r>
              <a:rPr lang="pl-PL" dirty="0" smtClean="0"/>
              <a:t>he </a:t>
            </a:r>
            <a:r>
              <a:rPr lang="pl-PL" dirty="0" smtClean="0"/>
              <a:t>collection</a:t>
            </a:r>
          </a:p>
          <a:p>
            <a:pPr lvl="1"/>
            <a:r>
              <a:rPr lang="pl-PL" dirty="0" smtClean="0"/>
              <a:t>Oracle version</a:t>
            </a:r>
          </a:p>
          <a:p>
            <a:endParaRPr lang="pl-PL" dirty="0"/>
          </a:p>
          <a:p>
            <a:endParaRPr lang="pl-PL" dirty="0" smtClean="0"/>
          </a:p>
          <a:p>
            <a:pPr lvl="1"/>
            <a:r>
              <a:rPr lang="pl-PL" dirty="0" smtClean="0"/>
              <a:t>MapReduce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5464" y="1903934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/*+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parallel(</a:t>
            </a:r>
            <a:r>
              <a:rPr lang="pl-PL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*/ count(*) </a:t>
            </a:r>
            <a:endParaRPr lang="pl-PL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my_table</a:t>
            </a:r>
            <a:endParaRPr lang="pl-PL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col93&gt;100000 and col20=1;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271052"/>
            <a:ext cx="769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l-PL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en-GB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method</a:t>
            </a:r>
            <a:r>
              <a:rPr lang="pl-PL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body</a:t>
            </a:r>
          </a:p>
          <a:p>
            <a:r>
              <a:rPr lang="pl-PL" b="1" dirty="0">
                <a:latin typeface="Courier New" pitchFamily="49" charset="0"/>
                <a:cs typeface="Courier New" pitchFamily="49" charset="0"/>
              </a:rPr>
              <a:t>LongWritable 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one = new LongWritable(1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l-PL" b="1" dirty="0">
                <a:latin typeface="Courier New" pitchFamily="49" charset="0"/>
                <a:cs typeface="Courier New" pitchFamily="49" charset="0"/>
              </a:rPr>
              <a:t>NullWritable 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nw = NullWritable.get();</a:t>
            </a:r>
            <a:endParaRPr lang="pl-PL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pl-PL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ecords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line.split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(',');</a:t>
            </a:r>
            <a:endParaRPr lang="pl-PL" b="1" dirty="0">
              <a:latin typeface="Courier New" pitchFamily="49" charset="0"/>
              <a:cs typeface="Courier New" pitchFamily="49" charset="0"/>
            </a:endParaRPr>
          </a:p>
          <a:p>
            <a:endParaRPr lang="pl-PL" b="1" dirty="0">
              <a:latin typeface="Courier New" pitchFamily="49" charset="0"/>
              <a:cs typeface="Courier New" pitchFamily="49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pl-PL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ight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 = Integer.parseInt(</a:t>
            </a:r>
            <a:r>
              <a:rPr lang="pl-PL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records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[19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]);</a:t>
            </a:r>
            <a:endParaRPr lang="pl-PL" b="1" dirty="0">
              <a:latin typeface="Courier New" pitchFamily="49" charset="0"/>
              <a:cs typeface="Courier New" pitchFamily="49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pl-PL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 = Float.parseFloat(</a:t>
            </a:r>
            <a:r>
              <a:rPr lang="pl-PL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records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[92]);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(tight==1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&gt;100000)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pl-PL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collector.collect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nw,one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pl-PL" b="1" dirty="0">
              <a:latin typeface="Courier New" pitchFamily="49" charset="0"/>
              <a:cs typeface="Courier New" pitchFamily="49" charset="0"/>
            </a:endParaRPr>
          </a:p>
          <a:p>
            <a:endParaRPr lang="pl-PL" b="1" dirty="0">
              <a:latin typeface="Courier New" pitchFamily="49" charset="0"/>
              <a:cs typeface="Courier New" pitchFamily="49" charset="0"/>
            </a:endParaRPr>
          </a:p>
          <a:p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0944" y="334139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//REDUCER </a:t>
            </a:r>
            <a:r>
              <a:rPr lang="en-GB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method </a:t>
            </a:r>
            <a:r>
              <a:rPr lang="pl-PL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body</a:t>
            </a:r>
            <a:endParaRPr lang="pl-PL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values.hasNext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values.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().get();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output.collect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NullWritable.get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(), 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new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LongWritable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(sum));</a:t>
            </a:r>
          </a:p>
          <a:p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6F20883-B84D-4217-B36D-525377B5EC18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6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Practice yourself!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Example scripts and code available</a:t>
            </a:r>
            <a:endParaRPr lang="en-GB" dirty="0"/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https://gitlab.cern.ch/db/hadoop-intro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$ git clone https://:@gitlab.cern.ch:8443/db/hadoop-intro.git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How to get Hadoop environment quickly?</a:t>
            </a:r>
          </a:p>
          <a:p>
            <a:pPr lvl="1"/>
            <a:r>
              <a:rPr lang="en-GB" dirty="0" smtClean="0"/>
              <a:t>For playground use Cloudera </a:t>
            </a:r>
            <a:r>
              <a:rPr lang="en-GB" dirty="0" err="1" smtClean="0"/>
              <a:t>Quickstart</a:t>
            </a:r>
            <a:r>
              <a:rPr lang="en-GB" dirty="0" smtClean="0"/>
              <a:t> VM</a:t>
            </a:r>
          </a:p>
          <a:p>
            <a:pPr lvl="1"/>
            <a:r>
              <a:rPr lang="en-GB" dirty="0" smtClean="0"/>
              <a:t>For serious development file a ticket to Hadoop Service (after the training)</a:t>
            </a:r>
          </a:p>
          <a:p>
            <a:pPr lvl="1"/>
            <a:endParaRPr lang="en-GB" dirty="0"/>
          </a:p>
          <a:p>
            <a:r>
              <a:rPr lang="en-GB" dirty="0" smtClean="0"/>
              <a:t>Cloudera </a:t>
            </a:r>
            <a:r>
              <a:rPr lang="en-GB" dirty="0" err="1" smtClean="0"/>
              <a:t>Quickstart</a:t>
            </a:r>
            <a:endParaRPr lang="en-GB" dirty="0" smtClean="0"/>
          </a:p>
          <a:p>
            <a:pPr lvl="1"/>
            <a:r>
              <a:rPr lang="en-GB" dirty="0" smtClean="0"/>
              <a:t>Image available in CERN’s </a:t>
            </a:r>
            <a:r>
              <a:rPr lang="en-GB" dirty="0" err="1" smtClean="0"/>
              <a:t>Openstack</a:t>
            </a:r>
            <a:r>
              <a:rPr lang="en-GB" dirty="0" smtClean="0"/>
              <a:t> : </a:t>
            </a:r>
            <a:r>
              <a:rPr lang="en-GB" dirty="0">
                <a:hlinkClick r:id="rId3"/>
              </a:rPr>
              <a:t>CentOS 6 - Cloudera </a:t>
            </a:r>
            <a:r>
              <a:rPr lang="en-GB" dirty="0" err="1" smtClean="0">
                <a:hlinkClick r:id="rId3"/>
              </a:rPr>
              <a:t>Quickstart</a:t>
            </a:r>
            <a:endParaRPr lang="en-GB" dirty="0" smtClean="0"/>
          </a:p>
          <a:p>
            <a:pPr lvl="1"/>
            <a:r>
              <a:rPr lang="en-GB" dirty="0" smtClean="0"/>
              <a:t>Get it from Cloudera:  </a:t>
            </a:r>
          </a:p>
          <a:p>
            <a:pPr marL="914400" lvl="2" indent="0">
              <a:buNone/>
            </a:pPr>
            <a:r>
              <a:rPr lang="en-GB" dirty="0" smtClean="0">
                <a:hlinkClick r:id="rId4"/>
              </a:rPr>
              <a:t>https://www.cloudera.com/downloads/quickstart_vms/5-8.html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082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825626"/>
            <a:ext cx="10682514" cy="32688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problem</a:t>
            </a:r>
          </a:p>
          <a:p>
            <a:pPr lvl="1"/>
            <a:r>
              <a:rPr lang="en-US" dirty="0" smtClean="0"/>
              <a:t>Q: „What happens after two rainy days in the Geneva region?”</a:t>
            </a:r>
          </a:p>
          <a:p>
            <a:pPr lvl="1"/>
            <a:r>
              <a:rPr lang="en-US" dirty="0" smtClean="0"/>
              <a:t>A: „Monday”</a:t>
            </a:r>
          </a:p>
          <a:p>
            <a:r>
              <a:rPr lang="en-US" dirty="0" smtClean="0"/>
              <a:t>The goal</a:t>
            </a:r>
          </a:p>
          <a:p>
            <a:pPr lvl="1"/>
            <a:r>
              <a:rPr lang="en-US" dirty="0" smtClean="0"/>
              <a:t>Proof if the theory is true or false with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uild a histogram of days of a week preceded by 2 or more bad weather days based on </a:t>
            </a:r>
            <a:r>
              <a:rPr lang="en-US" dirty="0" err="1" smtClean="0"/>
              <a:t>meteo</a:t>
            </a:r>
            <a:r>
              <a:rPr lang="en-US" dirty="0" smtClean="0"/>
              <a:t> data for GVA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11602" y="6081483"/>
            <a:ext cx="3185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45622" y="6081484"/>
            <a:ext cx="295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Mon | Tue |Wed |Thu | Fr | Sat | Sun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897087" y="5341255"/>
            <a:ext cx="0" cy="74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3155374" y="5580563"/>
            <a:ext cx="841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/>
              <a:t> </a:t>
            </a:r>
            <a:r>
              <a:rPr lang="pl-PL" sz="1100" dirty="0" err="1"/>
              <a:t>days</a:t>
            </a:r>
            <a:r>
              <a:rPr lang="pl-PL" sz="1100" dirty="0"/>
              <a:t> count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750134" y="5208954"/>
            <a:ext cx="2956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718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825625"/>
            <a:ext cx="10099368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The source data  (http://rp5.co.uk)</a:t>
            </a:r>
          </a:p>
          <a:p>
            <a:pPr lvl="1"/>
            <a:r>
              <a:rPr lang="en-US" dirty="0" smtClean="0"/>
              <a:t>Source: Last 5 years of weather data taken at GVA airport</a:t>
            </a:r>
          </a:p>
          <a:p>
            <a:pPr lvl="1"/>
            <a:r>
              <a:rPr lang="en-US" dirty="0" smtClean="0"/>
              <a:t>CSV format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a bad weather day?:</a:t>
            </a:r>
          </a:p>
          <a:p>
            <a:pPr lvl="1"/>
            <a:r>
              <a:rPr lang="en-US" dirty="0" smtClean="0"/>
              <a:t>Weather anomalies (col </a:t>
            </a:r>
            <a:r>
              <a:rPr lang="en-US" dirty="0" err="1" smtClean="0"/>
              <a:t>nr</a:t>
            </a:r>
            <a:r>
              <a:rPr lang="en-US" dirty="0" smtClean="0"/>
              <a:t> 11) between 8am and 10pm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0307" y="2954853"/>
            <a:ext cx="1715237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"Local time in Geneva (airport)";"T";"P0";"P";"U";"DD";"Ff";"ff10";"WW";"W'W'";"c";"VV";"Td";</a:t>
            </a:r>
          </a:p>
          <a:p>
            <a:r>
              <a:rPr lang="en-US" sz="1000" dirty="0"/>
              <a:t>"06.06.2015 00:50";"18.0";"730.4";"767.3";"100";"variable wind direction";"2";"";"";"";"No Significant Clouds";"10.0 and more";"18.0";</a:t>
            </a:r>
          </a:p>
          <a:p>
            <a:r>
              <a:rPr lang="en-US" sz="1000" dirty="0"/>
              <a:t>"06.06.2015 00:20";"18.0";"730.4";"767.3";"94";"variable wind direction";"1";"";"";"";"Few clouds (10-30%) 300 m, scattered clouds (40-50%) 3300 m";"10.0 and more";"17.0";</a:t>
            </a:r>
          </a:p>
          <a:p>
            <a:r>
              <a:rPr lang="en-US" sz="1000" dirty="0"/>
              <a:t>"05.06.2015 23:50";"19.0";"730.5";"767.3";"88";"Wind blowing from the west";"2";"";"";"";"Few clouds (10-30%) 300 m, broken clouds (60-90%) 5400 m";"10.0 and more";"17.0";</a:t>
            </a:r>
          </a:p>
          <a:p>
            <a:r>
              <a:rPr lang="en-US" sz="1000" dirty="0"/>
              <a:t>"05.06.2015 23:20";"19.0";"729.9";"766.6";"83";"Wind blowing from the south-east";"4";"";"";"";"Few clouds (10-30%) 300 m, scattered clouds (40-50%) 2400 m, overcast (100%) 4500 m";"10.0 and more";"16.0";</a:t>
            </a:r>
          </a:p>
          <a:p>
            <a:r>
              <a:rPr lang="en-US" sz="1000" dirty="0"/>
              <a:t>"05.06.2015 22:50";"19.0";"729.9";"766.6";"94";"Wind blowing from the east-northeast";"5";"";"Light shower(s), rain";"";"Few clouds (10-30%) 1800 m, scattered clouds (40-50%) 2400 m, broken clouds (60-90%) 3000 m";"10.0 and more";"18.0";</a:t>
            </a:r>
          </a:p>
          <a:p>
            <a:r>
              <a:rPr lang="en-US" sz="1000" dirty="0"/>
              <a:t>"05.06.2015 22:20";"20.0";"730.7";"767.3";"88";"Wind blowing from the north-west";"2";"";"Light shower(s), rain, in the vicinity thunderstorm";"";"Few clouds (10-30%) 1800 m, cumulonimbus clouds , broken clouds (60-90%) 2400 m";"10.0 and more";"18.0";</a:t>
            </a:r>
          </a:p>
          <a:p>
            <a:r>
              <a:rPr lang="en-US" sz="1000" dirty="0"/>
              <a:t>"05.06.2015 21:50";"22.0";"730.2";"766.6";"73";"Wind blowing from the south";"7";"";"Thunderstorm";"";"Few clouds (10-30%) 1800 m, cumulonimbus clouds , scattered clouds (40-50%) 2100 m, broken clouds (60-90%) 3000 m";"10.0 and more";"17.0";</a:t>
            </a:r>
          </a:p>
          <a:p>
            <a:r>
              <a:rPr lang="en-US" sz="1000" dirty="0"/>
              <a:t>"05.06.2015 21:20";"23.0";"729.6";"765.8";"78";"Wind blowing from the west-southwest";"4";"";"Light shower(s), rain, in the vicinity thunderstorm";"";"Few clouds (10-30%) 1740 m, cumulonimbus clouds , scattered clouds (40-50%) 2100 m, broken clouds (60-90%) 3000 m";"10.0 and more";"19.0";</a:t>
            </a:r>
          </a:p>
          <a:p>
            <a:r>
              <a:rPr lang="en-US" sz="1000" dirty="0"/>
              <a:t>"05.06.2015 20:50";"23.0";"728.8";"765.0";"65";"variable wind direction";"2";"";"In the vicinity thunderstorm";"";"Scattered clouds (40-50%) 1950 m, cumulonimbus clouds , scattered clouds (40-50%) 2100 m, broken clouds (60-90%) 3300 m";"10.0 and more";"16.0";</a:t>
            </a:r>
          </a:p>
          <a:p>
            <a:r>
              <a:rPr lang="en-US" sz="1000" dirty="0"/>
              <a:t>"05.06.2015 20:20";"23.0";"728.2";"764.3";"74";"Wind blowing from the west-northwest";"4";"";"Light thunderstorm, rain";"";"Scattered clouds (40-50%) 1950 m, cumulonimbus clouds , scattered clouds (40-50%) 2100 m, broken clouds (60-90%) 3300 m";"10.0 and more";"18.0";</a:t>
            </a:r>
          </a:p>
          <a:p>
            <a:r>
              <a:rPr lang="en-US" sz="1000" dirty="0"/>
              <a:t>"05.06.2015 19:50";"28.0";"728.0";"763.5";"45";"Wind blowing from the south-west";"5";"11";"Thunderstorm";"";"Scattered clouds (40-50%) 1950 m, cumulonimbus clouds , scattered clouds (40-50%) 2100 m, broken clouds (60-90%) 6300 m";"10.0 and more";"15.0";</a:t>
            </a:r>
          </a:p>
          <a:p>
            <a:r>
              <a:rPr lang="en-US" sz="1000" dirty="0"/>
              <a:t>"05.06.2015 19:20";"28.0";"728.0";"763.5";"42";"Wind blowing from the north-northeast";"2";"";"In the vicinity thunderstorm";"";"Few clouds (10-30%) 1950 m, cumulonimbus clouds , broken clouds (60-90%) 6300 m";"10.0 and more";"14.0";</a:t>
            </a:r>
          </a:p>
        </p:txBody>
      </p:sp>
    </p:spTree>
    <p:extLst>
      <p:ext uri="{BB962C8B-B14F-4D97-AF65-F5344CB8AC3E}">
        <p14:creationId xmlns:p14="http://schemas.microsoft.com/office/powerpoint/2010/main" val="1423200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</a:t>
            </a:r>
            <a:r>
              <a:rPr lang="en-GB" dirty="0" err="1" smtClean="0"/>
              <a:t>MapReduce</a:t>
            </a:r>
            <a:r>
              <a:rPr lang="en-GB" dirty="0" smtClean="0"/>
              <a:t>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15" y="1690688"/>
            <a:ext cx="12235542" cy="5116511"/>
          </a:xfrm>
        </p:spPr>
        <p:txBody>
          <a:bodyPr>
            <a:normAutofit fontScale="70000" lnSpcReduction="2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Code: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https://gitlab.cern.ch/db/hadoop-intro/tree/master/MapReduce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17057" y="1482367"/>
            <a:ext cx="7598229" cy="1008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sz="600" dirty="0" smtClean="0">
                <a:solidFill>
                  <a:schemeClr val="tx1"/>
                </a:solidFill>
              </a:rPr>
              <a:t>"06.06.2015 00:50";"18.0";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"06.06.2015 00:20";"18.0";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23:50";"19.0";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23:20";"19.0";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22:50";"19.0";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22:20";"20.0";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21:50";"22.0";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21:20";"23.0";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20:50";"23.0";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20:20";"23.0";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19:50";"28.0";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"06.06.2015 00:50";"18.0";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"06.06.2015 00:20";"18.0";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23:50";"19.0";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23:20";"19.0";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22:50";"19.0";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22:20";"20.0";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21:50";"22.0";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21:20";"23.0";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20:50";"23.0";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20:20";"23.0";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19:50";"28.0";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"06.06.2015 00:50";"18.0";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"06.06.2015 00:20";"18.0";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23:50";"19.0";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23:20";"19.0";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22:50";"19.0";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22:20";"20.0";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21:50";"22.0";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21:20";"23.0";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20:50";"23.0";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20:20";"23.0";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19:50";"28.0";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"06.06.2015 00:50";"18.0";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"06.06.2015 00:20";"18.0";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23:50";"19.0";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23:20";"19.0";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22:50";"19.0";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22:20";"20.0";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21:50";"22.0";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21:20";"23.0";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20:50";"23.0";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20:20";"23.0";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19:50";"28.0";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"06.06.2015 00:50";"18.0";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"06.06.2015 00:20";"18.0";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23:50";"19.0";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23:20";"19.0";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22:50";"19.0";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22:20";"20.0";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21:50";"22.0";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21:20";"23.0";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20:50";"23.0";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20:20";"23.0";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19:50";"28.0";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"05.06.2015 19:20";"28.0";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9677"/>
            <a:ext cx="2162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Input Data</a:t>
            </a:r>
            <a:r>
              <a:rPr lang="en-GB" dirty="0" smtClean="0"/>
              <a:t>:</a:t>
            </a:r>
          </a:p>
          <a:p>
            <a:r>
              <a:rPr lang="en-US" sz="1200" dirty="0" smtClean="0"/>
              <a:t>Record: Weather report every hour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833258" y="3255305"/>
            <a:ext cx="1643742" cy="66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sz="600" dirty="0" smtClean="0">
                <a:solidFill>
                  <a:schemeClr val="tx1"/>
                </a:solidFill>
              </a:rPr>
              <a:t>2016.09.11      0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2016.09.12      0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2016.09.13      0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2016.09.20      6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2016.09.26      5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2016.09.30      3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2016.10.04      3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2016.10.05      0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2016.10.06      0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2016.10.07      0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2016.10.10      2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2016.10.12      1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2016.10.15      2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2016.10.20      4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2016.10.21      0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2016.10.22      0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2016.10.27      4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857" y="3145284"/>
            <a:ext cx="3227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Reduced d</a:t>
            </a:r>
            <a:r>
              <a:rPr lang="pl-PL" dirty="0" smtClean="0"/>
              <a:t>ata</a:t>
            </a:r>
            <a:r>
              <a:rPr lang="en-GB" dirty="0" smtClean="0"/>
              <a:t>:</a:t>
            </a:r>
          </a:p>
          <a:p>
            <a:r>
              <a:rPr lang="en-US" sz="1200" dirty="0" smtClean="0"/>
              <a:t>Record: Dates with good weather preceded by</a:t>
            </a:r>
          </a:p>
          <a:p>
            <a:r>
              <a:rPr lang="en-US" sz="1200" dirty="0" smtClean="0"/>
              <a:t>two or more days with bad weather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17057" y="2491110"/>
            <a:ext cx="2616201" cy="764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477000" y="2491111"/>
            <a:ext cx="3338286" cy="764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99529" y="4609371"/>
            <a:ext cx="711200" cy="581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sz="600" dirty="0" smtClean="0">
                <a:solidFill>
                  <a:schemeClr val="tx1"/>
                </a:solidFill>
              </a:rPr>
              <a:t>Monday 32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Tuesday 0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Wednesday 3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Thursday 10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Friday</a:t>
            </a:r>
            <a:r>
              <a:rPr lang="en-US" sz="600" dirty="0">
                <a:solidFill>
                  <a:schemeClr val="tx1"/>
                </a:solidFill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20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Saturday 23</a:t>
            </a:r>
          </a:p>
          <a:p>
            <a:r>
              <a:rPr lang="en-US" sz="600" dirty="0" smtClean="0">
                <a:solidFill>
                  <a:schemeClr val="tx1"/>
                </a:solidFill>
              </a:rPr>
              <a:t>Sunday 25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33258" y="3917410"/>
            <a:ext cx="466271" cy="69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010730" y="3917410"/>
            <a:ext cx="466270" cy="69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0714" y="4636682"/>
            <a:ext cx="3744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Reduced d</a:t>
            </a:r>
            <a:r>
              <a:rPr lang="pl-PL" dirty="0" smtClean="0"/>
              <a:t>ata</a:t>
            </a:r>
            <a:r>
              <a:rPr lang="en-GB" dirty="0" smtClean="0"/>
              <a:t>:</a:t>
            </a:r>
          </a:p>
          <a:p>
            <a:r>
              <a:rPr lang="en-US" sz="1200" dirty="0" smtClean="0"/>
              <a:t>Record: Day of a week with counter of occurrences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2075543" y="1291771"/>
            <a:ext cx="8040914" cy="2859315"/>
          </a:xfrm>
          <a:prstGeom prst="round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10116457" y="2551555"/>
            <a:ext cx="171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MR job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4158342" y="2828681"/>
            <a:ext cx="2960915" cy="2859315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7191829" y="4659510"/>
            <a:ext cx="171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MR job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6379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7" grpId="0" animBg="1"/>
      <p:bldP spid="23" grpId="0"/>
      <p:bldP spid="28" grpId="0" animBg="1"/>
      <p:bldP spid="29" grpId="0"/>
      <p:bldP spid="30" grpId="0" animBg="1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 of </a:t>
            </a:r>
            <a:r>
              <a:rPr lang="en-GB" dirty="0" err="1" smtClean="0"/>
              <a:t>MapReduce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Not interactive</a:t>
            </a:r>
          </a:p>
          <a:p>
            <a:pPr lvl="1"/>
            <a:r>
              <a:rPr lang="en-GB" dirty="0" smtClean="0"/>
              <a:t>Process of scheduling job takes significant amount of time</a:t>
            </a:r>
          </a:p>
          <a:p>
            <a:pPr lvl="2"/>
            <a:r>
              <a:rPr lang="en-GB" dirty="0" smtClean="0"/>
              <a:t>Negotiation with YARN, sending client code, application master has to setup (start JVM,  etc.)</a:t>
            </a:r>
          </a:p>
          <a:p>
            <a:pPr lvl="1"/>
            <a:r>
              <a:rPr lang="en-GB" dirty="0" smtClean="0"/>
              <a:t>Typically separate executor (data processor) for each data unit (e.g. HDFS block)</a:t>
            </a:r>
          </a:p>
          <a:p>
            <a:pPr lvl="2"/>
            <a:r>
              <a:rPr lang="en-GB" dirty="0" smtClean="0"/>
              <a:t>A lot of executors has to be started (JVM and local environment has to be setup) , short life-time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Complex processing requires to lunch multiple MR jobs</a:t>
            </a:r>
          </a:p>
          <a:p>
            <a:pPr lvl="1"/>
            <a:r>
              <a:rPr lang="en-GB" dirty="0" smtClean="0"/>
              <a:t>Only 2 stages per job</a:t>
            </a:r>
          </a:p>
          <a:p>
            <a:pPr lvl="1"/>
            <a:r>
              <a:rPr lang="en-GB" dirty="0" smtClean="0"/>
              <a:t>Intermediate results has to be dump to HDFS &lt;- takes time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Each data processing task has to be implemented by a user</a:t>
            </a:r>
          </a:p>
          <a:p>
            <a:pPr lvl="1"/>
            <a:r>
              <a:rPr lang="en-GB" dirty="0" smtClean="0"/>
              <a:t>Time consuming process especially for data exploration cases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0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Apache Hive for SQL with MR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556"/>
            <a:ext cx="10515600" cy="4727933"/>
          </a:xfrm>
        </p:spPr>
        <p:txBody>
          <a:bodyPr/>
          <a:lstStyle/>
          <a:p>
            <a:r>
              <a:rPr lang="en-US" dirty="0" smtClean="0"/>
              <a:t>Data warehousing layer on top of Hadoop</a:t>
            </a:r>
          </a:p>
          <a:p>
            <a:pPr lvl="1"/>
            <a:r>
              <a:rPr lang="en-US" dirty="0" smtClean="0"/>
              <a:t>table abstractions and query language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SQL-like language (</a:t>
            </a:r>
            <a:r>
              <a:rPr lang="en-US" dirty="0" err="1" smtClean="0"/>
              <a:t>HiveQL</a:t>
            </a:r>
            <a:r>
              <a:rPr lang="en-US" dirty="0" smtClean="0"/>
              <a:t>) for “batch” data processing</a:t>
            </a:r>
          </a:p>
          <a:p>
            <a:endParaRPr lang="en-US" dirty="0" smtClean="0"/>
          </a:p>
          <a:p>
            <a:r>
              <a:rPr lang="en-US" dirty="0" smtClean="0"/>
              <a:t>SQL is translated into one or series of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  <a:p>
            <a:pPr lvl="1"/>
            <a:r>
              <a:rPr lang="en-US" dirty="0" smtClean="0"/>
              <a:t>No need to write and compile Java code</a:t>
            </a:r>
          </a:p>
          <a:p>
            <a:endParaRPr lang="en-US" dirty="0" smtClean="0"/>
          </a:p>
          <a:p>
            <a:r>
              <a:rPr lang="en-US" dirty="0" smtClean="0"/>
              <a:t>Good for ad-hoc reporting queries on HDFS data</a:t>
            </a:r>
          </a:p>
          <a:p>
            <a:pPr lvl="1"/>
            <a:r>
              <a:rPr lang="en-US" dirty="0" smtClean="0"/>
              <a:t>however generated MR executions can be sub optimal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007" y="381167"/>
            <a:ext cx="3990266" cy="23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Hive in 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3 steps</a:t>
            </a:r>
          </a:p>
          <a:p>
            <a:pPr lvl="1"/>
            <a:r>
              <a:rPr lang="en-GB" dirty="0" smtClean="0"/>
              <a:t>Create your own Hive database – container for tables</a:t>
            </a:r>
          </a:p>
          <a:p>
            <a:pPr lvl="1"/>
            <a:r>
              <a:rPr lang="en-GB" dirty="0" smtClean="0"/>
              <a:t>Define a table(s) on top of your HDFS data </a:t>
            </a:r>
          </a:p>
          <a:p>
            <a:pPr lvl="1"/>
            <a:r>
              <a:rPr lang="en-GB" dirty="0" smtClean="0"/>
              <a:t>Run queries on tables</a:t>
            </a:r>
          </a:p>
          <a:p>
            <a:r>
              <a:rPr lang="en-GB" dirty="0" smtClean="0"/>
              <a:t>Tables can be partitioned (each partition is a single HDFS directory)</a:t>
            </a:r>
          </a:p>
          <a:p>
            <a:r>
              <a:rPr lang="en-GB" dirty="0" smtClean="0"/>
              <a:t>Many file formats supported</a:t>
            </a:r>
          </a:p>
          <a:p>
            <a:r>
              <a:rPr lang="en-GB" dirty="0" smtClean="0"/>
              <a:t>Interfaces</a:t>
            </a:r>
          </a:p>
          <a:p>
            <a:pPr lvl="1"/>
            <a:r>
              <a:rPr lang="en-US" dirty="0" smtClean="0"/>
              <a:t>command line interface</a:t>
            </a:r>
          </a:p>
          <a:p>
            <a:pPr lvl="1"/>
            <a:r>
              <a:rPr lang="en-US" dirty="0" smtClean="0"/>
              <a:t>JDBC and ODBC drivers</a:t>
            </a:r>
          </a:p>
          <a:p>
            <a:pPr lvl="1"/>
            <a:r>
              <a:rPr lang="en-US" dirty="0" smtClean="0"/>
              <a:t>Thrift API</a:t>
            </a:r>
          </a:p>
          <a:p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143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Hive </a:t>
            </a:r>
            <a:r>
              <a:rPr lang="en-GB" dirty="0" smtClean="0"/>
              <a:t>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Geneva Weather case in SQL: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Full example: https://gitlab.cern.ch/db/hadoop-intro/tree/master/Hive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48343" y="2510308"/>
            <a:ext cx="11379200" cy="246221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source as (select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unix_timestamp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(time,'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time,weather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geneva_weather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time is not null),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 as (select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time,case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when weather in ('',' ') then 0 else 1 end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bad_wather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source where hour(time)  between 8 and 20 ),</a:t>
            </a:r>
          </a:p>
          <a:p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bad_days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(select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unix_timestamp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(time),'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-MM-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as time, sum(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bad_wather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bad from weather group by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unix_timestamp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(time),'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-MM-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')),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checked as (select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time,bad,lag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(bad,1) over (order by time) bad1, lag(bad,2) over (order by time) bad2 from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bad_days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unix_timestamp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(time,'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-MM-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'),'u') ,count(*)  from checked where bad=0 and bad1&gt;0 and bad2&gt;0 group by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unix_timestamp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(time,'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-MM-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'),'u') ;</a:t>
            </a:r>
          </a:p>
          <a:p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0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Apache Pig for scripted MR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1526" cy="4351338"/>
          </a:xfrm>
        </p:spPr>
        <p:txBody>
          <a:bodyPr/>
          <a:lstStyle/>
          <a:p>
            <a:r>
              <a:rPr lang="en-GB" dirty="0" smtClean="0"/>
              <a:t>Same purpose like Hive -&gt; no low-level MR coding with Java</a:t>
            </a:r>
          </a:p>
          <a:p>
            <a:pPr lvl="1"/>
            <a:r>
              <a:rPr lang="en-GB" dirty="0" smtClean="0"/>
              <a:t>translated into a series of </a:t>
            </a:r>
            <a:r>
              <a:rPr lang="en-GB" dirty="0" err="1" smtClean="0"/>
              <a:t>MapReduce</a:t>
            </a:r>
            <a:r>
              <a:rPr lang="en-GB" dirty="0" smtClean="0"/>
              <a:t> jobs</a:t>
            </a:r>
          </a:p>
          <a:p>
            <a:r>
              <a:rPr lang="en-GB" dirty="0" smtClean="0"/>
              <a:t>High level scripting language “Pig Latin” instead of pure SQL</a:t>
            </a:r>
          </a:p>
          <a:p>
            <a:pPr lvl="1"/>
            <a:r>
              <a:rPr lang="en-GB" dirty="0" smtClean="0"/>
              <a:t>Procedural data flow oriented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For structured and unstructured data (schema on read)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8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-396876"/>
            <a:ext cx="10515600" cy="1325563"/>
          </a:xfrm>
        </p:spPr>
        <p:txBody>
          <a:bodyPr/>
          <a:lstStyle/>
          <a:p>
            <a:r>
              <a:rPr lang="en-GB" dirty="0" smtClean="0"/>
              <a:t>Pig </a:t>
            </a:r>
            <a:r>
              <a:rPr lang="en-GB" dirty="0" smtClean="0"/>
              <a:t>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743" y="2919641"/>
            <a:ext cx="10515600" cy="435133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Full example https://gitlab.cern.ch/db/hadoop-intro/tree/master/Pig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5143" y="536364"/>
            <a:ext cx="11379200" cy="600164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 = load 'data/GVA_data.csv' using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PigStorage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(';') as 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time:chararray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temperature:float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pressure:float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pressure_reduced:float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pressure_tendency:float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humidity:int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wind_direction:chararray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wind_speed:chararray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wind_gust_max_value1:chararray,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wind_gust_max_value2:chararray,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total_cloud_cover:chararray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weather:chararray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past_weather1:chararray,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past_weather2:chararray,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min_past_temperature1:float,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min_past_temperature2:float,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clouds:chararray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amount_of_clouds:chararray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high_of_clouds_base:chararray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clouds1:chararray,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clouds2:chararray,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visibility:chararray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dewpoint_temperature:chararray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amount_of_participation:chararray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participation_period:chararray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snow_state:chararray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min_surface_temp:float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state_of_ground:chararray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snow_deph:int</a:t>
            </a:r>
            <a:endParaRPr lang="en-GB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NARROW =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WEATHER generate REPLACE(time,'\\"', '') as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time,REPLACE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(weather,'\\"', '') as weather;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NARROW_FILTERED = filter NARROW by (weather!='WW' and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GetHour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ToDate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(time, '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','UTC'))&gt;=7 and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GetHour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ToDate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(time, '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','UTC'))&lt;=18);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BAD_WEATHER =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NARROW_FILTERED generate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ToDate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(time, '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','UTC'), '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-MM-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as date ,weather,(weather==' '? 0 : 1) as (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state:int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GROUP_DATES =  group BAD_WEATHER by date;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DATES =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GROUP_DATES generate group as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date,SUM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BAD_WEATHER.state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bad_weather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RD = RANK DATES;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 RD INTO '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pig_tmp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USING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PigStorage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(',');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RD0 = load '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pig_tmp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USING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PigStorage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(',') as (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rank_DATES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long,date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chararray,bad_weather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long);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RD1 = FOREACH RD0 generate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rank_DATES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(long)1 as (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rank_DATES:long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bad_weather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RD2 = FOREACH RD0 generate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rank_DATES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(long)2 as (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rank_DATES:long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bad_weather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JOINED = JOIN RD0 BY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rank_DATES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RD1 BY rank_DATES,RD2 BY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rank_DATES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INTERESTING = filter JOINED BY (RD0::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bad_weather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==0 and RD1::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bad_weather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&gt;0 and RD2::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bad_weather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&gt;0);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DAYS =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INTERESTING generate (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DaysBetween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ToDate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(RD0::date,'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-MM-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ToDate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(0L)) + 4L) % 7 as day;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GROUPED_DAYS = group DAYS by day;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 =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GROUPED_DAYS generate group as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day_of_week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COUNT(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DAYS.day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count;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FINAL;</a:t>
            </a:r>
          </a:p>
        </p:txBody>
      </p:sp>
    </p:spTree>
    <p:extLst>
      <p:ext uri="{BB962C8B-B14F-4D97-AF65-F5344CB8AC3E}">
        <p14:creationId xmlns:p14="http://schemas.microsoft.com/office/powerpoint/2010/main" val="15997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 of </a:t>
            </a:r>
            <a:r>
              <a:rPr lang="en-GB" dirty="0" err="1" smtClean="0"/>
              <a:t>MapReduce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Not interactive</a:t>
            </a:r>
          </a:p>
          <a:p>
            <a:pPr lvl="1"/>
            <a:r>
              <a:rPr lang="en-GB" dirty="0" smtClean="0"/>
              <a:t>Process of scheduling job takes significant amount of time</a:t>
            </a:r>
          </a:p>
          <a:p>
            <a:pPr lvl="2"/>
            <a:r>
              <a:rPr lang="en-GB" dirty="0" smtClean="0"/>
              <a:t>Negotiation with YARN, sending client code, application master has to setup (start JVM,  etc.)</a:t>
            </a:r>
          </a:p>
          <a:p>
            <a:pPr lvl="1"/>
            <a:r>
              <a:rPr lang="en-GB" dirty="0" smtClean="0"/>
              <a:t>Typically separate executor (data processor) for each data unit (e.g. HDFS block)</a:t>
            </a:r>
          </a:p>
          <a:p>
            <a:pPr lvl="2"/>
            <a:r>
              <a:rPr lang="en-GB" dirty="0" smtClean="0"/>
              <a:t>A lot of executors has to be started (JVM and local environment has to be setup) , short life-time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Complex processing requires to lunch multiple MR jobs</a:t>
            </a:r>
          </a:p>
          <a:p>
            <a:pPr lvl="1"/>
            <a:r>
              <a:rPr lang="en-GB" dirty="0" smtClean="0"/>
              <a:t>Only 2 stages per job</a:t>
            </a:r>
          </a:p>
          <a:p>
            <a:pPr lvl="1"/>
            <a:r>
              <a:rPr lang="en-GB" dirty="0" smtClean="0"/>
              <a:t>Intermediate results has to be dump to HDFS &lt;- takes time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strike="sngStrike" dirty="0" smtClean="0"/>
              <a:t>Each data processing task has to be implemented by a user</a:t>
            </a:r>
          </a:p>
          <a:p>
            <a:pPr lvl="1"/>
            <a:r>
              <a:rPr lang="en-GB" strike="sngStrike" dirty="0" smtClean="0"/>
              <a:t>Time consuming process especially for data exploration cases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endParaRPr lang="en-GB" dirty="0"/>
          </a:p>
        </p:txBody>
      </p:sp>
      <p:pic>
        <p:nvPicPr>
          <p:cNvPr id="4" name="Picture 4" descr="http://doc.mapr.com/download/attachments/26982596/hive_logo.png?version=1&amp;modificationDate=1407194758604&amp;api=v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853" y="4461797"/>
            <a:ext cx="656497" cy="63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www.mapr.com/sites/default/files/pig-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469" y="4451983"/>
            <a:ext cx="644164" cy="76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411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Basics of Hadoop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3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Apache </a:t>
            </a:r>
            <a:r>
              <a:rPr lang="en-GB" dirty="0" err="1" smtClean="0"/>
              <a:t>Tez</a:t>
            </a:r>
            <a:r>
              <a:rPr lang="en-GB" dirty="0" smtClean="0"/>
              <a:t> – for accelerating Hive and Pig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Allows complex </a:t>
            </a:r>
            <a:r>
              <a:rPr lang="en-GB" dirty="0"/>
              <a:t>directed-acyclic-graph of tasks for processing data</a:t>
            </a:r>
            <a:endParaRPr lang="en-GB" dirty="0" smtClean="0"/>
          </a:p>
          <a:p>
            <a:r>
              <a:rPr lang="en-GB" dirty="0" smtClean="0"/>
              <a:t>Performance </a:t>
            </a:r>
            <a:r>
              <a:rPr lang="en-GB" dirty="0"/>
              <a:t>gains over Map </a:t>
            </a:r>
            <a:r>
              <a:rPr lang="en-GB" dirty="0" smtClean="0"/>
              <a:t>Reduce by keeping data in memory</a:t>
            </a:r>
            <a:endParaRPr lang="en-GB" dirty="0"/>
          </a:p>
          <a:p>
            <a:r>
              <a:rPr lang="en-GB" dirty="0"/>
              <a:t>Plan reconfiguration at </a:t>
            </a:r>
            <a:r>
              <a:rPr lang="en-GB" dirty="0" smtClean="0"/>
              <a:t>runtime</a:t>
            </a:r>
          </a:p>
          <a:p>
            <a:r>
              <a:rPr lang="en-GB" dirty="0" smtClean="0"/>
              <a:t>Popular in Hortonworks distribution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356" y="3958138"/>
            <a:ext cx="5643432" cy="26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1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 of </a:t>
            </a:r>
            <a:r>
              <a:rPr lang="en-GB" dirty="0" err="1" smtClean="0"/>
              <a:t>MapReduce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Not interactive</a:t>
            </a:r>
          </a:p>
          <a:p>
            <a:pPr lvl="1"/>
            <a:r>
              <a:rPr lang="en-GB" dirty="0" smtClean="0"/>
              <a:t>Process of scheduling job takes significant amount of time</a:t>
            </a:r>
          </a:p>
          <a:p>
            <a:pPr lvl="2"/>
            <a:r>
              <a:rPr lang="en-GB" dirty="0" smtClean="0"/>
              <a:t>Negotiation with YARN, sending client code, application master has to setup (start JVM,  etc.)</a:t>
            </a:r>
          </a:p>
          <a:p>
            <a:pPr lvl="1"/>
            <a:r>
              <a:rPr lang="en-GB" dirty="0" smtClean="0"/>
              <a:t>Typically separate executor (data processor) for each data unit (e.g. HDFS block)</a:t>
            </a:r>
          </a:p>
          <a:p>
            <a:pPr lvl="2"/>
            <a:r>
              <a:rPr lang="en-GB" dirty="0" smtClean="0"/>
              <a:t>A lot of executors has to be started (JVM and local environment has to be setup) , short life-time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strike="sngStrike" dirty="0" smtClean="0"/>
              <a:t>Complex processing requires to lunch multiple MR jobs</a:t>
            </a:r>
          </a:p>
          <a:p>
            <a:pPr lvl="1"/>
            <a:r>
              <a:rPr lang="en-GB" strike="sngStrike" dirty="0" smtClean="0"/>
              <a:t>Only 2 stages per job</a:t>
            </a:r>
          </a:p>
          <a:p>
            <a:pPr lvl="1"/>
            <a:r>
              <a:rPr lang="en-GB" strike="sngStrike" dirty="0" smtClean="0"/>
              <a:t>Intermediate results has to be dump to HDFS &lt;- takes time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strike="sngStrike" dirty="0" smtClean="0"/>
              <a:t>Each data processing task has to be implemented by a user</a:t>
            </a:r>
          </a:p>
          <a:p>
            <a:pPr lvl="1"/>
            <a:r>
              <a:rPr lang="en-GB" strike="sngStrike" dirty="0" smtClean="0"/>
              <a:t>Time consuming process especially for data exploration cases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endParaRPr lang="en-GB" dirty="0"/>
          </a:p>
        </p:txBody>
      </p:sp>
      <p:pic>
        <p:nvPicPr>
          <p:cNvPr id="10242" name="Picture 2" descr="Apache Te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115" y="3383019"/>
            <a:ext cx="1206389" cy="61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doc.mapr.com/download/attachments/26982596/hive_logo.png?version=1&amp;modificationDate=1407194758604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853" y="4461797"/>
            <a:ext cx="656497" cy="63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www.mapr.com/sites/default/files/pig-im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469" y="4451983"/>
            <a:ext cx="644164" cy="76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13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Apache Impala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MPP SQL query engine running on Apache </a:t>
            </a:r>
            <a:r>
              <a:rPr lang="en-GB" dirty="0" smtClean="0"/>
              <a:t>Hadoop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 smtClean="0"/>
              <a:t>Input data stored on HDFS , Apache </a:t>
            </a:r>
            <a:r>
              <a:rPr lang="en-GB" sz="2800" dirty="0" err="1" smtClean="0"/>
              <a:t>HBase</a:t>
            </a:r>
            <a:r>
              <a:rPr lang="en-GB" sz="2800" dirty="0" smtClean="0"/>
              <a:t>, S3 and Apache Kudu</a:t>
            </a:r>
            <a:endParaRPr lang="en-GB" sz="2800" dirty="0"/>
          </a:p>
          <a:p>
            <a:r>
              <a:rPr lang="en-GB" dirty="0"/>
              <a:t>Low latency SQL </a:t>
            </a:r>
            <a:r>
              <a:rPr lang="en-GB" dirty="0" smtClean="0"/>
              <a:t>queries (query start up time ~100ms)</a:t>
            </a:r>
            <a:endParaRPr lang="en-GB" dirty="0"/>
          </a:p>
          <a:p>
            <a:r>
              <a:rPr lang="en-GB" dirty="0" smtClean="0"/>
              <a:t>Typically much faster </a:t>
            </a:r>
            <a:r>
              <a:rPr lang="en-GB" dirty="0"/>
              <a:t>than </a:t>
            </a:r>
            <a:r>
              <a:rPr lang="en-GB" dirty="0" smtClean="0"/>
              <a:t>Hive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xecuting demons are up all the time</a:t>
            </a:r>
          </a:p>
          <a:p>
            <a:pPr lvl="1"/>
            <a:r>
              <a:rPr lang="en-GB" dirty="0" smtClean="0"/>
              <a:t>C++, no Java JVMs, no GC</a:t>
            </a:r>
          </a:p>
          <a:p>
            <a:pPr lvl="1"/>
            <a:r>
              <a:rPr lang="en-GB" dirty="0" smtClean="0"/>
              <a:t>by default does not use 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350" y="716791"/>
            <a:ext cx="717797" cy="13448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82943" y="4393528"/>
            <a:ext cx="1026114" cy="3780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 smtClean="0"/>
              <a:t>Client</a:t>
            </a:r>
            <a:endParaRPr lang="en-GB" sz="1350" dirty="0"/>
          </a:p>
        </p:txBody>
      </p:sp>
      <p:sp>
        <p:nvSpPr>
          <p:cNvPr id="7" name="Rectangle 6"/>
          <p:cNvSpPr/>
          <p:nvPr/>
        </p:nvSpPr>
        <p:spPr>
          <a:xfrm>
            <a:off x="3422703" y="6037669"/>
            <a:ext cx="1404156" cy="324036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HDFS</a:t>
            </a:r>
          </a:p>
        </p:txBody>
      </p:sp>
      <p:sp>
        <p:nvSpPr>
          <p:cNvPr id="8" name="Rectangle 7"/>
          <p:cNvSpPr/>
          <p:nvPr/>
        </p:nvSpPr>
        <p:spPr>
          <a:xfrm>
            <a:off x="3422703" y="5227579"/>
            <a:ext cx="1404156" cy="216024"/>
          </a:xfrm>
          <a:prstGeom prst="rect">
            <a:avLst/>
          </a:prstGeom>
          <a:solidFill>
            <a:srgbClr val="F6A0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Query Planner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422703" y="5497609"/>
            <a:ext cx="1404156" cy="216024"/>
          </a:xfrm>
          <a:prstGeom prst="rect">
            <a:avLst/>
          </a:prstGeom>
          <a:solidFill>
            <a:srgbClr val="F6A0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Query Coordinator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2703" y="5767639"/>
            <a:ext cx="1404156" cy="216024"/>
          </a:xfrm>
          <a:prstGeom prst="rect">
            <a:avLst/>
          </a:prstGeom>
          <a:solidFill>
            <a:srgbClr val="F6A0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Query Executor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3922" y="6037669"/>
            <a:ext cx="1404156" cy="324036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HDFS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3922" y="5227579"/>
            <a:ext cx="1404156" cy="216024"/>
          </a:xfrm>
          <a:prstGeom prst="rect">
            <a:avLst/>
          </a:prstGeom>
          <a:solidFill>
            <a:srgbClr val="F6A0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Query Planner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93922" y="5497609"/>
            <a:ext cx="1404156" cy="216024"/>
          </a:xfrm>
          <a:prstGeom prst="rect">
            <a:avLst/>
          </a:prstGeom>
          <a:solidFill>
            <a:srgbClr val="F6A0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Query Coordinator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93922" y="5767639"/>
            <a:ext cx="1404156" cy="216024"/>
          </a:xfrm>
          <a:prstGeom prst="rect">
            <a:avLst/>
          </a:prstGeom>
          <a:solidFill>
            <a:srgbClr val="F6A0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Query Executor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11135" y="6037669"/>
            <a:ext cx="1404156" cy="324036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HDFS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11135" y="5227579"/>
            <a:ext cx="1404156" cy="216024"/>
          </a:xfrm>
          <a:prstGeom prst="rect">
            <a:avLst/>
          </a:prstGeom>
          <a:solidFill>
            <a:srgbClr val="F6A0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Query Planner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11135" y="5497609"/>
            <a:ext cx="1404156" cy="216024"/>
          </a:xfrm>
          <a:prstGeom prst="rect">
            <a:avLst/>
          </a:prstGeom>
          <a:solidFill>
            <a:srgbClr val="F6A0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Query Coordinator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1135" y="5767639"/>
            <a:ext cx="1404156" cy="216024"/>
          </a:xfrm>
          <a:prstGeom prst="rect">
            <a:avLst/>
          </a:prstGeom>
          <a:solidFill>
            <a:srgbClr val="F6A0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Query Executor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5716385" y="4816670"/>
            <a:ext cx="324036" cy="402003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50" b="1" dirty="0"/>
              <a:t>SQL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853212" y="5562252"/>
            <a:ext cx="474431" cy="2430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861251" y="5524139"/>
            <a:ext cx="432048" cy="2381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884013" y="5875651"/>
            <a:ext cx="46281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36703" y="5875651"/>
            <a:ext cx="46281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920837" y="5648581"/>
            <a:ext cx="462809" cy="1935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836703" y="5628704"/>
            <a:ext cx="432048" cy="2066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Up Arrow 25"/>
          <p:cNvSpPr/>
          <p:nvPr/>
        </p:nvSpPr>
        <p:spPr>
          <a:xfrm>
            <a:off x="6146860" y="4767983"/>
            <a:ext cx="256906" cy="439087"/>
          </a:xfrm>
          <a:prstGeom prst="upArrow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800" b="1" dirty="0"/>
              <a:t>Result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69086" y="6473279"/>
            <a:ext cx="764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More about Impala and Hive: https://indico.cern.ch/event/434650/</a:t>
            </a:r>
          </a:p>
        </p:txBody>
      </p:sp>
    </p:spTree>
    <p:extLst>
      <p:ext uri="{BB962C8B-B14F-4D97-AF65-F5344CB8AC3E}">
        <p14:creationId xmlns:p14="http://schemas.microsoft.com/office/powerpoint/2010/main" val="33316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Apache Impala in 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like Hive (it uses Hive </a:t>
            </a:r>
            <a:r>
              <a:rPr lang="en-GB" dirty="0" err="1" smtClean="0"/>
              <a:t>metastore</a:t>
            </a:r>
            <a:r>
              <a:rPr lang="en-GB" dirty="0" smtClean="0"/>
              <a:t> to keep tables definitions)</a:t>
            </a:r>
          </a:p>
          <a:p>
            <a:pPr lvl="1"/>
            <a:r>
              <a:rPr lang="en-GB" dirty="0" smtClean="0"/>
              <a:t>Map data </a:t>
            </a:r>
          </a:p>
          <a:p>
            <a:pPr lvl="1"/>
            <a:r>
              <a:rPr lang="en-GB" dirty="0" smtClean="0"/>
              <a:t>Run a query</a:t>
            </a:r>
          </a:p>
          <a:p>
            <a:r>
              <a:rPr lang="en-GB" dirty="0" smtClean="0"/>
              <a:t>Interfaces</a:t>
            </a:r>
          </a:p>
          <a:p>
            <a:pPr lvl="1"/>
            <a:r>
              <a:rPr lang="en-GB" dirty="0" smtClean="0"/>
              <a:t>impala-shell</a:t>
            </a:r>
          </a:p>
          <a:p>
            <a:pPr lvl="1"/>
            <a:r>
              <a:rPr lang="en-GB" dirty="0" smtClean="0"/>
              <a:t>Hue for result visualisation</a:t>
            </a:r>
          </a:p>
          <a:p>
            <a:pPr lvl="1"/>
            <a:r>
              <a:rPr lang="en-GB" dirty="0" smtClean="0"/>
              <a:t>Thrift, JDBC or ODBC for 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8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Impala </a:t>
            </a:r>
            <a:r>
              <a:rPr lang="en-GB" dirty="0" smtClean="0"/>
              <a:t>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829" y="6117771"/>
            <a:ext cx="11019971" cy="631372"/>
          </a:xfrm>
        </p:spPr>
        <p:txBody>
          <a:bodyPr>
            <a:normAutofit/>
          </a:bodyPr>
          <a:lstStyle/>
          <a:p>
            <a:r>
              <a:rPr lang="en-GB" dirty="0" smtClean="0"/>
              <a:t>Full example: https://gitlab.cern.ch/db/hadoop-intro/tree/master/Impala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81429" y="1857165"/>
            <a:ext cx="11524343" cy="246221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source_cleaned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(select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regexp_replace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(time,'"','') time ,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regexp_replace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(weather,'"','') weather from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geneva_weather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interesting_data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(select cast(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unix_timestamp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(time,'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as timestamp)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time,weather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source_cleaned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time is not null),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 as (select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time,case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when weather in ('',' ') then 0 else 1 end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bad_wather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interesting_data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extract (hour from time) between 8 and 20 ),</a:t>
            </a:r>
          </a:p>
          <a:p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bad_days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(select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(time,'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as time, sum(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bad_wather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bad from weather group by time),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checked as (select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time,bad,lag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(bad,1) over (order by time) bad1, lag(bad,2) over (order by time) bad2 from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bad_days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dayname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(time)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day,count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(*)  from checked where bad=0 and bad1&gt;0 and bad2&gt;0 group by day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0947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Criticism of </a:t>
            </a:r>
            <a:r>
              <a:rPr lang="en-GB" dirty="0" err="1" smtClean="0"/>
              <a:t>MapReduce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trike="sngStrike" dirty="0" smtClean="0"/>
              <a:t>Not interactive</a:t>
            </a:r>
          </a:p>
          <a:p>
            <a:pPr lvl="1"/>
            <a:r>
              <a:rPr lang="en-GB" strike="sngStrike" dirty="0" smtClean="0"/>
              <a:t>Process of scheduling job takes significant amount of time</a:t>
            </a:r>
          </a:p>
          <a:p>
            <a:pPr lvl="2"/>
            <a:r>
              <a:rPr lang="en-GB" strike="sngStrike" dirty="0" smtClean="0"/>
              <a:t>Negotiation with YARN, sending client code, application master has to setup (start JVM,  etc.)</a:t>
            </a:r>
          </a:p>
          <a:p>
            <a:pPr lvl="1"/>
            <a:r>
              <a:rPr lang="en-GB" strike="sngStrike" dirty="0" smtClean="0"/>
              <a:t>Typically separate executor (data processor) for each data unit (e.g. HDFS block)</a:t>
            </a:r>
          </a:p>
          <a:p>
            <a:pPr lvl="2"/>
            <a:r>
              <a:rPr lang="en-GB" strike="sngStrike" dirty="0" smtClean="0"/>
              <a:t>A lot of executors has to be started (JVM and local environment has to be setup) , short life-time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strike="sngStrike" dirty="0" smtClean="0"/>
              <a:t>Complex processing requires to lunch multiple MR jobs</a:t>
            </a:r>
          </a:p>
          <a:p>
            <a:pPr lvl="1"/>
            <a:r>
              <a:rPr lang="en-GB" strike="sngStrike" dirty="0" smtClean="0"/>
              <a:t>Only 2 stages per job</a:t>
            </a:r>
          </a:p>
          <a:p>
            <a:pPr lvl="1"/>
            <a:r>
              <a:rPr lang="en-GB" strike="sngStrike" dirty="0" smtClean="0"/>
              <a:t>Intermediate results has to be dump to HDFS &lt;- takes time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strike="sngStrike" dirty="0" smtClean="0"/>
              <a:t>Each data processing task has to be implemented by a user</a:t>
            </a:r>
          </a:p>
          <a:p>
            <a:pPr lvl="1"/>
            <a:r>
              <a:rPr lang="en-GB" strike="sngStrike" dirty="0" smtClean="0"/>
              <a:t>Time consuming process especially for data exploration cases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endParaRPr lang="en-GB" dirty="0"/>
          </a:p>
        </p:txBody>
      </p:sp>
      <p:pic>
        <p:nvPicPr>
          <p:cNvPr id="10242" name="Picture 2" descr="Apache Te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115" y="3383019"/>
            <a:ext cx="1206389" cy="61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doc.mapr.com/download/attachments/26982596/hive_logo.png?version=1&amp;modificationDate=1407194758604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853" y="4461797"/>
            <a:ext cx="656497" cy="63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www.mapr.com/sites/default/files/pig-im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469" y="4451983"/>
            <a:ext cx="644164" cy="76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463" y="4387856"/>
            <a:ext cx="478506" cy="896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16" y="3243885"/>
            <a:ext cx="478506" cy="8965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16" y="2086485"/>
            <a:ext cx="478506" cy="8965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8433" y="4451983"/>
            <a:ext cx="1424485" cy="7597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8432" y="3241569"/>
            <a:ext cx="1424485" cy="759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8432" y="2141377"/>
            <a:ext cx="1424485" cy="75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4239" cy="1325563"/>
          </a:xfrm>
        </p:spPr>
        <p:txBody>
          <a:bodyPr/>
          <a:lstStyle/>
          <a:p>
            <a:r>
              <a:rPr lang="en-GB" dirty="0" smtClean="0"/>
              <a:t>Apache Spark – the next generation </a:t>
            </a:r>
            <a:r>
              <a:rPr lang="en-GB" dirty="0" err="1" smtClean="0"/>
              <a:t>MapReduce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 framework for performing distributed computations</a:t>
            </a:r>
          </a:p>
          <a:p>
            <a:r>
              <a:rPr lang="en-GB" dirty="0"/>
              <a:t>Scalable, applicable for processing TBs of data</a:t>
            </a:r>
          </a:p>
          <a:p>
            <a:endParaRPr lang="en-GB" dirty="0"/>
          </a:p>
          <a:p>
            <a:r>
              <a:rPr lang="en-GB" dirty="0"/>
              <a:t>Easy programming interface</a:t>
            </a:r>
          </a:p>
          <a:p>
            <a:r>
              <a:rPr lang="en-GB" dirty="0"/>
              <a:t>Supports Java, Scala, Python, R</a:t>
            </a:r>
          </a:p>
          <a:p>
            <a:r>
              <a:rPr lang="en-GB" dirty="0" smtClean="0"/>
              <a:t>Multiple language supported: Java, Scala, Python, R and SQL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Optimized for complex processing</a:t>
            </a:r>
          </a:p>
          <a:p>
            <a:pPr lvl="1"/>
            <a:r>
              <a:rPr lang="en-GB" dirty="0"/>
              <a:t>Allows complex directed-acyclic-graph of </a:t>
            </a:r>
            <a:r>
              <a:rPr lang="en-GB" dirty="0" smtClean="0"/>
              <a:t>tasks</a:t>
            </a:r>
          </a:p>
          <a:p>
            <a:pPr lvl="1"/>
            <a:r>
              <a:rPr lang="en-GB" dirty="0" smtClean="0"/>
              <a:t>Staged data kept in memory </a:t>
            </a:r>
          </a:p>
          <a:p>
            <a:pPr lvl="1"/>
            <a:r>
              <a:rPr lang="en-GB" dirty="0" smtClean="0"/>
              <a:t>Long living executors – processing multiple tasks</a:t>
            </a:r>
          </a:p>
          <a:p>
            <a:pPr lvl="1"/>
            <a:endParaRPr lang="en-GB" dirty="0" smtClean="0"/>
          </a:p>
          <a:p>
            <a:r>
              <a:rPr lang="en-GB" dirty="0"/>
              <a:t>Varied APIs: </a:t>
            </a:r>
            <a:r>
              <a:rPr lang="en-GB" dirty="0" err="1"/>
              <a:t>DataFrames</a:t>
            </a:r>
            <a:r>
              <a:rPr lang="en-GB" dirty="0"/>
              <a:t>, SQL, </a:t>
            </a:r>
            <a:r>
              <a:rPr lang="en-GB" dirty="0" err="1"/>
              <a:t>MLib</a:t>
            </a:r>
            <a:r>
              <a:rPr lang="en-GB" dirty="0"/>
              <a:t>, </a:t>
            </a:r>
            <a:r>
              <a:rPr lang="en-GB" dirty="0" smtClean="0"/>
              <a:t>Streaming</a:t>
            </a:r>
          </a:p>
          <a:p>
            <a:r>
              <a:rPr lang="en-GB" dirty="0"/>
              <a:t>Multiple cluster deployment </a:t>
            </a:r>
            <a:r>
              <a:rPr lang="en-GB" dirty="0" smtClean="0"/>
              <a:t>modes – including Hadoop</a:t>
            </a:r>
            <a:endParaRPr lang="en-GB" dirty="0"/>
          </a:p>
          <a:p>
            <a:r>
              <a:rPr lang="en-GB" dirty="0"/>
              <a:t>Multiple data </a:t>
            </a:r>
            <a:r>
              <a:rPr lang="en-GB" dirty="0" smtClean="0"/>
              <a:t>sources: </a:t>
            </a:r>
            <a:r>
              <a:rPr lang="en-GB" dirty="0"/>
              <a:t>HDFS</a:t>
            </a:r>
            <a:r>
              <a:rPr lang="en-GB" dirty="0" smtClean="0"/>
              <a:t>, </a:t>
            </a:r>
            <a:r>
              <a:rPr lang="en-GB" dirty="0" err="1" smtClean="0"/>
              <a:t>HBase</a:t>
            </a:r>
            <a:r>
              <a:rPr lang="en-GB" dirty="0"/>
              <a:t>, </a:t>
            </a:r>
            <a:r>
              <a:rPr lang="en-GB" dirty="0" smtClean="0"/>
              <a:t>S3, Kudu, JDBC, Cassandra….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911" y="1638444"/>
            <a:ext cx="1424485" cy="75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- Driver, executor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50BE-FFEA-AE4D-AA4D-522EEF8FD7C5}" type="slidenum">
              <a:rPr lang="en-GB" smtClean="0"/>
              <a:t>47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38200" y="1825625"/>
            <a:ext cx="625042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GB" sz="2000" dirty="0" err="1" smtClean="0">
                <a:latin typeface="Consolas" charset="0"/>
                <a:ea typeface="Consolas" charset="0"/>
                <a:cs typeface="Consolas" charset="0"/>
              </a:rPr>
              <a:t>scala.math.random</a:t>
            </a:r>
            <a:endParaRPr lang="en-GB" sz="20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GB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GB" sz="2000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 slices = 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3</a:t>
            </a:r>
            <a:endParaRPr lang="en-GB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GB" sz="2000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 n = 100000 * slices</a:t>
            </a:r>
          </a:p>
          <a:p>
            <a:r>
              <a:rPr lang="en-GB" sz="2000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2000" dirty="0" err="1" smtClean="0">
                <a:latin typeface="Consolas" charset="0"/>
                <a:ea typeface="Consolas" charset="0"/>
                <a:cs typeface="Consolas" charset="0"/>
              </a:rPr>
              <a:t>rdd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GB" sz="2000" dirty="0" err="1" smtClean="0">
                <a:latin typeface="Consolas" charset="0"/>
                <a:ea typeface="Consolas" charset="0"/>
                <a:cs typeface="Consolas" charset="0"/>
              </a:rPr>
              <a:t>sc.parallelize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(1 to n, slices)</a:t>
            </a:r>
          </a:p>
          <a:p>
            <a:r>
              <a:rPr lang="en-GB" sz="2000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 sample = </a:t>
            </a:r>
            <a:r>
              <a:rPr lang="en-GB" sz="2000" dirty="0" err="1" smtClean="0">
                <a:latin typeface="Consolas" charset="0"/>
                <a:ea typeface="Consolas" charset="0"/>
                <a:cs typeface="Consolas" charset="0"/>
              </a:rPr>
              <a:t>rdd.</a:t>
            </a:r>
            <a:r>
              <a:rPr lang="en-GB" sz="2000" b="1" dirty="0" err="1" smtClean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 { </a:t>
            </a:r>
            <a:r>
              <a:rPr lang="en-GB" sz="20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 =&gt;</a:t>
            </a:r>
          </a:p>
          <a:p>
            <a:r>
              <a:rPr lang="en-GB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GB" sz="2000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 x = random</a:t>
            </a:r>
          </a:p>
          <a:p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GB" sz="2000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 y = random</a:t>
            </a:r>
          </a:p>
          <a:p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	if (x*x + y*y &lt; 1) 1 else 0</a:t>
            </a:r>
          </a:p>
          <a:p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GB" sz="2000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 count = </a:t>
            </a:r>
            <a:r>
              <a:rPr lang="en-GB" sz="2000" dirty="0" err="1" smtClean="0">
                <a:latin typeface="Consolas" charset="0"/>
                <a:ea typeface="Consolas" charset="0"/>
                <a:cs typeface="Consolas" charset="0"/>
              </a:rPr>
              <a:t>sample.</a:t>
            </a:r>
            <a:r>
              <a:rPr lang="en-GB" sz="2000" b="1" dirty="0" err="1" smtClean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reduce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(_ + _)</a:t>
            </a:r>
          </a:p>
          <a:p>
            <a:r>
              <a:rPr lang="en-GB" sz="2000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("Pi is roughly " + 4.0 * count / n)</a:t>
            </a:r>
            <a:endParaRPr lang="en-GB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12055" y="3402279"/>
            <a:ext cx="1447800" cy="863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Driver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81905" y="3751508"/>
            <a:ext cx="1308100" cy="4452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SparkContext</a:t>
            </a:r>
            <a:endParaRPr lang="en-GB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8282566" y="3608163"/>
            <a:ext cx="1308100" cy="4452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Cluster </a:t>
            </a:r>
            <a:r>
              <a:rPr lang="en-GB" sz="1400" dirty="0" smtClean="0"/>
              <a:t>Managers</a:t>
            </a:r>
            <a:endParaRPr lang="en-GB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9906000" y="3402279"/>
            <a:ext cx="1447800" cy="863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Machine2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975850" y="3751508"/>
            <a:ext cx="1308100" cy="4452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E</a:t>
            </a:r>
            <a:r>
              <a:rPr lang="en-GB" sz="1400" dirty="0" smtClean="0"/>
              <a:t>xecutor</a:t>
            </a:r>
            <a:endParaRPr lang="en-GB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9906000" y="2359292"/>
            <a:ext cx="1447800" cy="863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Machine1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975850" y="2708521"/>
            <a:ext cx="1308100" cy="4452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E</a:t>
            </a:r>
            <a:r>
              <a:rPr lang="en-GB" sz="1400" dirty="0" smtClean="0"/>
              <a:t>xecutor</a:t>
            </a:r>
            <a:endParaRPr lang="en-GB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9906000" y="4401332"/>
            <a:ext cx="1447800" cy="863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Machine3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975850" y="4750561"/>
            <a:ext cx="1308100" cy="4452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E</a:t>
            </a:r>
            <a:r>
              <a:rPr lang="en-GB" sz="1400" dirty="0" smtClean="0"/>
              <a:t>xecutor</a:t>
            </a:r>
            <a:endParaRPr lang="en-GB" sz="1400" dirty="0"/>
          </a:p>
        </p:txBody>
      </p:sp>
      <p:cxnSp>
        <p:nvCxnSpPr>
          <p:cNvPr id="24" name="Straight Arrow Connector 23"/>
          <p:cNvCxnSpPr>
            <a:stCxn id="11" idx="0"/>
            <a:endCxn id="18" idx="1"/>
          </p:cNvCxnSpPr>
          <p:nvPr/>
        </p:nvCxnSpPr>
        <p:spPr>
          <a:xfrm flipV="1">
            <a:off x="8936616" y="2791092"/>
            <a:ext cx="969384" cy="81707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2"/>
          </p:cNvCxnSpPr>
          <p:nvPr/>
        </p:nvCxnSpPr>
        <p:spPr>
          <a:xfrm flipH="1" flipV="1">
            <a:off x="8936616" y="4053457"/>
            <a:ext cx="941324" cy="7374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1"/>
            <a:endCxn id="11" idx="3"/>
          </p:cNvCxnSpPr>
          <p:nvPr/>
        </p:nvCxnSpPr>
        <p:spPr>
          <a:xfrm flipH="1" flipV="1">
            <a:off x="9590666" y="3830810"/>
            <a:ext cx="315334" cy="32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11" idx="1"/>
          </p:cNvCxnSpPr>
          <p:nvPr/>
        </p:nvCxnSpPr>
        <p:spPr>
          <a:xfrm flipV="1">
            <a:off x="7959855" y="3830810"/>
            <a:ext cx="322711" cy="32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47547" y="3440133"/>
            <a:ext cx="14453" cy="1824799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38200" y="4967802"/>
            <a:ext cx="0" cy="550327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1136" y="1930400"/>
            <a:ext cx="14453" cy="3334532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8135240" y="1930400"/>
            <a:ext cx="3523360" cy="368087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846953" y="1610267"/>
            <a:ext cx="81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cluster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41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– SQL query example (v2.2.0)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1825625"/>
            <a:ext cx="112280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#defining </a:t>
            </a:r>
            <a:r>
              <a:rPr lang="en-GB" sz="2000" dirty="0" err="1" smtClean="0">
                <a:latin typeface="Consolas" charset="0"/>
                <a:ea typeface="Consolas" charset="0"/>
                <a:cs typeface="Consolas" charset="0"/>
              </a:rPr>
              <a:t>dataframe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 with schema from parquet files</a:t>
            </a:r>
          </a:p>
          <a:p>
            <a:r>
              <a:rPr lang="en-GB" sz="2000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2000" dirty="0" err="1" smtClean="0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GB" sz="2000" dirty="0" err="1">
                <a:latin typeface="Consolas" charset="0"/>
                <a:ea typeface="Consolas" charset="0"/>
                <a:cs typeface="Consolas" charset="0"/>
              </a:rPr>
              <a:t>spark.read.parquet</a:t>
            </a:r>
            <a:r>
              <a:rPr lang="en-GB" sz="2000" dirty="0">
                <a:latin typeface="Consolas" charset="0"/>
                <a:ea typeface="Consolas" charset="0"/>
                <a:cs typeface="Consolas" charset="0"/>
              </a:rPr>
              <a:t>("/user/</a:t>
            </a:r>
            <a:r>
              <a:rPr lang="en-GB" sz="2000" dirty="0" err="1">
                <a:latin typeface="Consolas" charset="0"/>
                <a:ea typeface="Consolas" charset="0"/>
                <a:cs typeface="Consolas" charset="0"/>
              </a:rPr>
              <a:t>zbaranow</a:t>
            </a:r>
            <a:r>
              <a:rPr lang="en-GB" sz="2000" dirty="0">
                <a:latin typeface="Consolas" charset="0"/>
                <a:ea typeface="Consolas" charset="0"/>
                <a:cs typeface="Consolas" charset="0"/>
              </a:rPr>
              <a:t>/datasets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/")</a:t>
            </a:r>
          </a:p>
          <a:p>
            <a:endParaRPr lang="en-GB" sz="20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GB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GB" sz="2000" dirty="0">
                <a:latin typeface="Consolas" charset="0"/>
                <a:ea typeface="Consolas" charset="0"/>
                <a:cs typeface="Consolas" charset="0"/>
              </a:rPr>
              <a:t>#counting the number of pre-filtered rows with DF API</a:t>
            </a:r>
          </a:p>
          <a:p>
            <a:r>
              <a:rPr lang="en-GB" sz="2000" dirty="0" err="1">
                <a:latin typeface="Consolas" charset="0"/>
                <a:ea typeface="Consolas" charset="0"/>
                <a:cs typeface="Consolas" charset="0"/>
              </a:rPr>
              <a:t>df.filter</a:t>
            </a:r>
            <a:r>
              <a:rPr lang="en-GB" sz="2000" dirty="0">
                <a:latin typeface="Consolas" charset="0"/>
                <a:ea typeface="Consolas" charset="0"/>
                <a:cs typeface="Consolas" charset="0"/>
              </a:rPr>
              <a:t>($"l1trigchainstap".contains("L1_TAU4")).count</a:t>
            </a:r>
          </a:p>
          <a:p>
            <a:endParaRPr lang="en-GB" sz="20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GB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GB" sz="2000" dirty="0">
                <a:latin typeface="Consolas" charset="0"/>
                <a:ea typeface="Consolas" charset="0"/>
                <a:cs typeface="Consolas" charset="0"/>
              </a:rPr>
              <a:t>counting the number of pre-filtered rows with 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SQL</a:t>
            </a:r>
          </a:p>
          <a:p>
            <a:r>
              <a:rPr lang="en-GB" sz="2000" dirty="0" err="1" smtClean="0">
                <a:latin typeface="Consolas" charset="0"/>
                <a:ea typeface="Consolas" charset="0"/>
                <a:cs typeface="Consolas" charset="0"/>
              </a:rPr>
              <a:t>df.registerTempTable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GB" sz="2000" dirty="0" err="1" smtClean="0">
                <a:latin typeface="Consolas" charset="0"/>
                <a:ea typeface="Consolas" charset="0"/>
                <a:cs typeface="Consolas" charset="0"/>
              </a:rPr>
              <a:t>my_table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")</a:t>
            </a:r>
          </a:p>
          <a:p>
            <a:endParaRPr lang="en-GB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GB" sz="2000" dirty="0" err="1" smtClean="0">
                <a:latin typeface="Consolas" charset="0"/>
                <a:ea typeface="Consolas" charset="0"/>
                <a:cs typeface="Consolas" charset="0"/>
              </a:rPr>
              <a:t>spark.sql</a:t>
            </a:r>
            <a:r>
              <a:rPr lang="en-GB" sz="2000" dirty="0">
                <a:latin typeface="Consolas" charset="0"/>
                <a:ea typeface="Consolas" charset="0"/>
                <a:cs typeface="Consolas" charset="0"/>
              </a:rPr>
              <a:t>("SELECT count(*) FROM </a:t>
            </a:r>
            <a:r>
              <a:rPr lang="en-GB" sz="2000" dirty="0" err="1" smtClean="0">
                <a:latin typeface="Consolas" charset="0"/>
                <a:ea typeface="Consolas" charset="0"/>
                <a:cs typeface="Consolas" charset="0"/>
              </a:rPr>
              <a:t>my_table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2000" dirty="0">
                <a:latin typeface="Consolas" charset="0"/>
                <a:ea typeface="Consolas" charset="0"/>
                <a:cs typeface="Consolas" charset="0"/>
              </a:rPr>
              <a:t>where l1trigchainstap like '%L1_TAU40%'").show</a:t>
            </a:r>
          </a:p>
          <a:p>
            <a:endParaRPr lang="en-GB" sz="20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GB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GB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2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1457" cy="1325563"/>
          </a:xfrm>
        </p:spPr>
        <p:txBody>
          <a:bodyPr/>
          <a:lstStyle/>
          <a:p>
            <a:r>
              <a:rPr lang="en-GB" dirty="0" smtClean="0"/>
              <a:t>When to use what? (based on our experience)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 smtClean="0"/>
              <a:t>MapReduce</a:t>
            </a:r>
            <a:endParaRPr lang="en-GB" dirty="0"/>
          </a:p>
          <a:p>
            <a:pPr lvl="1"/>
            <a:r>
              <a:rPr lang="en-GB" dirty="0" smtClean="0"/>
              <a:t>do not code your jobs – it is time consuming, however can be more efficient than Pig or Hive</a:t>
            </a:r>
          </a:p>
          <a:p>
            <a:pPr lvl="1"/>
            <a:r>
              <a:rPr lang="en-GB" dirty="0" smtClean="0"/>
              <a:t>only if other tools use it (like </a:t>
            </a:r>
            <a:r>
              <a:rPr lang="en-GB" dirty="0" err="1" smtClean="0"/>
              <a:t>Sqoop</a:t>
            </a:r>
            <a:r>
              <a:rPr lang="en-GB" dirty="0" smtClean="0"/>
              <a:t>)</a:t>
            </a:r>
          </a:p>
          <a:p>
            <a:r>
              <a:rPr lang="en-GB" dirty="0" smtClean="0"/>
              <a:t>Pig</a:t>
            </a:r>
          </a:p>
          <a:p>
            <a:pPr lvl="1"/>
            <a:r>
              <a:rPr lang="en-GB" dirty="0" smtClean="0"/>
              <a:t>A bit </a:t>
            </a:r>
            <a:r>
              <a:rPr lang="en-GB" dirty="0"/>
              <a:t>o</a:t>
            </a:r>
            <a:r>
              <a:rPr lang="en-GB" dirty="0" smtClean="0"/>
              <a:t>ut-dated =&gt; use Apache Spark instead (more efficient, more features)</a:t>
            </a:r>
          </a:p>
          <a:p>
            <a:r>
              <a:rPr lang="en-GB" dirty="0" smtClean="0"/>
              <a:t>Hive</a:t>
            </a:r>
          </a:p>
          <a:p>
            <a:pPr lvl="1"/>
            <a:r>
              <a:rPr lang="en-GB" dirty="0" smtClean="0"/>
              <a:t>For mapping data into table structures</a:t>
            </a:r>
          </a:p>
          <a:p>
            <a:pPr lvl="1"/>
            <a:r>
              <a:rPr lang="en-GB" dirty="0" smtClean="0"/>
              <a:t>For processing tables use Impala or </a:t>
            </a:r>
            <a:r>
              <a:rPr lang="en-GB" dirty="0" err="1" smtClean="0"/>
              <a:t>SparkSQL</a:t>
            </a:r>
            <a:r>
              <a:rPr lang="en-GB" dirty="0" smtClean="0"/>
              <a:t> for high performance</a:t>
            </a:r>
          </a:p>
          <a:p>
            <a:r>
              <a:rPr lang="en-GB" dirty="0" smtClean="0"/>
              <a:t>Impala</a:t>
            </a:r>
          </a:p>
          <a:p>
            <a:pPr lvl="1"/>
            <a:r>
              <a:rPr lang="en-GB" dirty="0" smtClean="0"/>
              <a:t>For interactive data access (low latency queries). </a:t>
            </a:r>
          </a:p>
          <a:p>
            <a:pPr lvl="1"/>
            <a:r>
              <a:rPr lang="en-GB" dirty="0" smtClean="0"/>
              <a:t>Reports from big datasets.</a:t>
            </a:r>
          </a:p>
          <a:p>
            <a:pPr lvl="1"/>
            <a:r>
              <a:rPr lang="en-GB" dirty="0" smtClean="0"/>
              <a:t>For complex analytics with multiple joins Spark would be better.</a:t>
            </a:r>
          </a:p>
          <a:p>
            <a:r>
              <a:rPr lang="en-GB" dirty="0" smtClean="0"/>
              <a:t>Spark</a:t>
            </a:r>
          </a:p>
          <a:p>
            <a:pPr lvl="1"/>
            <a:r>
              <a:rPr lang="en-GB" dirty="0" smtClean="0"/>
              <a:t>Cover most of use cases except low latency queries.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3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is Hadoop?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848" y="1672916"/>
            <a:ext cx="10278152" cy="46834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Started at Yahoo in 2006 based on Google File System and </a:t>
            </a:r>
            <a:r>
              <a:rPr lang="en-US" dirty="0" err="1" smtClean="0"/>
              <a:t>MapReduce</a:t>
            </a:r>
            <a:r>
              <a:rPr lang="en-US" dirty="0" smtClean="0"/>
              <a:t> from 2003-2004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/>
              <a:t>A</a:t>
            </a:r>
            <a:r>
              <a:rPr lang="en-US" dirty="0" smtClean="0"/>
              <a:t> framework for large scale data processing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Written in Java</a:t>
            </a:r>
          </a:p>
          <a:p>
            <a:pPr lvl="1"/>
            <a:r>
              <a:rPr lang="en-US" dirty="0" smtClean="0"/>
              <a:t>To be run on a commodity hardware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3Vs of big data</a:t>
            </a:r>
            <a:r>
              <a:rPr lang="en-GB" dirty="0" smtClean="0"/>
              <a:t>:</a:t>
            </a:r>
            <a:endParaRPr lang="pl-PL" dirty="0" smtClean="0"/>
          </a:p>
          <a:p>
            <a:pPr lvl="1"/>
            <a:r>
              <a:rPr lang="en-GB" dirty="0" smtClean="0"/>
              <a:t>Data </a:t>
            </a:r>
            <a:r>
              <a:rPr lang="pl-PL" b="1" dirty="0" smtClean="0"/>
              <a:t>V</a:t>
            </a:r>
            <a:r>
              <a:rPr lang="pl-PL" dirty="0" smtClean="0"/>
              <a:t>olume</a:t>
            </a:r>
            <a:r>
              <a:rPr lang="en-GB" dirty="0" smtClean="0"/>
              <a:t> (Terabytes, Zettabytes)</a:t>
            </a:r>
            <a:endParaRPr lang="pl-PL" dirty="0" smtClean="0"/>
          </a:p>
          <a:p>
            <a:pPr lvl="1"/>
            <a:r>
              <a:rPr lang="en-GB" dirty="0" smtClean="0"/>
              <a:t>Data </a:t>
            </a:r>
            <a:r>
              <a:rPr lang="pl-PL" b="1" dirty="0" smtClean="0"/>
              <a:t>V</a:t>
            </a:r>
            <a:r>
              <a:rPr lang="pl-PL" dirty="0" smtClean="0"/>
              <a:t>ariety</a:t>
            </a:r>
            <a:r>
              <a:rPr lang="en-GB" dirty="0" smtClean="0"/>
              <a:t> (Structured, Unstructured)</a:t>
            </a:r>
            <a:endParaRPr lang="pl-PL" dirty="0"/>
          </a:p>
          <a:p>
            <a:pPr lvl="1"/>
            <a:r>
              <a:rPr lang="en-GB" dirty="0" smtClean="0"/>
              <a:t>Data </a:t>
            </a:r>
            <a:r>
              <a:rPr lang="pl-PL" b="1" dirty="0" smtClean="0"/>
              <a:t>V</a:t>
            </a:r>
            <a:r>
              <a:rPr lang="pl-PL" dirty="0" smtClean="0"/>
              <a:t>elocity</a:t>
            </a:r>
            <a:r>
              <a:rPr lang="en-GB" dirty="0" smtClean="0"/>
              <a:t> ( Stream processing)</a:t>
            </a:r>
          </a:p>
          <a:p>
            <a:pPr lvl="1"/>
            <a:endParaRPr lang="en-GB" dirty="0" smtClean="0"/>
          </a:p>
          <a:p>
            <a:endParaRPr lang="pl-PL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053" name="Slide Number Placeholder 20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B861-FB73-49E9-9D7F-90070863D4D6}" type="slidenum">
              <a:rPr lang="en-GB" smtClean="0"/>
              <a:t>5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634" y="365124"/>
            <a:ext cx="2839632" cy="106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9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formats for HDFS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7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format on HDFS is important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In big data world we </a:t>
            </a:r>
            <a:r>
              <a:rPr lang="en-GB" b="1" dirty="0" smtClean="0"/>
              <a:t>deformalize</a:t>
            </a:r>
            <a:r>
              <a:rPr lang="en-GB" dirty="0" smtClean="0"/>
              <a:t> the data</a:t>
            </a:r>
          </a:p>
          <a:p>
            <a:pPr lvl="1"/>
            <a:r>
              <a:rPr lang="en-GB" dirty="0" smtClean="0"/>
              <a:t>Because joins are expensive</a:t>
            </a:r>
            <a:endParaRPr lang="en-GB" dirty="0" smtClean="0"/>
          </a:p>
          <a:p>
            <a:pPr lvl="1"/>
            <a:r>
              <a:rPr lang="en-GB" dirty="0" smtClean="0"/>
              <a:t>Duplication is not a problem – storage is cheap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odern file formats/encodings can avoid reading unnecessary data anyway thanks to physical data layout, partitioning and statistics</a:t>
            </a:r>
            <a:endParaRPr lang="en-GB" dirty="0" smtClean="0"/>
          </a:p>
          <a:p>
            <a:r>
              <a:rPr lang="en-GB" dirty="0" smtClean="0"/>
              <a:t>Benefits </a:t>
            </a:r>
            <a:r>
              <a:rPr lang="en-GB" dirty="0" smtClean="0"/>
              <a:t>from choosing the right format</a:t>
            </a:r>
          </a:p>
          <a:p>
            <a:pPr lvl="1"/>
            <a:r>
              <a:rPr lang="en-GB" dirty="0" smtClean="0"/>
              <a:t>Decrease data volume</a:t>
            </a:r>
          </a:p>
          <a:p>
            <a:pPr lvl="1"/>
            <a:r>
              <a:rPr lang="en-GB" dirty="0" smtClean="0"/>
              <a:t>Increase data access speed</a:t>
            </a:r>
          </a:p>
          <a:p>
            <a:pPr lvl="1"/>
            <a:r>
              <a:rPr lang="en-GB" dirty="0" smtClean="0"/>
              <a:t>Reduce the amount of resources needed for data processing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How to achieve this?</a:t>
            </a:r>
          </a:p>
          <a:p>
            <a:pPr lvl="1"/>
            <a:r>
              <a:rPr lang="en-GB" dirty="0" smtClean="0"/>
              <a:t>Encoding and compression</a:t>
            </a:r>
          </a:p>
          <a:p>
            <a:pPr lvl="1"/>
            <a:r>
              <a:rPr lang="en-GB" dirty="0" smtClean="0"/>
              <a:t>Partitioning</a:t>
            </a:r>
          </a:p>
          <a:p>
            <a:pPr lvl="1"/>
            <a:endParaRPr lang="en-GB" dirty="0"/>
          </a:p>
          <a:p>
            <a:r>
              <a:rPr lang="en-GB" dirty="0" smtClean="0"/>
              <a:t>Typical HDFS data formats</a:t>
            </a:r>
          </a:p>
          <a:p>
            <a:pPr lvl="1"/>
            <a:r>
              <a:rPr lang="en-GB" dirty="0" smtClean="0"/>
              <a:t>Natural: Text-log, CSV, JSON</a:t>
            </a:r>
          </a:p>
          <a:p>
            <a:pPr lvl="1"/>
            <a:r>
              <a:rPr lang="en-GB" dirty="0" smtClean="0"/>
              <a:t>Specialized: </a:t>
            </a:r>
            <a:r>
              <a:rPr lang="en-GB" b="1" dirty="0" smtClean="0"/>
              <a:t>Apache Avro</a:t>
            </a:r>
            <a:r>
              <a:rPr lang="en-GB" dirty="0" smtClean="0"/>
              <a:t>, </a:t>
            </a:r>
            <a:r>
              <a:rPr lang="en-GB" b="1" dirty="0" smtClean="0"/>
              <a:t>Apache Parquet</a:t>
            </a:r>
          </a:p>
          <a:p>
            <a:pPr lvl="1"/>
            <a:r>
              <a:rPr lang="en-GB" dirty="0" smtClean="0"/>
              <a:t>Hadoop NoSQL database: Apache </a:t>
            </a:r>
            <a:r>
              <a:rPr lang="en-GB" dirty="0" err="1" smtClean="0"/>
              <a:t>HBase</a:t>
            </a:r>
            <a:r>
              <a:rPr lang="en-GB" dirty="0" smtClean="0"/>
              <a:t>, Apache Kudu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Typical compression </a:t>
            </a:r>
          </a:p>
          <a:p>
            <a:pPr lvl="1"/>
            <a:r>
              <a:rPr lang="en-GB" dirty="0" smtClean="0"/>
              <a:t>Snappy</a:t>
            </a:r>
          </a:p>
          <a:p>
            <a:pPr lvl="1"/>
            <a:r>
              <a:rPr lang="en-GB" dirty="0" smtClean="0"/>
              <a:t>Bzip2/</a:t>
            </a:r>
            <a:r>
              <a:rPr lang="en-GB" dirty="0" err="1" smtClean="0"/>
              <a:t>Gzip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4248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partitioning in HDFS directories (horizontal)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Group data by certain attribute(s) in separate HDFS directories</a:t>
            </a:r>
          </a:p>
          <a:p>
            <a:r>
              <a:rPr lang="en-GB" dirty="0" smtClean="0"/>
              <a:t>Will reduce amount of data to be read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87604" y="2967948"/>
            <a:ext cx="7999372" cy="3729976"/>
            <a:chOff x="352425" y="1353940"/>
            <a:chExt cx="7999372" cy="3729976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52425" y="1545661"/>
            <a:ext cx="4557713" cy="3036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9" name="Worksheet" r:id="rId3" imgW="2438400" imgH="1625600" progId="Excel.Sheet.12">
                    <p:embed/>
                  </p:oleObj>
                </mc:Choice>
                <mc:Fallback>
                  <p:oleObj name="Worksheet" r:id="rId3" imgW="2438400" imgH="1625600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2425" y="1545661"/>
                          <a:ext cx="4557713" cy="30364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Can 13"/>
            <p:cNvSpPr/>
            <p:nvPr/>
          </p:nvSpPr>
          <p:spPr>
            <a:xfrm>
              <a:off x="6908948" y="1353940"/>
              <a:ext cx="1442849" cy="1005592"/>
            </a:xfrm>
            <a:prstGeom prst="can">
              <a:avLst/>
            </a:prstGeom>
            <a:solidFill>
              <a:srgbClr val="0055A0">
                <a:lumMod val="60000"/>
                <a:lumOff val="40000"/>
              </a:srgbClr>
            </a:solidFill>
            <a:ln w="9525" cap="flat" cmpd="sng" algn="ctr">
              <a:solidFill>
                <a:srgbClr val="DDDDDD">
                  <a:shade val="60000"/>
                  <a:satMod val="300000"/>
                </a:srgbClr>
              </a:solidFill>
              <a:prstDash val="solid"/>
            </a:ln>
            <a:effectLst>
              <a:glow rad="70000">
                <a:srgbClr val="DDDDDD">
                  <a:tint val="30000"/>
                  <a:shade val="95000"/>
                  <a:satMod val="300000"/>
                  <a:alpha val="50000"/>
                </a:srgbClr>
              </a:glo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pl-PL" kern="0" dirty="0" err="1">
                  <a:solidFill>
                    <a:prstClr val="white"/>
                  </a:solidFill>
                  <a:latin typeface="Arial"/>
                </a:rPr>
                <a:t>Aug</a:t>
              </a:r>
              <a:r>
                <a:rPr lang="pl-PL" kern="0" dirty="0">
                  <a:solidFill>
                    <a:prstClr val="white"/>
                  </a:solidFill>
                  <a:latin typeface="Arial"/>
                </a:rPr>
                <a:t> 2013</a:t>
              </a:r>
              <a:endParaRPr lang="en-GB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5" name="Can 14"/>
            <p:cNvSpPr/>
            <p:nvPr/>
          </p:nvSpPr>
          <p:spPr>
            <a:xfrm>
              <a:off x="6908949" y="2724788"/>
              <a:ext cx="1442848" cy="1005592"/>
            </a:xfrm>
            <a:prstGeom prst="can">
              <a:avLst/>
            </a:prstGeom>
            <a:solidFill>
              <a:srgbClr val="92D050"/>
            </a:solidFill>
            <a:ln w="9525" cap="flat" cmpd="sng" algn="ctr">
              <a:solidFill>
                <a:srgbClr val="DDDDDD">
                  <a:shade val="60000"/>
                  <a:satMod val="300000"/>
                </a:srgbClr>
              </a:solidFill>
              <a:prstDash val="solid"/>
            </a:ln>
            <a:effectLst>
              <a:glow rad="70000">
                <a:srgbClr val="DDDDDD">
                  <a:tint val="30000"/>
                  <a:shade val="95000"/>
                  <a:satMod val="300000"/>
                  <a:alpha val="50000"/>
                </a:srgbClr>
              </a:glo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pl-PL" kern="0" dirty="0">
                  <a:solidFill>
                    <a:prstClr val="white"/>
                  </a:solidFill>
                  <a:latin typeface="Arial"/>
                </a:rPr>
                <a:t>Dec 2014</a:t>
              </a:r>
              <a:endParaRPr lang="en-GB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6" name="Can 15"/>
            <p:cNvSpPr/>
            <p:nvPr/>
          </p:nvSpPr>
          <p:spPr>
            <a:xfrm>
              <a:off x="6908949" y="4078324"/>
              <a:ext cx="1442848" cy="1005592"/>
            </a:xfrm>
            <a:prstGeom prst="can">
              <a:avLst/>
            </a:prstGeom>
            <a:solidFill>
              <a:srgbClr val="FF0000"/>
            </a:solidFill>
            <a:ln w="9525" cap="flat" cmpd="sng" algn="ctr">
              <a:solidFill>
                <a:srgbClr val="DDDDDD">
                  <a:shade val="60000"/>
                  <a:satMod val="300000"/>
                </a:srgbClr>
              </a:solidFill>
              <a:prstDash val="solid"/>
            </a:ln>
            <a:effectLst>
              <a:glow rad="70000">
                <a:srgbClr val="DDDDDD">
                  <a:tint val="30000"/>
                  <a:shade val="95000"/>
                  <a:satMod val="300000"/>
                  <a:alpha val="50000"/>
                </a:srgbClr>
              </a:glo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pl-PL" kern="0" dirty="0" err="1">
                  <a:solidFill>
                    <a:prstClr val="white"/>
                  </a:solidFill>
                  <a:latin typeface="Arial"/>
                </a:rPr>
                <a:t>Feb</a:t>
              </a:r>
              <a:r>
                <a:rPr lang="pl-PL" kern="0" dirty="0">
                  <a:solidFill>
                    <a:prstClr val="white"/>
                  </a:solidFill>
                  <a:latin typeface="Arial"/>
                </a:rPr>
                <a:t> 2015</a:t>
              </a:r>
              <a:endParaRPr lang="en-GB" kern="0" dirty="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17" name="Straight Connector 16"/>
            <p:cNvCxnSpPr>
              <a:stCxn id="14" idx="2"/>
            </p:cNvCxnSpPr>
            <p:nvPr/>
          </p:nvCxnSpPr>
          <p:spPr>
            <a:xfrm flipH="1">
              <a:off x="4604694" y="1856736"/>
              <a:ext cx="2304254" cy="577325"/>
            </a:xfrm>
            <a:prstGeom prst="line">
              <a:avLst/>
            </a:prstGeom>
            <a:noFill/>
            <a:ln w="19050" cap="flat" cmpd="sng" algn="ctr">
              <a:solidFill>
                <a:srgbClr val="0055A0">
                  <a:lumMod val="60000"/>
                  <a:lumOff val="40000"/>
                </a:srgbClr>
              </a:solidFill>
              <a:prstDash val="solid"/>
            </a:ln>
            <a:effectLst>
              <a:glow rad="63500">
                <a:srgbClr val="DDDDDD">
                  <a:tint val="30000"/>
                  <a:shade val="95000"/>
                  <a:satMod val="300000"/>
                  <a:alpha val="50000"/>
                </a:srgbClr>
              </a:glow>
            </a:effectLst>
          </p:spPr>
        </p:cxnSp>
        <p:cxnSp>
          <p:nvCxnSpPr>
            <p:cNvPr id="18" name="Straight Connector 17"/>
            <p:cNvCxnSpPr>
              <a:stCxn id="15" idx="2"/>
            </p:cNvCxnSpPr>
            <p:nvPr/>
          </p:nvCxnSpPr>
          <p:spPr>
            <a:xfrm flipH="1">
              <a:off x="4604693" y="3227584"/>
              <a:ext cx="2304256" cy="253289"/>
            </a:xfrm>
            <a:prstGeom prst="line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</a:ln>
            <a:effectLst>
              <a:glow rad="63500">
                <a:srgbClr val="DDDDDD">
                  <a:tint val="30000"/>
                  <a:shade val="95000"/>
                  <a:satMod val="300000"/>
                  <a:alpha val="50000"/>
                </a:srgbClr>
              </a:glow>
            </a:effectLst>
          </p:spPr>
        </p:cxnSp>
        <p:cxnSp>
          <p:nvCxnSpPr>
            <p:cNvPr id="19" name="Straight Connector 18"/>
            <p:cNvCxnSpPr>
              <a:stCxn id="16" idx="2"/>
            </p:cNvCxnSpPr>
            <p:nvPr/>
          </p:nvCxnSpPr>
          <p:spPr>
            <a:xfrm flipH="1" flipV="1">
              <a:off x="4604693" y="4240344"/>
              <a:ext cx="2304256" cy="340776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>
              <a:glow rad="63500">
                <a:srgbClr val="DDDDDD">
                  <a:tint val="30000"/>
                  <a:shade val="95000"/>
                  <a:satMod val="300000"/>
                  <a:alpha val="50000"/>
                </a:srgbClr>
              </a:glow>
            </a:effectLst>
          </p:spPr>
        </p:cxnSp>
      </p:grpSp>
      <p:sp>
        <p:nvSpPr>
          <p:cNvPr id="4" name="TextBox 3"/>
          <p:cNvSpPr txBox="1"/>
          <p:nvPr/>
        </p:nvSpPr>
        <p:spPr>
          <a:xfrm>
            <a:off x="7280598" y="4006127"/>
            <a:ext cx="344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/user/</a:t>
            </a:r>
            <a:r>
              <a:rPr lang="en-GB" dirty="0" err="1"/>
              <a:t>zaza</a:t>
            </a:r>
            <a:r>
              <a:rPr lang="en-GB" dirty="0"/>
              <a:t>/</a:t>
            </a:r>
            <a:r>
              <a:rPr lang="en-GB" dirty="0" err="1"/>
              <a:t>mydata</a:t>
            </a:r>
            <a:r>
              <a:rPr lang="en-GB" dirty="0"/>
              <a:t>/</a:t>
            </a:r>
            <a:r>
              <a:rPr lang="en-GB" b="1" dirty="0"/>
              <a:t>Aug2013</a:t>
            </a:r>
            <a:r>
              <a:rPr lang="en-GB" dirty="0"/>
              <a:t>/data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19227" y="5390507"/>
            <a:ext cx="344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/user/</a:t>
            </a:r>
            <a:r>
              <a:rPr lang="en-GB" dirty="0" err="1"/>
              <a:t>zaza</a:t>
            </a:r>
            <a:r>
              <a:rPr lang="en-GB" dirty="0"/>
              <a:t>/</a:t>
            </a:r>
            <a:r>
              <a:rPr lang="en-GB" dirty="0" err="1"/>
              <a:t>mydata</a:t>
            </a:r>
            <a:r>
              <a:rPr lang="en-GB" dirty="0"/>
              <a:t>/</a:t>
            </a:r>
            <a:r>
              <a:rPr lang="en-GB" b="1" dirty="0"/>
              <a:t>Dec2014</a:t>
            </a:r>
            <a:r>
              <a:rPr lang="en-GB" dirty="0"/>
              <a:t>/data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19226" y="6577947"/>
            <a:ext cx="344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/user/</a:t>
            </a:r>
            <a:r>
              <a:rPr lang="en-GB" dirty="0" err="1"/>
              <a:t>zaza</a:t>
            </a:r>
            <a:r>
              <a:rPr lang="en-GB" dirty="0"/>
              <a:t>/</a:t>
            </a:r>
            <a:r>
              <a:rPr lang="en-GB" dirty="0" err="1"/>
              <a:t>mydata</a:t>
            </a:r>
            <a:r>
              <a:rPr lang="en-GB" dirty="0"/>
              <a:t>/</a:t>
            </a:r>
            <a:r>
              <a:rPr lang="en-GB" b="1" dirty="0"/>
              <a:t>Dec2015</a:t>
            </a:r>
            <a:r>
              <a:rPr lang="en-GB" dirty="0"/>
              <a:t>/data</a:t>
            </a:r>
          </a:p>
        </p:txBody>
      </p:sp>
    </p:spTree>
    <p:extLst>
      <p:ext uri="{BB962C8B-B14F-4D97-AF65-F5344CB8AC3E}">
        <p14:creationId xmlns:p14="http://schemas.microsoft.com/office/powerpoint/2010/main" val="5672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73" y="204853"/>
            <a:ext cx="8229600" cy="1143000"/>
          </a:xfrm>
        </p:spPr>
        <p:txBody>
          <a:bodyPr/>
          <a:lstStyle/>
          <a:p>
            <a:r>
              <a:rPr lang="en-GB" dirty="0" smtClean="0"/>
              <a:t>Apache Avro data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83" y="1446398"/>
            <a:ext cx="10076517" cy="3892917"/>
          </a:xfrm>
        </p:spPr>
        <p:txBody>
          <a:bodyPr>
            <a:normAutofit/>
          </a:bodyPr>
          <a:lstStyle/>
          <a:p>
            <a:r>
              <a:rPr lang="en-US" dirty="0" smtClean="0"/>
              <a:t>Fast</a:t>
            </a:r>
            <a:r>
              <a:rPr lang="en-US" dirty="0"/>
              <a:t>, binary serialization </a:t>
            </a:r>
            <a:r>
              <a:rPr lang="en-US" dirty="0" smtClean="0"/>
              <a:t>format for structured data</a:t>
            </a:r>
            <a:endParaRPr lang="en-GB" dirty="0" smtClean="0"/>
          </a:p>
          <a:p>
            <a:r>
              <a:rPr lang="en-GB" dirty="0" smtClean="0"/>
              <a:t>Internal schema with multiple data types including nested ones</a:t>
            </a:r>
          </a:p>
          <a:p>
            <a:pPr lvl="1"/>
            <a:r>
              <a:rPr lang="en-US" dirty="0"/>
              <a:t>scalars, arrays, maps, </a:t>
            </a:r>
            <a:r>
              <a:rPr lang="en-US" dirty="0" err="1" smtClean="0"/>
              <a:t>structs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Schema in JSON</a:t>
            </a:r>
            <a:endParaRPr lang="en-US" dirty="0"/>
          </a:p>
          <a:p>
            <a:pPr marL="457200" lvl="1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767" y="591173"/>
            <a:ext cx="2005439" cy="623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730" y="3703090"/>
            <a:ext cx="4615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      "type": "record", </a:t>
            </a:r>
          </a:p>
          <a:p>
            <a:r>
              <a:rPr lang="en-US" dirty="0"/>
              <a:t>	      "name": "test",</a:t>
            </a:r>
          </a:p>
          <a:p>
            <a:r>
              <a:rPr lang="en-US" dirty="0"/>
              <a:t>	      "fields" : [</a:t>
            </a:r>
          </a:p>
          <a:p>
            <a:r>
              <a:rPr lang="en-US" dirty="0"/>
              <a:t>	      {"name": "a", "type": "long"},</a:t>
            </a:r>
          </a:p>
          <a:p>
            <a:r>
              <a:rPr lang="en-US" dirty="0"/>
              <a:t>	      {"name": "b", "type": "string"}</a:t>
            </a:r>
          </a:p>
          <a:p>
            <a:r>
              <a:rPr lang="en-US" dirty="0"/>
              <a:t>	      ]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61964" y="3486618"/>
            <a:ext cx="4496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Record {a=27, b=‘foo’}</a:t>
            </a:r>
          </a:p>
          <a:p>
            <a:endParaRPr lang="en-US" sz="2400" dirty="0"/>
          </a:p>
          <a:p>
            <a:r>
              <a:rPr lang="en-US" sz="2800" dirty="0"/>
              <a:t>Encoded (hex):  </a:t>
            </a:r>
            <a:r>
              <a:rPr lang="it-IT" sz="2800" dirty="0"/>
              <a:t>36 06 66 6f 6f</a:t>
            </a:r>
            <a:endParaRPr lang="en-US" sz="2800" dirty="0"/>
          </a:p>
          <a:p>
            <a:endParaRPr lang="en-US" sz="24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400234" y="5249966"/>
            <a:ext cx="1868580" cy="559156"/>
          </a:xfrm>
          <a:prstGeom prst="wedgeRoundRectCallout">
            <a:avLst>
              <a:gd name="adj1" fmla="val 101508"/>
              <a:gd name="adj2" fmla="val -1185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long – variable-length zigzag 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444003" y="5243402"/>
            <a:ext cx="1372235" cy="559156"/>
          </a:xfrm>
          <a:prstGeom prst="wedgeRoundRectCallout">
            <a:avLst>
              <a:gd name="adj1" fmla="val 44163"/>
              <a:gd name="adj2" fmla="val -11068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String length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8222567" y="4555548"/>
            <a:ext cx="209223" cy="39418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8675148" y="4555548"/>
            <a:ext cx="209223" cy="39418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9536429" y="4161411"/>
            <a:ext cx="209223" cy="118245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8918461" y="5249966"/>
            <a:ext cx="1372235" cy="559156"/>
          </a:xfrm>
          <a:prstGeom prst="wedgeRoundRectCallout">
            <a:avLst>
              <a:gd name="adj1" fmla="val 2673"/>
              <a:gd name="adj2" fmla="val -9501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String chars</a:t>
            </a:r>
          </a:p>
        </p:txBody>
      </p:sp>
    </p:spTree>
    <p:extLst>
      <p:ext uri="{BB962C8B-B14F-4D97-AF65-F5344CB8AC3E}">
        <p14:creationId xmlns:p14="http://schemas.microsoft.com/office/powerpoint/2010/main" val="224974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93" y="386289"/>
            <a:ext cx="10515600" cy="1325563"/>
          </a:xfrm>
        </p:spPr>
        <p:txBody>
          <a:bodyPr/>
          <a:lstStyle/>
          <a:p>
            <a:r>
              <a:rPr lang="en-GB" dirty="0" smtClean="0"/>
              <a:t>Columnar store for analytics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interested in reading certain columns </a:t>
            </a:r>
          </a:p>
          <a:p>
            <a:r>
              <a:rPr lang="en-GB" dirty="0" smtClean="0"/>
              <a:t>But </a:t>
            </a:r>
            <a:r>
              <a:rPr lang="en-GB" dirty="0" smtClean="0"/>
              <a:t>in traditional row-stores we </a:t>
            </a:r>
            <a:r>
              <a:rPr lang="en-GB" dirty="0" smtClean="0"/>
              <a:t>are always reading entire row data</a:t>
            </a:r>
          </a:p>
          <a:p>
            <a:r>
              <a:rPr lang="en-GB" dirty="0" smtClean="0"/>
              <a:t>Columnar store</a:t>
            </a:r>
            <a:endParaRPr lang="en-GB" dirty="0"/>
          </a:p>
        </p:txBody>
      </p:sp>
      <p:sp>
        <p:nvSpPr>
          <p:cNvPr id="23" name="Can 22"/>
          <p:cNvSpPr/>
          <p:nvPr/>
        </p:nvSpPr>
        <p:spPr>
          <a:xfrm>
            <a:off x="5562364" y="5932072"/>
            <a:ext cx="670544" cy="749548"/>
          </a:xfrm>
          <a:prstGeom prst="can">
            <a:avLst/>
          </a:prstGeom>
          <a:solidFill>
            <a:srgbClr val="0055A0">
              <a:lumMod val="60000"/>
              <a:lumOff val="40000"/>
            </a:srgbClr>
          </a:solidFill>
          <a:ln w="9525" cap="flat" cmpd="sng" algn="ctr">
            <a:solidFill>
              <a:srgbClr val="DDDDDD">
                <a:shade val="60000"/>
                <a:satMod val="300000"/>
              </a:srgbClr>
            </a:solidFill>
            <a:prstDash val="solid"/>
          </a:ln>
          <a:effectLst>
            <a:glow rad="70000">
              <a:srgbClr val="DDDDDD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rtlCol="0" anchor="ctr"/>
          <a:lstStyle/>
          <a:p>
            <a:pPr algn="ctr">
              <a:defRPr/>
            </a:pPr>
            <a:r>
              <a:rPr lang="pl-PL" kern="0" dirty="0">
                <a:solidFill>
                  <a:prstClr val="white"/>
                </a:solidFill>
                <a:latin typeface="Arial"/>
              </a:rPr>
              <a:t>Col1</a:t>
            </a:r>
            <a:endParaRPr lang="en-GB" kern="0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908754" y="5469201"/>
            <a:ext cx="0" cy="444911"/>
          </a:xfrm>
          <a:prstGeom prst="line">
            <a:avLst/>
          </a:prstGeom>
          <a:noFill/>
          <a:ln w="19050" cap="flat" cmpd="sng" algn="ctr">
            <a:solidFill>
              <a:srgbClr val="0055A0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DDDDDD">
                <a:tint val="30000"/>
                <a:shade val="95000"/>
                <a:satMod val="300000"/>
                <a:alpha val="50000"/>
              </a:srgbClr>
            </a:glow>
          </a:effectLst>
        </p:spPr>
      </p:cxnSp>
      <p:sp>
        <p:nvSpPr>
          <p:cNvPr id="25" name="Can 24"/>
          <p:cNvSpPr/>
          <p:nvPr/>
        </p:nvSpPr>
        <p:spPr>
          <a:xfrm>
            <a:off x="6284224" y="5926938"/>
            <a:ext cx="670544" cy="749548"/>
          </a:xfrm>
          <a:prstGeom prst="can">
            <a:avLst/>
          </a:prstGeom>
          <a:solidFill>
            <a:srgbClr val="0055A0">
              <a:lumMod val="60000"/>
              <a:lumOff val="40000"/>
            </a:srgbClr>
          </a:solidFill>
          <a:ln w="9525" cap="flat" cmpd="sng" algn="ctr">
            <a:solidFill>
              <a:srgbClr val="DDDDDD">
                <a:shade val="60000"/>
                <a:satMod val="300000"/>
              </a:srgbClr>
            </a:solidFill>
            <a:prstDash val="solid"/>
          </a:ln>
          <a:effectLst>
            <a:glow rad="70000">
              <a:srgbClr val="DDDDDD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rtlCol="0" anchor="ctr"/>
          <a:lstStyle/>
          <a:p>
            <a:pPr algn="ctr">
              <a:defRPr/>
            </a:pPr>
            <a:r>
              <a:rPr lang="pl-PL" kern="0" dirty="0">
                <a:solidFill>
                  <a:prstClr val="white"/>
                </a:solidFill>
                <a:latin typeface="Arial"/>
              </a:rPr>
              <a:t>Col2</a:t>
            </a:r>
            <a:endParaRPr lang="en-GB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6" name="Can 25"/>
          <p:cNvSpPr/>
          <p:nvPr/>
        </p:nvSpPr>
        <p:spPr>
          <a:xfrm>
            <a:off x="7041147" y="5926938"/>
            <a:ext cx="670544" cy="749548"/>
          </a:xfrm>
          <a:prstGeom prst="can">
            <a:avLst/>
          </a:prstGeom>
          <a:solidFill>
            <a:srgbClr val="0055A0">
              <a:lumMod val="60000"/>
              <a:lumOff val="40000"/>
            </a:srgbClr>
          </a:solidFill>
          <a:ln w="9525" cap="flat" cmpd="sng" algn="ctr">
            <a:solidFill>
              <a:srgbClr val="DDDDDD">
                <a:shade val="60000"/>
                <a:satMod val="300000"/>
              </a:srgbClr>
            </a:solidFill>
            <a:prstDash val="solid"/>
          </a:ln>
          <a:effectLst>
            <a:glow rad="70000">
              <a:srgbClr val="DDDDDD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rtlCol="0" anchor="ctr"/>
          <a:lstStyle/>
          <a:p>
            <a:pPr algn="ctr">
              <a:defRPr/>
            </a:pPr>
            <a:r>
              <a:rPr lang="pl-PL" kern="0" dirty="0">
                <a:solidFill>
                  <a:prstClr val="white"/>
                </a:solidFill>
                <a:latin typeface="Arial"/>
              </a:rPr>
              <a:t>Col3</a:t>
            </a:r>
            <a:endParaRPr lang="en-GB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7" name="Can 26"/>
          <p:cNvSpPr/>
          <p:nvPr/>
        </p:nvSpPr>
        <p:spPr>
          <a:xfrm>
            <a:off x="8407745" y="5913645"/>
            <a:ext cx="670544" cy="749548"/>
          </a:xfrm>
          <a:prstGeom prst="can">
            <a:avLst/>
          </a:prstGeom>
          <a:solidFill>
            <a:srgbClr val="0055A0">
              <a:lumMod val="60000"/>
              <a:lumOff val="40000"/>
            </a:srgbClr>
          </a:solidFill>
          <a:ln w="9525" cap="flat" cmpd="sng" algn="ctr">
            <a:solidFill>
              <a:srgbClr val="DDDDDD">
                <a:shade val="60000"/>
                <a:satMod val="300000"/>
              </a:srgbClr>
            </a:solidFill>
            <a:prstDash val="solid"/>
          </a:ln>
          <a:effectLst>
            <a:glow rad="70000">
              <a:srgbClr val="DDDDDD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rtlCol="0" anchor="ctr"/>
          <a:lstStyle/>
          <a:p>
            <a:pPr algn="ctr">
              <a:defRPr/>
            </a:pPr>
            <a:r>
              <a:rPr lang="pl-PL" kern="0" dirty="0">
                <a:solidFill>
                  <a:prstClr val="white"/>
                </a:solidFill>
                <a:latin typeface="Arial"/>
              </a:rPr>
              <a:t>Col4</a:t>
            </a:r>
            <a:endParaRPr lang="en-GB" kern="0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627188" y="5455908"/>
            <a:ext cx="0" cy="444911"/>
          </a:xfrm>
          <a:prstGeom prst="line">
            <a:avLst/>
          </a:prstGeom>
          <a:noFill/>
          <a:ln w="19050" cap="flat" cmpd="sng" algn="ctr">
            <a:solidFill>
              <a:srgbClr val="0055A0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DDDDDD">
                <a:tint val="30000"/>
                <a:shade val="95000"/>
                <a:satMod val="300000"/>
                <a:alpha val="50000"/>
              </a:srgbClr>
            </a:glow>
          </a:effectLst>
        </p:spPr>
      </p:cxnSp>
      <p:cxnSp>
        <p:nvCxnSpPr>
          <p:cNvPr id="29" name="Straight Connector 28"/>
          <p:cNvCxnSpPr/>
          <p:nvPr/>
        </p:nvCxnSpPr>
        <p:spPr>
          <a:xfrm>
            <a:off x="7396939" y="5469201"/>
            <a:ext cx="0" cy="444911"/>
          </a:xfrm>
          <a:prstGeom prst="line">
            <a:avLst/>
          </a:prstGeom>
          <a:noFill/>
          <a:ln w="19050" cap="flat" cmpd="sng" algn="ctr">
            <a:solidFill>
              <a:srgbClr val="0055A0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DDDDDD">
                <a:tint val="30000"/>
                <a:shade val="95000"/>
                <a:satMod val="300000"/>
                <a:alpha val="50000"/>
              </a:srgbClr>
            </a:glow>
          </a:effectLst>
        </p:spPr>
      </p:cxnSp>
      <p:cxnSp>
        <p:nvCxnSpPr>
          <p:cNvPr id="30" name="Straight Connector 29"/>
          <p:cNvCxnSpPr/>
          <p:nvPr/>
        </p:nvCxnSpPr>
        <p:spPr>
          <a:xfrm>
            <a:off x="8731174" y="5455908"/>
            <a:ext cx="0" cy="444911"/>
          </a:xfrm>
          <a:prstGeom prst="line">
            <a:avLst/>
          </a:prstGeom>
          <a:noFill/>
          <a:ln w="19050" cap="flat" cmpd="sng" algn="ctr">
            <a:solidFill>
              <a:srgbClr val="0055A0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DDDDDD">
                <a:tint val="30000"/>
                <a:shade val="95000"/>
                <a:satMod val="300000"/>
                <a:alpha val="50000"/>
              </a:srgbClr>
            </a:glow>
          </a:effectLst>
        </p:spPr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817" y="3114101"/>
            <a:ext cx="4519170" cy="228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0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0874" cy="1325563"/>
          </a:xfrm>
        </p:spPr>
        <p:txBody>
          <a:bodyPr/>
          <a:lstStyle/>
          <a:p>
            <a:r>
              <a:rPr lang="en-GB" dirty="0" smtClean="0"/>
              <a:t>Apache Parquet – a columnar storage for HDFS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4495"/>
            <a:ext cx="9877926" cy="354634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Based on </a:t>
            </a:r>
            <a:r>
              <a:rPr lang="en-US" dirty="0" smtClean="0"/>
              <a:t>Google “</a:t>
            </a:r>
            <a:r>
              <a:rPr lang="en-US" dirty="0" err="1" smtClean="0"/>
              <a:t>Dremel</a:t>
            </a:r>
            <a:r>
              <a:rPr lang="en-US" dirty="0" smtClean="0"/>
              <a:t>”</a:t>
            </a:r>
          </a:p>
          <a:p>
            <a:r>
              <a:rPr lang="en-GB" dirty="0" smtClean="0"/>
              <a:t>Internal schema with multiple data types including nested ones</a:t>
            </a:r>
            <a:endParaRPr lang="en-US" dirty="0" smtClean="0"/>
          </a:p>
          <a:p>
            <a:r>
              <a:rPr lang="en-US" dirty="0" smtClean="0"/>
              <a:t>Multiple encoding applicable on per column-bases</a:t>
            </a:r>
          </a:p>
          <a:p>
            <a:pPr lvl="1"/>
            <a:r>
              <a:rPr lang="en-US" dirty="0" smtClean="0"/>
              <a:t>RLE, Dictionary, Delta, Bit packing</a:t>
            </a:r>
          </a:p>
          <a:p>
            <a:pPr lvl="1"/>
            <a:r>
              <a:rPr lang="en-US" dirty="0" smtClean="0"/>
              <a:t>Chosen </a:t>
            </a:r>
            <a:r>
              <a:rPr lang="en-US" dirty="0" smtClean="0"/>
              <a:t>automatically</a:t>
            </a:r>
          </a:p>
          <a:p>
            <a:r>
              <a:rPr lang="en-US" dirty="0" smtClean="0"/>
              <a:t>Column-level statistics per each block/</a:t>
            </a:r>
            <a:r>
              <a:rPr lang="en-US" dirty="0" err="1" smtClean="0"/>
              <a:t>rowgroup</a:t>
            </a:r>
            <a:endParaRPr lang="en-US" dirty="0" smtClean="0"/>
          </a:p>
          <a:p>
            <a:r>
              <a:rPr lang="en-US" dirty="0" smtClean="0"/>
              <a:t>Compressions supported</a:t>
            </a:r>
          </a:p>
          <a:p>
            <a:pPr lvl="1"/>
            <a:r>
              <a:rPr lang="en-US" dirty="0" smtClean="0"/>
              <a:t>Snappy, </a:t>
            </a:r>
            <a:r>
              <a:rPr lang="en-US" dirty="0" err="1" smtClean="0"/>
              <a:t>gzip</a:t>
            </a:r>
            <a:r>
              <a:rPr lang="en-US" dirty="0" smtClean="0"/>
              <a:t>, LZO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502" y="1467989"/>
            <a:ext cx="2485085" cy="6609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549688" y="4299284"/>
            <a:ext cx="86627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Footer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062536" y="4299284"/>
            <a:ext cx="86627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7942848" y="4299284"/>
            <a:ext cx="86627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8809122" y="4299284"/>
            <a:ext cx="86627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9679405" y="4299284"/>
            <a:ext cx="86627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7140743" y="5168330"/>
            <a:ext cx="86627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 smtClean="0"/>
              <a:t>Column </a:t>
            </a:r>
            <a:r>
              <a:rPr lang="en-GB" sz="1300" dirty="0" smtClean="0"/>
              <a:t>1 chunk</a:t>
            </a:r>
            <a:endParaRPr lang="en-GB" sz="1300" dirty="0"/>
          </a:p>
        </p:txBody>
      </p:sp>
      <p:sp>
        <p:nvSpPr>
          <p:cNvPr id="21" name="Rectangle 20"/>
          <p:cNvSpPr/>
          <p:nvPr/>
        </p:nvSpPr>
        <p:spPr>
          <a:xfrm>
            <a:off x="8007017" y="5168330"/>
            <a:ext cx="86627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 smtClean="0"/>
              <a:t>Column 2 chunk</a:t>
            </a:r>
            <a:endParaRPr lang="en-GB" sz="1300" dirty="0"/>
          </a:p>
        </p:txBody>
      </p:sp>
      <p:sp>
        <p:nvSpPr>
          <p:cNvPr id="22" name="Rectangle 21"/>
          <p:cNvSpPr/>
          <p:nvPr/>
        </p:nvSpPr>
        <p:spPr>
          <a:xfrm>
            <a:off x="8879305" y="5168330"/>
            <a:ext cx="86627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 smtClean="0"/>
              <a:t>Column </a:t>
            </a:r>
            <a:r>
              <a:rPr lang="en-GB" sz="1300" dirty="0" smtClean="0"/>
              <a:t>3 </a:t>
            </a:r>
            <a:r>
              <a:rPr lang="en-GB" sz="1300" dirty="0" smtClean="0"/>
              <a:t>chunk</a:t>
            </a:r>
            <a:endParaRPr lang="en-GB" sz="1300" dirty="0"/>
          </a:p>
        </p:txBody>
      </p:sp>
      <p:sp>
        <p:nvSpPr>
          <p:cNvPr id="23" name="Rectangle 22"/>
          <p:cNvSpPr/>
          <p:nvPr/>
        </p:nvSpPr>
        <p:spPr>
          <a:xfrm>
            <a:off x="6757735" y="6056190"/>
            <a:ext cx="86627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Page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7624009" y="6056190"/>
            <a:ext cx="86627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Page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8490283" y="6056190"/>
            <a:ext cx="86627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Page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9356557" y="6056190"/>
            <a:ext cx="86627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Page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134729" y="4908884"/>
            <a:ext cx="808120" cy="259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809123" y="4927698"/>
            <a:ext cx="930442" cy="240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757737" y="5788722"/>
            <a:ext cx="1243266" cy="294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8879305" y="5788722"/>
            <a:ext cx="1343527" cy="267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4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Slicing and dicing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Horizontal and vertical partitioning – for efficient data processing</a:t>
            </a:r>
            <a:endParaRPr lang="en-GB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557" y="3192843"/>
            <a:ext cx="4251907" cy="2893968"/>
          </a:xfrm>
          <a:prstGeom prst="rect">
            <a:avLst/>
          </a:prstGeom>
        </p:spPr>
      </p:pic>
      <p:sp>
        <p:nvSpPr>
          <p:cNvPr id="21" name="Can 20"/>
          <p:cNvSpPr/>
          <p:nvPr/>
        </p:nvSpPr>
        <p:spPr>
          <a:xfrm>
            <a:off x="7130354" y="3418664"/>
            <a:ext cx="744093" cy="692642"/>
          </a:xfrm>
          <a:prstGeom prst="can">
            <a:avLst/>
          </a:prstGeom>
          <a:solidFill>
            <a:srgbClr val="0055A0">
              <a:lumMod val="60000"/>
              <a:lumOff val="40000"/>
            </a:srgbClr>
          </a:solidFill>
          <a:ln w="9525" cap="flat" cmpd="sng" algn="ctr">
            <a:solidFill>
              <a:srgbClr val="DDDDDD">
                <a:shade val="60000"/>
                <a:satMod val="300000"/>
              </a:srgbClr>
            </a:solidFill>
            <a:prstDash val="solid"/>
          </a:ln>
          <a:effectLst>
            <a:glow rad="70000">
              <a:srgbClr val="DDDDDD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rtlCol="0" anchor="ctr"/>
          <a:lstStyle/>
          <a:p>
            <a:pPr algn="ctr">
              <a:defRPr/>
            </a:pPr>
            <a:r>
              <a:rPr lang="pl-PL" kern="0" dirty="0">
                <a:solidFill>
                  <a:prstClr val="white"/>
                </a:solidFill>
                <a:latin typeface="Arial"/>
              </a:rPr>
              <a:t>Col1</a:t>
            </a:r>
            <a:endParaRPr lang="en-GB" kern="0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6103036" y="3803464"/>
            <a:ext cx="988830" cy="330485"/>
          </a:xfrm>
          <a:prstGeom prst="line">
            <a:avLst/>
          </a:prstGeom>
          <a:noFill/>
          <a:ln w="19050" cap="flat" cmpd="sng" algn="ctr">
            <a:solidFill>
              <a:srgbClr val="0055A0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DDDDDD">
                <a:tint val="30000"/>
                <a:shade val="95000"/>
                <a:satMod val="300000"/>
                <a:alpha val="50000"/>
              </a:srgbClr>
            </a:glow>
          </a:effectLst>
        </p:spPr>
      </p:cxnSp>
      <p:cxnSp>
        <p:nvCxnSpPr>
          <p:cNvPr id="23" name="Straight Connector 22"/>
          <p:cNvCxnSpPr/>
          <p:nvPr/>
        </p:nvCxnSpPr>
        <p:spPr>
          <a:xfrm flipH="1">
            <a:off x="6141524" y="4892730"/>
            <a:ext cx="950343" cy="0"/>
          </a:xfrm>
          <a:prstGeom prst="line">
            <a:avLst/>
          </a:prstGeom>
          <a:noFill/>
          <a:ln w="19050" cap="flat" cmpd="sng" algn="ctr">
            <a:solidFill>
              <a:srgbClr val="92D050"/>
            </a:solidFill>
            <a:prstDash val="solid"/>
          </a:ln>
          <a:effectLst>
            <a:glow rad="63500">
              <a:srgbClr val="DDDDDD">
                <a:tint val="30000"/>
                <a:shade val="95000"/>
                <a:satMod val="300000"/>
                <a:alpha val="50000"/>
              </a:srgbClr>
            </a:glow>
          </a:effectLst>
        </p:spPr>
      </p:cxnSp>
      <p:cxnSp>
        <p:nvCxnSpPr>
          <p:cNvPr id="24" name="Straight Connector 23"/>
          <p:cNvCxnSpPr/>
          <p:nvPr/>
        </p:nvCxnSpPr>
        <p:spPr>
          <a:xfrm flipH="1" flipV="1">
            <a:off x="6103036" y="5592112"/>
            <a:ext cx="988830" cy="263621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>
            <a:glow rad="63500">
              <a:srgbClr val="DDDDDD">
                <a:tint val="30000"/>
                <a:shade val="95000"/>
                <a:satMod val="300000"/>
                <a:alpha val="50000"/>
              </a:srgbClr>
            </a:glow>
          </a:effectLst>
        </p:spPr>
      </p:cxnSp>
      <p:sp>
        <p:nvSpPr>
          <p:cNvPr id="25" name="Can 24"/>
          <p:cNvSpPr/>
          <p:nvPr/>
        </p:nvSpPr>
        <p:spPr>
          <a:xfrm>
            <a:off x="8035245" y="3418664"/>
            <a:ext cx="744093" cy="692642"/>
          </a:xfrm>
          <a:prstGeom prst="can">
            <a:avLst/>
          </a:prstGeom>
          <a:solidFill>
            <a:srgbClr val="0055A0">
              <a:lumMod val="60000"/>
              <a:lumOff val="40000"/>
            </a:srgbClr>
          </a:solidFill>
          <a:ln w="9525" cap="flat" cmpd="sng" algn="ctr">
            <a:solidFill>
              <a:srgbClr val="DDDDDD">
                <a:shade val="60000"/>
                <a:satMod val="300000"/>
              </a:srgbClr>
            </a:solidFill>
            <a:prstDash val="solid"/>
          </a:ln>
          <a:effectLst>
            <a:glow rad="70000">
              <a:srgbClr val="DDDDDD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rtlCol="0" anchor="ctr"/>
          <a:lstStyle/>
          <a:p>
            <a:pPr algn="ctr">
              <a:defRPr/>
            </a:pPr>
            <a:r>
              <a:rPr lang="pl-PL" kern="0" dirty="0">
                <a:solidFill>
                  <a:prstClr val="white"/>
                </a:solidFill>
                <a:latin typeface="Arial"/>
              </a:rPr>
              <a:t>Col2</a:t>
            </a:r>
            <a:endParaRPr lang="en-GB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6" name="Can 25"/>
          <p:cNvSpPr/>
          <p:nvPr/>
        </p:nvSpPr>
        <p:spPr>
          <a:xfrm>
            <a:off x="8939626" y="3418664"/>
            <a:ext cx="744093" cy="692642"/>
          </a:xfrm>
          <a:prstGeom prst="can">
            <a:avLst/>
          </a:prstGeom>
          <a:solidFill>
            <a:srgbClr val="0055A0">
              <a:lumMod val="60000"/>
              <a:lumOff val="40000"/>
            </a:srgbClr>
          </a:solidFill>
          <a:ln w="9525" cap="flat" cmpd="sng" algn="ctr">
            <a:solidFill>
              <a:srgbClr val="DDDDDD">
                <a:shade val="60000"/>
                <a:satMod val="300000"/>
              </a:srgbClr>
            </a:solidFill>
            <a:prstDash val="solid"/>
          </a:ln>
          <a:effectLst>
            <a:glow rad="70000">
              <a:srgbClr val="DDDDDD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rtlCol="0" anchor="ctr"/>
          <a:lstStyle/>
          <a:p>
            <a:pPr algn="ctr">
              <a:defRPr/>
            </a:pPr>
            <a:r>
              <a:rPr lang="pl-PL" kern="0" dirty="0">
                <a:solidFill>
                  <a:prstClr val="white"/>
                </a:solidFill>
                <a:latin typeface="Arial"/>
              </a:rPr>
              <a:t>Col3</a:t>
            </a:r>
            <a:endParaRPr lang="en-GB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7" name="Can 26"/>
          <p:cNvSpPr/>
          <p:nvPr/>
        </p:nvSpPr>
        <p:spPr>
          <a:xfrm>
            <a:off x="9810350" y="3418352"/>
            <a:ext cx="744093" cy="692642"/>
          </a:xfrm>
          <a:prstGeom prst="can">
            <a:avLst/>
          </a:prstGeom>
          <a:solidFill>
            <a:srgbClr val="0055A0">
              <a:lumMod val="60000"/>
              <a:lumOff val="40000"/>
            </a:srgbClr>
          </a:solidFill>
          <a:ln w="9525" cap="flat" cmpd="sng" algn="ctr">
            <a:solidFill>
              <a:srgbClr val="DDDDDD">
                <a:shade val="60000"/>
                <a:satMod val="300000"/>
              </a:srgbClr>
            </a:solidFill>
            <a:prstDash val="solid"/>
          </a:ln>
          <a:effectLst>
            <a:glow rad="70000">
              <a:srgbClr val="DDDDDD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rtlCol="0" anchor="ctr"/>
          <a:lstStyle/>
          <a:p>
            <a:pPr algn="ctr">
              <a:defRPr/>
            </a:pPr>
            <a:r>
              <a:rPr lang="pl-PL" kern="0" dirty="0">
                <a:solidFill>
                  <a:prstClr val="white"/>
                </a:solidFill>
                <a:latin typeface="Arial"/>
              </a:rPr>
              <a:t>Col4</a:t>
            </a:r>
            <a:endParaRPr lang="en-GB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8" name="Can 27"/>
          <p:cNvSpPr/>
          <p:nvPr/>
        </p:nvSpPr>
        <p:spPr>
          <a:xfrm>
            <a:off x="7179767" y="4521067"/>
            <a:ext cx="744093" cy="692642"/>
          </a:xfrm>
          <a:prstGeom prst="can">
            <a:avLst/>
          </a:prstGeom>
          <a:solidFill>
            <a:srgbClr val="92D050"/>
          </a:solidFill>
          <a:ln w="9525" cap="flat" cmpd="sng" algn="ctr">
            <a:solidFill>
              <a:srgbClr val="DDDDDD">
                <a:shade val="60000"/>
                <a:satMod val="300000"/>
              </a:srgbClr>
            </a:solidFill>
            <a:prstDash val="solid"/>
          </a:ln>
          <a:effectLst>
            <a:glow rad="70000">
              <a:srgbClr val="DDDDDD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rtlCol="0" anchor="ctr"/>
          <a:lstStyle/>
          <a:p>
            <a:pPr algn="ctr">
              <a:defRPr/>
            </a:pPr>
            <a:r>
              <a:rPr lang="pl-PL" kern="0" dirty="0">
                <a:solidFill>
                  <a:prstClr val="white"/>
                </a:solidFill>
                <a:latin typeface="Arial"/>
              </a:rPr>
              <a:t>Col1</a:t>
            </a:r>
            <a:endParaRPr lang="en-GB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an 28"/>
          <p:cNvSpPr/>
          <p:nvPr/>
        </p:nvSpPr>
        <p:spPr>
          <a:xfrm>
            <a:off x="8084658" y="4521067"/>
            <a:ext cx="744093" cy="692642"/>
          </a:xfrm>
          <a:prstGeom prst="can">
            <a:avLst/>
          </a:prstGeom>
          <a:solidFill>
            <a:srgbClr val="92D050"/>
          </a:solidFill>
          <a:ln w="9525" cap="flat" cmpd="sng" algn="ctr">
            <a:solidFill>
              <a:srgbClr val="DDDDDD">
                <a:shade val="60000"/>
                <a:satMod val="300000"/>
              </a:srgbClr>
            </a:solidFill>
            <a:prstDash val="solid"/>
          </a:ln>
          <a:effectLst>
            <a:glow rad="70000">
              <a:srgbClr val="DDDDDD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rtlCol="0" anchor="ctr"/>
          <a:lstStyle/>
          <a:p>
            <a:pPr algn="ctr">
              <a:defRPr/>
            </a:pPr>
            <a:r>
              <a:rPr lang="pl-PL" kern="0" dirty="0">
                <a:solidFill>
                  <a:prstClr val="white"/>
                </a:solidFill>
                <a:latin typeface="Arial"/>
              </a:rPr>
              <a:t>Col2</a:t>
            </a:r>
            <a:endParaRPr lang="en-GB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Can 29"/>
          <p:cNvSpPr/>
          <p:nvPr/>
        </p:nvSpPr>
        <p:spPr>
          <a:xfrm>
            <a:off x="8989039" y="4521067"/>
            <a:ext cx="744093" cy="692642"/>
          </a:xfrm>
          <a:prstGeom prst="can">
            <a:avLst/>
          </a:prstGeom>
          <a:solidFill>
            <a:srgbClr val="92D050"/>
          </a:solidFill>
          <a:ln w="9525" cap="flat" cmpd="sng" algn="ctr">
            <a:solidFill>
              <a:srgbClr val="DDDDDD">
                <a:shade val="60000"/>
                <a:satMod val="300000"/>
              </a:srgbClr>
            </a:solidFill>
            <a:prstDash val="solid"/>
          </a:ln>
          <a:effectLst>
            <a:glow rad="70000">
              <a:srgbClr val="DDDDDD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rtlCol="0" anchor="ctr"/>
          <a:lstStyle/>
          <a:p>
            <a:pPr algn="ctr">
              <a:defRPr/>
            </a:pPr>
            <a:r>
              <a:rPr lang="pl-PL" kern="0" dirty="0">
                <a:solidFill>
                  <a:prstClr val="white"/>
                </a:solidFill>
                <a:latin typeface="Arial"/>
              </a:rPr>
              <a:t>Col3</a:t>
            </a:r>
            <a:endParaRPr lang="en-GB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1" name="Can 30"/>
          <p:cNvSpPr/>
          <p:nvPr/>
        </p:nvSpPr>
        <p:spPr>
          <a:xfrm>
            <a:off x="9859763" y="4520755"/>
            <a:ext cx="744093" cy="692642"/>
          </a:xfrm>
          <a:prstGeom prst="can">
            <a:avLst/>
          </a:prstGeom>
          <a:solidFill>
            <a:srgbClr val="92D050"/>
          </a:solidFill>
          <a:ln w="9525" cap="flat" cmpd="sng" algn="ctr">
            <a:solidFill>
              <a:srgbClr val="DDDDDD">
                <a:shade val="60000"/>
                <a:satMod val="300000"/>
              </a:srgbClr>
            </a:solidFill>
            <a:prstDash val="solid"/>
          </a:ln>
          <a:effectLst>
            <a:glow rad="70000">
              <a:srgbClr val="DDDDDD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rtlCol="0" anchor="ctr"/>
          <a:lstStyle/>
          <a:p>
            <a:pPr algn="ctr">
              <a:defRPr/>
            </a:pPr>
            <a:r>
              <a:rPr lang="pl-PL" kern="0" dirty="0">
                <a:solidFill>
                  <a:prstClr val="white"/>
                </a:solidFill>
                <a:latin typeface="Arial"/>
              </a:rPr>
              <a:t>Col4</a:t>
            </a:r>
            <a:endParaRPr lang="en-GB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2" name="Can 31"/>
          <p:cNvSpPr/>
          <p:nvPr/>
        </p:nvSpPr>
        <p:spPr>
          <a:xfrm>
            <a:off x="7154109" y="5541115"/>
            <a:ext cx="744093" cy="692642"/>
          </a:xfrm>
          <a:prstGeom prst="can">
            <a:avLst/>
          </a:prstGeom>
          <a:solidFill>
            <a:srgbClr val="FF0000"/>
          </a:solidFill>
          <a:ln w="9525" cap="flat" cmpd="sng" algn="ctr">
            <a:solidFill>
              <a:srgbClr val="DDDDDD">
                <a:shade val="60000"/>
                <a:satMod val="300000"/>
              </a:srgbClr>
            </a:solidFill>
            <a:prstDash val="solid"/>
          </a:ln>
          <a:effectLst>
            <a:glow rad="70000">
              <a:srgbClr val="DDDDDD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rtlCol="0" anchor="ctr"/>
          <a:lstStyle/>
          <a:p>
            <a:pPr algn="ctr">
              <a:defRPr/>
            </a:pPr>
            <a:r>
              <a:rPr lang="pl-PL" kern="0" dirty="0">
                <a:solidFill>
                  <a:prstClr val="white"/>
                </a:solidFill>
                <a:latin typeface="Arial"/>
              </a:rPr>
              <a:t>Col1</a:t>
            </a:r>
            <a:endParaRPr lang="en-GB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3" name="Can 32"/>
          <p:cNvSpPr/>
          <p:nvPr/>
        </p:nvSpPr>
        <p:spPr>
          <a:xfrm>
            <a:off x="8059000" y="5541115"/>
            <a:ext cx="744093" cy="692642"/>
          </a:xfrm>
          <a:prstGeom prst="can">
            <a:avLst/>
          </a:prstGeom>
          <a:solidFill>
            <a:srgbClr val="FF0000"/>
          </a:solidFill>
          <a:ln w="9525" cap="flat" cmpd="sng" algn="ctr">
            <a:solidFill>
              <a:srgbClr val="DDDDDD">
                <a:shade val="60000"/>
                <a:satMod val="300000"/>
              </a:srgbClr>
            </a:solidFill>
            <a:prstDash val="solid"/>
          </a:ln>
          <a:effectLst>
            <a:glow rad="70000">
              <a:srgbClr val="DDDDDD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rtlCol="0" anchor="ctr"/>
          <a:lstStyle/>
          <a:p>
            <a:pPr algn="ctr">
              <a:defRPr/>
            </a:pPr>
            <a:r>
              <a:rPr lang="pl-PL" kern="0" dirty="0">
                <a:solidFill>
                  <a:prstClr val="white"/>
                </a:solidFill>
                <a:latin typeface="Arial"/>
              </a:rPr>
              <a:t>Col2</a:t>
            </a:r>
            <a:endParaRPr lang="en-GB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4" name="Can 33"/>
          <p:cNvSpPr/>
          <p:nvPr/>
        </p:nvSpPr>
        <p:spPr>
          <a:xfrm>
            <a:off x="8963381" y="5541115"/>
            <a:ext cx="744093" cy="692642"/>
          </a:xfrm>
          <a:prstGeom prst="can">
            <a:avLst/>
          </a:prstGeom>
          <a:solidFill>
            <a:srgbClr val="FF0000"/>
          </a:solidFill>
          <a:ln w="9525" cap="flat" cmpd="sng" algn="ctr">
            <a:solidFill>
              <a:srgbClr val="DDDDDD">
                <a:shade val="60000"/>
                <a:satMod val="300000"/>
              </a:srgbClr>
            </a:solidFill>
            <a:prstDash val="solid"/>
          </a:ln>
          <a:effectLst>
            <a:glow rad="70000">
              <a:srgbClr val="DDDDDD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rtlCol="0" anchor="ctr"/>
          <a:lstStyle/>
          <a:p>
            <a:pPr algn="ctr">
              <a:defRPr/>
            </a:pPr>
            <a:r>
              <a:rPr lang="pl-PL" kern="0" dirty="0">
                <a:solidFill>
                  <a:prstClr val="white"/>
                </a:solidFill>
                <a:latin typeface="Arial"/>
              </a:rPr>
              <a:t>Col3</a:t>
            </a:r>
            <a:endParaRPr lang="en-GB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Can 34"/>
          <p:cNvSpPr/>
          <p:nvPr/>
        </p:nvSpPr>
        <p:spPr>
          <a:xfrm>
            <a:off x="9834105" y="5540803"/>
            <a:ext cx="744093" cy="692642"/>
          </a:xfrm>
          <a:prstGeom prst="can">
            <a:avLst/>
          </a:prstGeom>
          <a:solidFill>
            <a:srgbClr val="FF0000"/>
          </a:solidFill>
          <a:ln w="9525" cap="flat" cmpd="sng" algn="ctr">
            <a:solidFill>
              <a:srgbClr val="DDDDDD">
                <a:shade val="60000"/>
                <a:satMod val="300000"/>
              </a:srgbClr>
            </a:solidFill>
            <a:prstDash val="solid"/>
          </a:ln>
          <a:effectLst>
            <a:glow rad="70000">
              <a:srgbClr val="DDDDDD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rtlCol="0" anchor="ctr"/>
          <a:lstStyle/>
          <a:p>
            <a:pPr algn="ctr">
              <a:defRPr/>
            </a:pPr>
            <a:r>
              <a:rPr lang="pl-PL" kern="0" dirty="0">
                <a:solidFill>
                  <a:prstClr val="white"/>
                </a:solidFill>
                <a:latin typeface="Arial"/>
              </a:rPr>
              <a:t>Col4</a:t>
            </a:r>
            <a:endParaRPr lang="en-GB" kern="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062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HBase</a:t>
            </a:r>
            <a:r>
              <a:rPr lang="en-GB" dirty="0" smtClean="0"/>
              <a:t> in a nutshell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229" y="1600201"/>
            <a:ext cx="10486571" cy="5076761"/>
          </a:xfrm>
        </p:spPr>
        <p:txBody>
          <a:bodyPr>
            <a:normAutofit/>
          </a:bodyPr>
          <a:lstStyle/>
          <a:p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b="1" dirty="0" smtClean="0"/>
              <a:t>key-value</a:t>
            </a:r>
            <a:r>
              <a:rPr lang="en-US" dirty="0" smtClean="0"/>
              <a:t> store on top of HDFS</a:t>
            </a:r>
            <a:endParaRPr lang="en-US" dirty="0"/>
          </a:p>
          <a:p>
            <a:pPr lvl="1"/>
            <a:r>
              <a:rPr lang="en-US" b="1" dirty="0"/>
              <a:t>h</a:t>
            </a:r>
            <a:r>
              <a:rPr lang="en-US" b="1" dirty="0" smtClean="0"/>
              <a:t>orizontal</a:t>
            </a:r>
            <a:r>
              <a:rPr lang="en-US" dirty="0" smtClean="0"/>
              <a:t> (regions</a:t>
            </a:r>
            <a:r>
              <a:rPr lang="en-US" dirty="0"/>
              <a:t>) + </a:t>
            </a:r>
            <a:r>
              <a:rPr lang="en-US" b="1" dirty="0" smtClean="0"/>
              <a:t>vertical</a:t>
            </a:r>
            <a:r>
              <a:rPr lang="en-US" dirty="0" smtClean="0"/>
              <a:t> </a:t>
            </a:r>
            <a:r>
              <a:rPr lang="en-US" dirty="0"/>
              <a:t>(col. </a:t>
            </a:r>
            <a:r>
              <a:rPr lang="en-US" dirty="0" smtClean="0"/>
              <a:t>families</a:t>
            </a:r>
            <a:r>
              <a:rPr lang="en-US" dirty="0"/>
              <a:t>) partitioning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ow key </a:t>
            </a:r>
            <a:r>
              <a:rPr lang="en-US" dirty="0"/>
              <a:t>values are </a:t>
            </a:r>
            <a:r>
              <a:rPr lang="en-US" b="1" dirty="0"/>
              <a:t>indexed</a:t>
            </a:r>
            <a:r>
              <a:rPr lang="en-US" dirty="0"/>
              <a:t> within </a:t>
            </a:r>
            <a:r>
              <a:rPr lang="en-US" dirty="0" smtClean="0"/>
              <a:t>regions</a:t>
            </a:r>
            <a:endParaRPr lang="en-US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b="1" dirty="0" err="1"/>
              <a:t>typefree</a:t>
            </a:r>
            <a:r>
              <a:rPr lang="en-US" dirty="0"/>
              <a:t> – data stored in bytes arrays</a:t>
            </a:r>
          </a:p>
          <a:p>
            <a:r>
              <a:rPr lang="en-US" dirty="0" smtClean="0"/>
              <a:t>Fast </a:t>
            </a:r>
            <a:r>
              <a:rPr lang="en-US" b="1" dirty="0"/>
              <a:t>random</a:t>
            </a:r>
            <a:r>
              <a:rPr lang="en-US" dirty="0"/>
              <a:t> data access by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Stored </a:t>
            </a:r>
            <a:r>
              <a:rPr lang="en-US" dirty="0"/>
              <a:t>data can be </a:t>
            </a:r>
            <a:r>
              <a:rPr lang="en-US" b="1" dirty="0"/>
              <a:t>modified</a:t>
            </a:r>
            <a:r>
              <a:rPr lang="en-US" dirty="0"/>
              <a:t> (updated, deleted) </a:t>
            </a:r>
            <a:endParaRPr lang="en-US" dirty="0" smtClean="0"/>
          </a:p>
          <a:p>
            <a:r>
              <a:rPr lang="en-US" dirty="0" smtClean="0"/>
              <a:t>Has multiple bindings</a:t>
            </a:r>
          </a:p>
          <a:p>
            <a:pPr lvl="1"/>
            <a:r>
              <a:rPr lang="en-US" dirty="0" smtClean="0"/>
              <a:t>SQL (Impala/Hive, Phoenix), Java, Python</a:t>
            </a:r>
          </a:p>
          <a:p>
            <a:r>
              <a:rPr lang="en-US" dirty="0"/>
              <a:t>G</a:t>
            </a:r>
            <a:r>
              <a:rPr lang="en-US" dirty="0" smtClean="0"/>
              <a:t>ood for massive concurrent </a:t>
            </a:r>
            <a:r>
              <a:rPr lang="en-US" b="1" dirty="0" smtClean="0"/>
              <a:t>random</a:t>
            </a:r>
            <a:r>
              <a:rPr lang="en-US" dirty="0" smtClean="0"/>
              <a:t> data access </a:t>
            </a:r>
          </a:p>
          <a:p>
            <a:r>
              <a:rPr lang="en-US" dirty="0" smtClean="0"/>
              <a:t>..but not good for big data </a:t>
            </a:r>
            <a:r>
              <a:rPr lang="en-US" b="1" dirty="0" smtClean="0"/>
              <a:t>sequential</a:t>
            </a:r>
            <a:r>
              <a:rPr lang="en-US" dirty="0" smtClean="0"/>
              <a:t> processing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Picture 2" descr="http://www.inspiredtechies.com/wp-content/uploads/2015/02/hbase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343" y="409787"/>
            <a:ext cx="2137373" cy="55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6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HBase</a:t>
            </a:r>
            <a:r>
              <a:rPr lang="en-GB" dirty="0" smtClean="0"/>
              <a:t>: master-slaves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HBase</a:t>
            </a:r>
            <a:r>
              <a:rPr lang="en-GB" dirty="0" smtClean="0"/>
              <a:t> </a:t>
            </a:r>
            <a:r>
              <a:rPr lang="en-GB" b="1" dirty="0" smtClean="0"/>
              <a:t>master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ssigns table regions/partitions to region servers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aintains metadata and table schemas</a:t>
            </a:r>
          </a:p>
          <a:p>
            <a:r>
              <a:rPr lang="en-GB" dirty="0" err="1" smtClean="0"/>
              <a:t>HBase</a:t>
            </a:r>
            <a:r>
              <a:rPr lang="en-GB" dirty="0" smtClean="0"/>
              <a:t> region servers</a:t>
            </a:r>
          </a:p>
          <a:p>
            <a:pPr lvl="1"/>
            <a:r>
              <a:rPr lang="en-GB" dirty="0" smtClean="0"/>
              <a:t>servers clients requests (reading and writing)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aintain and store the region data on HDFS</a:t>
            </a:r>
          </a:p>
          <a:p>
            <a:pPr lvl="1"/>
            <a:r>
              <a:rPr lang="en-GB" dirty="0" smtClean="0"/>
              <a:t>writes WAL in order to recover the data after a failure</a:t>
            </a:r>
          </a:p>
          <a:p>
            <a:pPr lvl="1"/>
            <a:r>
              <a:rPr lang="en-GB" dirty="0" smtClean="0"/>
              <a:t>performs region splitting when needed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91" y="1265585"/>
            <a:ext cx="9599251" cy="552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8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HBase</a:t>
            </a:r>
            <a:r>
              <a:rPr lang="en-GB" dirty="0" smtClean="0"/>
              <a:t> table data organisation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324879"/>
            <a:ext cx="8229600" cy="4525963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733" y="1351417"/>
            <a:ext cx="7761522" cy="4588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7124" y="6165503"/>
            <a:ext cx="6756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More about </a:t>
            </a:r>
            <a:r>
              <a:rPr lang="en-GB" dirty="0" err="1"/>
              <a:t>HBase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https://indico.cern.ch/event/439742/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0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is Hadoop?</a:t>
            </a:r>
            <a:r>
              <a:rPr lang="en-GB" dirty="0" smtClean="0"/>
              <a:t> The 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Shared nothing – scales out!</a:t>
            </a:r>
          </a:p>
          <a:p>
            <a:r>
              <a:rPr lang="en-US" dirty="0" smtClean="0"/>
              <a:t>Split and distribute data across many </a:t>
            </a:r>
            <a:r>
              <a:rPr lang="en-US" dirty="0" smtClean="0"/>
              <a:t>machines (</a:t>
            </a:r>
            <a:r>
              <a:rPr lang="en-US" dirty="0" err="1" smtClean="0"/>
              <a:t>sharding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Fault tolerant  - multiple copies ( typically 3)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Distribute data processing</a:t>
            </a:r>
          </a:p>
          <a:p>
            <a:pPr lvl="1"/>
            <a:r>
              <a:rPr lang="en-US" dirty="0" smtClean="0"/>
              <a:t>sequential data scanning</a:t>
            </a:r>
          </a:p>
          <a:p>
            <a:pPr lvl="1"/>
            <a:r>
              <a:rPr lang="en-US" dirty="0" smtClean="0"/>
              <a:t>profit from data locality =&gt; high throughput between storage and CPU and Memory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80310" y="3415569"/>
            <a:ext cx="5747657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Interconnect network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80309" y="3726544"/>
            <a:ext cx="762000" cy="1217967"/>
            <a:chOff x="1465943" y="3283860"/>
            <a:chExt cx="762000" cy="1217967"/>
          </a:xfrm>
        </p:grpSpPr>
        <p:sp>
          <p:nvSpPr>
            <p:cNvPr id="5" name="Rectangle 4"/>
            <p:cNvSpPr/>
            <p:nvPr/>
          </p:nvSpPr>
          <p:spPr>
            <a:xfrm>
              <a:off x="1465943" y="3744687"/>
              <a:ext cx="762000" cy="2685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100" dirty="0"/>
                <a:t>MEMORY</a:t>
              </a:r>
              <a:endParaRPr lang="en-GB" sz="11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65943" y="3476171"/>
              <a:ext cx="762000" cy="268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100" dirty="0"/>
                <a:t>CPU</a:t>
              </a:r>
              <a:endParaRPr lang="en-GB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1509486" y="4131713"/>
              <a:ext cx="645886" cy="37011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100" dirty="0"/>
                <a:t>Disks</a:t>
              </a:r>
              <a:endParaRPr lang="en-GB" sz="11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839686" y="3283860"/>
              <a:ext cx="0" cy="185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839686" y="4019228"/>
              <a:ext cx="0" cy="112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04927" y="3726544"/>
            <a:ext cx="762000" cy="1217967"/>
            <a:chOff x="1465943" y="3283860"/>
            <a:chExt cx="762000" cy="1217967"/>
          </a:xfrm>
        </p:grpSpPr>
        <p:sp>
          <p:nvSpPr>
            <p:cNvPr id="19" name="Rectangle 18"/>
            <p:cNvSpPr/>
            <p:nvPr/>
          </p:nvSpPr>
          <p:spPr>
            <a:xfrm>
              <a:off x="1465943" y="3744687"/>
              <a:ext cx="762000" cy="2685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100" dirty="0"/>
                <a:t>MEMORY</a:t>
              </a:r>
              <a:endParaRPr lang="en-GB" sz="11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65943" y="3476171"/>
              <a:ext cx="762000" cy="268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100" dirty="0"/>
                <a:t>CPU</a:t>
              </a:r>
              <a:endParaRPr lang="en-GB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1509486" y="4131713"/>
              <a:ext cx="645886" cy="37011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100" dirty="0"/>
                <a:t>Disks</a:t>
              </a:r>
              <a:endParaRPr lang="en-GB" sz="1100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1839686" y="3283860"/>
              <a:ext cx="0" cy="185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839686" y="4019228"/>
              <a:ext cx="0" cy="112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129546" y="3726544"/>
            <a:ext cx="762000" cy="1217967"/>
            <a:chOff x="1465943" y="3283860"/>
            <a:chExt cx="762000" cy="1217967"/>
          </a:xfrm>
        </p:grpSpPr>
        <p:sp>
          <p:nvSpPr>
            <p:cNvPr id="25" name="Rectangle 24"/>
            <p:cNvSpPr/>
            <p:nvPr/>
          </p:nvSpPr>
          <p:spPr>
            <a:xfrm>
              <a:off x="1465943" y="3744687"/>
              <a:ext cx="762000" cy="2685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100" dirty="0"/>
                <a:t>MEMORY</a:t>
              </a:r>
              <a:endParaRPr lang="en-GB" sz="11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65943" y="3476171"/>
              <a:ext cx="762000" cy="268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100" dirty="0"/>
                <a:t>CPU</a:t>
              </a:r>
              <a:endParaRPr lang="en-GB" dirty="0"/>
            </a:p>
          </p:txBody>
        </p:sp>
        <p:sp>
          <p:nvSpPr>
            <p:cNvPr id="27" name="Can 26"/>
            <p:cNvSpPr/>
            <p:nvPr/>
          </p:nvSpPr>
          <p:spPr>
            <a:xfrm>
              <a:off x="1509486" y="4131713"/>
              <a:ext cx="645886" cy="37011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100" dirty="0"/>
                <a:t>Disks</a:t>
              </a:r>
              <a:endParaRPr lang="en-GB" sz="11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1839686" y="3283860"/>
              <a:ext cx="0" cy="185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839686" y="4019228"/>
              <a:ext cx="0" cy="112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074336" y="3726544"/>
            <a:ext cx="762000" cy="1217967"/>
            <a:chOff x="1465943" y="3283860"/>
            <a:chExt cx="762000" cy="1217967"/>
          </a:xfrm>
        </p:grpSpPr>
        <p:sp>
          <p:nvSpPr>
            <p:cNvPr id="31" name="Rectangle 30"/>
            <p:cNvSpPr/>
            <p:nvPr/>
          </p:nvSpPr>
          <p:spPr>
            <a:xfrm>
              <a:off x="1465943" y="3744687"/>
              <a:ext cx="762000" cy="2685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100" dirty="0"/>
                <a:t>MEMORY</a:t>
              </a:r>
              <a:endParaRPr lang="en-GB" sz="11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65943" y="3476171"/>
              <a:ext cx="762000" cy="268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100" dirty="0"/>
                <a:t>CPU</a:t>
              </a:r>
              <a:endParaRPr lang="en-GB" dirty="0"/>
            </a:p>
          </p:txBody>
        </p:sp>
        <p:sp>
          <p:nvSpPr>
            <p:cNvPr id="33" name="Can 32"/>
            <p:cNvSpPr/>
            <p:nvPr/>
          </p:nvSpPr>
          <p:spPr>
            <a:xfrm>
              <a:off x="1509486" y="4131713"/>
              <a:ext cx="645886" cy="37011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100" dirty="0"/>
                <a:t>Disks</a:t>
              </a:r>
              <a:endParaRPr lang="en-GB" sz="1100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1839686" y="3283860"/>
              <a:ext cx="0" cy="185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839686" y="4019228"/>
              <a:ext cx="0" cy="112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047248" y="3726544"/>
            <a:ext cx="762000" cy="1217967"/>
            <a:chOff x="1465943" y="3283860"/>
            <a:chExt cx="762000" cy="1217967"/>
          </a:xfrm>
        </p:grpSpPr>
        <p:sp>
          <p:nvSpPr>
            <p:cNvPr id="37" name="Rectangle 36"/>
            <p:cNvSpPr/>
            <p:nvPr/>
          </p:nvSpPr>
          <p:spPr>
            <a:xfrm>
              <a:off x="1465943" y="3744687"/>
              <a:ext cx="762000" cy="2685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100" dirty="0"/>
                <a:t>MEMORY</a:t>
              </a:r>
              <a:endParaRPr lang="en-GB" sz="11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65943" y="3476171"/>
              <a:ext cx="762000" cy="268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100" dirty="0"/>
                <a:t>CPU</a:t>
              </a:r>
              <a:endParaRPr lang="en-GB" dirty="0"/>
            </a:p>
          </p:txBody>
        </p:sp>
        <p:sp>
          <p:nvSpPr>
            <p:cNvPr id="39" name="Can 38"/>
            <p:cNvSpPr/>
            <p:nvPr/>
          </p:nvSpPr>
          <p:spPr>
            <a:xfrm>
              <a:off x="1509486" y="4131713"/>
              <a:ext cx="645886" cy="37011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100" dirty="0"/>
                <a:t>Disks</a:t>
              </a:r>
              <a:endParaRPr lang="en-GB" sz="1100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 flipV="1">
              <a:off x="1839686" y="3283860"/>
              <a:ext cx="0" cy="185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839686" y="4019228"/>
              <a:ext cx="0" cy="112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8065740" y="3726544"/>
            <a:ext cx="762000" cy="1217967"/>
            <a:chOff x="1465943" y="3283860"/>
            <a:chExt cx="762000" cy="1217967"/>
          </a:xfrm>
        </p:grpSpPr>
        <p:sp>
          <p:nvSpPr>
            <p:cNvPr id="43" name="Rectangle 42"/>
            <p:cNvSpPr/>
            <p:nvPr/>
          </p:nvSpPr>
          <p:spPr>
            <a:xfrm>
              <a:off x="1465943" y="3744687"/>
              <a:ext cx="762000" cy="2685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100" dirty="0"/>
                <a:t>MEMORY</a:t>
              </a:r>
              <a:endParaRPr lang="en-GB" sz="11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465943" y="3476171"/>
              <a:ext cx="762000" cy="268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100" dirty="0"/>
                <a:t>CPU</a:t>
              </a:r>
              <a:endParaRPr lang="en-GB" dirty="0"/>
            </a:p>
          </p:txBody>
        </p:sp>
        <p:sp>
          <p:nvSpPr>
            <p:cNvPr id="45" name="Can 44"/>
            <p:cNvSpPr/>
            <p:nvPr/>
          </p:nvSpPr>
          <p:spPr>
            <a:xfrm>
              <a:off x="1509486" y="4131713"/>
              <a:ext cx="645886" cy="37011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100" dirty="0"/>
                <a:t>Disks</a:t>
              </a:r>
              <a:endParaRPr lang="en-GB" sz="1100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1839686" y="3283860"/>
              <a:ext cx="0" cy="185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839686" y="4019228"/>
              <a:ext cx="0" cy="112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319796" y="4417556"/>
            <a:ext cx="5253944" cy="193122"/>
            <a:chOff x="1705430" y="3783083"/>
            <a:chExt cx="5253944" cy="384912"/>
          </a:xfrm>
        </p:grpSpPr>
        <p:sp>
          <p:nvSpPr>
            <p:cNvPr id="16" name="Right Arrow 15"/>
            <p:cNvSpPr/>
            <p:nvPr/>
          </p:nvSpPr>
          <p:spPr>
            <a:xfrm rot="16200000">
              <a:off x="1657061" y="3836598"/>
              <a:ext cx="379766" cy="2830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ight Arrow 48"/>
            <p:cNvSpPr/>
            <p:nvPr/>
          </p:nvSpPr>
          <p:spPr>
            <a:xfrm rot="16200000">
              <a:off x="2672377" y="3836598"/>
              <a:ext cx="379766" cy="2830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Right Arrow 49"/>
            <p:cNvSpPr/>
            <p:nvPr/>
          </p:nvSpPr>
          <p:spPr>
            <a:xfrm rot="16200000">
              <a:off x="3694619" y="3836598"/>
              <a:ext cx="379766" cy="2830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Right Arrow 50"/>
            <p:cNvSpPr/>
            <p:nvPr/>
          </p:nvSpPr>
          <p:spPr>
            <a:xfrm rot="16200000">
              <a:off x="4629201" y="3836598"/>
              <a:ext cx="379766" cy="2830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Right Arrow 51"/>
            <p:cNvSpPr/>
            <p:nvPr/>
          </p:nvSpPr>
          <p:spPr>
            <a:xfrm rot="16200000">
              <a:off x="5616742" y="3831452"/>
              <a:ext cx="379766" cy="2830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Right Arrow 52"/>
            <p:cNvSpPr/>
            <p:nvPr/>
          </p:nvSpPr>
          <p:spPr>
            <a:xfrm rot="16200000">
              <a:off x="6627977" y="3833565"/>
              <a:ext cx="379766" cy="2830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327053" y="3642902"/>
            <a:ext cx="5253944" cy="307654"/>
            <a:chOff x="1705430" y="3783083"/>
            <a:chExt cx="5253944" cy="384912"/>
          </a:xfrm>
        </p:grpSpPr>
        <p:sp>
          <p:nvSpPr>
            <p:cNvPr id="56" name="Right Arrow 55"/>
            <p:cNvSpPr/>
            <p:nvPr/>
          </p:nvSpPr>
          <p:spPr>
            <a:xfrm rot="16200000">
              <a:off x="1657061" y="3836598"/>
              <a:ext cx="379766" cy="2830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Right Arrow 56"/>
            <p:cNvSpPr/>
            <p:nvPr/>
          </p:nvSpPr>
          <p:spPr>
            <a:xfrm rot="16200000">
              <a:off x="2672377" y="3836598"/>
              <a:ext cx="379766" cy="2830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Right Arrow 57"/>
            <p:cNvSpPr/>
            <p:nvPr/>
          </p:nvSpPr>
          <p:spPr>
            <a:xfrm rot="16200000">
              <a:off x="3694619" y="3836598"/>
              <a:ext cx="379766" cy="2830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Right Arrow 58"/>
            <p:cNvSpPr/>
            <p:nvPr/>
          </p:nvSpPr>
          <p:spPr>
            <a:xfrm rot="16200000">
              <a:off x="4629201" y="3836598"/>
              <a:ext cx="379766" cy="2830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Right Arrow 59"/>
            <p:cNvSpPr/>
            <p:nvPr/>
          </p:nvSpPr>
          <p:spPr>
            <a:xfrm rot="16200000">
              <a:off x="5616742" y="3831452"/>
              <a:ext cx="379766" cy="2830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Right Arrow 60"/>
            <p:cNvSpPr/>
            <p:nvPr/>
          </p:nvSpPr>
          <p:spPr>
            <a:xfrm rot="16200000">
              <a:off x="6627977" y="3833565"/>
              <a:ext cx="379766" cy="2830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48" name="Down Arrow 2047"/>
          <p:cNvSpPr/>
          <p:nvPr/>
        </p:nvSpPr>
        <p:spPr>
          <a:xfrm rot="10800000">
            <a:off x="4964101" y="3200272"/>
            <a:ext cx="1476606" cy="249603"/>
          </a:xfrm>
          <a:prstGeom prst="downArrow">
            <a:avLst>
              <a:gd name="adj1" fmla="val 70642"/>
              <a:gd name="adj2" fmla="val 470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51" name="Group 2050"/>
          <p:cNvGrpSpPr/>
          <p:nvPr/>
        </p:nvGrpSpPr>
        <p:grpSpPr>
          <a:xfrm>
            <a:off x="3160137" y="4977024"/>
            <a:ext cx="5569412" cy="270237"/>
            <a:chOff x="1545771" y="4650452"/>
            <a:chExt cx="5569412" cy="270237"/>
          </a:xfrm>
        </p:grpSpPr>
        <p:sp>
          <p:nvSpPr>
            <p:cNvPr id="2049" name="TextBox 2048"/>
            <p:cNvSpPr txBox="1"/>
            <p:nvPr/>
          </p:nvSpPr>
          <p:spPr>
            <a:xfrm>
              <a:off x="1545771" y="4654575"/>
              <a:ext cx="602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100" dirty="0"/>
                <a:t>Node 1</a:t>
              </a:r>
              <a:endParaRPr lang="en-US" sz="11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570389" y="4654575"/>
              <a:ext cx="602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100" dirty="0"/>
                <a:t>Node 2</a:t>
              </a:r>
              <a:endParaRPr lang="en-US" sz="11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87751" y="4654575"/>
              <a:ext cx="602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100" dirty="0"/>
                <a:t>Node 3</a:t>
              </a:r>
              <a:endParaRPr 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25169" y="4654575"/>
              <a:ext cx="602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100" dirty="0"/>
                <a:t>Node 4</a:t>
              </a:r>
              <a:endParaRPr lang="en-US" sz="11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98196" y="4659079"/>
              <a:ext cx="602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100" dirty="0"/>
                <a:t>Node 5</a:t>
              </a:r>
              <a:endParaRPr lang="en-US" sz="11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12839" y="4650452"/>
              <a:ext cx="602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100" dirty="0"/>
                <a:t>Node X</a:t>
              </a:r>
              <a:endParaRPr lang="en-US" sz="11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B861-FB73-49E9-9D7F-90070863D4D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77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4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HBase</a:t>
            </a:r>
            <a:r>
              <a:rPr lang="en-GB" dirty="0" smtClean="0"/>
              <a:t> -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741"/>
            <a:ext cx="10515600" cy="4351338"/>
          </a:xfrm>
        </p:spPr>
        <p:txBody>
          <a:bodyPr/>
          <a:lstStyle/>
          <a:p>
            <a:r>
              <a:rPr lang="en-GB" dirty="0" smtClean="0"/>
              <a:t>With ‘</a:t>
            </a:r>
            <a:r>
              <a:rPr lang="en-GB" dirty="0" err="1" smtClean="0"/>
              <a:t>hbase</a:t>
            </a:r>
            <a:r>
              <a:rPr lang="en-GB" dirty="0" smtClean="0"/>
              <a:t> shell’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2347" y="2077011"/>
            <a:ext cx="11927306" cy="4524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reate 'data','cf1'    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# create table with one column family ‘cf1’</a:t>
            </a:r>
          </a:p>
          <a:p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put 'data','row1','cf1:col1','hello'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# inserting a value for a column</a:t>
            </a:r>
          </a:p>
          <a:p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put 'data','row1','cf1:col2','hi'  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# inserting a value for a column</a:t>
            </a:r>
          </a:p>
          <a:p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get 'data','row1'             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# getting row1 values</a:t>
            </a:r>
          </a:p>
          <a:p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can 'data'                   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# scanning table fully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can 'data',{STARTROW=&gt;'row0',STOPROW=&gt;'row5'}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#range scan</a:t>
            </a:r>
          </a:p>
          <a:p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isable 'data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'                 # disabling table</a:t>
            </a:r>
          </a:p>
          <a:p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drop 'data'                   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# dropping a table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179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855" y="3813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smtClean="0"/>
              <a:t>Apache </a:t>
            </a:r>
            <a:r>
              <a:rPr lang="en-GB" dirty="0" smtClean="0"/>
              <a:t>Kudu – next generation </a:t>
            </a:r>
            <a:r>
              <a:rPr lang="en-GB" dirty="0" err="1" smtClean="0"/>
              <a:t>HBase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040" y="1325606"/>
            <a:ext cx="11607065" cy="539586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Distributed storage for </a:t>
            </a:r>
            <a:r>
              <a:rPr lang="en-US" dirty="0"/>
              <a:t>structured data (</a:t>
            </a:r>
            <a:r>
              <a:rPr lang="en-US" dirty="0" smtClean="0"/>
              <a:t>tables)</a:t>
            </a:r>
          </a:p>
          <a:p>
            <a:pPr lvl="1"/>
            <a:r>
              <a:rPr lang="en-US" dirty="0" smtClean="0"/>
              <a:t>Indexing (on PK like </a:t>
            </a:r>
            <a:r>
              <a:rPr lang="en-US" dirty="0" err="1" smtClean="0"/>
              <a:t>HBase</a:t>
            </a:r>
            <a:r>
              <a:rPr lang="en-US" dirty="0" smtClean="0"/>
              <a:t> and Cassandra)</a:t>
            </a:r>
          </a:p>
          <a:p>
            <a:pPr lvl="1"/>
            <a:r>
              <a:rPr lang="en-US" dirty="0"/>
              <a:t>Columnar store (like </a:t>
            </a:r>
            <a:r>
              <a:rPr lang="en-US" dirty="0" smtClean="0"/>
              <a:t>Parquet or ORC)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Fast data lookups by PK</a:t>
            </a:r>
          </a:p>
          <a:p>
            <a:r>
              <a:rPr lang="en-US" dirty="0" smtClean="0"/>
              <a:t>Fast scans on columns</a:t>
            </a:r>
          </a:p>
          <a:p>
            <a:endParaRPr lang="en-US" dirty="0"/>
          </a:p>
          <a:p>
            <a:r>
              <a:rPr lang="en-US" dirty="0" smtClean="0"/>
              <a:t>Mutable </a:t>
            </a:r>
            <a:r>
              <a:rPr lang="en-US" dirty="0"/>
              <a:t>(insert, update, delete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Written in C</a:t>
            </a:r>
            <a:r>
              <a:rPr lang="en-US" dirty="0" smtClean="0"/>
              <a:t>++</a:t>
            </a:r>
          </a:p>
          <a:p>
            <a:endParaRPr lang="en-US" dirty="0" smtClean="0"/>
          </a:p>
          <a:p>
            <a:r>
              <a:rPr lang="en-US" dirty="0"/>
              <a:t>Independent from Hadoop </a:t>
            </a:r>
          </a:p>
          <a:p>
            <a:pPr lvl="1"/>
            <a:r>
              <a:rPr lang="en-US" dirty="0"/>
              <a:t>No HDFS, nor YARN required </a:t>
            </a:r>
          </a:p>
          <a:p>
            <a:endParaRPr lang="en-US" dirty="0"/>
          </a:p>
          <a:p>
            <a:r>
              <a:rPr lang="en-GB" dirty="0" smtClean="0"/>
              <a:t>Supports many language bindings and frameworks</a:t>
            </a:r>
          </a:p>
          <a:p>
            <a:pPr lvl="1"/>
            <a:r>
              <a:rPr lang="en-GB" dirty="0" smtClean="0"/>
              <a:t>C++, Java, Python, </a:t>
            </a:r>
            <a:r>
              <a:rPr lang="en-GB" dirty="0" err="1" smtClean="0"/>
              <a:t>MapReduce</a:t>
            </a:r>
            <a:r>
              <a:rPr lang="en-GB" dirty="0" smtClean="0"/>
              <a:t>, Impala, Spark, Flume…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006" y="434786"/>
            <a:ext cx="2902099" cy="21282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/>
          <a:lstStyle/>
          <a:p>
            <a:fld id="{3A47AEF7-A93A-984B-A457-E7553317D530}" type="slidenum">
              <a:rPr lang="en-US" smtClean="0"/>
              <a:t>61</a:t>
            </a:fld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170" y="3617594"/>
            <a:ext cx="4885285" cy="26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Kudu is a table-oriented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Kudu </a:t>
            </a:r>
            <a:r>
              <a:rPr lang="en-US" b="1" dirty="0" smtClean="0"/>
              <a:t>table</a:t>
            </a:r>
            <a:r>
              <a:rPr lang="en-US" dirty="0" smtClean="0"/>
              <a:t> has a fixed schema (similar to RDBMS)</a:t>
            </a:r>
          </a:p>
          <a:p>
            <a:pPr lvl="1"/>
            <a:r>
              <a:rPr lang="en-US" b="1" dirty="0"/>
              <a:t>Primary </a:t>
            </a:r>
            <a:r>
              <a:rPr lang="en-US" b="1" dirty="0" smtClean="0"/>
              <a:t>key </a:t>
            </a:r>
            <a:r>
              <a:rPr lang="en-US" dirty="0" smtClean="0"/>
              <a:t>(one or many columns),</a:t>
            </a:r>
          </a:p>
          <a:p>
            <a:pPr lvl="2"/>
            <a:r>
              <a:rPr lang="en-US" dirty="0" smtClean="0"/>
              <a:t> NO secondary indexes</a:t>
            </a:r>
          </a:p>
          <a:p>
            <a:pPr lvl="1"/>
            <a:r>
              <a:rPr lang="en-US" dirty="0" smtClean="0"/>
              <a:t>Finite number of columns (unlike </a:t>
            </a:r>
            <a:r>
              <a:rPr lang="en-US" dirty="0" err="1" smtClean="0"/>
              <a:t>HBase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Each column has </a:t>
            </a:r>
          </a:p>
          <a:p>
            <a:pPr lvl="2"/>
            <a:r>
              <a:rPr lang="en-US" dirty="0" smtClean="0"/>
              <a:t>Name, type, </a:t>
            </a:r>
            <a:r>
              <a:rPr lang="en-US" b="1" dirty="0" smtClean="0"/>
              <a:t>encoding</a:t>
            </a:r>
            <a:r>
              <a:rPr lang="en-US" dirty="0" smtClean="0"/>
              <a:t> and </a:t>
            </a:r>
            <a:r>
              <a:rPr lang="en-US" b="1" dirty="0" smtClean="0"/>
              <a:t>compression</a:t>
            </a:r>
            <a:r>
              <a:rPr lang="en-US" dirty="0" smtClean="0"/>
              <a:t> type (like Parquet)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Tables are horizontally partitioned (range, hash)</a:t>
            </a:r>
            <a:endParaRPr lang="en-US" u="sng" dirty="0" smtClean="0"/>
          </a:p>
          <a:p>
            <a:pPr lvl="1"/>
            <a:r>
              <a:rPr lang="en-US" dirty="0" smtClean="0"/>
              <a:t>Each partition can have 3, 5 or 7 replicas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/>
          <a:lstStyle/>
          <a:p>
            <a:fld id="{3A47AEF7-A93A-984B-A457-E7553317D53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2269320" y="1066446"/>
            <a:ext cx="1765005" cy="11979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Kudu Master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118824" y="1210583"/>
            <a:ext cx="1765005" cy="11979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Kudu Master</a:t>
            </a:r>
          </a:p>
        </p:txBody>
      </p:sp>
      <p:graphicFrame>
        <p:nvGraphicFramePr>
          <p:cNvPr id="32" name="Content Placeholder 9"/>
          <p:cNvGraphicFramePr>
            <a:graphicFrameLocks/>
          </p:cNvGraphicFramePr>
          <p:nvPr>
            <p:extLst/>
          </p:nvPr>
        </p:nvGraphicFramePr>
        <p:xfrm>
          <a:off x="4650933" y="1225277"/>
          <a:ext cx="377456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3640"/>
                <a:gridCol w="943640"/>
                <a:gridCol w="943640"/>
                <a:gridCol w="943640"/>
              </a:tblGrid>
              <a:tr h="328335">
                <a:tc>
                  <a:txBody>
                    <a:bodyPr/>
                    <a:lstStyle/>
                    <a:p>
                      <a:r>
                        <a:rPr lang="en-GB" sz="1500" dirty="0" err="1" smtClean="0"/>
                        <a:t>TabletID</a:t>
                      </a:r>
                      <a:endParaRPr lang="en-GB" sz="15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Leader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Follower1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Follower2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TEST1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TS1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TS2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TS3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TEST2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TS4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TS1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TS2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TEST3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TS3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TS4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TS1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Content Placeholder 9"/>
          <p:cNvGraphicFramePr>
            <a:graphicFrameLocks/>
          </p:cNvGraphicFramePr>
          <p:nvPr>
            <p:extLst/>
          </p:nvPr>
        </p:nvGraphicFramePr>
        <p:xfrm>
          <a:off x="4569445" y="1297113"/>
          <a:ext cx="377456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3640"/>
                <a:gridCol w="943640"/>
                <a:gridCol w="943640"/>
                <a:gridCol w="943640"/>
              </a:tblGrid>
              <a:tr h="328335">
                <a:tc>
                  <a:txBody>
                    <a:bodyPr/>
                    <a:lstStyle/>
                    <a:p>
                      <a:r>
                        <a:rPr lang="en-GB" sz="1500" dirty="0" err="1" smtClean="0"/>
                        <a:t>TabletID</a:t>
                      </a:r>
                      <a:endParaRPr lang="en-GB" sz="15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Leader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Follower1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Follower2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TEST1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TS1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TS2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TS3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TEST2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TS4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TS1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TS2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TEST3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TS3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TS4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TS1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238" y="-121425"/>
            <a:ext cx="9069121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Tables and tablets in Kudu</a:t>
            </a:r>
            <a:endParaRPr lang="en-GB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/>
          </p:nvPr>
        </p:nvGraphicFramePr>
        <p:xfrm>
          <a:off x="4485163" y="1367373"/>
          <a:ext cx="377456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3640"/>
                <a:gridCol w="943640"/>
                <a:gridCol w="943640"/>
                <a:gridCol w="943640"/>
              </a:tblGrid>
              <a:tr h="328335"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Partition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Leader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Follower1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Follower2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TEST1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TS1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TS2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TS3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TEST2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TS4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TS1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TS2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TEST3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TS3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TS4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TS1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672855" y="3147241"/>
            <a:ext cx="2073351" cy="3521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/>
              <a:t>TabletServer1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68478" y="3147241"/>
            <a:ext cx="2073351" cy="3521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/>
              <a:t>TabletServer2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64099" y="3147241"/>
            <a:ext cx="2073351" cy="3521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/>
              <a:t>TabletServer3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259722" y="3136609"/>
            <a:ext cx="2073351" cy="3521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/>
              <a:t>TabletServer4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81200" y="1344833"/>
            <a:ext cx="1765005" cy="11979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Kudu Master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2630" y="897003"/>
            <a:ext cx="217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of table </a:t>
            </a:r>
            <a:r>
              <a:rPr lang="en-GB" b="1" dirty="0"/>
              <a:t>TEST</a:t>
            </a:r>
            <a:r>
              <a:rPr lang="en-GB" dirty="0"/>
              <a:t>: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767472" y="1367374"/>
            <a:ext cx="717691" cy="3248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67472" y="2269869"/>
            <a:ext cx="717691" cy="336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an 18"/>
          <p:cNvSpPr/>
          <p:nvPr/>
        </p:nvSpPr>
        <p:spPr>
          <a:xfrm>
            <a:off x="1975884" y="3455582"/>
            <a:ext cx="1467293" cy="72301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Leader TEST1</a:t>
            </a:r>
          </a:p>
        </p:txBody>
      </p:sp>
      <p:sp>
        <p:nvSpPr>
          <p:cNvPr id="20" name="Can 19"/>
          <p:cNvSpPr/>
          <p:nvPr/>
        </p:nvSpPr>
        <p:spPr>
          <a:xfrm>
            <a:off x="4171506" y="3455582"/>
            <a:ext cx="1467293" cy="72301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Follower TEST1</a:t>
            </a:r>
          </a:p>
        </p:txBody>
      </p:sp>
      <p:sp>
        <p:nvSpPr>
          <p:cNvPr id="21" name="Can 20"/>
          <p:cNvSpPr/>
          <p:nvPr/>
        </p:nvSpPr>
        <p:spPr>
          <a:xfrm>
            <a:off x="6367128" y="3455582"/>
            <a:ext cx="1467293" cy="72301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Follower TEST1</a:t>
            </a:r>
          </a:p>
        </p:txBody>
      </p:sp>
      <p:sp>
        <p:nvSpPr>
          <p:cNvPr id="22" name="Can 21"/>
          <p:cNvSpPr/>
          <p:nvPr/>
        </p:nvSpPr>
        <p:spPr>
          <a:xfrm>
            <a:off x="8562751" y="3455582"/>
            <a:ext cx="1467293" cy="72301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Leader TEST2</a:t>
            </a:r>
          </a:p>
        </p:txBody>
      </p:sp>
      <p:sp>
        <p:nvSpPr>
          <p:cNvPr id="23" name="Can 22"/>
          <p:cNvSpPr/>
          <p:nvPr/>
        </p:nvSpPr>
        <p:spPr>
          <a:xfrm>
            <a:off x="1975883" y="4263657"/>
            <a:ext cx="1467293" cy="72301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Follower</a:t>
            </a:r>
          </a:p>
          <a:p>
            <a:pPr algn="ctr"/>
            <a:r>
              <a:rPr lang="en-GB" dirty="0"/>
              <a:t>TEST2</a:t>
            </a:r>
          </a:p>
        </p:txBody>
      </p:sp>
      <p:sp>
        <p:nvSpPr>
          <p:cNvPr id="24" name="Can 23"/>
          <p:cNvSpPr/>
          <p:nvPr/>
        </p:nvSpPr>
        <p:spPr>
          <a:xfrm>
            <a:off x="4171506" y="4263657"/>
            <a:ext cx="1467293" cy="72301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Follower</a:t>
            </a:r>
          </a:p>
          <a:p>
            <a:pPr algn="ctr"/>
            <a:r>
              <a:rPr lang="en-GB" dirty="0"/>
              <a:t>TEST2</a:t>
            </a:r>
          </a:p>
        </p:txBody>
      </p:sp>
      <p:sp>
        <p:nvSpPr>
          <p:cNvPr id="25" name="Can 24"/>
          <p:cNvSpPr/>
          <p:nvPr/>
        </p:nvSpPr>
        <p:spPr>
          <a:xfrm>
            <a:off x="6367128" y="4263657"/>
            <a:ext cx="1467293" cy="72301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Leader TEST3</a:t>
            </a:r>
          </a:p>
        </p:txBody>
      </p:sp>
      <p:sp>
        <p:nvSpPr>
          <p:cNvPr id="26" name="Can 25"/>
          <p:cNvSpPr/>
          <p:nvPr/>
        </p:nvSpPr>
        <p:spPr>
          <a:xfrm>
            <a:off x="8562750" y="4263657"/>
            <a:ext cx="1467293" cy="72301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Follower</a:t>
            </a:r>
          </a:p>
          <a:p>
            <a:pPr algn="ctr"/>
            <a:r>
              <a:rPr lang="en-GB" dirty="0"/>
              <a:t>TEST3</a:t>
            </a:r>
          </a:p>
        </p:txBody>
      </p:sp>
      <p:sp>
        <p:nvSpPr>
          <p:cNvPr id="27" name="Can 26"/>
          <p:cNvSpPr/>
          <p:nvPr/>
        </p:nvSpPr>
        <p:spPr>
          <a:xfrm>
            <a:off x="1967906" y="5071731"/>
            <a:ext cx="1467293" cy="72301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Follower</a:t>
            </a:r>
          </a:p>
          <a:p>
            <a:pPr algn="ctr"/>
            <a:r>
              <a:rPr lang="en-GB" dirty="0"/>
              <a:t>TEST3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40801" y="1106635"/>
            <a:ext cx="2984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b="1" dirty="0"/>
              <a:t>C</a:t>
            </a:r>
            <a:r>
              <a:rPr lang="en-GB" sz="2400" dirty="0"/>
              <a:t>onsistency – data with one leader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b="1" dirty="0"/>
              <a:t>P</a:t>
            </a:r>
            <a:r>
              <a:rPr lang="en-GB" sz="2400" dirty="0"/>
              <a:t>artition resilient – more than one copy of data (Raft) </a:t>
            </a:r>
            <a:endParaRPr lang="en-GB" sz="2400" dirty="0"/>
          </a:p>
        </p:txBody>
      </p:sp>
      <p:pic>
        <p:nvPicPr>
          <p:cNvPr id="6146" name="Picture 2" descr="Client, Cliente by juliocesarf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" y="1550378"/>
            <a:ext cx="1090209" cy="10902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>
            <a:off x="1099733" y="2077072"/>
            <a:ext cx="860201" cy="14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79459" y="1660279"/>
            <a:ext cx="619155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33" dirty="0"/>
              <a:t>Lookup </a:t>
            </a:r>
            <a:r>
              <a:rPr lang="en-GB" sz="933" b="1" dirty="0"/>
              <a:t>TEST</a:t>
            </a:r>
            <a:endParaRPr lang="en-GB" sz="933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35917" y="2552035"/>
            <a:ext cx="1045283" cy="1046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671517">
            <a:off x="1047224" y="2577554"/>
            <a:ext cx="773875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33" dirty="0"/>
              <a:t>Write to </a:t>
            </a:r>
            <a:r>
              <a:rPr lang="en-GB" sz="933" b="1" dirty="0"/>
              <a:t>TEST1</a:t>
            </a:r>
            <a:endParaRPr lang="en-GB" sz="933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3358601" y="3629970"/>
            <a:ext cx="897480" cy="329333"/>
            <a:chOff x="2518951" y="2722478"/>
            <a:chExt cx="673110" cy="24700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578781" y="2960243"/>
              <a:ext cx="549848" cy="9235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518951" y="2722478"/>
              <a:ext cx="673110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3" b="1" dirty="0">
                  <a:solidFill>
                    <a:schemeClr val="bg2">
                      <a:lumMod val="10000"/>
                    </a:schemeClr>
                  </a:solidFill>
                </a:rPr>
                <a:t>Replicate</a:t>
              </a:r>
              <a:endParaRPr lang="en-GB" sz="1333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3443178" y="3664572"/>
            <a:ext cx="2923951" cy="1372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369547" y="3336277"/>
            <a:ext cx="89748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33" b="1" dirty="0">
                <a:solidFill>
                  <a:schemeClr val="bg2">
                    <a:lumMod val="10000"/>
                  </a:schemeClr>
                </a:solidFill>
              </a:rPr>
              <a:t>Replicate</a:t>
            </a:r>
            <a:endParaRPr lang="en-GB" sz="1333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4294967295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/>
          <a:lstStyle/>
          <a:p>
            <a:fld id="{3A47AEF7-A93A-984B-A457-E7553317D53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6705" cy="1325563"/>
          </a:xfrm>
        </p:spPr>
        <p:txBody>
          <a:bodyPr/>
          <a:lstStyle/>
          <a:p>
            <a:r>
              <a:rPr lang="en-GB" dirty="0" smtClean="0"/>
              <a:t>When to use what? (based on our experience)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3512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JSON, CSV</a:t>
            </a:r>
          </a:p>
          <a:p>
            <a:pPr lvl="1"/>
            <a:r>
              <a:rPr lang="en-GB" dirty="0" smtClean="0"/>
              <a:t>universal formats (each tool can process them)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ot optimal for analytics at scale -&gt; slow scan speed</a:t>
            </a:r>
          </a:p>
          <a:p>
            <a:pPr lvl="1"/>
            <a:r>
              <a:rPr lang="en-GB" dirty="0"/>
              <a:t>k</a:t>
            </a:r>
            <a:r>
              <a:rPr lang="en-GB" dirty="0" smtClean="0"/>
              <a:t>eep always compressed to save space and increase performance</a:t>
            </a:r>
          </a:p>
          <a:p>
            <a:r>
              <a:rPr lang="en-GB" dirty="0" smtClean="0"/>
              <a:t>Avro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astest data encoding or decoding</a:t>
            </a:r>
          </a:p>
          <a:p>
            <a:pPr lvl="1"/>
            <a:r>
              <a:rPr lang="en-GB" dirty="0"/>
              <a:t>g</a:t>
            </a:r>
            <a:r>
              <a:rPr lang="en-GB" dirty="0" smtClean="0"/>
              <a:t>ood for data transferring, staging etc.</a:t>
            </a:r>
          </a:p>
          <a:p>
            <a:pPr lvl="1"/>
            <a:r>
              <a:rPr lang="en-GB" dirty="0" smtClean="0"/>
              <a:t>not as efficient as Parquet for analytics (when few columns attributes of a record are accessed) </a:t>
            </a:r>
          </a:p>
          <a:p>
            <a:r>
              <a:rPr lang="en-GB" dirty="0" smtClean="0"/>
              <a:t>Parquet</a:t>
            </a:r>
          </a:p>
          <a:p>
            <a:pPr lvl="1"/>
            <a:r>
              <a:rPr lang="en-GB" dirty="0" smtClean="0"/>
              <a:t>Very good for analytics</a:t>
            </a:r>
          </a:p>
          <a:p>
            <a:pPr lvl="1"/>
            <a:r>
              <a:rPr lang="en-GB" dirty="0" smtClean="0"/>
              <a:t>Slower than Avro when all data (all attributes) have to be processed</a:t>
            </a:r>
          </a:p>
          <a:p>
            <a:r>
              <a:rPr lang="en-GB" dirty="0" err="1" smtClean="0"/>
              <a:t>HBase</a:t>
            </a:r>
            <a:endParaRPr lang="en-GB" dirty="0" smtClean="0"/>
          </a:p>
          <a:p>
            <a:pPr lvl="1"/>
            <a:r>
              <a:rPr lang="en-GB" dirty="0" smtClean="0"/>
              <a:t>Fast for random data lookups by </a:t>
            </a:r>
            <a:r>
              <a:rPr lang="en-GB" dirty="0" smtClean="0"/>
              <a:t>key; data updating is possible; unstructured data</a:t>
            </a:r>
            <a:endParaRPr lang="en-GB" dirty="0" smtClean="0"/>
          </a:p>
          <a:p>
            <a:pPr lvl="1"/>
            <a:r>
              <a:rPr lang="en-GB" dirty="0" smtClean="0"/>
              <a:t>Inefficient for analytics (slow data scans</a:t>
            </a:r>
            <a:r>
              <a:rPr lang="en-GB" dirty="0" smtClean="0"/>
              <a:t>)</a:t>
            </a:r>
          </a:p>
          <a:p>
            <a:r>
              <a:rPr lang="en-GB" dirty="0" smtClean="0"/>
              <a:t>Kudu</a:t>
            </a:r>
          </a:p>
          <a:p>
            <a:pPr lvl="1"/>
            <a:r>
              <a:rPr lang="en-GB" dirty="0"/>
              <a:t>Fast for random data lookups by </a:t>
            </a:r>
            <a:r>
              <a:rPr lang="en-GB" dirty="0" smtClean="0"/>
              <a:t>key; </a:t>
            </a:r>
            <a:r>
              <a:rPr lang="en-GB" dirty="0"/>
              <a:t>data updating is possible; </a:t>
            </a:r>
            <a:r>
              <a:rPr lang="en-GB" dirty="0" smtClean="0"/>
              <a:t>structured data</a:t>
            </a:r>
            <a:endParaRPr lang="en-GB" dirty="0"/>
          </a:p>
          <a:p>
            <a:pPr lvl="1"/>
            <a:r>
              <a:rPr lang="en-GB" dirty="0" smtClean="0"/>
              <a:t>Efficient for analytics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Snappy compression</a:t>
            </a:r>
          </a:p>
          <a:p>
            <a:pPr lvl="1"/>
            <a:r>
              <a:rPr lang="en-GB" dirty="0" smtClean="0"/>
              <a:t>Good compromise between space reduction (5x for text) and performance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61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ingestion to Hadoop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9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 challenges?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Variety of data sources</a:t>
            </a:r>
          </a:p>
          <a:p>
            <a:pPr lvl="1"/>
            <a:r>
              <a:rPr lang="en-GB" dirty="0"/>
              <a:t>Databases</a:t>
            </a:r>
            <a:endParaRPr lang="en-GB" dirty="0" smtClean="0"/>
          </a:p>
          <a:p>
            <a:pPr lvl="1"/>
            <a:r>
              <a:rPr lang="en-GB" dirty="0" smtClean="0"/>
              <a:t>Web</a:t>
            </a:r>
          </a:p>
          <a:p>
            <a:pPr lvl="1"/>
            <a:r>
              <a:rPr lang="en-GB" dirty="0" smtClean="0"/>
              <a:t>REST</a:t>
            </a:r>
          </a:p>
          <a:p>
            <a:pPr lvl="1"/>
            <a:r>
              <a:rPr lang="en-GB" dirty="0" smtClean="0"/>
              <a:t>Logs</a:t>
            </a:r>
          </a:p>
          <a:p>
            <a:pPr lvl="1"/>
            <a:r>
              <a:rPr lang="en-GB" dirty="0" smtClean="0"/>
              <a:t>Whatever…</a:t>
            </a:r>
          </a:p>
          <a:p>
            <a:r>
              <a:rPr lang="en-GB" dirty="0" smtClean="0"/>
              <a:t>Not all of them are necessary producing files…</a:t>
            </a:r>
          </a:p>
          <a:p>
            <a:r>
              <a:rPr lang="en-GB" dirty="0"/>
              <a:t>HDFS is a file system, not a </a:t>
            </a:r>
            <a:r>
              <a:rPr lang="en-GB" dirty="0" smtClean="0"/>
              <a:t>database</a:t>
            </a:r>
          </a:p>
          <a:p>
            <a:pPr lvl="1"/>
            <a:r>
              <a:rPr lang="en-GB" dirty="0" smtClean="0"/>
              <a:t>You need to store </a:t>
            </a:r>
            <a:r>
              <a:rPr lang="en-GB" dirty="0" smtClean="0"/>
              <a:t>files</a:t>
            </a:r>
            <a:endParaRPr lang="en-GB" dirty="0" smtClean="0"/>
          </a:p>
          <a:p>
            <a:r>
              <a:rPr lang="en-GB" dirty="0" smtClean="0"/>
              <a:t>Extraction-</a:t>
            </a:r>
            <a:r>
              <a:rPr lang="en-GB" dirty="0" err="1" smtClean="0"/>
              <a:t>Tranformation</a:t>
            </a:r>
            <a:r>
              <a:rPr lang="en-GB" dirty="0" smtClean="0"/>
              <a:t>-Loading tools needed</a:t>
            </a:r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6525016" y="1300143"/>
            <a:ext cx="1687080" cy="1275306"/>
            <a:chOff x="417915" y="2029254"/>
            <a:chExt cx="1876876" cy="143261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526" y="2501517"/>
              <a:ext cx="897165" cy="96035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46078" y1="77451" x2="46078" y2="77451"/>
                          <a14:foregroundMark x1="57843" y1="83333" x2="57843" y2="83333"/>
                          <a14:foregroundMark x1="15686" y1="84314" x2="15686" y2="84314"/>
                          <a14:foregroundMark x1="12745" y1="93137" x2="12745" y2="93137"/>
                          <a14:foregroundMark x1="25490" y1="94118" x2="25490" y2="94118"/>
                          <a14:foregroundMark x1="36275" y1="95098" x2="36275" y2="95098"/>
                          <a14:foregroundMark x1="63725" y1="97059" x2="63725" y2="97059"/>
                          <a14:foregroundMark x1="69608" y1="96078" x2="69608" y2="960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7915" y="2098414"/>
              <a:ext cx="812568" cy="86979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556" y1="93333" x2="35556" y2="93333"/>
                          <a14:foregroundMark x1="42222" y1="61778" x2="42222" y2="61778"/>
                          <a14:foregroundMark x1="85778" y1="88000" x2="85778" y2="88000"/>
                          <a14:foregroundMark x1="71111" y1="93333" x2="71111" y2="93333"/>
                          <a14:foregroundMark x1="61333" y1="96000" x2="61333" y2="96000"/>
                          <a14:foregroundMark x1="12889" y1="88000" x2="12889" y2="88000"/>
                          <a14:foregroundMark x1="19556" y1="90667" x2="19556" y2="90667"/>
                          <a14:foregroundMark x1="84000" y1="95111" x2="84000" y2="95111"/>
                          <a14:foregroundMark x1="41778" y1="93333" x2="41778" y2="93333"/>
                          <a14:foregroundMark x1="50667" y1="93778" x2="50667" y2="94222"/>
                          <a14:foregroundMark x1="47556" y1="95111" x2="47556" y2="95111"/>
                          <a14:foregroundMark x1="81778" y1="89333" x2="81778" y2="89333"/>
                          <a14:foregroundMark x1="81333" y1="91111" x2="81333" y2="91111"/>
                          <a14:foregroundMark x1="78222" y1="92889" x2="78222" y2="92889"/>
                          <a14:foregroundMark x1="86667" y1="90667" x2="86667" y2="90667"/>
                          <a14:foregroundMark x1="73333" y1="95111" x2="73333" y2="95111"/>
                          <a14:foregroundMark x1="66222" y1="94667" x2="66222" y2="94667"/>
                          <a14:foregroundMark x1="89778" y1="83556" x2="89778" y2="83556"/>
                          <a14:foregroundMark x1="92444" y1="84000" x2="92444" y2="84000"/>
                          <a14:foregroundMark x1="91556" y1="81333" x2="91556" y2="81333"/>
                          <a14:foregroundMark x1="90667" y1="76889" x2="90667" y2="76889"/>
                          <a14:foregroundMark x1="92000" y1="60000" x2="92000" y2="60000"/>
                          <a14:foregroundMark x1="93778" y1="64889" x2="93778" y2="64889"/>
                          <a14:foregroundMark x1="95111" y1="48889" x2="95111" y2="48889"/>
                          <a14:foregroundMark x1="91111" y1="70222" x2="91111" y2="70222"/>
                          <a14:foregroundMark x1="91111" y1="35556" x2="91111" y2="35556"/>
                          <a14:foregroundMark x1="90222" y1="23111" x2="90222" y2="23111"/>
                          <a14:foregroundMark x1="96444" y1="68889" x2="96444" y2="68889"/>
                          <a14:foregroundMark x1="92000" y1="50222" x2="92000" y2="50222"/>
                          <a14:foregroundMark x1="32000" y1="93778" x2="32000" y2="93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57434" y="2029254"/>
              <a:ext cx="937357" cy="1003375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966254" y="2148000"/>
            <a:ext cx="1089873" cy="1134617"/>
            <a:chOff x="849073" y="3032062"/>
            <a:chExt cx="1188315" cy="121183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2485" y="3032062"/>
              <a:ext cx="980496" cy="98049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64844" y1="27344" x2="64844" y2="27344"/>
                          <a14:foregroundMark x1="71875" y1="23438" x2="71875" y2="23438"/>
                          <a14:foregroundMark x1="51563" y1="25781" x2="51563" y2="257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9073" y="3768573"/>
              <a:ext cx="475326" cy="47532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>
                          <a14:foregroundMark x1="64844" y1="27344" x2="64844" y2="27344"/>
                          <a14:foregroundMark x1="71875" y1="23438" x2="71875" y2="23438"/>
                          <a14:foregroundMark x1="51563" y1="25781" x2="51563" y2="257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86736" y="3768573"/>
              <a:ext cx="475326" cy="47532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>
                          <a14:foregroundMark x1="64844" y1="27344" x2="64844" y2="27344"/>
                          <a14:foregroundMark x1="71875" y1="23438" x2="71875" y2="23438"/>
                          <a14:foregroundMark x1="51563" y1="25781" x2="51563" y2="257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24399" y="3768573"/>
              <a:ext cx="475326" cy="47532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>
                          <a14:foregroundMark x1="64844" y1="27344" x2="64844" y2="27344"/>
                          <a14:foregroundMark x1="71875" y1="23438" x2="71875" y2="23438"/>
                          <a14:foregroundMark x1="51563" y1="25781" x2="51563" y2="257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2062" y="3768573"/>
              <a:ext cx="475326" cy="475326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8555473" y="2219676"/>
            <a:ext cx="1638334" cy="1137758"/>
            <a:chOff x="652747" y="4242082"/>
            <a:chExt cx="1638334" cy="113775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91272" y="4242082"/>
              <a:ext cx="947674" cy="94767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52747" y="5010508"/>
              <a:ext cx="1638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Streaming data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89939" y="2695709"/>
            <a:ext cx="1734297" cy="1172739"/>
            <a:chOff x="310909" y="5487929"/>
            <a:chExt cx="1734297" cy="1172739"/>
          </a:xfrm>
        </p:grpSpPr>
        <p:sp>
          <p:nvSpPr>
            <p:cNvPr id="19" name="TextBox 18"/>
            <p:cNvSpPr txBox="1"/>
            <p:nvPr/>
          </p:nvSpPr>
          <p:spPr>
            <a:xfrm>
              <a:off x="539955" y="6291336"/>
              <a:ext cx="1426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Files in batch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0909" y="5487929"/>
              <a:ext cx="942415" cy="908029"/>
              <a:chOff x="270354" y="5160742"/>
              <a:chExt cx="1183534" cy="1095909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7556" b="92889" l="9778" r="89778">
                            <a14:foregroundMark x1="72000" y1="20889" x2="72000" y2="20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70354" y="5257348"/>
                <a:ext cx="796693" cy="796693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7556" b="92889" l="9778" r="89778">
                            <a14:foregroundMark x1="72000" y1="20889" x2="72000" y2="20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94927" y="5459958"/>
                <a:ext cx="796693" cy="796693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7556" b="92889" l="9778" r="89778">
                            <a14:foregroundMark x1="72000" y1="20889" x2="72000" y2="20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7195" y="5160742"/>
                <a:ext cx="796693" cy="796693"/>
              </a:xfrm>
              <a:prstGeom prst="rect">
                <a:avLst/>
              </a:prstGeom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1102791" y="5493218"/>
              <a:ext cx="942415" cy="908029"/>
              <a:chOff x="270354" y="5160742"/>
              <a:chExt cx="1183534" cy="1095909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7556" b="92889" l="9778" r="89778">
                            <a14:foregroundMark x1="72000" y1="20889" x2="72000" y2="20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70354" y="5257348"/>
                <a:ext cx="796693" cy="79669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7556" b="92889" l="9778" r="89778">
                            <a14:foregroundMark x1="72000" y1="20889" x2="72000" y2="20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94927" y="5459958"/>
                <a:ext cx="796693" cy="796693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7556" b="92889" l="9778" r="89778">
                            <a14:foregroundMark x1="72000" y1="20889" x2="72000" y2="20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7195" y="5160742"/>
                <a:ext cx="796693" cy="7966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2530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ingestion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Batch ingestion</a:t>
            </a:r>
          </a:p>
          <a:p>
            <a:pPr lvl="1"/>
            <a:r>
              <a:rPr lang="en-GB" dirty="0" smtClean="0"/>
              <a:t>Data are already produced and available to store on Hadoop (archive logs, files produced by external systems, RDBMS)</a:t>
            </a:r>
          </a:p>
          <a:p>
            <a:pPr lvl="1"/>
            <a:r>
              <a:rPr lang="en-GB" dirty="0" smtClean="0"/>
              <a:t>Typically big chunks of data</a:t>
            </a:r>
          </a:p>
          <a:p>
            <a:endParaRPr lang="en-GB" dirty="0" smtClean="0"/>
          </a:p>
          <a:p>
            <a:r>
              <a:rPr lang="en-GB" dirty="0" smtClean="0"/>
              <a:t>Real time ingestion</a:t>
            </a:r>
          </a:p>
          <a:p>
            <a:pPr lvl="1"/>
            <a:r>
              <a:rPr lang="en-GB" dirty="0" smtClean="0"/>
              <a:t>Data are continuously produced</a:t>
            </a:r>
          </a:p>
          <a:p>
            <a:pPr lvl="1"/>
            <a:r>
              <a:rPr lang="en-GB" dirty="0" smtClean="0"/>
              <a:t>Streaming 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7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ingestion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h</a:t>
            </a:r>
            <a:r>
              <a:rPr lang="en-GB" b="1" dirty="0" err="1" smtClean="0"/>
              <a:t>dfs</a:t>
            </a:r>
            <a:r>
              <a:rPr lang="en-GB" b="1" dirty="0" smtClean="0"/>
              <a:t> </a:t>
            </a:r>
            <a:r>
              <a:rPr lang="en-GB" b="1" dirty="0" err="1" smtClean="0"/>
              <a:t>dfs</a:t>
            </a:r>
            <a:r>
              <a:rPr lang="en-GB" b="1" dirty="0" smtClean="0"/>
              <a:t> –put</a:t>
            </a:r>
            <a:r>
              <a:rPr lang="en-GB" dirty="0" smtClean="0"/>
              <a:t>  or HDFS API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ends file from local system to HDFS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ile is sent sequentially</a:t>
            </a:r>
          </a:p>
          <a:p>
            <a:r>
              <a:rPr lang="en-GB" dirty="0"/>
              <a:t>Custom programs with using HDFS </a:t>
            </a:r>
            <a:r>
              <a:rPr lang="en-GB" dirty="0" smtClean="0"/>
              <a:t>API</a:t>
            </a:r>
          </a:p>
          <a:p>
            <a:r>
              <a:rPr lang="en-GB" b="1" dirty="0" smtClean="0"/>
              <a:t>Kite SDK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ends (text) files and encodes in Avro, Parquet or store in </a:t>
            </a:r>
            <a:r>
              <a:rPr lang="en-GB" dirty="0" err="1" smtClean="0"/>
              <a:t>HBase</a:t>
            </a:r>
            <a:endParaRPr lang="en-GB" dirty="0" smtClean="0"/>
          </a:p>
          <a:p>
            <a:pPr lvl="1"/>
            <a:r>
              <a:rPr lang="en-GB" dirty="0" smtClean="0"/>
              <a:t>multithreaded </a:t>
            </a:r>
          </a:p>
          <a:p>
            <a:r>
              <a:rPr lang="en-GB" b="1" dirty="0" smtClean="0"/>
              <a:t>Apache </a:t>
            </a:r>
            <a:r>
              <a:rPr lang="en-GB" b="1" dirty="0" err="1" smtClean="0"/>
              <a:t>Sqoop</a:t>
            </a:r>
            <a:r>
              <a:rPr lang="en-GB" dirty="0" smtClean="0"/>
              <a:t> – loading data from external relational </a:t>
            </a:r>
            <a:r>
              <a:rPr lang="en-GB" dirty="0" smtClean="0"/>
              <a:t>databases</a:t>
            </a:r>
          </a:p>
          <a:p>
            <a:r>
              <a:rPr lang="en-GB" b="1" dirty="0" smtClean="0"/>
              <a:t>Apache Spark </a:t>
            </a:r>
            <a:r>
              <a:rPr lang="en-GB" dirty="0" smtClean="0"/>
              <a:t>– general purpose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9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Kite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High level data API for Hadoop</a:t>
            </a:r>
          </a:p>
          <a:p>
            <a:pPr lvl="1"/>
            <a:r>
              <a:rPr lang="en-GB" dirty="0" smtClean="0"/>
              <a:t>Java API</a:t>
            </a:r>
          </a:p>
          <a:p>
            <a:pPr lvl="1"/>
            <a:r>
              <a:rPr lang="en-GB" dirty="0" smtClean="0"/>
              <a:t>Command line </a:t>
            </a:r>
            <a:r>
              <a:rPr lang="en-GB" dirty="0" err="1" smtClean="0"/>
              <a:t>inteface</a:t>
            </a:r>
            <a:endParaRPr lang="en-GB" dirty="0" smtClean="0"/>
          </a:p>
          <a:p>
            <a:r>
              <a:rPr lang="en-GB" dirty="0" smtClean="0"/>
              <a:t>Two steps to store your </a:t>
            </a:r>
            <a:r>
              <a:rPr lang="en-GB" b="1" dirty="0" smtClean="0"/>
              <a:t>structured</a:t>
            </a:r>
            <a:r>
              <a:rPr lang="en-GB" dirty="0" smtClean="0"/>
              <a:t> data</a:t>
            </a:r>
          </a:p>
          <a:p>
            <a:pPr lvl="1"/>
            <a:r>
              <a:rPr lang="en-GB" dirty="0" smtClean="0"/>
              <a:t>Create </a:t>
            </a:r>
            <a:r>
              <a:rPr lang="en-GB" b="1" dirty="0" smtClean="0"/>
              <a:t>dataset</a:t>
            </a:r>
            <a:r>
              <a:rPr lang="en-GB" dirty="0" smtClean="0"/>
              <a:t> - configure how to store the data </a:t>
            </a:r>
          </a:p>
          <a:p>
            <a:pPr lvl="2"/>
            <a:r>
              <a:rPr lang="en-GB" dirty="0" smtClean="0"/>
              <a:t>Data schema, partitioning strategy</a:t>
            </a:r>
          </a:p>
          <a:p>
            <a:pPr lvl="2"/>
            <a:r>
              <a:rPr lang="en-GB" dirty="0" smtClean="0"/>
              <a:t>File format: JSON, Parquet, Avro, </a:t>
            </a:r>
            <a:r>
              <a:rPr lang="en-GB" dirty="0" err="1" smtClean="0"/>
              <a:t>HBase</a:t>
            </a:r>
            <a:endParaRPr lang="en-GB" dirty="0" smtClean="0"/>
          </a:p>
          <a:p>
            <a:pPr lvl="2"/>
            <a:r>
              <a:rPr lang="en-GB" dirty="0" smtClean="0"/>
              <a:t>dataset metadata: on HDFS or in Hive (as a table)</a:t>
            </a:r>
          </a:p>
          <a:p>
            <a:pPr lvl="1"/>
            <a:r>
              <a:rPr lang="en-GB" dirty="0" smtClean="0"/>
              <a:t>Import the data</a:t>
            </a:r>
          </a:p>
          <a:p>
            <a:pPr lvl="2"/>
            <a:r>
              <a:rPr lang="en-GB" dirty="0" smtClean="0"/>
              <a:t>From local file system, or HDFS</a:t>
            </a:r>
          </a:p>
          <a:p>
            <a:endParaRPr lang="en-GB" dirty="0"/>
          </a:p>
        </p:txBody>
      </p:sp>
      <p:pic>
        <p:nvPicPr>
          <p:cNvPr id="9218" name="Picture 2" descr="http://blog.cloudera.com/wp-content/uploads/2015/03/Kite_logo_final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632" y="352948"/>
            <a:ext cx="190500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089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392" y="161689"/>
            <a:ext cx="9195811" cy="95522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Hadoop</a:t>
            </a:r>
            <a:r>
              <a:rPr lang="en-GB" dirty="0"/>
              <a:t> </a:t>
            </a:r>
            <a:r>
              <a:rPr lang="en-GB" dirty="0" smtClean="0"/>
              <a:t>- set of independently deployable components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29317" y="5559069"/>
            <a:ext cx="6953846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2400" b="1" dirty="0"/>
              <a:t>HDFS</a:t>
            </a:r>
            <a:endParaRPr lang="pl-PL" b="1" dirty="0"/>
          </a:p>
          <a:p>
            <a:r>
              <a:rPr lang="pl-PL" dirty="0"/>
              <a:t>Hadoop Distributed File System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8590984" y="1531121"/>
            <a:ext cx="688586" cy="3929750"/>
            <a:chOff x="3229318" y="1531120"/>
            <a:chExt cx="688586" cy="392975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1608736" y="3151703"/>
              <a:ext cx="3929749" cy="688586"/>
            </a:xfrm>
            <a:prstGeom prst="rect">
              <a:avLst/>
            </a:prstGeom>
            <a:grpFill/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l-PL" sz="2400" b="1" dirty="0">
                  <a:solidFill>
                    <a:schemeClr val="tx1"/>
                  </a:solidFill>
                </a:rPr>
                <a:t>H</a:t>
              </a:r>
              <a:r>
                <a:rPr lang="en-GB" sz="2400" b="1" dirty="0">
                  <a:solidFill>
                    <a:schemeClr val="tx1"/>
                  </a:solidFill>
                </a:rPr>
                <a:t>B</a:t>
              </a:r>
              <a:r>
                <a:rPr lang="pl-PL" sz="2400" b="1" dirty="0">
                  <a:solidFill>
                    <a:schemeClr val="tx1"/>
                  </a:solidFill>
                </a:rPr>
                <a:t>ase</a:t>
              </a:r>
              <a:endParaRPr lang="pl-PL" b="1" dirty="0">
                <a:solidFill>
                  <a:schemeClr val="tx1"/>
                </a:solidFill>
              </a:endParaRPr>
            </a:p>
            <a:p>
              <a:r>
                <a:rPr lang="pl-PL" dirty="0">
                  <a:solidFill>
                    <a:schemeClr val="tx1"/>
                  </a:solidFill>
                </a:rPr>
                <a:t>NoSql columnar store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http://www.inspiredtechies.com/wp-content/uploads/2015/02/hbase-larg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629424" y="2167566"/>
              <a:ext cx="1788276" cy="515384"/>
            </a:xfrm>
            <a:prstGeom prst="rect">
              <a:avLst/>
            </a:prstGeom>
            <a:grpFill/>
            <a:ln>
              <a:solidFill>
                <a:schemeClr val="accent3">
                  <a:lumMod val="20000"/>
                  <a:lumOff val="80000"/>
                </a:schemeClr>
              </a:solidFill>
            </a:ln>
            <a:extLst/>
          </p:spPr>
        </p:pic>
      </p:grpSp>
      <p:sp>
        <p:nvSpPr>
          <p:cNvPr id="7" name="Rectangle 6"/>
          <p:cNvSpPr/>
          <p:nvPr/>
        </p:nvSpPr>
        <p:spPr>
          <a:xfrm>
            <a:off x="4085645" y="4746268"/>
            <a:ext cx="4373253" cy="716612"/>
          </a:xfrm>
          <a:prstGeom prst="rect">
            <a:avLst/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2400" b="1" dirty="0">
                <a:solidFill>
                  <a:schemeClr val="tx1"/>
                </a:solidFill>
              </a:rPr>
              <a:t>YARN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Cluster resource manager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75017" y="4236424"/>
            <a:ext cx="3443967" cy="413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MapReduce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743487" y="1531122"/>
            <a:ext cx="688586" cy="2569263"/>
            <a:chOff x="8607781" y="1531122"/>
            <a:chExt cx="688586" cy="2569263"/>
          </a:xfrm>
        </p:grpSpPr>
        <p:sp>
          <p:nvSpPr>
            <p:cNvPr id="11" name="Rectangle 10"/>
            <p:cNvSpPr/>
            <p:nvPr/>
          </p:nvSpPr>
          <p:spPr>
            <a:xfrm rot="16200000">
              <a:off x="7667442" y="2471461"/>
              <a:ext cx="2569263" cy="6885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l-PL" sz="2400" b="1" dirty="0">
                  <a:solidFill>
                    <a:schemeClr val="tx1"/>
                  </a:solidFill>
                </a:rPr>
                <a:t>Hive</a:t>
              </a:r>
              <a:endParaRPr lang="pl-PL" b="1" dirty="0">
                <a:solidFill>
                  <a:schemeClr val="tx1"/>
                </a:solidFill>
              </a:endParaRPr>
            </a:p>
            <a:p>
              <a:r>
                <a:rPr lang="pl-PL" dirty="0">
                  <a:solidFill>
                    <a:schemeClr val="tx1"/>
                  </a:solidFill>
                </a:rPr>
                <a:t>SQL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http://doc.mapr.com/download/attachments/26982596/hive_logo.png?version=1&amp;modificationDate=1407194758604&amp;api=v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0049" y="1718596"/>
              <a:ext cx="656497" cy="63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6818550" y="1531122"/>
            <a:ext cx="688586" cy="2569263"/>
            <a:chOff x="7707896" y="1531122"/>
            <a:chExt cx="688586" cy="2569263"/>
          </a:xfrm>
        </p:grpSpPr>
        <p:sp>
          <p:nvSpPr>
            <p:cNvPr id="13" name="Rectangle 12"/>
            <p:cNvSpPr/>
            <p:nvPr/>
          </p:nvSpPr>
          <p:spPr>
            <a:xfrm rot="16200000">
              <a:off x="6767557" y="2471461"/>
              <a:ext cx="2569263" cy="6885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l-PL" sz="2400" b="1" dirty="0">
                  <a:solidFill>
                    <a:schemeClr val="tx1"/>
                  </a:solidFill>
                </a:rPr>
                <a:t>Pig</a:t>
              </a:r>
              <a:endParaRPr lang="pl-PL" b="1" dirty="0">
                <a:solidFill>
                  <a:schemeClr val="tx1"/>
                </a:solidFill>
              </a:endParaRPr>
            </a:p>
            <a:p>
              <a:r>
                <a:rPr lang="pl-PL" dirty="0">
                  <a:solidFill>
                    <a:schemeClr val="tx1"/>
                  </a:solidFill>
                </a:rPr>
                <a:t>Scripting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030" name="Picture 6" descr="https://www.mapr.com/sites/default/files/pig-imag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9665" y="1708782"/>
              <a:ext cx="644164" cy="768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5894017" y="1531123"/>
            <a:ext cx="690651" cy="2569262"/>
            <a:chOff x="6833467" y="1531123"/>
            <a:chExt cx="690651" cy="2569262"/>
          </a:xfrm>
        </p:grpSpPr>
        <p:sp>
          <p:nvSpPr>
            <p:cNvPr id="16" name="Rectangle 15"/>
            <p:cNvSpPr/>
            <p:nvPr/>
          </p:nvSpPr>
          <p:spPr>
            <a:xfrm rot="16200000">
              <a:off x="5895194" y="2471461"/>
              <a:ext cx="2569262" cy="6885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l-PL" sz="2400" b="1" dirty="0">
                  <a:solidFill>
                    <a:schemeClr val="tx1"/>
                  </a:solidFill>
                </a:rPr>
                <a:t>Sqoop</a:t>
              </a:r>
              <a:endParaRPr lang="pl-PL" b="1" dirty="0">
                <a:solidFill>
                  <a:schemeClr val="tx1"/>
                </a:solidFill>
              </a:endParaRPr>
            </a:p>
            <a:p>
              <a:r>
                <a:rPr lang="pl-PL" sz="1600" dirty="0">
                  <a:solidFill>
                    <a:schemeClr val="tx1"/>
                  </a:solidFill>
                </a:rPr>
                <a:t>Data exchange with RDBMS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pic>
          <p:nvPicPr>
            <p:cNvPr id="1032" name="Picture 8" descr="Sqoop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422765" y="2168907"/>
              <a:ext cx="1181257" cy="359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1594976" y="1531121"/>
            <a:ext cx="691376" cy="4985891"/>
            <a:chOff x="1594976" y="1531121"/>
            <a:chExt cx="691376" cy="4985891"/>
          </a:xfrm>
        </p:grpSpPr>
        <p:sp>
          <p:nvSpPr>
            <p:cNvPr id="15" name="Rectangle 14"/>
            <p:cNvSpPr/>
            <p:nvPr/>
          </p:nvSpPr>
          <p:spPr>
            <a:xfrm rot="16200000">
              <a:off x="-550887" y="3679774"/>
              <a:ext cx="4985891" cy="6885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l-PL" sz="2400" b="1" dirty="0" err="1">
                  <a:solidFill>
                    <a:schemeClr val="tx1"/>
                  </a:solidFill>
                </a:rPr>
                <a:t>Flume</a:t>
              </a:r>
              <a:endParaRPr lang="pl-PL" b="1" dirty="0">
                <a:solidFill>
                  <a:schemeClr val="tx1"/>
                </a:solidFill>
              </a:endParaRPr>
            </a:p>
            <a:p>
              <a:r>
                <a:rPr lang="en-GB" dirty="0" smtClean="0">
                  <a:solidFill>
                    <a:schemeClr val="tx1"/>
                  </a:solidFill>
                </a:rPr>
                <a:t>D</a:t>
              </a:r>
              <a:r>
                <a:rPr lang="pl-PL" dirty="0" smtClean="0">
                  <a:solidFill>
                    <a:schemeClr val="tx1"/>
                  </a:solidFill>
                </a:rPr>
                <a:t>ata</a:t>
              </a:r>
              <a:r>
                <a:rPr lang="en-GB" dirty="0" smtClean="0">
                  <a:solidFill>
                    <a:schemeClr val="tx1"/>
                  </a:solidFill>
                </a:rPr>
                <a:t> </a:t>
              </a:r>
              <a:r>
                <a:rPr lang="pl-PL" dirty="0" smtClean="0">
                  <a:solidFill>
                    <a:schemeClr val="tx1"/>
                  </a:solidFill>
                </a:rPr>
                <a:t>collector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038" name="Picture 14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976" y="1605830"/>
              <a:ext cx="607667" cy="607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5000070" y="1531123"/>
            <a:ext cx="688586" cy="2583773"/>
            <a:chOff x="5864364" y="1531123"/>
            <a:chExt cx="688586" cy="2583773"/>
          </a:xfrm>
        </p:grpSpPr>
        <p:sp>
          <p:nvSpPr>
            <p:cNvPr id="21" name="Rectangle 20"/>
            <p:cNvSpPr/>
            <p:nvPr/>
          </p:nvSpPr>
          <p:spPr>
            <a:xfrm rot="16200000">
              <a:off x="4916770" y="2478717"/>
              <a:ext cx="2583773" cy="6885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l-PL" sz="2400" b="1" dirty="0">
                  <a:solidFill>
                    <a:schemeClr val="tx1"/>
                  </a:solidFill>
                </a:rPr>
                <a:t>Oozie</a:t>
              </a:r>
              <a:endParaRPr lang="pl-PL" b="1" dirty="0">
                <a:solidFill>
                  <a:schemeClr val="tx1"/>
                </a:solidFill>
              </a:endParaRPr>
            </a:p>
            <a:p>
              <a:r>
                <a:rPr lang="pl-PL" sz="1600" dirty="0">
                  <a:solidFill>
                    <a:schemeClr val="tx1"/>
                  </a:solidFill>
                </a:rPr>
                <a:t>Workflow manager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pic>
          <p:nvPicPr>
            <p:cNvPr id="1040" name="Picture 16" descr="Oozi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407787" y="2262756"/>
              <a:ext cx="1319085" cy="309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2405326" y="1531121"/>
            <a:ext cx="688586" cy="4985886"/>
            <a:chOff x="2405326" y="1531121"/>
            <a:chExt cx="688586" cy="4985886"/>
          </a:xfrm>
        </p:grpSpPr>
        <p:sp>
          <p:nvSpPr>
            <p:cNvPr id="27" name="Rectangle 26"/>
            <p:cNvSpPr/>
            <p:nvPr/>
          </p:nvSpPr>
          <p:spPr>
            <a:xfrm rot="16200000">
              <a:off x="256676" y="3679771"/>
              <a:ext cx="4985886" cy="688586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l-PL" sz="2400" b="1" dirty="0">
                  <a:solidFill>
                    <a:schemeClr val="tx1"/>
                  </a:solidFill>
                </a:rPr>
                <a:t>Zookeeper</a:t>
              </a:r>
              <a:endParaRPr lang="pl-PL" b="1" dirty="0">
                <a:solidFill>
                  <a:schemeClr val="tx1"/>
                </a:solidFill>
              </a:endParaRPr>
            </a:p>
            <a:p>
              <a:r>
                <a:rPr lang="pl-PL" dirty="0" smtClean="0">
                  <a:solidFill>
                    <a:schemeClr val="tx1"/>
                  </a:solidFill>
                </a:rPr>
                <a:t>Coordination</a:t>
              </a:r>
              <a:r>
                <a:rPr lang="en-GB" dirty="0" smtClean="0">
                  <a:solidFill>
                    <a:schemeClr val="tx1"/>
                  </a:solidFill>
                </a:rPr>
                <a:t> of distributed systems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4" descr="http://tomaszdziurko.pl/images/blog/2014/07/zookeeper_logo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069" y="1605825"/>
              <a:ext cx="545193" cy="77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3225676" y="1531125"/>
            <a:ext cx="688586" cy="3929745"/>
            <a:chOff x="4089970" y="1531125"/>
            <a:chExt cx="688586" cy="3929745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469390" y="3151705"/>
              <a:ext cx="3929745" cy="6885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l-PL" sz="2400" b="1" dirty="0">
                  <a:solidFill>
                    <a:schemeClr val="tx1"/>
                  </a:solidFill>
                </a:rPr>
                <a:t>Impala</a:t>
              </a:r>
              <a:endParaRPr lang="pl-PL" b="1" dirty="0">
                <a:solidFill>
                  <a:schemeClr val="tx1"/>
                </a:solidFill>
              </a:endParaRPr>
            </a:p>
            <a:p>
              <a:r>
                <a:rPr lang="en-GB" dirty="0" smtClean="0">
                  <a:solidFill>
                    <a:schemeClr val="tx1"/>
                  </a:solidFill>
                </a:rPr>
                <a:t>Low latency </a:t>
              </a:r>
              <a:r>
                <a:rPr lang="pl-PL" dirty="0" smtClean="0">
                  <a:solidFill>
                    <a:schemeClr val="tx1"/>
                  </a:solidFill>
                </a:rPr>
                <a:t>SQL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050" name="Picture 26" descr="http://impala.io/img/impala-logo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89" y="1578479"/>
              <a:ext cx="549146" cy="1028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4088223" y="1531121"/>
            <a:ext cx="688586" cy="3118956"/>
            <a:chOff x="4952517" y="1531121"/>
            <a:chExt cx="688586" cy="3118956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3737332" y="2746306"/>
              <a:ext cx="3118956" cy="6885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l-PL" sz="2400" b="1" dirty="0">
                  <a:solidFill>
                    <a:schemeClr val="tx1"/>
                  </a:solidFill>
                </a:rPr>
                <a:t>Spark</a:t>
              </a:r>
              <a:endParaRPr lang="pl-PL" b="1" dirty="0">
                <a:solidFill>
                  <a:schemeClr val="tx1"/>
                </a:solidFill>
              </a:endParaRPr>
            </a:p>
            <a:p>
              <a:r>
                <a:rPr lang="pl-PL" dirty="0">
                  <a:solidFill>
                    <a:schemeClr val="tx1"/>
                  </a:solidFill>
                </a:rPr>
                <a:t>Large scale data proceesing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052" name="Picture 28" descr="https://spark.apache.org/images/spark-logo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757768" y="1770516"/>
              <a:ext cx="840588" cy="446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B861-FB73-49E9-9D7F-90070863D4D6}" type="slidenum">
              <a:rPr lang="en-GB" smtClean="0"/>
              <a:t>7</a:t>
            </a:fld>
            <a:endParaRPr lang="en-GB" dirty="0"/>
          </a:p>
        </p:txBody>
      </p:sp>
      <p:grpSp>
        <p:nvGrpSpPr>
          <p:cNvPr id="37" name="Group 36"/>
          <p:cNvGrpSpPr/>
          <p:nvPr/>
        </p:nvGrpSpPr>
        <p:grpSpPr>
          <a:xfrm>
            <a:off x="9469524" y="1531126"/>
            <a:ext cx="690474" cy="3929745"/>
            <a:chOff x="9469524" y="1531126"/>
            <a:chExt cx="690474" cy="392974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0" name="Rectangle 29"/>
            <p:cNvSpPr/>
            <p:nvPr/>
          </p:nvSpPr>
          <p:spPr>
            <a:xfrm rot="16200000">
              <a:off x="7848944" y="3151706"/>
              <a:ext cx="3929745" cy="688586"/>
            </a:xfrm>
            <a:prstGeom prst="rect">
              <a:avLst/>
            </a:prstGeom>
            <a:grpFill/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400" b="1" dirty="0" err="1" smtClean="0">
                  <a:solidFill>
                    <a:schemeClr val="tx1"/>
                  </a:solidFill>
                </a:rPr>
                <a:t>Solr</a:t>
              </a:r>
              <a:endParaRPr lang="pl-PL" b="1" dirty="0">
                <a:solidFill>
                  <a:schemeClr val="tx1"/>
                </a:solidFill>
              </a:endParaRPr>
            </a:p>
            <a:p>
              <a:r>
                <a:rPr lang="en-GB" dirty="0" smtClean="0">
                  <a:solidFill>
                    <a:schemeClr val="tx1"/>
                  </a:solidFill>
                </a:rPr>
                <a:t>Full-text search, real-time indexing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2" descr="Solr logo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6155" y="1594931"/>
              <a:ext cx="623843" cy="314732"/>
            </a:xfrm>
            <a:prstGeom prst="rect">
              <a:avLst/>
            </a:prstGeom>
            <a:grpFill/>
            <a:ln>
              <a:solidFill>
                <a:schemeClr val="accent3">
                  <a:lumMod val="20000"/>
                  <a:lumOff val="80000"/>
                </a:schemeClr>
              </a:solidFill>
            </a:ln>
            <a:extLst/>
          </p:spPr>
        </p:pic>
      </p:grpSp>
      <p:grpSp>
        <p:nvGrpSpPr>
          <p:cNvPr id="14" name="Group 13"/>
          <p:cNvGrpSpPr/>
          <p:nvPr/>
        </p:nvGrpSpPr>
        <p:grpSpPr>
          <a:xfrm>
            <a:off x="768801" y="1531121"/>
            <a:ext cx="688586" cy="4985886"/>
            <a:chOff x="768801" y="1531121"/>
            <a:chExt cx="688586" cy="4985886"/>
          </a:xfrm>
        </p:grpSpPr>
        <p:sp>
          <p:nvSpPr>
            <p:cNvPr id="33" name="Rectangle 32"/>
            <p:cNvSpPr/>
            <p:nvPr/>
          </p:nvSpPr>
          <p:spPr>
            <a:xfrm rot="16200000">
              <a:off x="-1379849" y="3679771"/>
              <a:ext cx="4985886" cy="6885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400" b="1" dirty="0" smtClean="0">
                  <a:solidFill>
                    <a:schemeClr val="tx1"/>
                  </a:solidFill>
                </a:rPr>
                <a:t>Kafka</a:t>
              </a:r>
              <a:endParaRPr lang="pl-PL" b="1" dirty="0">
                <a:solidFill>
                  <a:schemeClr val="tx1"/>
                </a:solidFill>
              </a:endParaRPr>
            </a:p>
            <a:p>
              <a:r>
                <a:rPr lang="en-GB" dirty="0" smtClean="0">
                  <a:solidFill>
                    <a:schemeClr val="tx1"/>
                  </a:solidFill>
                </a:rPr>
                <a:t>Data streaming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34" name="Picture 4" descr="Image result for apache kafka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0" y="1656452"/>
              <a:ext cx="586582" cy="586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/>
          <p:cNvGrpSpPr/>
          <p:nvPr/>
        </p:nvGrpSpPr>
        <p:grpSpPr>
          <a:xfrm>
            <a:off x="10322443" y="1531121"/>
            <a:ext cx="688586" cy="4985886"/>
            <a:chOff x="10322443" y="1531121"/>
            <a:chExt cx="688586" cy="4985886"/>
          </a:xfrm>
        </p:grpSpPr>
        <p:sp>
          <p:nvSpPr>
            <p:cNvPr id="35" name="Rectangle 34"/>
            <p:cNvSpPr/>
            <p:nvPr/>
          </p:nvSpPr>
          <p:spPr>
            <a:xfrm rot="16200000">
              <a:off x="8173793" y="3679771"/>
              <a:ext cx="4985886" cy="6885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400" b="1" dirty="0" smtClean="0">
                  <a:solidFill>
                    <a:schemeClr val="tx1"/>
                  </a:solidFill>
                </a:rPr>
                <a:t>Hue</a:t>
              </a:r>
              <a:endParaRPr lang="pl-PL" b="1" dirty="0">
                <a:solidFill>
                  <a:schemeClr val="tx1"/>
                </a:solidFill>
              </a:endParaRPr>
            </a:p>
            <a:p>
              <a:r>
                <a:rPr lang="en-GB" dirty="0" smtClean="0">
                  <a:solidFill>
                    <a:schemeClr val="tx1"/>
                  </a:solidFill>
                </a:rPr>
                <a:t>Web UI for Hadoop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16200000">
              <a:off x="9962588" y="2073034"/>
              <a:ext cx="1273997" cy="317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70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6" y="-39194"/>
            <a:ext cx="10515600" cy="1325563"/>
          </a:xfrm>
        </p:spPr>
        <p:txBody>
          <a:bodyPr/>
          <a:lstStyle/>
          <a:p>
            <a:r>
              <a:rPr lang="en-GB" dirty="0" err="1" smtClean="0"/>
              <a:t>KiteSDK</a:t>
            </a:r>
            <a:r>
              <a:rPr lang="en-GB" dirty="0" smtClean="0"/>
              <a:t> – Hand-on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86" y="1089776"/>
            <a:ext cx="9942675" cy="5431672"/>
          </a:xfrm>
        </p:spPr>
        <p:txBody>
          <a:bodyPr>
            <a:normAutofit/>
          </a:bodyPr>
          <a:lstStyle/>
          <a:p>
            <a:r>
              <a:rPr lang="en-GB" dirty="0"/>
              <a:t>Loading a CSV data to HDFS into parquet format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endParaRPr lang="en-GB" sz="800" dirty="0"/>
          </a:p>
          <a:p>
            <a:pPr marL="0" indent="0">
              <a:buNone/>
            </a:pPr>
            <a:r>
              <a:rPr lang="en-GB" sz="1800" dirty="0"/>
              <a:t> 1) infer schema from the data </a:t>
            </a:r>
            <a:r>
              <a:rPr lang="en-GB" sz="1800" dirty="0" smtClean="0"/>
              <a:t>(ratings.csv)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 2) create data partitioning policy </a:t>
            </a:r>
            <a:r>
              <a:rPr lang="en-GB" sz="1800" dirty="0" smtClean="0"/>
              <a:t>(optional)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3) create a </a:t>
            </a:r>
            <a:r>
              <a:rPr lang="en-GB" sz="1800" dirty="0" err="1"/>
              <a:t>datastore</a:t>
            </a:r>
            <a:r>
              <a:rPr lang="en-GB" sz="1800" dirty="0"/>
              <a:t> on </a:t>
            </a:r>
            <a:r>
              <a:rPr lang="en-GB" sz="1800" dirty="0" smtClean="0"/>
              <a:t>HDFS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4) load the </a:t>
            </a:r>
            <a:r>
              <a:rPr lang="en-GB" sz="1800" dirty="0" smtClean="0"/>
              <a:t>data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38200" y="2415339"/>
            <a:ext cx="8781922" cy="585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$ kite-dataset </a:t>
            </a:r>
            <a:r>
              <a:rPr lang="en-US" sz="1600" b="1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csv-schema</a:t>
            </a:r>
            <a:r>
              <a:rPr lang="en-US" sz="16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ratings.csv --record-name ratings -o </a:t>
            </a:r>
            <a:r>
              <a:rPr lang="en-US" sz="1600" b="1" dirty="0" err="1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ratings.avsc</a:t>
            </a:r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4938344"/>
            <a:ext cx="8781922" cy="578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$  kite-dataset </a:t>
            </a:r>
            <a:r>
              <a:rPr lang="en-US" sz="1600" b="1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create</a:t>
            </a:r>
            <a:r>
              <a:rPr lang="en-US" sz="16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dataset:hdfs</a:t>
            </a:r>
            <a:r>
              <a:rPr lang="en-US" sz="16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:/user/</a:t>
            </a:r>
            <a:r>
              <a:rPr lang="en-US" sz="1600" b="1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zbaranow</a:t>
            </a:r>
            <a:r>
              <a:rPr lang="en-US" sz="16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/datasets/ratings –schema \ </a:t>
            </a:r>
            <a:r>
              <a:rPr lang="en-US" sz="1600" b="1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ratings.avsc</a:t>
            </a:r>
            <a:r>
              <a:rPr lang="en-US" sz="16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--format parquet --partition-by </a:t>
            </a:r>
            <a:r>
              <a:rPr lang="en-US" sz="1600" b="1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partition.policy.json</a:t>
            </a:r>
            <a:endParaRPr lang="en-US" sz="1600" b="1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3477850"/>
            <a:ext cx="8781922" cy="810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$ echo “</a:t>
            </a:r>
            <a:r>
              <a:rPr lang="en-GB" sz="16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[</a:t>
            </a:r>
          </a:p>
          <a:p>
            <a:r>
              <a:rPr lang="en-GB" sz="16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{"type": "year", "source": "timestamp"}</a:t>
            </a:r>
          </a:p>
          <a:p>
            <a:r>
              <a:rPr lang="en-GB" sz="16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]”&gt;&gt;</a:t>
            </a:r>
            <a:r>
              <a:rPr lang="en-US" sz="16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partition.policy.json</a:t>
            </a:r>
            <a:endParaRPr lang="en-US" sz="1600" b="1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6129312"/>
            <a:ext cx="8781922" cy="583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$ kite-dataset </a:t>
            </a:r>
            <a:r>
              <a:rPr lang="en-US" sz="1600" b="1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csv-import</a:t>
            </a:r>
            <a:r>
              <a:rPr lang="en-US" sz="16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ratings.csv --delimiter ',' \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dataset:hdfs</a:t>
            </a:r>
            <a:r>
              <a:rPr lang="en-US" sz="16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:/user/</a:t>
            </a:r>
            <a:r>
              <a:rPr lang="en-US" sz="1600" b="1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zbaranow</a:t>
            </a:r>
            <a:r>
              <a:rPr lang="en-US" sz="1600" b="1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/datasets/ratings</a:t>
            </a:r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9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Apache </a:t>
            </a:r>
            <a:r>
              <a:rPr lang="en-GB" dirty="0" err="1" smtClean="0"/>
              <a:t>Sqoop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634903"/>
          </a:xfrm>
        </p:spPr>
        <p:txBody>
          <a:bodyPr>
            <a:normAutofit/>
          </a:bodyPr>
          <a:lstStyle/>
          <a:p>
            <a:r>
              <a:rPr lang="en-GB" dirty="0" smtClean="0"/>
              <a:t>Tool to transfer data (snapshots) between structured databases and Hadoop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Sqoop</a:t>
            </a:r>
            <a:r>
              <a:rPr lang="en-GB" dirty="0" smtClean="0"/>
              <a:t> tasks are implemented as </a:t>
            </a:r>
            <a:r>
              <a:rPr lang="en-GB" b="1" dirty="0" smtClean="0"/>
              <a:t>map reduce </a:t>
            </a:r>
            <a:r>
              <a:rPr lang="en-GB" dirty="0" smtClean="0"/>
              <a:t>jobs – can scale on the cluster</a:t>
            </a:r>
          </a:p>
        </p:txBody>
      </p:sp>
      <p:pic>
        <p:nvPicPr>
          <p:cNvPr id="2050" name="Picture 2" descr="Sq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98" y="407611"/>
            <a:ext cx="30433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n 3"/>
          <p:cNvSpPr/>
          <p:nvPr/>
        </p:nvSpPr>
        <p:spPr>
          <a:xfrm>
            <a:off x="7512094" y="2786158"/>
            <a:ext cx="2149453" cy="16815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HDFS</a:t>
            </a:r>
          </a:p>
          <a:p>
            <a:pPr algn="ctr"/>
            <a:r>
              <a:rPr lang="en-GB" dirty="0"/>
              <a:t>(Files, Hive, </a:t>
            </a:r>
            <a:r>
              <a:rPr lang="en-GB" dirty="0" err="1"/>
              <a:t>HBase</a:t>
            </a:r>
            <a:r>
              <a:rPr lang="en-GB" dirty="0"/>
              <a:t>)</a:t>
            </a:r>
          </a:p>
        </p:txBody>
      </p:sp>
      <p:sp>
        <p:nvSpPr>
          <p:cNvPr id="6" name="Can 5"/>
          <p:cNvSpPr/>
          <p:nvPr/>
        </p:nvSpPr>
        <p:spPr>
          <a:xfrm>
            <a:off x="2127720" y="2915032"/>
            <a:ext cx="2183207" cy="155263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</a:t>
            </a:r>
          </a:p>
          <a:p>
            <a:pPr algn="ctr"/>
            <a:r>
              <a:rPr lang="en-GB" dirty="0"/>
              <a:t>(MySQL, Oracle, PostgreSQL, DB2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890097" y="3013219"/>
            <a:ext cx="2411806" cy="671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Sqoop</a:t>
            </a:r>
            <a:r>
              <a:rPr lang="en-GB" dirty="0"/>
              <a:t> Import</a:t>
            </a:r>
          </a:p>
        </p:txBody>
      </p:sp>
      <p:sp>
        <p:nvSpPr>
          <p:cNvPr id="8" name="Left Arrow 7"/>
          <p:cNvSpPr/>
          <p:nvPr/>
        </p:nvSpPr>
        <p:spPr>
          <a:xfrm>
            <a:off x="4770427" y="3649927"/>
            <a:ext cx="2411806" cy="68810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Sqoop</a:t>
            </a:r>
            <a:r>
              <a:rPr lang="en-GB" dirty="0"/>
              <a:t> Export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3892080" y="3566504"/>
            <a:ext cx="1226616" cy="304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16614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Tips for </a:t>
            </a:r>
            <a:r>
              <a:rPr lang="en-GB" dirty="0" err="1" smtClean="0"/>
              <a:t>Sqoop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30" y="1600201"/>
            <a:ext cx="9685704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For big data exports (&gt;1G) use dedicated </a:t>
            </a:r>
            <a:r>
              <a:rPr lang="en-GB" dirty="0" smtClean="0">
                <a:solidFill>
                  <a:srgbClr val="C00000"/>
                </a:solidFill>
              </a:rPr>
              <a:t>connectors</a:t>
            </a:r>
            <a:r>
              <a:rPr lang="en-GB" dirty="0" smtClean="0"/>
              <a:t> for target database</a:t>
            </a:r>
          </a:p>
          <a:p>
            <a:pPr lvl="1"/>
            <a:r>
              <a:rPr lang="en-GB" dirty="0" smtClean="0"/>
              <a:t>Logic that understand how to read data efficiently from target </a:t>
            </a:r>
            <a:r>
              <a:rPr lang="en-GB" dirty="0" err="1" smtClean="0"/>
              <a:t>db</a:t>
            </a:r>
            <a:r>
              <a:rPr lang="en-GB" dirty="0" smtClean="0"/>
              <a:t> system</a:t>
            </a:r>
          </a:p>
          <a:p>
            <a:pPr lvl="1"/>
            <a:r>
              <a:rPr lang="en-GB" dirty="0" smtClean="0"/>
              <a:t>By default it will run “select * from </a:t>
            </a:r>
            <a:r>
              <a:rPr lang="en-GB" dirty="0" err="1" smtClean="0"/>
              <a:t>source_table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Do not use too many mappers/sessions</a:t>
            </a:r>
          </a:p>
          <a:p>
            <a:pPr lvl="1"/>
            <a:r>
              <a:rPr lang="en-GB" dirty="0" smtClean="0"/>
              <a:t>Excessive number of concurrent sessions can kill a database</a:t>
            </a:r>
          </a:p>
          <a:p>
            <a:pPr lvl="1"/>
            <a:r>
              <a:rPr lang="en-GB" dirty="0" smtClean="0"/>
              <a:t>max 10 mappers/sessions</a:t>
            </a:r>
          </a:p>
          <a:p>
            <a:r>
              <a:rPr lang="en-GB" dirty="0" smtClean="0"/>
              <a:t>Remember: </a:t>
            </a:r>
            <a:r>
              <a:rPr lang="en-GB" dirty="0" err="1" smtClean="0"/>
              <a:t>Sqoop</a:t>
            </a:r>
            <a:r>
              <a:rPr lang="en-GB" dirty="0" smtClean="0"/>
              <a:t> does not retransfer (automatically) updated data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379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run </a:t>
            </a:r>
            <a:r>
              <a:rPr lang="en-US" dirty="0" smtClean="0"/>
              <a:t>a </a:t>
            </a:r>
            <a:r>
              <a:rPr lang="en-US" dirty="0" err="1" smtClean="0"/>
              <a:t>Sqoop</a:t>
            </a:r>
            <a:r>
              <a:rPr lang="en-US" dirty="0" smtClean="0"/>
              <a:t> job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464" y="1600201"/>
            <a:ext cx="8953756" cy="4525963"/>
          </a:xfrm>
        </p:spPr>
        <p:txBody>
          <a:bodyPr/>
          <a:lstStyle/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dirty="0" smtClean="0">
                <a:latin typeface="Arial"/>
              </a:rPr>
              <a:t>Example (target Oracle):</a:t>
            </a:r>
            <a:endParaRPr lang="de-CH" dirty="0">
              <a:latin typeface="Arial"/>
            </a:endParaRPr>
          </a:p>
          <a:p>
            <a:pPr marL="48767" indent="0">
              <a:buClr>
                <a:srgbClr val="0055A0"/>
              </a:buClr>
              <a:buSzPct val="80000"/>
              <a:buNone/>
            </a:pPr>
            <a:endParaRPr lang="de-CH" sz="1800" dirty="0">
              <a:solidFill>
                <a:srgbClr val="0055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sqoop import \            </a:t>
            </a:r>
            <a:r>
              <a:rPr lang="de-CH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#impoting from DB to HDFS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--direct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--connect jdbc:oracle:thin:@itrac5110:10121/PIMT_RAC51.cern.ch \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--username meetup \  </a:t>
            </a:r>
            <a:r>
              <a:rPr lang="de-CH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#database user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--table meetup_data </a:t>
            </a:r>
            <a:r>
              <a:rPr lang="de-CH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#table name to be imported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 \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--num-mappers 2 \             </a:t>
            </a:r>
            <a:r>
              <a:rPr lang="de-CH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#number of parallel sessions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--target-dir meetup_data_sqooop \    </a:t>
            </a:r>
            <a:r>
              <a:rPr lang="de-CH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#target HDFS directory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4061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Integrating Oracle and </a:t>
            </a:r>
            <a:r>
              <a:rPr lang="en-US" dirty="0" smtClean="0"/>
              <a:t>Hadoop (hybrid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47227" cy="4351338"/>
          </a:xfrm>
        </p:spPr>
        <p:txBody>
          <a:bodyPr>
            <a:normAutofit/>
          </a:bodyPr>
          <a:lstStyle/>
          <a:p>
            <a:r>
              <a:rPr lang="en-US" sz="4267" dirty="0"/>
              <a:t>Step1: Offload </a:t>
            </a:r>
            <a:r>
              <a:rPr lang="en-US" sz="4267" dirty="0">
                <a:solidFill>
                  <a:srgbClr val="FF0000"/>
                </a:solidFill>
              </a:rPr>
              <a:t>data</a:t>
            </a:r>
            <a:r>
              <a:rPr lang="en-US" sz="4267" dirty="0"/>
              <a:t> to </a:t>
            </a:r>
            <a:r>
              <a:rPr lang="en-US" sz="4267" dirty="0" err="1"/>
              <a:t>Hadoop</a:t>
            </a:r>
            <a:r>
              <a:rPr lang="en-US" sz="4267" dirty="0"/>
              <a:t> </a:t>
            </a:r>
          </a:p>
          <a:p>
            <a:pPr marL="48763" indent="0">
              <a:buNone/>
            </a:pPr>
            <a:endParaRPr lang="en-US" sz="4800" dirty="0"/>
          </a:p>
          <a:p>
            <a:pPr marL="48763" indent="0">
              <a:buNone/>
            </a:pPr>
            <a:endParaRPr lang="en-US" sz="4267" dirty="0"/>
          </a:p>
          <a:p>
            <a:r>
              <a:rPr lang="en-US" sz="4267" dirty="0"/>
              <a:t>Step2: </a:t>
            </a:r>
            <a:r>
              <a:rPr lang="en-US" sz="4267" dirty="0" smtClean="0"/>
              <a:t>Offload </a:t>
            </a:r>
            <a:r>
              <a:rPr lang="en-US" sz="4267" dirty="0" smtClean="0">
                <a:solidFill>
                  <a:srgbClr val="FF0000"/>
                </a:solidFill>
              </a:rPr>
              <a:t>analytic</a:t>
            </a:r>
            <a:r>
              <a:rPr lang="en-US" sz="4267" dirty="0" smtClean="0"/>
              <a:t> </a:t>
            </a:r>
            <a:r>
              <a:rPr lang="en-US" sz="4267" dirty="0">
                <a:solidFill>
                  <a:srgbClr val="FF0000"/>
                </a:solidFill>
              </a:rPr>
              <a:t>queries</a:t>
            </a:r>
            <a:r>
              <a:rPr lang="en-US" sz="4267" dirty="0"/>
              <a:t> to </a:t>
            </a:r>
            <a:r>
              <a:rPr lang="en-US" sz="4267" dirty="0" smtClean="0"/>
              <a:t>Hadoop</a:t>
            </a:r>
            <a:endParaRPr lang="en-US" sz="4267" dirty="0"/>
          </a:p>
          <a:p>
            <a:endParaRPr lang="en-US" sz="4800" dirty="0"/>
          </a:p>
        </p:txBody>
      </p:sp>
      <p:sp>
        <p:nvSpPr>
          <p:cNvPr id="14" name="Can 13"/>
          <p:cNvSpPr/>
          <p:nvPr/>
        </p:nvSpPr>
        <p:spPr>
          <a:xfrm>
            <a:off x="2125864" y="2665814"/>
            <a:ext cx="1441241" cy="810599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Oracle database</a:t>
            </a:r>
            <a:endParaRPr lang="en-US" sz="2400" dirty="0"/>
          </a:p>
        </p:txBody>
      </p:sp>
      <p:sp>
        <p:nvSpPr>
          <p:cNvPr id="15" name="Can 14"/>
          <p:cNvSpPr/>
          <p:nvPr/>
        </p:nvSpPr>
        <p:spPr>
          <a:xfrm>
            <a:off x="6809906" y="2665814"/>
            <a:ext cx="2864468" cy="81059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Hadoop</a:t>
            </a:r>
            <a:r>
              <a:rPr lang="en-US" sz="2400" dirty="0"/>
              <a:t> cluster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3675199" y="2854952"/>
            <a:ext cx="3026608" cy="567420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33" dirty="0"/>
              <a:t>Table partitions import</a:t>
            </a:r>
            <a:endParaRPr lang="en-US" sz="2133" dirty="0"/>
          </a:p>
        </p:txBody>
      </p:sp>
      <p:sp>
        <p:nvSpPr>
          <p:cNvPr id="21" name="Can 20"/>
          <p:cNvSpPr/>
          <p:nvPr/>
        </p:nvSpPr>
        <p:spPr>
          <a:xfrm>
            <a:off x="2233960" y="5407125"/>
            <a:ext cx="1441241" cy="810599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Oracle database</a:t>
            </a:r>
            <a:endParaRPr lang="en-US" sz="2400" dirty="0"/>
          </a:p>
        </p:txBody>
      </p:sp>
      <p:sp>
        <p:nvSpPr>
          <p:cNvPr id="22" name="Can 21"/>
          <p:cNvSpPr/>
          <p:nvPr/>
        </p:nvSpPr>
        <p:spPr>
          <a:xfrm>
            <a:off x="6827922" y="5393609"/>
            <a:ext cx="2864468" cy="81059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Hadoop</a:t>
            </a:r>
            <a:r>
              <a:rPr lang="en-US" sz="2400" dirty="0"/>
              <a:t> cluster</a:t>
            </a:r>
            <a:endParaRPr lang="en-US" sz="2400" dirty="0"/>
          </a:p>
        </p:txBody>
      </p:sp>
      <p:sp>
        <p:nvSpPr>
          <p:cNvPr id="23" name="Right Arrow 22"/>
          <p:cNvSpPr/>
          <p:nvPr/>
        </p:nvSpPr>
        <p:spPr>
          <a:xfrm>
            <a:off x="3855359" y="5528716"/>
            <a:ext cx="2864468" cy="567420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33" dirty="0"/>
              <a:t>Offloaded SQL</a:t>
            </a:r>
            <a:endParaRPr lang="en-US" sz="2133" dirty="0"/>
          </a:p>
        </p:txBody>
      </p:sp>
      <p:sp>
        <p:nvSpPr>
          <p:cNvPr id="24" name="Right Arrow 23"/>
          <p:cNvSpPr/>
          <p:nvPr/>
        </p:nvSpPr>
        <p:spPr>
          <a:xfrm rot="1551530">
            <a:off x="1128053" y="5096966"/>
            <a:ext cx="1127340" cy="567420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SQL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55359" y="3476409"/>
            <a:ext cx="29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Apache </a:t>
            </a:r>
            <a:r>
              <a:rPr lang="en-US" sz="2400" dirty="0" err="1"/>
              <a:t>Sqoop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15500" y="6283918"/>
            <a:ext cx="381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SQL engines: Hive, </a:t>
            </a:r>
            <a:r>
              <a:rPr lang="en-US" sz="2400" b="1" dirty="0"/>
              <a:t>Impala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1773" y="3494391"/>
            <a:ext cx="423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formats: </a:t>
            </a:r>
            <a:r>
              <a:rPr lang="en-US" sz="2400" b="1" dirty="0"/>
              <a:t>Parquet</a:t>
            </a:r>
            <a:r>
              <a:rPr lang="en-US" sz="2400" dirty="0"/>
              <a:t>, </a:t>
            </a:r>
            <a:r>
              <a:rPr lang="en-US" sz="2400" dirty="0"/>
              <a:t>A</a:t>
            </a:r>
            <a:r>
              <a:rPr lang="en-US" sz="2400" dirty="0"/>
              <a:t>vro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695576" y="6089895"/>
            <a:ext cx="3567577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Offload interface: DB LINK, External table</a:t>
            </a:r>
            <a:endParaRPr lang="en-US" sz="2133" b="1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/>
          <a:lstStyle/>
          <a:p>
            <a:fld id="{CDEA133E-89B7-4144-8C3E-4A9FE5C03513}" type="slidenum">
              <a:rPr lang="en-US" smtClean="0">
                <a:solidFill>
                  <a:srgbClr val="161616"/>
                </a:solidFill>
              </a:rPr>
              <a:t>74</a:t>
            </a:fld>
            <a:endParaRPr lang="en-US" dirty="0">
              <a:solidFill>
                <a:srgbClr val="161616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668305" y="5165396"/>
            <a:ext cx="1040396" cy="483457"/>
          </a:xfrm>
          <a:prstGeom prst="round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ODBC</a:t>
            </a:r>
          </a:p>
          <a:p>
            <a:pPr algn="ctr"/>
            <a:r>
              <a:rPr lang="en-US" sz="1400" dirty="0" smtClean="0"/>
              <a:t>gateway</a:t>
            </a:r>
            <a:endParaRPr lang="en-US" sz="1400" dirty="0"/>
          </a:p>
        </p:txBody>
      </p:sp>
      <p:sp>
        <p:nvSpPr>
          <p:cNvPr id="20" name="Rectangular Callout 19"/>
          <p:cNvSpPr/>
          <p:nvPr/>
        </p:nvSpPr>
        <p:spPr>
          <a:xfrm>
            <a:off x="5708701" y="4717766"/>
            <a:ext cx="1238392" cy="373372"/>
          </a:xfrm>
          <a:prstGeom prst="wedgeRectCallout">
            <a:avLst>
              <a:gd name="adj1" fmla="val -43582"/>
              <a:gd name="adj2" fmla="val 111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Max ~20k </a:t>
            </a:r>
            <a:r>
              <a:rPr lang="en-US" sz="1200" dirty="0" smtClean="0"/>
              <a:t>rows/s limit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544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‘Real-time’ ingestion to Hadoop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58" y="1600201"/>
            <a:ext cx="9907266" cy="4525963"/>
          </a:xfrm>
        </p:spPr>
        <p:txBody>
          <a:bodyPr/>
          <a:lstStyle/>
          <a:p>
            <a:r>
              <a:rPr lang="en-GB" dirty="0" smtClean="0"/>
              <a:t>Real-time means with </a:t>
            </a:r>
            <a:r>
              <a:rPr lang="en-GB" b="1" dirty="0" smtClean="0"/>
              <a:t>low latency</a:t>
            </a:r>
          </a:p>
          <a:p>
            <a:r>
              <a:rPr lang="en-GB" dirty="0" smtClean="0"/>
              <a:t>More challenging than batch ingestion</a:t>
            </a:r>
          </a:p>
          <a:p>
            <a:pPr lvl="1"/>
            <a:r>
              <a:rPr lang="en-GB" dirty="0" smtClean="0"/>
              <a:t>It is a continues process</a:t>
            </a:r>
          </a:p>
          <a:p>
            <a:pPr lvl="1"/>
            <a:r>
              <a:rPr lang="en-GB" dirty="0" smtClean="0"/>
              <a:t>if it stops some data can be lost</a:t>
            </a:r>
          </a:p>
          <a:p>
            <a:pPr lvl="1"/>
            <a:r>
              <a:rPr lang="en-GB" dirty="0" smtClean="0"/>
              <a:t>data streams has to be materialized in HDFS files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There is always a </a:t>
            </a:r>
            <a:r>
              <a:rPr lang="en-GB" b="1" dirty="0" smtClean="0"/>
              <a:t>latency</a:t>
            </a:r>
            <a:r>
              <a:rPr lang="en-GB" dirty="0" smtClean="0"/>
              <a:t> when storing to HDFS</a:t>
            </a:r>
          </a:p>
          <a:p>
            <a:pPr lvl="1"/>
            <a:r>
              <a:rPr lang="en-GB" dirty="0" smtClean="0"/>
              <a:t>creating a file per a stream event will kill HDFS</a:t>
            </a:r>
          </a:p>
          <a:p>
            <a:pPr lvl="1"/>
            <a:r>
              <a:rPr lang="en-GB" dirty="0" smtClean="0"/>
              <a:t>events has to be written in batches after all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 challenges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370" y="1600201"/>
            <a:ext cx="9033534" cy="4525963"/>
          </a:xfrm>
        </p:spPr>
        <p:txBody>
          <a:bodyPr/>
          <a:lstStyle/>
          <a:p>
            <a:r>
              <a:rPr lang="en-GB" dirty="0" smtClean="0"/>
              <a:t>Hadoop works efficiently with big files </a:t>
            </a:r>
          </a:p>
          <a:p>
            <a:pPr lvl="1"/>
            <a:r>
              <a:rPr lang="en-GB" dirty="0" smtClean="0"/>
              <a:t>(&gt; a block size=128MB)</a:t>
            </a:r>
          </a:p>
          <a:p>
            <a:pPr lvl="1"/>
            <a:r>
              <a:rPr lang="en-GB" dirty="0" smtClean="0"/>
              <a:t>placing big data in small files will degrade processing performance (typically one worker per file)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nd reduce </a:t>
            </a:r>
            <a:r>
              <a:rPr lang="en-GB" dirty="0" err="1" smtClean="0"/>
              <a:t>hdfs</a:t>
            </a:r>
            <a:r>
              <a:rPr lang="en-GB" dirty="0" smtClean="0"/>
              <a:t> capacity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4825659" y="4026235"/>
          <a:ext cx="5639823" cy="2973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0" y="4708688"/>
            <a:ext cx="274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File</a:t>
            </a:r>
            <a:r>
              <a:rPr lang="en-GB" sz="1600" dirty="0"/>
              <a:t> meta size = ~</a:t>
            </a:r>
            <a:r>
              <a:rPr lang="en-US" sz="1600" dirty="0"/>
              <a:t>125B</a:t>
            </a:r>
          </a:p>
          <a:p>
            <a:r>
              <a:rPr lang="en-US" sz="1600" b="1" dirty="0"/>
              <a:t>Directory</a:t>
            </a:r>
            <a:r>
              <a:rPr lang="en-US" sz="1600" dirty="0"/>
              <a:t> meta size = ~155B</a:t>
            </a:r>
          </a:p>
          <a:p>
            <a:r>
              <a:rPr lang="en-US" sz="1600" b="1" dirty="0"/>
              <a:t>Block</a:t>
            </a:r>
            <a:r>
              <a:rPr lang="en-US" sz="1600" dirty="0"/>
              <a:t> meta size = ~184B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899937" y="3878321"/>
            <a:ext cx="3123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/>
              <a:t>NameNode</a:t>
            </a:r>
            <a:r>
              <a:rPr lang="en-GB" sz="1200" b="1" dirty="0"/>
              <a:t> fs image memory available = 20GB</a:t>
            </a:r>
          </a:p>
        </p:txBody>
      </p:sp>
    </p:spTree>
    <p:extLst>
      <p:ext uri="{BB962C8B-B14F-4D97-AF65-F5344CB8AC3E}">
        <p14:creationId xmlns:p14="http://schemas.microsoft.com/office/powerpoint/2010/main" val="2550807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Solutions for low latency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600201"/>
            <a:ext cx="9847943" cy="5021529"/>
          </a:xfrm>
        </p:spPr>
        <p:txBody>
          <a:bodyPr>
            <a:normAutofit/>
          </a:bodyPr>
          <a:lstStyle/>
          <a:p>
            <a:r>
              <a:rPr lang="en-GB" dirty="0" smtClean="0"/>
              <a:t>1) Writing files frequently to HDFS</a:t>
            </a:r>
          </a:p>
          <a:p>
            <a:pPr lvl="2"/>
            <a:r>
              <a:rPr lang="en-GB" dirty="0" smtClean="0"/>
              <a:t>Decreases data latency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 smtClean="0"/>
          </a:p>
          <a:p>
            <a:pPr lvl="2"/>
            <a:r>
              <a:rPr lang="en-GB" dirty="0" smtClean="0"/>
              <a:t>Creates many files </a:t>
            </a:r>
            <a:r>
              <a:rPr lang="en-GB" dirty="0" smtClean="0">
                <a:sym typeface="Wingdings" panose="05000000000000000000" pitchFamily="2" charset="2"/>
              </a:rPr>
              <a:t></a:t>
            </a:r>
          </a:p>
          <a:p>
            <a:pPr lvl="2"/>
            <a:endParaRPr lang="en-GB" dirty="0">
              <a:sym typeface="Wingdings" panose="05000000000000000000" pitchFamily="2" charset="2"/>
            </a:endParaRPr>
          </a:p>
          <a:p>
            <a:pPr lvl="2"/>
            <a:endParaRPr lang="en-GB" dirty="0" smtClean="0">
              <a:sym typeface="Wingdings" panose="05000000000000000000" pitchFamily="2" charset="2"/>
            </a:endParaRPr>
          </a:p>
          <a:p>
            <a:pPr lvl="2"/>
            <a:endParaRPr lang="en-GB" dirty="0">
              <a:sym typeface="Wingdings" panose="05000000000000000000" pitchFamily="2" charset="2"/>
            </a:endParaRPr>
          </a:p>
          <a:p>
            <a:pPr lvl="2"/>
            <a:endParaRPr lang="en-GB" dirty="0" smtClean="0">
              <a:sym typeface="Wingdings" panose="05000000000000000000" pitchFamily="2" charset="2"/>
            </a:endParaRPr>
          </a:p>
          <a:p>
            <a:pPr lvl="2"/>
            <a:endParaRPr lang="en-GB" dirty="0" smtClean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2) Compacting them periodically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193558" y="3203469"/>
            <a:ext cx="2951855" cy="1141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HDFS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981201" y="3369166"/>
            <a:ext cx="1399217" cy="646331"/>
            <a:chOff x="457200" y="3369165"/>
            <a:chExt cx="1399217" cy="646331"/>
          </a:xfrm>
        </p:grpSpPr>
        <p:sp>
          <p:nvSpPr>
            <p:cNvPr id="4" name="Can 3"/>
            <p:cNvSpPr/>
            <p:nvPr/>
          </p:nvSpPr>
          <p:spPr>
            <a:xfrm rot="5400000">
              <a:off x="679663" y="3199844"/>
              <a:ext cx="540049" cy="98497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4707" y="3369165"/>
              <a:ext cx="1331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Stream Source</a:t>
              </a:r>
            </a:p>
          </p:txBody>
        </p:sp>
      </p:grpSp>
      <p:sp>
        <p:nvSpPr>
          <p:cNvPr id="8" name="Right Arrow 7"/>
          <p:cNvSpPr/>
          <p:nvPr/>
        </p:nvSpPr>
        <p:spPr>
          <a:xfrm>
            <a:off x="3033683" y="3559410"/>
            <a:ext cx="837689" cy="27616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Events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91748" y="3369166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88130" y="3369166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84512" y="3369165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80894" y="3369164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77276" y="3369164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73658" y="3369163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70040" y="3369162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66422" y="3369166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62804" y="3369161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56113" y="3369166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55566" y="3369160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File11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48888" y="3369159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File12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48345" y="3369158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File13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89782" y="3369158"/>
            <a:ext cx="270034" cy="7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Data Sink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14567" y="5213713"/>
            <a:ext cx="6308741" cy="1141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HDFS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12757" y="5379422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09139" y="5379422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05521" y="5379421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01903" y="5379420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598285" y="5379420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94667" y="5379419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991049" y="5379418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87431" y="5379422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83813" y="5379417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File9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7122" y="5379422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776575" y="5379416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File11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69897" y="5379415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69354" y="5379414"/>
            <a:ext cx="17797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File13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5442439" y="5503481"/>
            <a:ext cx="899058" cy="398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Merge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90579" y="5399910"/>
            <a:ext cx="256522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sz="2800" dirty="0"/>
              <a:t>Big File</a:t>
            </a:r>
          </a:p>
        </p:txBody>
      </p:sp>
    </p:spTree>
    <p:extLst>
      <p:ext uri="{BB962C8B-B14F-4D97-AF65-F5344CB8AC3E}">
        <p14:creationId xmlns:p14="http://schemas.microsoft.com/office/powerpoint/2010/main" val="318468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Solutions for low latency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970" y="1600201"/>
            <a:ext cx="8775786" cy="5021529"/>
          </a:xfrm>
        </p:spPr>
        <p:txBody>
          <a:bodyPr>
            <a:normAutofit/>
          </a:bodyPr>
          <a:lstStyle/>
          <a:p>
            <a:r>
              <a:rPr lang="en-GB" dirty="0" smtClean="0"/>
              <a:t>1) Stage data into staging buffers</a:t>
            </a:r>
          </a:p>
          <a:p>
            <a:pPr lvl="1"/>
            <a:r>
              <a:rPr lang="en-GB" dirty="0" smtClean="0"/>
              <a:t>Making them immediately accessible to access</a:t>
            </a:r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2) Flush buffers periodically to HDFS files</a:t>
            </a:r>
          </a:p>
          <a:p>
            <a:pPr lvl="1"/>
            <a:r>
              <a:rPr lang="en-GB" dirty="0" smtClean="0"/>
              <a:t>Requires two access path to the data (buffers + HDFS)</a:t>
            </a:r>
          </a:p>
          <a:p>
            <a:pPr lvl="1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758153" y="3959508"/>
            <a:ext cx="4688601" cy="780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HDFS</a:t>
            </a:r>
          </a:p>
        </p:txBody>
      </p:sp>
      <p:sp>
        <p:nvSpPr>
          <p:cNvPr id="6" name="Can 5"/>
          <p:cNvSpPr/>
          <p:nvPr/>
        </p:nvSpPr>
        <p:spPr>
          <a:xfrm rot="5400000">
            <a:off x="3443323" y="2547377"/>
            <a:ext cx="540049" cy="9849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288366" y="2716698"/>
            <a:ext cx="133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Stream Source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273342" y="2906942"/>
            <a:ext cx="837689" cy="27616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Events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5129441" y="2716690"/>
            <a:ext cx="270034" cy="7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/>
              <a:t>Data Sink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03800" y="2716690"/>
            <a:ext cx="2951855" cy="7367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Staging area</a:t>
            </a:r>
          </a:p>
        </p:txBody>
      </p:sp>
      <p:pic>
        <p:nvPicPr>
          <p:cNvPr id="3074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987" y="2753030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446" y="2753030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905" y="2753030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364" y="2753030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770" y="2751074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559" y="2751074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458" y="2758320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917" y="2758320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376" y="2758320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835" y="2758320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241" y="2756364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030" y="2756364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987" y="2963374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446" y="2963374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905" y="2963374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364" y="2963374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770" y="2961418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559" y="2961418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458" y="2968664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917" y="2968664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376" y="2968664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835" y="2968664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241" y="2966708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030" y="2966708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089" y="2762949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78" y="2762949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089" y="2973293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78" y="2973293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29" y="2768638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718" y="2768638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29" y="2978982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#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718" y="2978982"/>
            <a:ext cx="158479" cy="20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wn Arrow 10"/>
          <p:cNvSpPr/>
          <p:nvPr/>
        </p:nvSpPr>
        <p:spPr>
          <a:xfrm>
            <a:off x="6467558" y="3490965"/>
            <a:ext cx="1379009" cy="40402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Flush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383447" y="4057305"/>
            <a:ext cx="3319706" cy="3341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sz="2800" dirty="0"/>
              <a:t>Big File</a:t>
            </a:r>
          </a:p>
        </p:txBody>
      </p:sp>
    </p:spTree>
    <p:extLst>
      <p:ext uri="{BB962C8B-B14F-4D97-AF65-F5344CB8AC3E}">
        <p14:creationId xmlns:p14="http://schemas.microsoft.com/office/powerpoint/2010/main" val="93157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75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25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4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28" y="365125"/>
            <a:ext cx="10515600" cy="1325563"/>
          </a:xfrm>
        </p:spPr>
        <p:txBody>
          <a:bodyPr/>
          <a:lstStyle/>
          <a:p>
            <a:r>
              <a:rPr lang="en-GB" dirty="0" smtClean="0"/>
              <a:t>Apache Flume – for shipping streaming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857" y="1690688"/>
            <a:ext cx="9557658" cy="470376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Data transfer engine driven by events</a:t>
            </a:r>
          </a:p>
          <a:p>
            <a:r>
              <a:rPr lang="en-GB" dirty="0" smtClean="0"/>
              <a:t>Flume events (messages) consists of</a:t>
            </a:r>
          </a:p>
          <a:p>
            <a:pPr lvl="1"/>
            <a:r>
              <a:rPr lang="en-GB" dirty="0" smtClean="0"/>
              <a:t>Headers (for metadata)</a:t>
            </a:r>
          </a:p>
          <a:p>
            <a:pPr lvl="1"/>
            <a:r>
              <a:rPr lang="en-GB" dirty="0" smtClean="0"/>
              <a:t>Body (byte array)</a:t>
            </a:r>
          </a:p>
          <a:p>
            <a:endParaRPr lang="en-GB" dirty="0" smtClean="0"/>
          </a:p>
          <a:p>
            <a:r>
              <a:rPr lang="en-GB" dirty="0" smtClean="0"/>
              <a:t>Events can be</a:t>
            </a:r>
          </a:p>
          <a:p>
            <a:pPr lvl="1"/>
            <a:r>
              <a:rPr lang="en-GB" dirty="0" smtClean="0"/>
              <a:t>Filtered, Processed, Aggregated</a:t>
            </a:r>
          </a:p>
          <a:p>
            <a:endParaRPr lang="en-GB" dirty="0" smtClean="0"/>
          </a:p>
          <a:p>
            <a:r>
              <a:rPr lang="en-GB" dirty="0" smtClean="0"/>
              <a:t>Main features</a:t>
            </a:r>
          </a:p>
          <a:p>
            <a:pPr lvl="1"/>
            <a:r>
              <a:rPr lang="en-GB" dirty="0" smtClean="0"/>
              <a:t>Flexible topologies -  </a:t>
            </a:r>
            <a:r>
              <a:rPr lang="en-GB" dirty="0"/>
              <a:t>a</a:t>
            </a:r>
            <a:r>
              <a:rPr lang="en-GB" dirty="0" smtClean="0"/>
              <a:t>gents can send data/event between each other</a:t>
            </a:r>
          </a:p>
          <a:p>
            <a:pPr lvl="1"/>
            <a:r>
              <a:rPr lang="en-GB" dirty="0" smtClean="0"/>
              <a:t>Pluggable – easily extendable </a:t>
            </a:r>
          </a:p>
          <a:p>
            <a:pPr lvl="1"/>
            <a:r>
              <a:rPr lang="en-GB" dirty="0" smtClean="0"/>
              <a:t>Reliable</a:t>
            </a:r>
            <a:r>
              <a:rPr lang="en-GB" dirty="0"/>
              <a:t> </a:t>
            </a:r>
            <a:r>
              <a:rPr lang="en-GB" dirty="0" smtClean="0"/>
              <a:t>– uses </a:t>
            </a:r>
            <a:r>
              <a:rPr lang="en-GB" dirty="0"/>
              <a:t>t</a:t>
            </a:r>
            <a:r>
              <a:rPr lang="en-GB" dirty="0" smtClean="0"/>
              <a:t>ransactions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678" y="206801"/>
            <a:ext cx="1642208" cy="16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Hadoop cluster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054" y="1581058"/>
            <a:ext cx="7886700" cy="4561712"/>
          </a:xfrm>
        </p:spPr>
        <p:txBody>
          <a:bodyPr>
            <a:normAutofit/>
          </a:bodyPr>
          <a:lstStyle/>
          <a:p>
            <a:r>
              <a:rPr lang="en-US" dirty="0" smtClean="0"/>
              <a:t>Master and slaves architecture</a:t>
            </a:r>
          </a:p>
          <a:p>
            <a:endParaRPr lang="en-US" dirty="0" smtClean="0"/>
          </a:p>
          <a:p>
            <a:endParaRPr lang="en-US" sz="800" b="1" dirty="0">
              <a:solidFill>
                <a:schemeClr val="bg1"/>
              </a:solidFill>
            </a:endParaRP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37056" y="2362096"/>
            <a:ext cx="6660993" cy="337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Interconnect network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2051" name="Group 2050"/>
          <p:cNvGrpSpPr/>
          <p:nvPr/>
        </p:nvGrpSpPr>
        <p:grpSpPr>
          <a:xfrm>
            <a:off x="2826819" y="5841697"/>
            <a:ext cx="6457001" cy="270237"/>
            <a:chOff x="1545771" y="4650452"/>
            <a:chExt cx="5569412" cy="270237"/>
          </a:xfrm>
        </p:grpSpPr>
        <p:sp>
          <p:nvSpPr>
            <p:cNvPr id="2049" name="TextBox 2048"/>
            <p:cNvSpPr txBox="1"/>
            <p:nvPr/>
          </p:nvSpPr>
          <p:spPr>
            <a:xfrm>
              <a:off x="1545771" y="4654575"/>
              <a:ext cx="602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100" dirty="0"/>
                <a:t>Node 1</a:t>
              </a:r>
              <a:endParaRPr lang="en-US" sz="11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570389" y="4654575"/>
              <a:ext cx="602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100" dirty="0"/>
                <a:t>Node 2</a:t>
              </a:r>
              <a:endParaRPr lang="en-US" sz="11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87751" y="4654575"/>
              <a:ext cx="602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100" dirty="0"/>
                <a:t>Node 3</a:t>
              </a:r>
              <a:endParaRPr 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25169" y="4654575"/>
              <a:ext cx="602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100" dirty="0"/>
                <a:t>Node 4</a:t>
              </a:r>
              <a:endParaRPr lang="en-US" sz="11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98196" y="4659079"/>
              <a:ext cx="602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100" dirty="0"/>
                <a:t>Node 5</a:t>
              </a:r>
              <a:endParaRPr lang="en-US" sz="11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12839" y="4650452"/>
              <a:ext cx="602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100" dirty="0"/>
                <a:t>Node X</a:t>
              </a:r>
              <a:endParaRPr lang="en-US" sz="11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37056" y="2711298"/>
            <a:ext cx="959304" cy="2787656"/>
            <a:chOff x="1213056" y="2371660"/>
            <a:chExt cx="959304" cy="2787656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1710125" y="2371660"/>
              <a:ext cx="0" cy="2394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213056" y="2591380"/>
              <a:ext cx="959304" cy="2567936"/>
              <a:chOff x="1213056" y="2495581"/>
              <a:chExt cx="959304" cy="256793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213056" y="4716112"/>
                <a:ext cx="959304" cy="347405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1100" b="1" dirty="0">
                    <a:solidFill>
                      <a:schemeClr val="bg1"/>
                    </a:solidFill>
                  </a:rPr>
                  <a:t>HDFS DataNode</a:t>
                </a:r>
                <a:endParaRPr lang="en-GB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13056" y="2842985"/>
                <a:ext cx="959304" cy="1525722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1100" dirty="0"/>
                  <a:t>Various component agents and masters</a:t>
                </a:r>
                <a:endParaRPr lang="en-GB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213056" y="4368707"/>
                <a:ext cx="959304" cy="3474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1100" b="1" dirty="0">
                    <a:solidFill>
                      <a:schemeClr val="tx1"/>
                    </a:solidFill>
                  </a:rPr>
                  <a:t>YARN Node Manager</a:t>
                </a:r>
                <a:endParaRPr lang="en-GB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213056" y="2495581"/>
                <a:ext cx="959304" cy="347405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1100" b="1" dirty="0">
                    <a:solidFill>
                      <a:schemeClr val="bg1"/>
                    </a:solidFill>
                  </a:rPr>
                  <a:t>HDFS NameNode</a:t>
                </a:r>
                <a:endParaRPr lang="en-GB" sz="11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3859677" y="2706635"/>
            <a:ext cx="959304" cy="2787656"/>
            <a:chOff x="1213056" y="2371660"/>
            <a:chExt cx="959304" cy="2787656"/>
          </a:xfrm>
        </p:grpSpPr>
        <p:cxnSp>
          <p:nvCxnSpPr>
            <p:cNvPr id="71" name="Straight Connector 70"/>
            <p:cNvCxnSpPr/>
            <p:nvPr/>
          </p:nvCxnSpPr>
          <p:spPr>
            <a:xfrm flipV="1">
              <a:off x="1710125" y="2371660"/>
              <a:ext cx="0" cy="2394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1213056" y="2591380"/>
              <a:ext cx="959304" cy="2567936"/>
              <a:chOff x="1213056" y="2495581"/>
              <a:chExt cx="959304" cy="2567936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213056" y="4716112"/>
                <a:ext cx="959304" cy="347405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1100" b="1" dirty="0">
                    <a:solidFill>
                      <a:schemeClr val="bg1"/>
                    </a:solidFill>
                  </a:rPr>
                  <a:t>HDFS DataNode</a:t>
                </a:r>
                <a:endParaRPr lang="en-GB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213056" y="2842985"/>
                <a:ext cx="959304" cy="1525722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1100" dirty="0"/>
                  <a:t>Various component agents and masters</a:t>
                </a:r>
                <a:endParaRPr lang="en-GB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213056" y="4368707"/>
                <a:ext cx="959304" cy="3474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1100" b="1" dirty="0">
                    <a:solidFill>
                      <a:schemeClr val="tx1"/>
                    </a:solidFill>
                  </a:rPr>
                  <a:t>YARN Node Manager</a:t>
                </a:r>
                <a:endParaRPr lang="en-GB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213056" y="2495581"/>
                <a:ext cx="959304" cy="3474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800" b="1" dirty="0">
                    <a:solidFill>
                      <a:schemeClr val="tx1"/>
                    </a:solidFill>
                  </a:rPr>
                  <a:t>YARN ResourceManager</a:t>
                </a:r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8" name="Straight Connector 77"/>
          <p:cNvCxnSpPr/>
          <p:nvPr/>
        </p:nvCxnSpPr>
        <p:spPr>
          <a:xfrm flipV="1">
            <a:off x="5479369" y="2706635"/>
            <a:ext cx="0" cy="239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982300" y="5146887"/>
            <a:ext cx="959304" cy="3474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solidFill>
                  <a:schemeClr val="bg1"/>
                </a:solidFill>
              </a:rPr>
              <a:t>HDFS DataNode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982300" y="3273759"/>
            <a:ext cx="959304" cy="152572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Various component agents and demons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982300" y="4799482"/>
            <a:ext cx="959304" cy="3474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solidFill>
                  <a:schemeClr val="tx1"/>
                </a:solidFill>
              </a:rPr>
              <a:t>YARN Node Manager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982300" y="2926356"/>
            <a:ext cx="959304" cy="3474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solidFill>
                  <a:schemeClr val="tx1"/>
                </a:solidFill>
              </a:rPr>
              <a:t>Hive metastore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129976" y="5148895"/>
            <a:ext cx="959304" cy="3474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solidFill>
                  <a:schemeClr val="bg1"/>
                </a:solidFill>
              </a:rPr>
              <a:t>HDFS DataNode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129976" y="2926355"/>
            <a:ext cx="959304" cy="187513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Various component agents and demons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129976" y="4801490"/>
            <a:ext cx="959304" cy="3474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solidFill>
                  <a:schemeClr val="tx1"/>
                </a:solidFill>
              </a:rPr>
              <a:t>YARN Node Manager</a:t>
            </a:r>
            <a:endParaRPr lang="en-GB" sz="1100" b="1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594066" y="2695636"/>
            <a:ext cx="0" cy="239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276580" y="5146887"/>
            <a:ext cx="959304" cy="3474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solidFill>
                  <a:schemeClr val="bg1"/>
                </a:solidFill>
              </a:rPr>
              <a:t>HDFS DataNode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276580" y="2924347"/>
            <a:ext cx="959304" cy="187513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Various component agents and demons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276580" y="4799482"/>
            <a:ext cx="959304" cy="3474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solidFill>
                  <a:schemeClr val="tx1"/>
                </a:solidFill>
              </a:rPr>
              <a:t>YARN Node Manager</a:t>
            </a:r>
            <a:endParaRPr lang="en-GB" sz="1100" b="1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7740670" y="2693628"/>
            <a:ext cx="0" cy="239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8438745" y="5146887"/>
            <a:ext cx="959304" cy="3474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solidFill>
                  <a:schemeClr val="bg1"/>
                </a:solidFill>
              </a:rPr>
              <a:t>HDFS DataNode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38745" y="2924347"/>
            <a:ext cx="959304" cy="187513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Various component agents and demons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438745" y="4799482"/>
            <a:ext cx="959304" cy="3474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solidFill>
                  <a:schemeClr val="tx1"/>
                </a:solidFill>
              </a:rPr>
              <a:t>YARN Node Manager</a:t>
            </a:r>
            <a:endParaRPr lang="en-GB" sz="1100" b="1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8902835" y="2693628"/>
            <a:ext cx="0" cy="239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B861-FB73-49E9-9D7F-90070863D4D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13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Flume agent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83" y="1340848"/>
            <a:ext cx="8229600" cy="492369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Single Agents consists of:</a:t>
            </a:r>
          </a:p>
          <a:p>
            <a:pPr lvl="1"/>
            <a:r>
              <a:rPr lang="en-GB" dirty="0" smtClean="0"/>
              <a:t>A source</a:t>
            </a:r>
          </a:p>
          <a:p>
            <a:pPr lvl="2"/>
            <a:r>
              <a:rPr lang="en-GB" dirty="0" smtClean="0"/>
              <a:t>Files/Logs/Directories, Kafka, Twitter…</a:t>
            </a:r>
            <a:r>
              <a:rPr lang="is-IS" dirty="0" smtClean="0"/>
              <a:t>STDOUT from a program</a:t>
            </a:r>
            <a:endParaRPr lang="en-GB" dirty="0" smtClean="0"/>
          </a:p>
          <a:p>
            <a:pPr lvl="2"/>
            <a:r>
              <a:rPr lang="en-GB" dirty="0" smtClean="0"/>
              <a:t>Custom source (reading from REST API)</a:t>
            </a:r>
          </a:p>
          <a:p>
            <a:pPr lvl="2"/>
            <a:r>
              <a:rPr lang="en-GB" dirty="0" smtClean="0"/>
              <a:t>Event interceptors (re-processors) can be implemented with Java</a:t>
            </a:r>
          </a:p>
          <a:p>
            <a:pPr lvl="1"/>
            <a:r>
              <a:rPr lang="en-GB" dirty="0" smtClean="0"/>
              <a:t>A channel for staging the data</a:t>
            </a:r>
          </a:p>
          <a:p>
            <a:pPr lvl="2"/>
            <a:r>
              <a:rPr lang="en-GB" dirty="0" smtClean="0"/>
              <a:t>Memory, File</a:t>
            </a:r>
          </a:p>
          <a:p>
            <a:pPr lvl="2"/>
            <a:r>
              <a:rPr lang="en-GB" dirty="0" smtClean="0"/>
              <a:t>Kafka</a:t>
            </a:r>
          </a:p>
          <a:p>
            <a:pPr lvl="2"/>
            <a:r>
              <a:rPr lang="en-GB" dirty="0" smtClean="0"/>
              <a:t>JDBC</a:t>
            </a:r>
          </a:p>
          <a:p>
            <a:pPr lvl="2"/>
            <a:r>
              <a:rPr lang="is-IS" dirty="0" smtClean="0"/>
              <a:t>…</a:t>
            </a:r>
            <a:endParaRPr lang="en-GB" dirty="0" smtClean="0"/>
          </a:p>
          <a:p>
            <a:pPr lvl="2"/>
            <a:r>
              <a:rPr lang="en-GB" dirty="0" smtClean="0"/>
              <a:t>Custom</a:t>
            </a:r>
          </a:p>
          <a:p>
            <a:pPr lvl="1"/>
            <a:r>
              <a:rPr lang="en-GB" dirty="0" smtClean="0"/>
              <a:t>A sink</a:t>
            </a:r>
          </a:p>
          <a:p>
            <a:pPr lvl="2"/>
            <a:r>
              <a:rPr lang="en-GB" dirty="0" smtClean="0"/>
              <a:t>HDFS, </a:t>
            </a:r>
            <a:r>
              <a:rPr lang="en-GB" dirty="0" err="1" smtClean="0"/>
              <a:t>HBase</a:t>
            </a:r>
            <a:r>
              <a:rPr lang="en-GB" dirty="0" smtClean="0"/>
              <a:t>, Kafka, </a:t>
            </a:r>
            <a:r>
              <a:rPr lang="en-GB" dirty="0" err="1" smtClean="0"/>
              <a:t>ElasticSearch</a:t>
            </a:r>
            <a:endParaRPr lang="en-GB" dirty="0" smtClean="0"/>
          </a:p>
          <a:p>
            <a:pPr lvl="2"/>
            <a:r>
              <a:rPr lang="is-IS" dirty="0" smtClean="0"/>
              <a:t>….</a:t>
            </a:r>
            <a:endParaRPr lang="en-GB" dirty="0" smtClean="0"/>
          </a:p>
          <a:p>
            <a:pPr lvl="2"/>
            <a:r>
              <a:rPr lang="en-GB" dirty="0" smtClean="0"/>
              <a:t>Custom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7078366" y="3327699"/>
            <a:ext cx="2268415" cy="1425185"/>
            <a:chOff x="1644162" y="2847877"/>
            <a:chExt cx="2268415" cy="1425185"/>
          </a:xfrm>
        </p:grpSpPr>
        <p:grpSp>
          <p:nvGrpSpPr>
            <p:cNvPr id="9" name="Group 8"/>
            <p:cNvGrpSpPr/>
            <p:nvPr/>
          </p:nvGrpSpPr>
          <p:grpSpPr>
            <a:xfrm>
              <a:off x="1644162" y="2847877"/>
              <a:ext cx="2268415" cy="1425185"/>
              <a:chOff x="1644162" y="2847877"/>
              <a:chExt cx="2268415" cy="142518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644162" y="2912175"/>
                <a:ext cx="2268415" cy="136088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44162" y="2847877"/>
                <a:ext cx="22684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flume-agent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755330" y="3206249"/>
              <a:ext cx="2051538" cy="976226"/>
              <a:chOff x="4246684" y="2618799"/>
              <a:chExt cx="2051538" cy="97622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788205" y="3256471"/>
                <a:ext cx="940777" cy="338554"/>
                <a:chOff x="4867336" y="3121302"/>
                <a:chExt cx="940777" cy="338554"/>
              </a:xfrm>
            </p:grpSpPr>
            <p:sp>
              <p:nvSpPr>
                <p:cNvPr id="16" name="Can 15"/>
                <p:cNvSpPr/>
                <p:nvPr/>
              </p:nvSpPr>
              <p:spPr>
                <a:xfrm rot="16200000">
                  <a:off x="5170671" y="2820191"/>
                  <a:ext cx="334108" cy="940777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934051" y="3121302"/>
                  <a:ext cx="8627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Channel</a:t>
                  </a:r>
                </a:p>
              </p:txBody>
            </p:sp>
          </p:grpSp>
          <p:sp>
            <p:nvSpPr>
              <p:cNvPr id="12" name="Oval 11"/>
              <p:cNvSpPr/>
              <p:nvPr/>
            </p:nvSpPr>
            <p:spPr>
              <a:xfrm>
                <a:off x="4246684" y="2636361"/>
                <a:ext cx="773723" cy="50116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500" dirty="0"/>
                  <a:t>Source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524499" y="2618799"/>
                <a:ext cx="773723" cy="50116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/>
                  <a:t>Sink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761036" y="3084843"/>
                <a:ext cx="165787" cy="219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5656585" y="3042474"/>
                <a:ext cx="164696" cy="2394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" name="Straight Arrow Connector 21"/>
          <p:cNvCxnSpPr/>
          <p:nvPr/>
        </p:nvCxnSpPr>
        <p:spPr>
          <a:xfrm>
            <a:off x="6442188" y="3802694"/>
            <a:ext cx="563112" cy="134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419847" y="3870122"/>
            <a:ext cx="608862" cy="78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00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Flume data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69378"/>
            <a:ext cx="8229600" cy="5171953"/>
          </a:xfrm>
        </p:spPr>
        <p:txBody>
          <a:bodyPr>
            <a:normAutofit/>
          </a:bodyPr>
          <a:lstStyle/>
          <a:p>
            <a:r>
              <a:rPr lang="en-GB" dirty="0"/>
              <a:t>Multiple agents can be deployed</a:t>
            </a:r>
          </a:p>
          <a:p>
            <a:pPr lvl="1"/>
            <a:r>
              <a:rPr lang="en-GB" dirty="0"/>
              <a:t>On the same machine or in a distributed manner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06908" y="2183213"/>
            <a:ext cx="2268415" cy="1425185"/>
            <a:chOff x="1644162" y="2847877"/>
            <a:chExt cx="2268415" cy="1425185"/>
          </a:xfrm>
        </p:grpSpPr>
        <p:grpSp>
          <p:nvGrpSpPr>
            <p:cNvPr id="6" name="Group 5"/>
            <p:cNvGrpSpPr/>
            <p:nvPr/>
          </p:nvGrpSpPr>
          <p:grpSpPr>
            <a:xfrm>
              <a:off x="1644162" y="2847877"/>
              <a:ext cx="2268415" cy="1425185"/>
              <a:chOff x="1644162" y="2847877"/>
              <a:chExt cx="2268415" cy="142518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44162" y="2912175"/>
                <a:ext cx="2268415" cy="136088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644162" y="2847877"/>
                <a:ext cx="22684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flume-agent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755330" y="3206249"/>
              <a:ext cx="2051538" cy="976226"/>
              <a:chOff x="4246684" y="2618799"/>
              <a:chExt cx="2051538" cy="97622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788205" y="3256471"/>
                <a:ext cx="940777" cy="338554"/>
                <a:chOff x="4867336" y="3121302"/>
                <a:chExt cx="940777" cy="338554"/>
              </a:xfrm>
            </p:grpSpPr>
            <p:sp>
              <p:nvSpPr>
                <p:cNvPr id="13" name="Can 12"/>
                <p:cNvSpPr/>
                <p:nvPr/>
              </p:nvSpPr>
              <p:spPr>
                <a:xfrm rot="16200000">
                  <a:off x="5170671" y="2820191"/>
                  <a:ext cx="334108" cy="940777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934051" y="3121302"/>
                  <a:ext cx="8627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Channel</a:t>
                  </a: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4246684" y="2636361"/>
                <a:ext cx="773723" cy="50116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500" dirty="0"/>
                  <a:t>Source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524499" y="2618799"/>
                <a:ext cx="773723" cy="50116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/>
                  <a:t>Sink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4761036" y="3084843"/>
                <a:ext cx="165787" cy="219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5656585" y="3042474"/>
                <a:ext cx="164696" cy="2394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3406908" y="3645778"/>
            <a:ext cx="2268415" cy="1425185"/>
            <a:chOff x="1644162" y="2847877"/>
            <a:chExt cx="2268415" cy="1425185"/>
          </a:xfrm>
        </p:grpSpPr>
        <p:grpSp>
          <p:nvGrpSpPr>
            <p:cNvPr id="18" name="Group 17"/>
            <p:cNvGrpSpPr/>
            <p:nvPr/>
          </p:nvGrpSpPr>
          <p:grpSpPr>
            <a:xfrm>
              <a:off x="1644162" y="2847877"/>
              <a:ext cx="2268415" cy="1425185"/>
              <a:chOff x="1644162" y="2847877"/>
              <a:chExt cx="2268415" cy="1425185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644162" y="2912175"/>
                <a:ext cx="2268415" cy="136088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644162" y="2847877"/>
                <a:ext cx="22684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flume-agent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55330" y="3206249"/>
              <a:ext cx="2051538" cy="976226"/>
              <a:chOff x="4246684" y="2618799"/>
              <a:chExt cx="2051538" cy="976226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4788205" y="3256471"/>
                <a:ext cx="940777" cy="338554"/>
                <a:chOff x="4867336" y="3121302"/>
                <a:chExt cx="940777" cy="338554"/>
              </a:xfrm>
            </p:grpSpPr>
            <p:sp>
              <p:nvSpPr>
                <p:cNvPr id="25" name="Can 24"/>
                <p:cNvSpPr/>
                <p:nvPr/>
              </p:nvSpPr>
              <p:spPr>
                <a:xfrm rot="16200000">
                  <a:off x="5170671" y="2820191"/>
                  <a:ext cx="334108" cy="940777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934051" y="3121302"/>
                  <a:ext cx="8627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Channel</a:t>
                  </a:r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4246684" y="2636361"/>
                <a:ext cx="773723" cy="50116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500" dirty="0"/>
                  <a:t>Source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524499" y="2618799"/>
                <a:ext cx="773723" cy="50116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/>
                  <a:t>Sink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4761036" y="3084843"/>
                <a:ext cx="165787" cy="219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5656585" y="3042474"/>
                <a:ext cx="164696" cy="2394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3406908" y="5108343"/>
            <a:ext cx="2268415" cy="1425185"/>
            <a:chOff x="1644162" y="2847877"/>
            <a:chExt cx="2268415" cy="1425185"/>
          </a:xfrm>
        </p:grpSpPr>
        <p:grpSp>
          <p:nvGrpSpPr>
            <p:cNvPr id="30" name="Group 29"/>
            <p:cNvGrpSpPr/>
            <p:nvPr/>
          </p:nvGrpSpPr>
          <p:grpSpPr>
            <a:xfrm>
              <a:off x="1644162" y="2847877"/>
              <a:ext cx="2268415" cy="1425185"/>
              <a:chOff x="1644162" y="2847877"/>
              <a:chExt cx="2268415" cy="1425185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644162" y="2912175"/>
                <a:ext cx="2268415" cy="136088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644162" y="2847877"/>
                <a:ext cx="22684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flume-agent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755330" y="3206249"/>
              <a:ext cx="2051538" cy="976226"/>
              <a:chOff x="4246684" y="2618799"/>
              <a:chExt cx="2051538" cy="976226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4788205" y="3256471"/>
                <a:ext cx="940777" cy="338554"/>
                <a:chOff x="4867336" y="3121302"/>
                <a:chExt cx="940777" cy="338554"/>
              </a:xfrm>
            </p:grpSpPr>
            <p:sp>
              <p:nvSpPr>
                <p:cNvPr id="37" name="Can 36"/>
                <p:cNvSpPr/>
                <p:nvPr/>
              </p:nvSpPr>
              <p:spPr>
                <a:xfrm rot="16200000">
                  <a:off x="5170671" y="2820191"/>
                  <a:ext cx="334108" cy="940777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934051" y="3121302"/>
                  <a:ext cx="8627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Channel</a:t>
                  </a:r>
                </a:p>
              </p:txBody>
            </p:sp>
          </p:grpSp>
          <p:sp>
            <p:nvSpPr>
              <p:cNvPr id="33" name="Oval 32"/>
              <p:cNvSpPr/>
              <p:nvPr/>
            </p:nvSpPr>
            <p:spPr>
              <a:xfrm>
                <a:off x="4246684" y="2636361"/>
                <a:ext cx="773723" cy="50116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500" dirty="0"/>
                  <a:t>Source</a:t>
                </a: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524499" y="2618799"/>
                <a:ext cx="773723" cy="50116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/>
                  <a:t>Sink</a:t>
                </a: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4761036" y="3084843"/>
                <a:ext cx="165787" cy="219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5656585" y="3042474"/>
                <a:ext cx="164696" cy="2394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40"/>
          <p:cNvGrpSpPr/>
          <p:nvPr/>
        </p:nvGrpSpPr>
        <p:grpSpPr>
          <a:xfrm>
            <a:off x="7392754" y="3643049"/>
            <a:ext cx="2268415" cy="1425185"/>
            <a:chOff x="1644162" y="2847877"/>
            <a:chExt cx="2268415" cy="1425185"/>
          </a:xfrm>
        </p:grpSpPr>
        <p:grpSp>
          <p:nvGrpSpPr>
            <p:cNvPr id="42" name="Group 41"/>
            <p:cNvGrpSpPr/>
            <p:nvPr/>
          </p:nvGrpSpPr>
          <p:grpSpPr>
            <a:xfrm>
              <a:off x="1644162" y="2847877"/>
              <a:ext cx="2268415" cy="1425185"/>
              <a:chOff x="1644162" y="2847877"/>
              <a:chExt cx="2268415" cy="1425185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44162" y="2912175"/>
                <a:ext cx="2268415" cy="136088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644162" y="2847877"/>
                <a:ext cx="22684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flume-agent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755330" y="3206249"/>
              <a:ext cx="2051538" cy="976226"/>
              <a:chOff x="4246684" y="2618799"/>
              <a:chExt cx="2051538" cy="976226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4788205" y="3256471"/>
                <a:ext cx="940777" cy="338554"/>
                <a:chOff x="4867336" y="3121302"/>
                <a:chExt cx="940777" cy="338554"/>
              </a:xfrm>
            </p:grpSpPr>
            <p:sp>
              <p:nvSpPr>
                <p:cNvPr id="49" name="Can 48"/>
                <p:cNvSpPr/>
                <p:nvPr/>
              </p:nvSpPr>
              <p:spPr>
                <a:xfrm rot="16200000">
                  <a:off x="5170671" y="2820191"/>
                  <a:ext cx="334108" cy="940777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934051" y="3121302"/>
                  <a:ext cx="8627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Channel</a:t>
                  </a:r>
                </a:p>
              </p:txBody>
            </p:sp>
          </p:grpSp>
          <p:sp>
            <p:nvSpPr>
              <p:cNvPr id="45" name="Oval 44"/>
              <p:cNvSpPr/>
              <p:nvPr/>
            </p:nvSpPr>
            <p:spPr>
              <a:xfrm>
                <a:off x="4246684" y="2636361"/>
                <a:ext cx="773723" cy="50116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500" dirty="0"/>
                  <a:t>Source</a:t>
                </a: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524499" y="2618799"/>
                <a:ext cx="773723" cy="50116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/>
                  <a:t>Sink</a:t>
                </a: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4761036" y="3084843"/>
                <a:ext cx="165787" cy="219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5656585" y="3042474"/>
                <a:ext cx="164696" cy="2394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" name="Straight Arrow Connector 52"/>
          <p:cNvCxnSpPr>
            <a:endCxn id="45" idx="1"/>
          </p:cNvCxnSpPr>
          <p:nvPr/>
        </p:nvCxnSpPr>
        <p:spPr>
          <a:xfrm>
            <a:off x="5445370" y="2848709"/>
            <a:ext cx="2171861" cy="1243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5" idx="2"/>
          </p:cNvCxnSpPr>
          <p:nvPr/>
        </p:nvCxnSpPr>
        <p:spPr>
          <a:xfrm flipV="1">
            <a:off x="5445369" y="4269564"/>
            <a:ext cx="2058552" cy="3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445369" y="4421964"/>
            <a:ext cx="2210952" cy="1336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08329" y="2924256"/>
            <a:ext cx="266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Consolidation/aggregation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22" y="2472379"/>
            <a:ext cx="1393496" cy="67070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594" y="3813297"/>
            <a:ext cx="987993" cy="1075304"/>
          </a:xfrm>
          <a:prstGeom prst="rect">
            <a:avLst/>
          </a:prstGeom>
        </p:spPr>
      </p:pic>
      <p:cxnSp>
        <p:nvCxnSpPr>
          <p:cNvPr id="60" name="Straight Arrow Connector 59"/>
          <p:cNvCxnSpPr>
            <a:stCxn id="4" idx="3"/>
            <a:endCxn id="9" idx="2"/>
          </p:cNvCxnSpPr>
          <p:nvPr/>
        </p:nvCxnSpPr>
        <p:spPr>
          <a:xfrm>
            <a:off x="3088819" y="2807729"/>
            <a:ext cx="429257" cy="1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772508" y="4269563"/>
            <a:ext cx="776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177" idx="3"/>
            <a:endCxn id="33" idx="2"/>
          </p:cNvCxnSpPr>
          <p:nvPr/>
        </p:nvCxnSpPr>
        <p:spPr>
          <a:xfrm flipV="1">
            <a:off x="3082169" y="5734857"/>
            <a:ext cx="435907" cy="6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http://3.bp.blogspot.com/-ijZZIDkrXSg/VgzX42AYNSI/AAAAAAAAEQI/RtgYfCjzdag/s1600/log_file_icon%2B%25281%252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094" y="3053536"/>
            <a:ext cx="383272" cy="38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http://3.bp.blogspot.com/-ijZZIDkrXSg/VgzX42AYNSI/AAAAAAAAEQI/RtgYfCjzdag/s1600/log_file_icon%2B%25281%252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07" y="3067294"/>
            <a:ext cx="383272" cy="38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6" descr="https://i.kinja-img.com/gawker-media/image/upload/f1b5lfuzmwvzs7nslwb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054" y="5428029"/>
            <a:ext cx="1199114" cy="6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6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Flume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40453" cy="4863933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Code: https://gitlab.cern.ch/db/hadoop-intro/tree/master/Flume/meetup_to_hdfs_and_kafka</a:t>
            </a:r>
            <a:endParaRPr lang="en-GB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/>
          <a:srcRect t="32115" b="33159"/>
          <a:stretch/>
        </p:blipFill>
        <p:spPr>
          <a:xfrm>
            <a:off x="9183368" y="1543325"/>
            <a:ext cx="2222106" cy="77165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09" y="1972988"/>
            <a:ext cx="1871851" cy="1229796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3520817" y="1396052"/>
            <a:ext cx="4901288" cy="2608523"/>
            <a:chOff x="4097215" y="2367977"/>
            <a:chExt cx="2347548" cy="1509431"/>
          </a:xfrm>
        </p:grpSpPr>
        <p:sp>
          <p:nvSpPr>
            <p:cNvPr id="57" name="Rectangle 56"/>
            <p:cNvSpPr/>
            <p:nvPr/>
          </p:nvSpPr>
          <p:spPr>
            <a:xfrm>
              <a:off x="4097215" y="2391507"/>
              <a:ext cx="2347548" cy="148590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52943" y="2367977"/>
              <a:ext cx="761763" cy="231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white">
                      <a:lumMod val="50000"/>
                    </a:prstClr>
                  </a:solidFill>
                </a:rPr>
                <a:t>Flume Agent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775633" y="1796612"/>
            <a:ext cx="4391171" cy="2020949"/>
            <a:chOff x="1644162" y="2847877"/>
            <a:chExt cx="2268415" cy="1425185"/>
          </a:xfrm>
        </p:grpSpPr>
        <p:grpSp>
          <p:nvGrpSpPr>
            <p:cNvPr id="46" name="Group 45"/>
            <p:cNvGrpSpPr/>
            <p:nvPr/>
          </p:nvGrpSpPr>
          <p:grpSpPr>
            <a:xfrm>
              <a:off x="1644162" y="2847877"/>
              <a:ext cx="2268415" cy="1425185"/>
              <a:chOff x="1644162" y="2847877"/>
              <a:chExt cx="2268415" cy="142518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644162" y="2912175"/>
                <a:ext cx="2268415" cy="1360887"/>
              </a:xfrm>
              <a:prstGeom prst="rect">
                <a:avLst/>
              </a:prstGeom>
              <a:solidFill>
                <a:srgbClr val="C0504D">
                  <a:lumMod val="40000"/>
                  <a:lumOff val="60000"/>
                </a:srgbClr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644162" y="2847877"/>
                <a:ext cx="22684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htutorial-agent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662433" y="2972258"/>
              <a:ext cx="2187491" cy="1258596"/>
              <a:chOff x="4153787" y="2384808"/>
              <a:chExt cx="2187491" cy="1258596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771669" y="2489498"/>
                <a:ext cx="884916" cy="1103304"/>
                <a:chOff x="4850800" y="2354329"/>
                <a:chExt cx="884916" cy="1103304"/>
              </a:xfrm>
            </p:grpSpPr>
            <p:sp>
              <p:nvSpPr>
                <p:cNvPr id="53" name="Can 52"/>
                <p:cNvSpPr/>
                <p:nvPr/>
              </p:nvSpPr>
              <p:spPr>
                <a:xfrm rot="16200000">
                  <a:off x="5068574" y="2922288"/>
                  <a:ext cx="334108" cy="736582"/>
                </a:xfrm>
                <a:prstGeom prst="can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4934051" y="3132615"/>
                  <a:ext cx="801665" cy="238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rPr>
                    <a:t>Memory</a:t>
                  </a: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Can 61"/>
                <p:cNvSpPr/>
                <p:nvPr/>
              </p:nvSpPr>
              <p:spPr>
                <a:xfrm rot="16200000">
                  <a:off x="5052037" y="2153092"/>
                  <a:ext cx="334108" cy="736582"/>
                </a:xfrm>
                <a:prstGeom prst="can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4917514" y="2363418"/>
                  <a:ext cx="801665" cy="238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rPr>
                    <a:t>Memory</a:t>
                  </a: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>
                <a:off x="4153787" y="2760488"/>
                <a:ext cx="608236" cy="380645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StrAPI</a:t>
                </a: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761453" y="3142242"/>
                <a:ext cx="569734" cy="501162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HBase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>
                <a:off x="4601161" y="3108303"/>
                <a:ext cx="165787" cy="21971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5548854" y="3395078"/>
                <a:ext cx="199563" cy="4847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64" name="Straight Arrow Connector 63"/>
              <p:cNvCxnSpPr>
                <a:endCxn id="62" idx="1"/>
              </p:cNvCxnSpPr>
              <p:nvPr/>
            </p:nvCxnSpPr>
            <p:spPr>
              <a:xfrm flipV="1">
                <a:off x="4601161" y="2656552"/>
                <a:ext cx="170509" cy="103937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67" name="Oval 66"/>
              <p:cNvSpPr/>
              <p:nvPr/>
            </p:nvSpPr>
            <p:spPr>
              <a:xfrm>
                <a:off x="5771544" y="2384808"/>
                <a:ext cx="569734" cy="501162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HDFS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5558945" y="2637644"/>
                <a:ext cx="199563" cy="4847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</p:grpSp>
      </p:grpSp>
      <p:cxnSp>
        <p:nvCxnSpPr>
          <p:cNvPr id="59" name="Straight Arrow Connector 58"/>
          <p:cNvCxnSpPr>
            <a:endCxn id="49" idx="2"/>
          </p:cNvCxnSpPr>
          <p:nvPr/>
        </p:nvCxnSpPr>
        <p:spPr>
          <a:xfrm>
            <a:off x="2343692" y="2762278"/>
            <a:ext cx="1467310" cy="1331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6911" y="3561852"/>
            <a:ext cx="2445043" cy="624266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>
            <a:off x="8024441" y="3435751"/>
            <a:ext cx="1243701" cy="40201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75" name="Straight Arrow Connector 74"/>
          <p:cNvCxnSpPr/>
          <p:nvPr/>
        </p:nvCxnSpPr>
        <p:spPr>
          <a:xfrm flipV="1">
            <a:off x="8038928" y="1911249"/>
            <a:ext cx="1102884" cy="308642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77" name="TextBox 76"/>
          <p:cNvSpPr txBox="1"/>
          <p:nvPr/>
        </p:nvSpPr>
        <p:spPr>
          <a:xfrm>
            <a:off x="-34092" y="3253425"/>
            <a:ext cx="399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1400" dirty="0" smtClean="0"/>
              <a:t>curl -s </a:t>
            </a:r>
            <a:r>
              <a:rPr lang="en-GB" sz="1400" dirty="0" smtClean="0">
                <a:hlinkClick r:id="rId5"/>
              </a:rPr>
              <a:t>http://stream.meetup.com/2/rsvps</a:t>
            </a:r>
            <a:endParaRPr lang="en-GB" sz="16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303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 Apache Flume enough?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511435"/>
            <a:ext cx="8472007" cy="468071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Yes, for simple use cases</a:t>
            </a:r>
          </a:p>
          <a:p>
            <a:r>
              <a:rPr lang="en-GB" dirty="0" smtClean="0"/>
              <a:t>Performance limited by a single machine</a:t>
            </a:r>
          </a:p>
          <a:p>
            <a:pPr lvl="1"/>
            <a:r>
              <a:rPr lang="en-GB" dirty="0" smtClean="0"/>
              <a:t>Consolidating multiple sources -&gt; requires a lot of resources</a:t>
            </a:r>
          </a:p>
          <a:p>
            <a:pPr lvl="1"/>
            <a:r>
              <a:rPr lang="en-GB" dirty="0" smtClean="0"/>
              <a:t>Multiplexing of sinks -&gt; duplicating data in channels</a:t>
            </a:r>
          </a:p>
          <a:p>
            <a:r>
              <a:rPr lang="en-GB" dirty="0" smtClean="0"/>
              <a:t>If HDFS in down for maintenance</a:t>
            </a:r>
          </a:p>
          <a:p>
            <a:pPr lvl="1"/>
            <a:r>
              <a:rPr lang="en-GB" dirty="0" smtClean="0"/>
              <a:t>Flume channel can be full quickly </a:t>
            </a:r>
          </a:p>
          <a:p>
            <a:r>
              <a:rPr lang="en-GB" dirty="0"/>
              <a:t>It does not provide </a:t>
            </a:r>
            <a:r>
              <a:rPr lang="en-GB" b="1" dirty="0"/>
              <a:t>high availability</a:t>
            </a:r>
          </a:p>
          <a:p>
            <a:pPr lvl="1"/>
            <a:r>
              <a:rPr lang="en-GB" dirty="0"/>
              <a:t>flume agent machine is a single point of failure</a:t>
            </a:r>
          </a:p>
          <a:p>
            <a:pPr lvl="1"/>
            <a:r>
              <a:rPr lang="en-GB" dirty="0"/>
              <a:t>if it breaks we will lose </a:t>
            </a:r>
            <a:r>
              <a:rPr lang="en-GB" dirty="0" smtClean="0"/>
              <a:t>data</a:t>
            </a:r>
          </a:p>
          <a:p>
            <a:r>
              <a:rPr lang="en-GB" dirty="0" smtClean="0"/>
              <a:t>Solution?</a:t>
            </a:r>
          </a:p>
          <a:p>
            <a:r>
              <a:rPr lang="en-GB" dirty="0" smtClean="0"/>
              <a:t>Stage data in a reliable distributed event broker</a:t>
            </a:r>
          </a:p>
          <a:p>
            <a:r>
              <a:rPr lang="en-GB" b="1" dirty="0" smtClean="0"/>
              <a:t>Apache Kafka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054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Apache Kafka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Distributed streaming (messaging) platform</a:t>
            </a:r>
          </a:p>
          <a:p>
            <a:pPr lvl="1"/>
            <a:r>
              <a:rPr lang="en-GB" dirty="0" smtClean="0"/>
              <a:t>Open source project started at LinkedIn in 2011</a:t>
            </a:r>
          </a:p>
          <a:p>
            <a:endParaRPr lang="en-GB" dirty="0" smtClean="0"/>
          </a:p>
          <a:p>
            <a:r>
              <a:rPr lang="en-GB" dirty="0" smtClean="0"/>
              <a:t>Became </a:t>
            </a:r>
            <a:r>
              <a:rPr lang="en-GB" dirty="0"/>
              <a:t>an industry standard and important component of Hadoop </a:t>
            </a:r>
            <a:r>
              <a:rPr lang="en-GB" dirty="0" smtClean="0"/>
              <a:t>ecosystem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Stores streams (messages) of data in distributed replicated cluster</a:t>
            </a:r>
          </a:p>
          <a:p>
            <a:pPr lvl="1"/>
            <a:r>
              <a:rPr lang="en-GB" dirty="0" smtClean="0"/>
              <a:t>Horizontally scalable (streams partitioning)</a:t>
            </a:r>
          </a:p>
          <a:p>
            <a:pPr lvl="1"/>
            <a:r>
              <a:rPr lang="en-GB" dirty="0" smtClean="0"/>
              <a:t>Fault tolerant (replication of partitions)</a:t>
            </a:r>
          </a:p>
          <a:p>
            <a:endParaRPr lang="en-GB" dirty="0" smtClean="0"/>
          </a:p>
          <a:p>
            <a:r>
              <a:rPr lang="en-GB" dirty="0" smtClean="0"/>
              <a:t>Allows to store, access and process the streams of data in real-time</a:t>
            </a:r>
          </a:p>
          <a:p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8" name="Picture 4" descr="http://kafka.apache.org/images/kafka-api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209" y="234496"/>
            <a:ext cx="3195083" cy="268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1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Apache Kafka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Single stream is called “topic”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an have multiple writers </a:t>
            </a:r>
          </a:p>
          <a:p>
            <a:pPr lvl="1"/>
            <a:r>
              <a:rPr lang="en-GB" dirty="0" smtClean="0"/>
              <a:t>and readers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Topic is partitioned</a:t>
            </a:r>
          </a:p>
          <a:p>
            <a:pPr lvl="1"/>
            <a:r>
              <a:rPr lang="en-GB" dirty="0" smtClean="0"/>
              <a:t>partitions are distributed</a:t>
            </a:r>
          </a:p>
          <a:p>
            <a:pPr lvl="1"/>
            <a:r>
              <a:rPr lang="en-GB" dirty="0" smtClean="0"/>
              <a:t>and can be replicated </a:t>
            </a:r>
          </a:p>
          <a:p>
            <a:endParaRPr lang="en-GB" dirty="0" smtClean="0"/>
          </a:p>
          <a:p>
            <a:r>
              <a:rPr lang="en-US" u="sng" dirty="0" smtClean="0"/>
              <a:t>Durability of data within a stream</a:t>
            </a:r>
          </a:p>
          <a:p>
            <a:pPr lvl="1"/>
            <a:r>
              <a:rPr lang="en-US" dirty="0" smtClean="0"/>
              <a:t>with configured retention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ased on </a:t>
            </a:r>
            <a:r>
              <a:rPr lang="en-US" b="1" dirty="0" smtClean="0"/>
              <a:t>time</a:t>
            </a:r>
            <a:r>
              <a:rPr lang="en-US" dirty="0" smtClean="0"/>
              <a:t> or </a:t>
            </a:r>
            <a:r>
              <a:rPr lang="en-US" b="1" dirty="0" smtClean="0"/>
              <a:t>size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r>
              <a:rPr lang="en-US" b="1" dirty="0" smtClean="0"/>
              <a:t>Available as centrally managed a service:</a:t>
            </a:r>
          </a:p>
          <a:p>
            <a:pPr lvl="1"/>
            <a:r>
              <a:rPr lang="en-US" b="1" dirty="0"/>
              <a:t>https://cern.service-now.com/service-portal/function.do?name=Kafka</a:t>
            </a:r>
            <a:endParaRPr lang="en-US" b="1" dirty="0" smtClean="0"/>
          </a:p>
        </p:txBody>
      </p:sp>
      <p:pic>
        <p:nvPicPr>
          <p:cNvPr id="3076" name="Picture 4" descr="kafka_ar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914" y="1138486"/>
            <a:ext cx="6477000" cy="4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Apache Kafka – how to use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013" y="1600201"/>
            <a:ext cx="10699667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Custom implementation of producer and consumer using Kafka client API</a:t>
            </a:r>
          </a:p>
          <a:p>
            <a:pPr lvl="1"/>
            <a:r>
              <a:rPr lang="en-GB" dirty="0" smtClean="0"/>
              <a:t>Java, Scala, C++, Python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Kafka Connectors</a:t>
            </a:r>
          </a:p>
          <a:p>
            <a:pPr lvl="1"/>
            <a:r>
              <a:rPr lang="en-GB" dirty="0" err="1" smtClean="0"/>
              <a:t>LogFile</a:t>
            </a:r>
            <a:r>
              <a:rPr lang="en-GB" dirty="0" smtClean="0"/>
              <a:t>, HDFS, JDBC, </a:t>
            </a:r>
            <a:r>
              <a:rPr lang="en-GB" dirty="0" err="1" smtClean="0"/>
              <a:t>ElasticSearch</a:t>
            </a:r>
            <a:r>
              <a:rPr lang="en-GB" dirty="0" smtClean="0"/>
              <a:t>…</a:t>
            </a:r>
          </a:p>
          <a:p>
            <a:endParaRPr lang="en-GB" dirty="0" smtClean="0"/>
          </a:p>
          <a:p>
            <a:r>
              <a:rPr lang="en-GB" dirty="0" err="1" smtClean="0"/>
              <a:t>Logstash</a:t>
            </a:r>
            <a:endParaRPr lang="en-GB" dirty="0" smtClean="0"/>
          </a:p>
          <a:p>
            <a:pPr lvl="1"/>
            <a:r>
              <a:rPr lang="en-GB" dirty="0" smtClean="0"/>
              <a:t>Source and sink</a:t>
            </a:r>
          </a:p>
          <a:p>
            <a:endParaRPr lang="en-GB" dirty="0" smtClean="0"/>
          </a:p>
          <a:p>
            <a:r>
              <a:rPr lang="en-GB" dirty="0" smtClean="0"/>
              <a:t>Apache Flume out-of-the-box can use Kafka as </a:t>
            </a:r>
          </a:p>
          <a:p>
            <a:pPr lvl="1"/>
            <a:r>
              <a:rPr lang="en-GB" dirty="0" smtClean="0"/>
              <a:t>Source, Channel, Sink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Other ingestion or processing tools support Kafka </a:t>
            </a:r>
          </a:p>
          <a:p>
            <a:pPr lvl="1"/>
            <a:r>
              <a:rPr lang="en-GB" dirty="0" smtClean="0"/>
              <a:t>Apache Spark, LinkedIn </a:t>
            </a:r>
            <a:r>
              <a:rPr lang="en-GB" dirty="0" err="1" smtClean="0"/>
              <a:t>Gobblin</a:t>
            </a:r>
            <a:r>
              <a:rPr lang="en-GB" dirty="0" smtClean="0"/>
              <a:t>, Apache Storm</a:t>
            </a:r>
            <a:r>
              <a:rPr lang="is-IS" dirty="0" smtClean="0"/>
              <a:t>…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2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Kafka can improve data ingestion</a:t>
            </a:r>
            <a:endParaRPr lang="en-GB" dirty="0"/>
          </a:p>
        </p:txBody>
      </p:sp>
      <p:grpSp>
        <p:nvGrpSpPr>
          <p:cNvPr id="37" name="Group 36"/>
          <p:cNvGrpSpPr/>
          <p:nvPr/>
        </p:nvGrpSpPr>
        <p:grpSpPr>
          <a:xfrm>
            <a:off x="2628644" y="2302386"/>
            <a:ext cx="1399217" cy="646331"/>
            <a:chOff x="1104643" y="2302385"/>
            <a:chExt cx="1399217" cy="646331"/>
          </a:xfrm>
        </p:grpSpPr>
        <p:sp>
          <p:nvSpPr>
            <p:cNvPr id="6" name="Can 5"/>
            <p:cNvSpPr/>
            <p:nvPr/>
          </p:nvSpPr>
          <p:spPr>
            <a:xfrm rot="5400000">
              <a:off x="1327106" y="2133064"/>
              <a:ext cx="540049" cy="98497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72150" y="2302385"/>
              <a:ext cx="1331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Stream Source</a:t>
              </a:r>
            </a:p>
          </p:txBody>
        </p:sp>
      </p:grpSp>
      <p:sp>
        <p:nvSpPr>
          <p:cNvPr id="8" name="Right Arrow 7"/>
          <p:cNvSpPr/>
          <p:nvPr/>
        </p:nvSpPr>
        <p:spPr>
          <a:xfrm rot="941405">
            <a:off x="3750001" y="2656762"/>
            <a:ext cx="837689" cy="27616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62595" y="2667721"/>
            <a:ext cx="3048981" cy="11658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Staging area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4773754" y="3902812"/>
            <a:ext cx="1721142" cy="6814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Flush periodically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919609" y="4693722"/>
            <a:ext cx="2901673" cy="780269"/>
            <a:chOff x="2395608" y="4693721"/>
            <a:chExt cx="2901673" cy="780269"/>
          </a:xfrm>
        </p:grpSpPr>
        <p:sp>
          <p:nvSpPr>
            <p:cNvPr id="4" name="Rectangle 3"/>
            <p:cNvSpPr/>
            <p:nvPr/>
          </p:nvSpPr>
          <p:spPr>
            <a:xfrm>
              <a:off x="2395608" y="4693721"/>
              <a:ext cx="2901673" cy="7802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dirty="0"/>
                <a:t>HDFS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82381" y="4781919"/>
              <a:ext cx="2709444" cy="33416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GB" sz="2800" dirty="0"/>
                <a:t>Big Files</a:t>
              </a:r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3753235" y="3159302"/>
            <a:ext cx="837689" cy="27616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Events</a:t>
            </a:r>
          </a:p>
        </p:txBody>
      </p:sp>
      <p:sp>
        <p:nvSpPr>
          <p:cNvPr id="17" name="Right Arrow 16"/>
          <p:cNvSpPr/>
          <p:nvPr/>
        </p:nvSpPr>
        <p:spPr>
          <a:xfrm rot="20908385">
            <a:off x="3752592" y="3635076"/>
            <a:ext cx="837689" cy="27616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Events</a:t>
            </a:r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1958" y="2681180"/>
            <a:ext cx="812542" cy="884348"/>
          </a:xfrm>
          <a:prstGeom prst="rect">
            <a:avLst/>
          </a:prstGeom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As reliable big staging area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67442" y="4693722"/>
            <a:ext cx="2901673" cy="780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Indexed data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6664408" y="3888520"/>
            <a:ext cx="1837259" cy="69575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Flush immediately</a:t>
            </a:r>
          </a:p>
        </p:txBody>
      </p:sp>
      <p:pic>
        <p:nvPicPr>
          <p:cNvPr id="6148" name="Picture 4" descr="http://hbase.apache.org/0.94/images/hbase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172" y="4766836"/>
            <a:ext cx="1657242" cy="40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 Arrow 27"/>
          <p:cNvSpPr/>
          <p:nvPr/>
        </p:nvSpPr>
        <p:spPr>
          <a:xfrm>
            <a:off x="3889183" y="5528677"/>
            <a:ext cx="2932098" cy="787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Batch processing</a:t>
            </a:r>
          </a:p>
        </p:txBody>
      </p:sp>
      <p:pic>
        <p:nvPicPr>
          <p:cNvPr id="6154" name="Picture 10" descr="http://spark.apache.org/images/spark-logo-trade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191" y="6463026"/>
            <a:ext cx="615465" cy="3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www.codingdevil.com/wp-content/uploads/2015/06/mapreduce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946" y="6456184"/>
            <a:ext cx="962996" cy="33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impala.io/img/impala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27" y="6408740"/>
            <a:ext cx="229024" cy="42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Up Arrow 34"/>
          <p:cNvSpPr/>
          <p:nvPr/>
        </p:nvSpPr>
        <p:spPr>
          <a:xfrm>
            <a:off x="7035617" y="5546424"/>
            <a:ext cx="2932098" cy="78742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Fast data access</a:t>
            </a:r>
          </a:p>
        </p:txBody>
      </p:sp>
      <p:pic>
        <p:nvPicPr>
          <p:cNvPr id="36" name="Picture 14" descr="http://impala.io/img/impala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538" y="6412160"/>
            <a:ext cx="229024" cy="42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 descr="http://www.cbronline.com/Uploads/NewsArticle/4909792/mai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86" y="6397400"/>
            <a:ext cx="676829" cy="44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Left Arrow 32"/>
          <p:cNvSpPr/>
          <p:nvPr/>
        </p:nvSpPr>
        <p:spPr>
          <a:xfrm>
            <a:off x="8054534" y="2569285"/>
            <a:ext cx="1423628" cy="13181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Real time stream processing</a:t>
            </a:r>
          </a:p>
        </p:txBody>
      </p:sp>
      <p:pic>
        <p:nvPicPr>
          <p:cNvPr id="43" name="Picture 10" descr="http://spark.apache.org/images/spark-logo-trademar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270" y="2861702"/>
            <a:ext cx="1078671" cy="57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/>
          <p:cNvGrpSpPr/>
          <p:nvPr/>
        </p:nvGrpSpPr>
        <p:grpSpPr>
          <a:xfrm>
            <a:off x="2604546" y="2947870"/>
            <a:ext cx="1399217" cy="646331"/>
            <a:chOff x="1104643" y="2302385"/>
            <a:chExt cx="1399217" cy="646331"/>
          </a:xfrm>
        </p:grpSpPr>
        <p:sp>
          <p:nvSpPr>
            <p:cNvPr id="47" name="Can 46"/>
            <p:cNvSpPr/>
            <p:nvPr/>
          </p:nvSpPr>
          <p:spPr>
            <a:xfrm rot="5400000">
              <a:off x="1327106" y="2133064"/>
              <a:ext cx="540049" cy="98497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72150" y="2302385"/>
              <a:ext cx="1331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Stream Source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621362" y="2954292"/>
            <a:ext cx="1399217" cy="646331"/>
            <a:chOff x="1104643" y="2302385"/>
            <a:chExt cx="1399217" cy="646331"/>
          </a:xfrm>
        </p:grpSpPr>
        <p:sp>
          <p:nvSpPr>
            <p:cNvPr id="50" name="Can 49"/>
            <p:cNvSpPr/>
            <p:nvPr/>
          </p:nvSpPr>
          <p:spPr>
            <a:xfrm rot="5400000">
              <a:off x="1327106" y="2133064"/>
              <a:ext cx="540049" cy="98497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72150" y="2302385"/>
              <a:ext cx="1331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Stream Source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616514" y="3654814"/>
            <a:ext cx="1399217" cy="646331"/>
            <a:chOff x="1104643" y="2302385"/>
            <a:chExt cx="1399217" cy="646331"/>
          </a:xfrm>
        </p:grpSpPr>
        <p:sp>
          <p:nvSpPr>
            <p:cNvPr id="53" name="Can 52"/>
            <p:cNvSpPr/>
            <p:nvPr/>
          </p:nvSpPr>
          <p:spPr>
            <a:xfrm rot="5400000">
              <a:off x="1327106" y="2133064"/>
              <a:ext cx="540049" cy="98497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72150" y="2302385"/>
              <a:ext cx="1331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Stream 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91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25" grpId="0" animBg="1"/>
      <p:bldP spid="28" grpId="0" animBg="1"/>
      <p:bldP spid="35" grpId="0" animBg="1"/>
      <p:bldP spid="3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ingestion and ETL - Spark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4766" y="4508060"/>
            <a:ext cx="8953756" cy="2338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767" indent="0">
              <a:buClr>
                <a:srgbClr val="0055A0"/>
              </a:buClr>
              <a:buSzPct val="80000"/>
              <a:buFont typeface="Arial" panose="020B0604020202020204" pitchFamily="34" charset="0"/>
              <a:buNone/>
            </a:pPr>
            <a:r>
              <a:rPr lang="de-CH" dirty="0" smtClean="0">
                <a:latin typeface="Arial"/>
              </a:rPr>
              <a:t>Example (source JDBC):</a:t>
            </a:r>
            <a:endParaRPr lang="de-CH" sz="1800" dirty="0" smtClean="0">
              <a:solidFill>
                <a:srgbClr val="0055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CH" sz="1600" b="1" dirty="0" smtClean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 data = spark.sql.read.format</a:t>
            </a: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('jdbc').options(  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url="jdbc:oracle:thin:@MYORADB/orcl.cern.ch",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user="myuser",  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password="mypass",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dbtable="(select id, payload from my_oracle_table) df",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driver="oracle.jdbc.driver.OracleDriver"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).load()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 smtClean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data.write.format</a:t>
            </a: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("parquet").</a:t>
            </a:r>
            <a:r>
              <a:rPr lang="de-CH" sz="1600" b="1" dirty="0" smtClean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save("hdfs://user/foo/mytable")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endParaRPr lang="en-GB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750" y="1593808"/>
            <a:ext cx="8953756" cy="2338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767" indent="0">
              <a:buClr>
                <a:srgbClr val="0055A0"/>
              </a:buClr>
              <a:buSzPct val="80000"/>
              <a:buFont typeface="Arial" panose="020B0604020202020204" pitchFamily="34" charset="0"/>
              <a:buNone/>
            </a:pPr>
            <a:r>
              <a:rPr lang="de-CH" dirty="0" smtClean="0">
                <a:latin typeface="Arial"/>
              </a:rPr>
              <a:t>Example read from locafile store in parquet:</a:t>
            </a:r>
          </a:p>
          <a:p>
            <a:pPr marL="48767" indent="0">
              <a:buClr>
                <a:srgbClr val="0055A0"/>
              </a:buClr>
              <a:buSzPct val="80000"/>
              <a:buFont typeface="Arial" panose="020B0604020202020204" pitchFamily="34" charset="0"/>
              <a:buNone/>
            </a:pPr>
            <a:endParaRPr lang="de-CH" sz="1800" dirty="0" smtClean="0">
              <a:solidFill>
                <a:srgbClr val="0055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df = spark.read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.format("csv")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.option("header", "true") //reading the headers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.option("mode", "</a:t>
            </a:r>
            <a:r>
              <a:rPr lang="de-CH" sz="1600" b="1" dirty="0" smtClean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DROPMALFORMED")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600" b="1" dirty="0" smtClean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.load("file:///tmp/file.csv</a:t>
            </a: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 smtClean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CH" sz="1600" b="1" dirty="0" smtClean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 df_1p = df.coalesce(1) #merge data into one partition/executor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de-CH" sz="1600" b="1" dirty="0" smtClean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f_1p.write.format</a:t>
            </a: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("parquet").</a:t>
            </a:r>
            <a:r>
              <a:rPr lang="de-CH" sz="1600" b="1" dirty="0" smtClean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save("data.parquet")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endParaRPr lang="en-GB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60122" y="2361137"/>
            <a:ext cx="7581101" cy="2800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767" indent="0">
              <a:buClr>
                <a:srgbClr val="0055A0"/>
              </a:buClr>
              <a:buSzPct val="80000"/>
              <a:buFont typeface="Arial" panose="020B0604020202020204" pitchFamily="34" charset="0"/>
              <a:buNone/>
            </a:pPr>
            <a:r>
              <a:rPr lang="de-CH" dirty="0" smtClean="0">
                <a:latin typeface="Arial"/>
              </a:rPr>
              <a:t>Example read from Kafka:</a:t>
            </a:r>
          </a:p>
          <a:p>
            <a:pPr marL="48767" indent="0">
              <a:buClr>
                <a:srgbClr val="0055A0"/>
              </a:buClr>
              <a:buSzPct val="80000"/>
              <a:buFont typeface="Arial" panose="020B0604020202020204" pitchFamily="34" charset="0"/>
              <a:buNone/>
            </a:pPr>
            <a:endParaRPr lang="de-CH" sz="1800" dirty="0" smtClean="0">
              <a:solidFill>
                <a:srgbClr val="0055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df = spark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.readStream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.format("kafka")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.option("kafka.bootstrap.servers", "host1:port1,host2:port2")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.option("subscribe", "topic1")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.load()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df.selectExpr("CAST(key AS STRING)", "CAST(value AS STRING)")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.as[(String, String)]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600" b="1" dirty="0" smtClean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6617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ingestion – when to use </a:t>
            </a:r>
            <a:r>
              <a:rPr lang="en-GB" dirty="0" smtClean="0"/>
              <a:t>what?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8040157" y="1915961"/>
            <a:ext cx="2127739" cy="4431323"/>
            <a:chOff x="5125915" y="1995853"/>
            <a:chExt cx="2127739" cy="4431323"/>
          </a:xfrm>
        </p:grpSpPr>
        <p:sp>
          <p:nvSpPr>
            <p:cNvPr id="4" name="Rectangle 3"/>
            <p:cNvSpPr/>
            <p:nvPr/>
          </p:nvSpPr>
          <p:spPr>
            <a:xfrm>
              <a:off x="5125915" y="1995853"/>
              <a:ext cx="2127739" cy="443132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32462" b="32462"/>
            <a:stretch/>
          </p:blipFill>
          <p:spPr>
            <a:xfrm>
              <a:off x="5198450" y="2075411"/>
              <a:ext cx="1982665" cy="695459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5521566" y="2850428"/>
              <a:ext cx="1336431" cy="764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NameNode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521568" y="3695954"/>
              <a:ext cx="1336431" cy="60080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DataNode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521568" y="4365635"/>
              <a:ext cx="1336431" cy="60080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DataNode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21568" y="5035316"/>
              <a:ext cx="1336431" cy="60080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DataNode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521568" y="5700895"/>
              <a:ext cx="1336431" cy="60080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DataNode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891903" y="1851621"/>
            <a:ext cx="1917700" cy="856816"/>
            <a:chOff x="3487718" y="1932582"/>
            <a:chExt cx="1917700" cy="856816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7718" y="1932582"/>
              <a:ext cx="1917700" cy="5842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680974" y="2420066"/>
              <a:ext cx="1552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Apache Sqoop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83457" y="1640647"/>
            <a:ext cx="1687080" cy="1275306"/>
            <a:chOff x="417915" y="2029254"/>
            <a:chExt cx="1876876" cy="143261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526" y="2501517"/>
              <a:ext cx="897165" cy="96035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46078" y1="77451" x2="46078" y2="77451"/>
                          <a14:foregroundMark x1="57843" y1="83333" x2="57843" y2="83333"/>
                          <a14:foregroundMark x1="15686" y1="84314" x2="15686" y2="84314"/>
                          <a14:foregroundMark x1="12745" y1="93137" x2="12745" y2="93137"/>
                          <a14:foregroundMark x1="25490" y1="94118" x2="25490" y2="94118"/>
                          <a14:foregroundMark x1="36275" y1="95098" x2="36275" y2="95098"/>
                          <a14:foregroundMark x1="63725" y1="97059" x2="63725" y2="97059"/>
                          <a14:foregroundMark x1="69608" y1="96078" x2="69608" y2="960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7915" y="2098414"/>
              <a:ext cx="812568" cy="8697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35556" y1="93333" x2="35556" y2="93333"/>
                          <a14:foregroundMark x1="42222" y1="61778" x2="42222" y2="61778"/>
                          <a14:foregroundMark x1="85778" y1="88000" x2="85778" y2="88000"/>
                          <a14:foregroundMark x1="71111" y1="93333" x2="71111" y2="93333"/>
                          <a14:foregroundMark x1="61333" y1="96000" x2="61333" y2="96000"/>
                          <a14:foregroundMark x1="12889" y1="88000" x2="12889" y2="88000"/>
                          <a14:foregroundMark x1="19556" y1="90667" x2="19556" y2="90667"/>
                          <a14:foregroundMark x1="84000" y1="95111" x2="84000" y2="95111"/>
                          <a14:foregroundMark x1="41778" y1="93333" x2="41778" y2="93333"/>
                          <a14:foregroundMark x1="50667" y1="93778" x2="50667" y2="94222"/>
                          <a14:foregroundMark x1="47556" y1="95111" x2="47556" y2="95111"/>
                          <a14:foregroundMark x1="81778" y1="89333" x2="81778" y2="89333"/>
                          <a14:foregroundMark x1="81333" y1="91111" x2="81333" y2="91111"/>
                          <a14:foregroundMark x1="78222" y1="92889" x2="78222" y2="92889"/>
                          <a14:foregroundMark x1="86667" y1="90667" x2="86667" y2="90667"/>
                          <a14:foregroundMark x1="73333" y1="95111" x2="73333" y2="95111"/>
                          <a14:foregroundMark x1="66222" y1="94667" x2="66222" y2="94667"/>
                          <a14:foregroundMark x1="89778" y1="83556" x2="89778" y2="83556"/>
                          <a14:foregroundMark x1="92444" y1="84000" x2="92444" y2="84000"/>
                          <a14:foregroundMark x1="91556" y1="81333" x2="91556" y2="81333"/>
                          <a14:foregroundMark x1="90667" y1="76889" x2="90667" y2="76889"/>
                          <a14:foregroundMark x1="92000" y1="60000" x2="92000" y2="60000"/>
                          <a14:foregroundMark x1="93778" y1="64889" x2="93778" y2="64889"/>
                          <a14:foregroundMark x1="95111" y1="48889" x2="95111" y2="48889"/>
                          <a14:foregroundMark x1="91111" y1="70222" x2="91111" y2="70222"/>
                          <a14:foregroundMark x1="91111" y1="35556" x2="91111" y2="35556"/>
                          <a14:foregroundMark x1="90222" y1="23111" x2="90222" y2="23111"/>
                          <a14:foregroundMark x1="96444" y1="68889" x2="96444" y2="68889"/>
                          <a14:foregroundMark x1="92000" y1="50222" x2="92000" y2="50222"/>
                          <a14:foregroundMark x1="32000" y1="93778" x2="32000" y2="93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57434" y="2029254"/>
              <a:ext cx="937357" cy="1003375"/>
            </a:xfrm>
            <a:prstGeom prst="rect">
              <a:avLst/>
            </a:prstGeom>
          </p:spPr>
        </p:pic>
      </p:grpSp>
      <p:sp>
        <p:nvSpPr>
          <p:cNvPr id="28" name="Right Arrow 27"/>
          <p:cNvSpPr/>
          <p:nvPr/>
        </p:nvSpPr>
        <p:spPr>
          <a:xfrm>
            <a:off x="4019529" y="2016420"/>
            <a:ext cx="703385" cy="4724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008763" y="2016069"/>
            <a:ext cx="703385" cy="4724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019529" y="3248656"/>
            <a:ext cx="703385" cy="4724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4019529" y="4504176"/>
            <a:ext cx="703385" cy="4724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6995243" y="5680211"/>
            <a:ext cx="703385" cy="4724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4019529" y="5680211"/>
            <a:ext cx="703385" cy="4724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373074" y="2992060"/>
            <a:ext cx="1089873" cy="1134617"/>
            <a:chOff x="849073" y="3032062"/>
            <a:chExt cx="1188315" cy="121183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2485" y="3032062"/>
              <a:ext cx="980496" cy="980496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>
                          <a14:foregroundMark x1="64844" y1="27344" x2="64844" y2="27344"/>
                          <a14:foregroundMark x1="71875" y1="23438" x2="71875" y2="23438"/>
                          <a14:foregroundMark x1="51563" y1="25781" x2="51563" y2="257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9073" y="3768573"/>
              <a:ext cx="475326" cy="475326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64844" y1="27344" x2="64844" y2="27344"/>
                          <a14:foregroundMark x1="71875" y1="23438" x2="71875" y2="23438"/>
                          <a14:foregroundMark x1="51563" y1="25781" x2="51563" y2="257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86736" y="3768573"/>
              <a:ext cx="475326" cy="475326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100000" l="0" r="100000">
                          <a14:foregroundMark x1="64844" y1="27344" x2="64844" y2="27344"/>
                          <a14:foregroundMark x1="71875" y1="23438" x2="71875" y2="23438"/>
                          <a14:foregroundMark x1="51563" y1="25781" x2="51563" y2="257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24399" y="3768573"/>
              <a:ext cx="475326" cy="475326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64844" y1="27344" x2="64844" y2="27344"/>
                          <a14:foregroundMark x1="71875" y1="23438" x2="71875" y2="23438"/>
                          <a14:foregroundMark x1="51563" y1="25781" x2="51563" y2="257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2062" y="3768573"/>
              <a:ext cx="475326" cy="475326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2176747" y="4242082"/>
            <a:ext cx="1638334" cy="1137758"/>
            <a:chOff x="652747" y="4242082"/>
            <a:chExt cx="1638334" cy="1137758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1272" y="4242082"/>
              <a:ext cx="947674" cy="947674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652747" y="5010508"/>
              <a:ext cx="1638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Streaming data</a:t>
              </a:r>
              <a:endParaRPr lang="en-US" b="1" dirty="0"/>
            </a:p>
          </p:txBody>
        </p:sp>
      </p:grpSp>
      <p:sp>
        <p:nvSpPr>
          <p:cNvPr id="46" name="Snip Diagonal Corner Rectangle 45"/>
          <p:cNvSpPr/>
          <p:nvPr/>
        </p:nvSpPr>
        <p:spPr>
          <a:xfrm>
            <a:off x="4781584" y="5547183"/>
            <a:ext cx="1054628" cy="800100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Remote copy</a:t>
            </a:r>
          </a:p>
        </p:txBody>
      </p:sp>
      <p:sp>
        <p:nvSpPr>
          <p:cNvPr id="48" name="Snip Diagonal Corner Rectangle 47"/>
          <p:cNvSpPr/>
          <p:nvPr/>
        </p:nvSpPr>
        <p:spPr>
          <a:xfrm>
            <a:off x="5884493" y="5547183"/>
            <a:ext cx="1054628" cy="800100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Pre-processing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094686" y="5467672"/>
            <a:ext cx="1734297" cy="1172739"/>
            <a:chOff x="310909" y="5487929"/>
            <a:chExt cx="1734297" cy="1172739"/>
          </a:xfrm>
        </p:grpSpPr>
        <p:sp>
          <p:nvSpPr>
            <p:cNvPr id="44" name="TextBox 43"/>
            <p:cNvSpPr txBox="1"/>
            <p:nvPr/>
          </p:nvSpPr>
          <p:spPr>
            <a:xfrm>
              <a:off x="539955" y="6291336"/>
              <a:ext cx="1426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Files in batch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10909" y="5487929"/>
              <a:ext cx="942415" cy="908029"/>
              <a:chOff x="270354" y="5160742"/>
              <a:chExt cx="1183534" cy="1095909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7556" b="92889" l="9778" r="89778">
                            <a14:foregroundMark x1="72000" y1="20889" x2="72000" y2="20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70354" y="5257348"/>
                <a:ext cx="796693" cy="796693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7556" b="92889" l="9778" r="89778">
                            <a14:foregroundMark x1="72000" y1="20889" x2="72000" y2="20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94927" y="5459958"/>
                <a:ext cx="796693" cy="796693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7556" b="92889" l="9778" r="89778">
                            <a14:foregroundMark x1="72000" y1="20889" x2="72000" y2="20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7195" y="5160742"/>
                <a:ext cx="796693" cy="796693"/>
              </a:xfrm>
              <a:prstGeom prst="rect">
                <a:avLst/>
              </a:prstGeom>
            </p:spPr>
          </p:pic>
        </p:grpSp>
        <p:grpSp>
          <p:nvGrpSpPr>
            <p:cNvPr id="64" name="Group 63"/>
            <p:cNvGrpSpPr/>
            <p:nvPr/>
          </p:nvGrpSpPr>
          <p:grpSpPr>
            <a:xfrm>
              <a:off x="1102791" y="5493218"/>
              <a:ext cx="942415" cy="908029"/>
              <a:chOff x="270354" y="5160742"/>
              <a:chExt cx="1183534" cy="1095909"/>
            </a:xfrm>
          </p:grpSpPr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7556" b="92889" l="9778" r="89778">
                            <a14:foregroundMark x1="72000" y1="20889" x2="72000" y2="20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70354" y="5257348"/>
                <a:ext cx="796693" cy="796693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7556" b="92889" l="9778" r="89778">
                            <a14:foregroundMark x1="72000" y1="20889" x2="72000" y2="20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94927" y="5459958"/>
                <a:ext cx="796693" cy="796693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7556" b="92889" l="9778" r="89778">
                            <a14:foregroundMark x1="72000" y1="20889" x2="72000" y2="20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7195" y="5160742"/>
                <a:ext cx="796693" cy="796693"/>
              </a:xfrm>
              <a:prstGeom prst="rect">
                <a:avLst/>
              </a:prstGeom>
            </p:spPr>
          </p:pic>
        </p:grpSp>
      </p:grpSp>
      <p:grpSp>
        <p:nvGrpSpPr>
          <p:cNvPr id="73" name="Group 72"/>
          <p:cNvGrpSpPr/>
          <p:nvPr/>
        </p:nvGrpSpPr>
        <p:grpSpPr>
          <a:xfrm>
            <a:off x="4789299" y="4191384"/>
            <a:ext cx="2255473" cy="1178999"/>
            <a:chOff x="3265298" y="4191383"/>
            <a:chExt cx="2255473" cy="1178999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437502" y="4191383"/>
              <a:ext cx="1083269" cy="1178999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265298" y="4298248"/>
              <a:ext cx="965270" cy="96527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4272278" y="445961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</a:t>
              </a:r>
              <a:endParaRPr lang="en-US" b="1" dirty="0"/>
            </a:p>
          </p:txBody>
        </p:sp>
      </p:grpSp>
      <p:sp>
        <p:nvSpPr>
          <p:cNvPr id="32" name="Right Arrow 31"/>
          <p:cNvSpPr/>
          <p:nvPr/>
        </p:nvSpPr>
        <p:spPr>
          <a:xfrm>
            <a:off x="6995242" y="4504176"/>
            <a:ext cx="703385" cy="4724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764870" y="2877437"/>
            <a:ext cx="2255473" cy="1178999"/>
            <a:chOff x="3265298" y="4191383"/>
            <a:chExt cx="2255473" cy="1178999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437502" y="4191383"/>
              <a:ext cx="1083269" cy="1178999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265298" y="4298248"/>
              <a:ext cx="965270" cy="96527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272278" y="445961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</a:t>
              </a:r>
              <a:endParaRPr lang="en-US" b="1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5836212" y="2839000"/>
            <a:ext cx="1087937" cy="11681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>
            <a:off x="6999433" y="3230720"/>
            <a:ext cx="703385" cy="4724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84493" y="4214479"/>
            <a:ext cx="1087937" cy="11681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846148" y="2779487"/>
            <a:ext cx="21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6880983" y="4150427"/>
            <a:ext cx="21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10237142" y="6347283"/>
            <a:ext cx="2063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* when big volumes or extra processing needed</a:t>
            </a:r>
          </a:p>
        </p:txBody>
      </p:sp>
      <p:pic>
        <p:nvPicPr>
          <p:cNvPr id="74" name="Picture 2" descr="http://blog.cloudera.com/wp-content/uploads/2015/03/Kite_logo_final-1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395" y="6413308"/>
            <a:ext cx="1014195" cy="32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6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to use the Hadoop for?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Big Data!</a:t>
            </a:r>
          </a:p>
          <a:p>
            <a:r>
              <a:rPr lang="en-US" dirty="0" smtClean="0"/>
              <a:t>Strong for a batch processing at scale</a:t>
            </a:r>
          </a:p>
          <a:p>
            <a:pPr lvl="1"/>
            <a:r>
              <a:rPr lang="en-US" dirty="0" smtClean="0"/>
              <a:t>write once – read many</a:t>
            </a:r>
          </a:p>
          <a:p>
            <a:pPr lvl="1"/>
            <a:r>
              <a:rPr lang="en-US" dirty="0" smtClean="0"/>
              <a:t>ad-hoc</a:t>
            </a:r>
          </a:p>
          <a:p>
            <a:pPr lvl="1"/>
            <a:r>
              <a:rPr lang="en-US" dirty="0" smtClean="0"/>
              <a:t>data exploration, reporting, statistics, aggregations, correlation, machine learning</a:t>
            </a:r>
          </a:p>
          <a:p>
            <a:r>
              <a:rPr lang="en-US" dirty="0" smtClean="0"/>
              <a:t>Typical use cases</a:t>
            </a:r>
          </a:p>
          <a:p>
            <a:pPr lvl="1"/>
            <a:r>
              <a:rPr lang="en-US" dirty="0" smtClean="0"/>
              <a:t>Building data warehouses </a:t>
            </a:r>
            <a:r>
              <a:rPr lang="en-US" dirty="0" smtClean="0"/>
              <a:t>for </a:t>
            </a:r>
            <a:r>
              <a:rPr lang="en-US" dirty="0" smtClean="0"/>
              <a:t>structured data</a:t>
            </a:r>
          </a:p>
          <a:p>
            <a:pPr lvl="1"/>
            <a:r>
              <a:rPr lang="en-US" dirty="0" smtClean="0"/>
              <a:t>Storing and processing systems’ logs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B861-FB73-49E9-9D7F-90070863D4D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Summary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3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7549" y="192059"/>
            <a:ext cx="11047464" cy="99726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Use the right technologies to optimize your business!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874945" y="2837100"/>
            <a:ext cx="3698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Expected system growth &lt; 1GB/day?</a:t>
            </a:r>
          </a:p>
          <a:p>
            <a:r>
              <a:rPr lang="en-GB" dirty="0" smtClean="0"/>
              <a:t>Strong transaction semantics?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522712" y="1558529"/>
            <a:ext cx="293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Online Transactional system?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15351" y="2031578"/>
            <a:ext cx="607555" cy="76415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51391" y="2031578"/>
            <a:ext cx="751764" cy="7134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9476" y="4798641"/>
            <a:ext cx="189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Analytics needed?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158269" y="4271047"/>
            <a:ext cx="224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Structured data?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136968" y="3870670"/>
            <a:ext cx="283399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HDFS + columnar file format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58269" y="3558191"/>
            <a:ext cx="822343" cy="76415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431747" y="3558191"/>
            <a:ext cx="607555" cy="76415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200" y="4367880"/>
            <a:ext cx="275803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PostgreSQL, MySQL, Oracle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567271" y="5228484"/>
            <a:ext cx="192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Frequent analytics needed?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80812" y="4565014"/>
            <a:ext cx="822343" cy="76415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76963" y="5802839"/>
            <a:ext cx="585812" cy="59796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69724" y="6437817"/>
            <a:ext cx="11869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Kudu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079153" y="5724518"/>
            <a:ext cx="518731" cy="67628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43123" y="6462920"/>
            <a:ext cx="11869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Cassandra</a:t>
            </a:r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144974" y="4634445"/>
            <a:ext cx="607555" cy="76415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28705" y="5413770"/>
            <a:ext cx="105912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HBase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5947181" y="2745029"/>
            <a:ext cx="224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Structured data?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50347" y="3088625"/>
            <a:ext cx="760196" cy="74647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041281" y="3088625"/>
            <a:ext cx="607555" cy="76415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42125" y="3872840"/>
            <a:ext cx="90774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HDFS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1032524" y="5837400"/>
            <a:ext cx="168484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Sqoop</a:t>
            </a:r>
            <a:r>
              <a:rPr lang="en-GB" dirty="0" smtClean="0"/>
              <a:t> -&gt; HDFS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4032462" y="2106602"/>
            <a:ext cx="25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5717047" y="2138549"/>
            <a:ext cx="25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7452771" y="3239048"/>
            <a:ext cx="25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6041281" y="3291332"/>
            <a:ext cx="25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2434814" y="3608673"/>
            <a:ext cx="25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4531599" y="3668109"/>
            <a:ext cx="25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4197137" y="4754137"/>
            <a:ext cx="25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5727273" y="4794891"/>
            <a:ext cx="25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7011161" y="5938410"/>
            <a:ext cx="25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4990328" y="5874815"/>
            <a:ext cx="25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</a:t>
            </a:r>
            <a:endParaRPr lang="en-GB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842862" y="5228484"/>
            <a:ext cx="0" cy="55929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591248" y="5274300"/>
            <a:ext cx="25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7577371" y="1352382"/>
            <a:ext cx="435459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storage technology decision tree is just for demonstration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Should not be used as a definitive guide</a:t>
            </a:r>
          </a:p>
        </p:txBody>
      </p:sp>
    </p:spTree>
    <p:extLst>
      <p:ext uri="{BB962C8B-B14F-4D97-AF65-F5344CB8AC3E}">
        <p14:creationId xmlns:p14="http://schemas.microsoft.com/office/powerpoint/2010/main" val="292530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1" grpId="0" animBg="1"/>
      <p:bldP spid="22" grpId="0"/>
      <p:bldP spid="25" grpId="0" animBg="1"/>
      <p:bldP spid="27" grpId="0" animBg="1"/>
      <p:bldP spid="29" grpId="0" animBg="1"/>
      <p:bldP spid="34" grpId="0" animBg="1"/>
      <p:bldP spid="35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61" grpId="0"/>
      <p:bldP spid="63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7498"/>
            <a:ext cx="10984832" cy="4575175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Hadoop is a framework </a:t>
            </a:r>
            <a:r>
              <a:rPr lang="en-GB" dirty="0" smtClean="0"/>
              <a:t>for scalable data </a:t>
            </a:r>
            <a:r>
              <a:rPr lang="en-GB" dirty="0" smtClean="0"/>
              <a:t>processing</a:t>
            </a:r>
          </a:p>
          <a:p>
            <a:pPr lvl="1"/>
            <a:r>
              <a:rPr lang="en-GB" dirty="0" smtClean="0"/>
              <a:t>Initially created for batch</a:t>
            </a:r>
          </a:p>
          <a:p>
            <a:pPr lvl="1"/>
            <a:r>
              <a:rPr lang="en-GB" dirty="0" smtClean="0"/>
              <a:t>Currently has storage solutions for serving interactive requests (like OLTP)</a:t>
            </a:r>
            <a:endParaRPr lang="en-GB" dirty="0" smtClean="0"/>
          </a:p>
          <a:p>
            <a:r>
              <a:rPr lang="en-GB" dirty="0" smtClean="0"/>
              <a:t>Consist of many components for different purposes</a:t>
            </a:r>
          </a:p>
          <a:p>
            <a:pPr lvl="1"/>
            <a:r>
              <a:rPr lang="en-GB" dirty="0" smtClean="0"/>
              <a:t>Try them out before starting to develop your custom tools </a:t>
            </a:r>
          </a:p>
          <a:p>
            <a:r>
              <a:rPr lang="en-GB" dirty="0" smtClean="0"/>
              <a:t>You do not have to be Java expert (though knowledge of Java is handy) </a:t>
            </a:r>
          </a:p>
          <a:p>
            <a:r>
              <a:rPr lang="en-GB" dirty="0" smtClean="0"/>
              <a:t>Evolving quite fast</a:t>
            </a:r>
          </a:p>
          <a:p>
            <a:pPr lvl="1"/>
            <a:r>
              <a:rPr lang="en-GB" dirty="0" err="1" smtClean="0"/>
              <a:t>MapReduce</a:t>
            </a:r>
            <a:r>
              <a:rPr lang="en-GB" dirty="0" smtClean="0"/>
              <a:t> is </a:t>
            </a:r>
            <a:r>
              <a:rPr lang="en-GB" dirty="0" smtClean="0"/>
              <a:t>obsolete</a:t>
            </a:r>
            <a:endParaRPr lang="en-GB" dirty="0" smtClean="0"/>
          </a:p>
          <a:p>
            <a:pPr lvl="1"/>
            <a:r>
              <a:rPr lang="en-GB" dirty="0" smtClean="0"/>
              <a:t>Currently Apache Spark has a lot of momentum</a:t>
            </a:r>
          </a:p>
          <a:p>
            <a:r>
              <a:rPr lang="en-GB" dirty="0" smtClean="0"/>
              <a:t>Many aspects to be addressed when designing a system on Hadoop</a:t>
            </a:r>
          </a:p>
          <a:p>
            <a:pPr lvl="1"/>
            <a:r>
              <a:rPr lang="en-GB" dirty="0" smtClean="0"/>
              <a:t>What type of ingest is needed (bulk load, stream ingestion..)</a:t>
            </a:r>
          </a:p>
          <a:p>
            <a:pPr lvl="1"/>
            <a:r>
              <a:rPr lang="en-GB" dirty="0" smtClean="0"/>
              <a:t>How to store the data to optimize further access</a:t>
            </a:r>
          </a:p>
          <a:p>
            <a:pPr lvl="2"/>
            <a:r>
              <a:rPr lang="en-GB" dirty="0" smtClean="0"/>
              <a:t>Partitioning, format (Parquet), compression</a:t>
            </a:r>
          </a:p>
          <a:p>
            <a:pPr lvl="1"/>
            <a:r>
              <a:rPr lang="en-GB" dirty="0" smtClean="0"/>
              <a:t>Data access pattern (interactive, batch</a:t>
            </a:r>
            <a:r>
              <a:rPr lang="is-IS" dirty="0" smtClean="0"/>
              <a:t>…</a:t>
            </a:r>
            <a:r>
              <a:rPr lang="en-GB" dirty="0" smtClean="0"/>
              <a:t>)</a:t>
            </a:r>
          </a:p>
          <a:p>
            <a:r>
              <a:rPr lang="en-GB" dirty="0" smtClean="0"/>
              <a:t>IT department provides </a:t>
            </a:r>
            <a:r>
              <a:rPr lang="en-GB" dirty="0" smtClean="0"/>
              <a:t>Hadoop/Spark/Kafka services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cern.service-now.com/service-portal/function.do?name=Hadoop-Components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cern.service-now.com/service-portal/function.do?name=Kafka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6836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21223</TotalTime>
  <Words>7514</Words>
  <Application>Microsoft Office PowerPoint</Application>
  <PresentationFormat>Widescreen</PresentationFormat>
  <Paragraphs>1671</Paragraphs>
  <Slides>92</Slides>
  <Notes>13</Notes>
  <HiddenSlides>14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1" baseType="lpstr">
      <vt:lpstr>Arial</vt:lpstr>
      <vt:lpstr>Calibri</vt:lpstr>
      <vt:lpstr>Calibri Light</vt:lpstr>
      <vt:lpstr>Consolas</vt:lpstr>
      <vt:lpstr>Cordia New</vt:lpstr>
      <vt:lpstr>Courier New</vt:lpstr>
      <vt:lpstr>Wingdings</vt:lpstr>
      <vt:lpstr>Office Theme</vt:lpstr>
      <vt:lpstr>Worksheet</vt:lpstr>
      <vt:lpstr>Introduction to data processing with Hadoop</vt:lpstr>
      <vt:lpstr>What you will learn in this session?</vt:lpstr>
      <vt:lpstr>Practice yourself!</vt:lpstr>
      <vt:lpstr>Basics of Hadoop</vt:lpstr>
      <vt:lpstr>What is Hadoop?</vt:lpstr>
      <vt:lpstr>What is Hadoop? The concept</vt:lpstr>
      <vt:lpstr>Hadoop - set of independently deployable components</vt:lpstr>
      <vt:lpstr>Hadoop cluster architecture</vt:lpstr>
      <vt:lpstr>What to use the Hadoop for?</vt:lpstr>
      <vt:lpstr>What to not use the Hadoop for?</vt:lpstr>
      <vt:lpstr>What is available at CERN?</vt:lpstr>
      <vt:lpstr>Hadoop service @CERN</vt:lpstr>
      <vt:lpstr>HDFS and YARN - Core Hadoop components</vt:lpstr>
      <vt:lpstr>Hadoop Distributed File Systems (HDFS)</vt:lpstr>
      <vt:lpstr>HDFS in nutshell</vt:lpstr>
      <vt:lpstr>HDFS architecture</vt:lpstr>
      <vt:lpstr>How HDFS stores the data</vt:lpstr>
      <vt:lpstr>HDFS write operations</vt:lpstr>
      <vt:lpstr>HDFS read operation</vt:lpstr>
      <vt:lpstr>Interacting with HDFS</vt:lpstr>
      <vt:lpstr>YARN – (yet another) Resource manager</vt:lpstr>
      <vt:lpstr>Application submission onYARN</vt:lpstr>
      <vt:lpstr>YARN in practice</vt:lpstr>
      <vt:lpstr>Typical system based on Hadoop ecosystem</vt:lpstr>
      <vt:lpstr>Data processing on Hadoop</vt:lpstr>
      <vt:lpstr>MapReduce – the first data processor on Hadoop</vt:lpstr>
      <vt:lpstr>Data processing with MapReduce</vt:lpstr>
      <vt:lpstr>Example: The famous „world counting”</vt:lpstr>
      <vt:lpstr>MR example</vt:lpstr>
      <vt:lpstr>Demo</vt:lpstr>
      <vt:lpstr>Demo</vt:lpstr>
      <vt:lpstr>Demo – MapReduce flow</vt:lpstr>
      <vt:lpstr>Limitations of MapReduce</vt:lpstr>
      <vt:lpstr>Apache Hive for SQL with MR</vt:lpstr>
      <vt:lpstr>Hive in practice</vt:lpstr>
      <vt:lpstr>Hive SQL</vt:lpstr>
      <vt:lpstr>Apache Pig for scripted MR</vt:lpstr>
      <vt:lpstr>Pig Script</vt:lpstr>
      <vt:lpstr>Limitation of MapReduce</vt:lpstr>
      <vt:lpstr>Apache Tez – for accelerating Hive and Pig</vt:lpstr>
      <vt:lpstr>Limitation of MapReduce</vt:lpstr>
      <vt:lpstr>Apache Impala</vt:lpstr>
      <vt:lpstr>Apache Impala in practice</vt:lpstr>
      <vt:lpstr>Impala SQL</vt:lpstr>
      <vt:lpstr>Criticism of MapReduce</vt:lpstr>
      <vt:lpstr>Apache Spark – the next generation MapReduce</vt:lpstr>
      <vt:lpstr>Spark - Driver, executor</vt:lpstr>
      <vt:lpstr>Spark – SQL query example (v2.2.0)</vt:lpstr>
      <vt:lpstr>When to use what? (based on our experience)</vt:lpstr>
      <vt:lpstr>Data formats for HDFS</vt:lpstr>
      <vt:lpstr>Data format on HDFS is important</vt:lpstr>
      <vt:lpstr>Data partitioning in HDFS directories (horizontal)</vt:lpstr>
      <vt:lpstr>Apache Avro data file</vt:lpstr>
      <vt:lpstr>Columnar store for analytics</vt:lpstr>
      <vt:lpstr>Apache Parquet – a columnar storage for HDFS</vt:lpstr>
      <vt:lpstr>Slicing and dicing </vt:lpstr>
      <vt:lpstr>HBase in a nutshell</vt:lpstr>
      <vt:lpstr>HBase: master-slaves architecture</vt:lpstr>
      <vt:lpstr>HBase table data organisation</vt:lpstr>
      <vt:lpstr>HBase - operations</vt:lpstr>
      <vt:lpstr>Apache Kudu – next generation HBase</vt:lpstr>
      <vt:lpstr>Kudu is a table-oriented storage</vt:lpstr>
      <vt:lpstr>Tables and tablets in Kudu</vt:lpstr>
      <vt:lpstr>When to use what? (based on our experience)</vt:lpstr>
      <vt:lpstr>Data ingestion to Hadoop</vt:lpstr>
      <vt:lpstr>What are the challenges?</vt:lpstr>
      <vt:lpstr>Data ingestion types</vt:lpstr>
      <vt:lpstr>Batch ingestion</vt:lpstr>
      <vt:lpstr>About Kite</vt:lpstr>
      <vt:lpstr>KiteSDK – Hand-on</vt:lpstr>
      <vt:lpstr>About Apache Sqoop</vt:lpstr>
      <vt:lpstr>Tips for Sqoop</vt:lpstr>
      <vt:lpstr>How to run a Sqoop job</vt:lpstr>
      <vt:lpstr>Integrating Oracle and Hadoop (hybrid system)</vt:lpstr>
      <vt:lpstr>‘Real-time’ ingestion to Hadoop</vt:lpstr>
      <vt:lpstr>What are the challenges ?</vt:lpstr>
      <vt:lpstr>Solutions for low latency (1)</vt:lpstr>
      <vt:lpstr>Solutions for low latency (2)</vt:lpstr>
      <vt:lpstr>Apache Flume – for shipping streaming data</vt:lpstr>
      <vt:lpstr>Flume agent</vt:lpstr>
      <vt:lpstr>Flume data flow</vt:lpstr>
      <vt:lpstr>Flume demo</vt:lpstr>
      <vt:lpstr>Is Apache Flume enough?</vt:lpstr>
      <vt:lpstr>About Apache Kafka</vt:lpstr>
      <vt:lpstr>About Apache Kafka</vt:lpstr>
      <vt:lpstr>Apache Kafka – how to use it</vt:lpstr>
      <vt:lpstr>How Kafka can improve data ingestion</vt:lpstr>
      <vt:lpstr>Data ingestion and ETL - Spark</vt:lpstr>
      <vt:lpstr>Data ingestion – when to use what?</vt:lpstr>
      <vt:lpstr>Quick Summary</vt:lpstr>
      <vt:lpstr>Use the right technologies to optimize your business! </vt:lpstr>
      <vt:lpstr>Quick Summary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Zbigniew Baranowski</dc:creator>
  <cp:lastModifiedBy>Zbigniew Baranowski</cp:lastModifiedBy>
  <cp:revision>584</cp:revision>
  <dcterms:created xsi:type="dcterms:W3CDTF">2017-03-29T14:47:18Z</dcterms:created>
  <dcterms:modified xsi:type="dcterms:W3CDTF">2017-11-21T06:03:11Z</dcterms:modified>
</cp:coreProperties>
</file>