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DejaVu Sans" charset="2"/>
        <a:cs typeface="DejaVu Sans" charset="2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DejaVu Sans" charset="2"/>
        <a:cs typeface="DejaVu Sans" charset="2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DejaVu Sans" charset="2"/>
        <a:cs typeface="DejaVu Sans" charset="2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DejaVu Sans" charset="2"/>
        <a:cs typeface="DejaVu Sans" charset="2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DejaVu Sans" charset="2"/>
        <a:cs typeface="DejaVu Sans" charset="2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DejaVu Sans" charset="2"/>
        <a:cs typeface="DejaVu Sans" charset="2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DejaVu Sans" charset="2"/>
        <a:cs typeface="DejaVu Sans" charset="2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DejaVu Sans" charset="2"/>
        <a:cs typeface="DejaVu Sans" charset="2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DejaVu Sans" charset="2"/>
        <a:cs typeface="DejaVu Sans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5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7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470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10515600" cy="435133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61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268761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48486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8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6926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0728"/>
            <a:ext cx="5156200" cy="435133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8"/>
            <a:ext cx="5156200" cy="435133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24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14521"/>
            <a:ext cx="10515600" cy="75018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052736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1876648"/>
            <a:ext cx="5158316" cy="368458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2736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6648"/>
            <a:ext cx="5183717" cy="3684588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2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3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3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0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780928"/>
            <a:ext cx="3932767" cy="3088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1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780928"/>
            <a:ext cx="3932767" cy="3088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412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4477E0CD-A39F-2E12-8CBC-6F6FD7B9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4"/>
            <a:ext cx="12192000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D4ED8FB4-DEA4-4ABA-19E0-5BC48C3B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9"/>
            <a:ext cx="12192000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8" name="Picture 3">
            <a:extLst>
              <a:ext uri="{FF2B5EF4-FFF2-40B4-BE49-F238E27FC236}">
                <a16:creationId xmlns:a16="http://schemas.microsoft.com/office/drawing/2014/main" id="{5B68A2C1-1CE5-396C-7166-D2844CC32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44451"/>
            <a:ext cx="982133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27354-3FCC-1C3E-3871-40D63BE253D8}"/>
              </a:ext>
            </a:extLst>
          </p:cNvPr>
          <p:cNvSpPr txBox="1"/>
          <p:nvPr/>
        </p:nvSpPr>
        <p:spPr>
          <a:xfrm>
            <a:off x="8667751" y="6357939"/>
            <a:ext cx="3238500" cy="307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HPC-Technologies</a:t>
            </a:r>
          </a:p>
        </p:txBody>
      </p:sp>
    </p:spTree>
    <p:extLst>
      <p:ext uri="{BB962C8B-B14F-4D97-AF65-F5344CB8AC3E}">
        <p14:creationId xmlns:p14="http://schemas.microsoft.com/office/powerpoint/2010/main" val="139952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E5FFFF"/>
          </a:solidFill>
          <a:latin typeface="+mj-lt"/>
          <a:ea typeface="DejaVu Sans" panose="020B0603030804020204" pitchFamily="34" charset="0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E5FFFF"/>
          </a:solidFill>
          <a:latin typeface="Tahoma" panose="020B0604030504040204" pitchFamily="34" charset="0"/>
          <a:ea typeface="DejaVu Sans" panose="020B0603030804020204" pitchFamily="34" charset="0"/>
          <a:cs typeface="DejaVu Sans" panose="020B0603030804020204" pitchFamily="34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E5FFFF"/>
          </a:solidFill>
          <a:latin typeface="Tahoma" panose="020B0604030504040204" pitchFamily="34" charset="0"/>
          <a:ea typeface="DejaVu Sans" panose="020B0603030804020204" pitchFamily="34" charset="0"/>
          <a:cs typeface="DejaVu Sans" panose="020B0603030804020204" pitchFamily="34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E5FFFF"/>
          </a:solidFill>
          <a:latin typeface="Tahoma" panose="020B0604030504040204" pitchFamily="34" charset="0"/>
          <a:ea typeface="DejaVu Sans" panose="020B0603030804020204" pitchFamily="34" charset="0"/>
          <a:cs typeface="DejaVu Sans" panose="020B0603030804020204" pitchFamily="34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E5FFFF"/>
          </a:solidFill>
          <a:latin typeface="Tahoma" panose="020B0604030504040204" pitchFamily="34" charset="0"/>
          <a:ea typeface="DejaVu Sans" panose="020B0603030804020204" pitchFamily="34" charset="0"/>
          <a:cs typeface="DejaVu Sans" panose="020B0603030804020204" pitchFamily="34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E5FFFF"/>
          </a:solidFill>
          <a:latin typeface="Tahoma" panose="020B0604030504040204" pitchFamily="34" charset="0"/>
          <a:cs typeface="DejaVu Sans" panose="020B0603030804020204" pitchFamily="34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E5FFFF"/>
          </a:solidFill>
          <a:latin typeface="Tahoma" panose="020B0604030504040204" pitchFamily="34" charset="0"/>
          <a:cs typeface="DejaVu Sans" panose="020B0603030804020204" pitchFamily="34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E5FFFF"/>
          </a:solidFill>
          <a:latin typeface="Tahoma" panose="020B0604030504040204" pitchFamily="34" charset="0"/>
          <a:cs typeface="DejaVu Sans" panose="020B0603030804020204" pitchFamily="34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E5FFFF"/>
          </a:solidFill>
          <a:latin typeface="Tahoma" panose="020B0604030504040204" pitchFamily="34" charset="0"/>
          <a:cs typeface="DejaVu Sans" panose="020B0603030804020204" pitchFamily="34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 kern="1200">
          <a:solidFill>
            <a:srgbClr val="FFFFFF"/>
          </a:solidFill>
          <a:latin typeface="+mn-lt"/>
          <a:ea typeface="DejaVu Sans" panose="020B0603030804020204" pitchFamily="34" charset="0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FFFFFF"/>
          </a:solidFill>
          <a:latin typeface="+mn-lt"/>
          <a:ea typeface="DejaVu Sans" panose="020B0603030804020204" pitchFamily="34" charset="0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 kern="1200">
          <a:solidFill>
            <a:srgbClr val="FFFFFF"/>
          </a:solidFill>
          <a:latin typeface="+mn-lt"/>
          <a:ea typeface="DejaVu Sans" panose="020B0603030804020204" pitchFamily="34" charset="0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 kern="1200">
          <a:solidFill>
            <a:srgbClr val="FFFFFF"/>
          </a:solidFill>
          <a:latin typeface="+mn-lt"/>
          <a:ea typeface="DejaVu Sans" panose="020B0603030804020204" pitchFamily="34" charset="0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FFFFFF"/>
          </a:solidFill>
          <a:latin typeface="+mn-lt"/>
          <a:ea typeface="DejaVu Sans" panose="020B0603030804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cat.org/files/xcat/repos/yum/xcat-dep/rh7/x86_64/xcat-dep.repo" TargetMode="External"/><Relationship Id="rId2" Type="http://schemas.openxmlformats.org/officeDocument/2006/relationships/hyperlink" Target="xca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002571-E99E-16A6-C5EA-F26AB82F60E3}"/>
              </a:ext>
            </a:extLst>
          </p:cNvPr>
          <p:cNvSpPr txBox="1"/>
          <p:nvPr/>
        </p:nvSpPr>
        <p:spPr>
          <a:xfrm>
            <a:off x="2491273" y="2015412"/>
            <a:ext cx="8518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>
              <a:solidFill>
                <a:srgbClr val="3C3C3C"/>
              </a:solidFill>
              <a:effectLst/>
              <a:latin typeface="Arial" panose="020B0604020202020204" pitchFamily="34" charset="0"/>
            </a:endParaRPr>
          </a:p>
          <a:p>
            <a:endParaRPr lang="en-IN" sz="3600" dirty="0">
              <a:solidFill>
                <a:srgbClr val="3C3C3C"/>
              </a:solidFill>
              <a:latin typeface="Arial" panose="020B0604020202020204" pitchFamily="34" charset="0"/>
            </a:endParaRPr>
          </a:p>
          <a:p>
            <a:r>
              <a:rPr lang="en-IN" sz="3600" dirty="0">
                <a:solidFill>
                  <a:srgbClr val="3C3C3C"/>
                </a:solidFill>
                <a:effectLst/>
                <a:latin typeface="Arial" panose="020B0604020202020204" pitchFamily="34" charset="0"/>
              </a:rPr>
              <a:t>Extreme Cloud Administration Toolkit</a:t>
            </a:r>
          </a:p>
          <a:p>
            <a:endParaRPr lang="en-IN" sz="3600" dirty="0">
              <a:solidFill>
                <a:srgbClr val="3C3C3C"/>
              </a:solidFill>
              <a:latin typeface="Arial" panose="020B0604020202020204" pitchFamily="34" charset="0"/>
            </a:endParaRPr>
          </a:p>
          <a:p>
            <a:r>
              <a:rPr lang="en-IN" sz="3600" dirty="0">
                <a:solidFill>
                  <a:srgbClr val="3C3C3C"/>
                </a:solidFill>
                <a:effectLst/>
                <a:latin typeface="Arial" panose="020B0604020202020204" pitchFamily="34" charset="0"/>
              </a:rPr>
              <a:t>													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4126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9CC49-AF10-9ADB-CFC2-E22F7DC5BFB9}"/>
              </a:ext>
            </a:extLst>
          </p:cNvPr>
          <p:cNvSpPr txBox="1"/>
          <p:nvPr/>
        </p:nvSpPr>
        <p:spPr>
          <a:xfrm>
            <a:off x="1418253" y="1614195"/>
            <a:ext cx="8182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Configure internal/host-only interface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		</a:t>
            </a:r>
            <a:r>
              <a:rPr lang="en-GB" i="1" dirty="0" err="1">
                <a:solidFill>
                  <a:schemeClr val="tx1"/>
                </a:solidFill>
              </a:rPr>
              <a:t>chdef</a:t>
            </a:r>
            <a:r>
              <a:rPr lang="en-GB" i="1" dirty="0">
                <a:solidFill>
                  <a:schemeClr val="tx1"/>
                </a:solidFill>
              </a:rPr>
              <a:t> -t site </a:t>
            </a:r>
            <a:r>
              <a:rPr lang="en-GB" i="1" dirty="0" err="1">
                <a:solidFill>
                  <a:schemeClr val="tx1"/>
                </a:solidFill>
              </a:rPr>
              <a:t>dhcpinterfaces</a:t>
            </a:r>
            <a:r>
              <a:rPr lang="en-GB" i="1" dirty="0">
                <a:solidFill>
                  <a:schemeClr val="tx1"/>
                </a:solidFill>
              </a:rPr>
              <a:t>="ens37”</a:t>
            </a:r>
          </a:p>
          <a:p>
            <a:r>
              <a:rPr lang="en-GB" i="1" dirty="0">
                <a:solidFill>
                  <a:schemeClr val="tx1"/>
                </a:solidFill>
              </a:rPr>
              <a:t>		</a:t>
            </a:r>
            <a:r>
              <a:rPr lang="de-DE" i="1" dirty="0">
                <a:solidFill>
                  <a:schemeClr val="tx1"/>
                </a:solidFill>
              </a:rPr>
              <a:t>chdef -t site master=10.10.10.2</a:t>
            </a:r>
            <a:endParaRPr lang="en-GB" i="1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Initialize ISO image of the OS distribution using the </a:t>
            </a:r>
            <a:r>
              <a:rPr lang="en-GB" dirty="0" err="1">
                <a:solidFill>
                  <a:schemeClr val="tx1"/>
                </a:solidFill>
              </a:rPr>
              <a:t>xCAT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copycds</a:t>
            </a:r>
            <a:r>
              <a:rPr lang="en-GB" dirty="0">
                <a:solidFill>
                  <a:schemeClr val="tx1"/>
                </a:solidFill>
              </a:rPr>
              <a:t> tool.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		  </a:t>
            </a:r>
            <a:r>
              <a:rPr lang="en-GB" i="1" dirty="0" err="1">
                <a:solidFill>
                  <a:schemeClr val="tx1"/>
                </a:solidFill>
              </a:rPr>
              <a:t>copycds</a:t>
            </a:r>
            <a:r>
              <a:rPr lang="en-GB" i="1" dirty="0">
                <a:solidFill>
                  <a:schemeClr val="tx1"/>
                </a:solidFill>
              </a:rPr>
              <a:t> &lt;</a:t>
            </a:r>
            <a:r>
              <a:rPr lang="en-GB" i="1" dirty="0" err="1">
                <a:solidFill>
                  <a:schemeClr val="tx1"/>
                </a:solidFill>
              </a:rPr>
              <a:t>imagename.iso</a:t>
            </a:r>
            <a:r>
              <a:rPr lang="en-GB" i="1" dirty="0">
                <a:solidFill>
                  <a:schemeClr val="tx1"/>
                </a:solidFill>
              </a:rPr>
              <a:t>&gt;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7BB8B-7035-0435-C892-2C3C16342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71" y="4584802"/>
            <a:ext cx="4166409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02E387-DB50-C8E8-5DA2-81867B9C3B6D}"/>
              </a:ext>
            </a:extLst>
          </p:cNvPr>
          <p:cNvSpPr txBox="1"/>
          <p:nvPr/>
        </p:nvSpPr>
        <p:spPr>
          <a:xfrm>
            <a:off x="1287624" y="1017037"/>
            <a:ext cx="104316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Generate a root image for net-booting the operating system using the </a:t>
            </a:r>
            <a:r>
              <a:rPr lang="en-GB" dirty="0" err="1">
                <a:solidFill>
                  <a:schemeClr val="tx1"/>
                </a:solidFill>
              </a:rPr>
              <a:t>xCAT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genimage</a:t>
            </a:r>
            <a:r>
              <a:rPr lang="en-GB" dirty="0">
                <a:solidFill>
                  <a:schemeClr val="tx1"/>
                </a:solidFill>
              </a:rPr>
              <a:t> tool.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i="1" dirty="0" err="1">
                <a:solidFill>
                  <a:schemeClr val="tx1"/>
                </a:solidFill>
              </a:rPr>
              <a:t>genimage</a:t>
            </a:r>
            <a:r>
              <a:rPr lang="en-GB" i="1" dirty="0">
                <a:solidFill>
                  <a:schemeClr val="tx1"/>
                </a:solidFill>
              </a:rPr>
              <a:t> centos7.9-x86_64-netboot-compute </a:t>
            </a:r>
          </a:p>
          <a:p>
            <a:endParaRPr lang="en-GB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tx1"/>
                </a:solidFill>
              </a:rPr>
              <a:t>Identify files for synchronization: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		</a:t>
            </a:r>
            <a:r>
              <a:rPr lang="en-GB" i="1" dirty="0" err="1">
                <a:solidFill>
                  <a:schemeClr val="tx1"/>
                </a:solidFill>
              </a:rPr>
              <a:t>mkdir</a:t>
            </a:r>
            <a:r>
              <a:rPr lang="en-GB" i="1" dirty="0">
                <a:solidFill>
                  <a:schemeClr val="tx1"/>
                </a:solidFill>
              </a:rPr>
              <a:t>  -p /install/custom/</a:t>
            </a:r>
            <a:r>
              <a:rPr lang="en-GB" i="1" dirty="0" err="1">
                <a:solidFill>
                  <a:schemeClr val="tx1"/>
                </a:solidFill>
              </a:rPr>
              <a:t>netboot</a:t>
            </a:r>
            <a:endParaRPr lang="en-GB" i="1" dirty="0">
              <a:solidFill>
                <a:schemeClr val="tx1"/>
              </a:solidFill>
            </a:endParaRPr>
          </a:p>
          <a:p>
            <a:endParaRPr lang="en-GB" i="1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		</a:t>
            </a:r>
            <a:r>
              <a:rPr lang="en-GB" i="1" dirty="0" err="1">
                <a:solidFill>
                  <a:schemeClr val="tx1"/>
                </a:solidFill>
              </a:rPr>
              <a:t>chdef</a:t>
            </a:r>
            <a:r>
              <a:rPr lang="en-GB" i="1" dirty="0">
                <a:solidFill>
                  <a:schemeClr val="tx1"/>
                </a:solidFill>
              </a:rPr>
              <a:t> -t </a:t>
            </a:r>
            <a:r>
              <a:rPr lang="en-GB" i="1" dirty="0" err="1">
                <a:solidFill>
                  <a:schemeClr val="tx1"/>
                </a:solidFill>
              </a:rPr>
              <a:t>osimage</a:t>
            </a:r>
            <a:r>
              <a:rPr lang="en-GB" i="1" dirty="0">
                <a:solidFill>
                  <a:schemeClr val="tx1"/>
                </a:solidFill>
              </a:rPr>
              <a:t> -o centos7.9-x86_64-netboot-compute </a:t>
            </a:r>
            <a:r>
              <a:rPr lang="en-GB" i="1" dirty="0" err="1">
                <a:solidFill>
                  <a:schemeClr val="tx1"/>
                </a:solidFill>
              </a:rPr>
              <a:t>synclists</a:t>
            </a:r>
            <a:r>
              <a:rPr lang="en-GB" i="1" dirty="0">
                <a:solidFill>
                  <a:schemeClr val="tx1"/>
                </a:solidFill>
              </a:rPr>
              <a:t>="/install/custom/</a:t>
            </a:r>
            <a:r>
              <a:rPr lang="en-GB" i="1" dirty="0" err="1">
                <a:solidFill>
                  <a:schemeClr val="tx1"/>
                </a:solidFill>
              </a:rPr>
              <a:t>netboot</a:t>
            </a:r>
            <a:r>
              <a:rPr lang="en-GB" i="1" dirty="0">
                <a:solidFill>
                  <a:schemeClr val="tx1"/>
                </a:solidFill>
              </a:rPr>
              <a:t>/</a:t>
            </a:r>
            <a:r>
              <a:rPr lang="en-GB" i="1" dirty="0" err="1">
                <a:solidFill>
                  <a:schemeClr val="tx1"/>
                </a:solidFill>
              </a:rPr>
              <a:t>compute.synclist</a:t>
            </a:r>
            <a:r>
              <a:rPr lang="en-GB" i="1" dirty="0">
                <a:solidFill>
                  <a:schemeClr val="tx1"/>
                </a:solidFill>
              </a:rPr>
              <a:t>"</a:t>
            </a:r>
          </a:p>
          <a:p>
            <a:r>
              <a:rPr lang="en-GB" i="1" dirty="0">
                <a:solidFill>
                  <a:schemeClr val="tx1"/>
                </a:solidFill>
              </a:rPr>
              <a:t>					</a:t>
            </a:r>
          </a:p>
          <a:p>
            <a:r>
              <a:rPr lang="en-GB" sz="1000" i="1" dirty="0">
                <a:solidFill>
                  <a:schemeClr val="tx1"/>
                </a:solidFill>
              </a:rPr>
              <a:t>					 echo "/etc/passwd -&gt; /etc/passwd" &gt; /install/custom/</a:t>
            </a:r>
            <a:r>
              <a:rPr lang="en-GB" sz="1000" i="1" dirty="0" err="1">
                <a:solidFill>
                  <a:schemeClr val="tx1"/>
                </a:solidFill>
              </a:rPr>
              <a:t>netboot</a:t>
            </a:r>
            <a:r>
              <a:rPr lang="en-GB" sz="1000" i="1" dirty="0">
                <a:solidFill>
                  <a:schemeClr val="tx1"/>
                </a:solidFill>
              </a:rPr>
              <a:t>/</a:t>
            </a:r>
            <a:r>
              <a:rPr lang="en-GB" sz="1000" i="1" dirty="0" err="1">
                <a:solidFill>
                  <a:schemeClr val="tx1"/>
                </a:solidFill>
              </a:rPr>
              <a:t>compute.synclist</a:t>
            </a:r>
            <a:endParaRPr lang="en-GB" sz="1000" i="1" dirty="0">
              <a:solidFill>
                <a:schemeClr val="tx1"/>
              </a:solidFill>
            </a:endParaRPr>
          </a:p>
          <a:p>
            <a:r>
              <a:rPr lang="en-GB" sz="1000" i="1" dirty="0">
                <a:solidFill>
                  <a:schemeClr val="tx1"/>
                </a:solidFill>
              </a:rPr>
              <a:t>	</a:t>
            </a:r>
          </a:p>
          <a:p>
            <a:r>
              <a:rPr lang="en-GB" sz="1000" i="1" dirty="0">
                <a:solidFill>
                  <a:schemeClr val="tx1"/>
                </a:solidFill>
              </a:rPr>
              <a:t>	  				 echo "/etc/group -&gt; /etc/group" &gt;&gt; /install/custom/</a:t>
            </a:r>
            <a:r>
              <a:rPr lang="en-GB" sz="1000" i="1" dirty="0" err="1">
                <a:solidFill>
                  <a:schemeClr val="tx1"/>
                </a:solidFill>
              </a:rPr>
              <a:t>netboot</a:t>
            </a:r>
            <a:r>
              <a:rPr lang="en-GB" sz="1000" i="1" dirty="0">
                <a:solidFill>
                  <a:schemeClr val="tx1"/>
                </a:solidFill>
              </a:rPr>
              <a:t>/</a:t>
            </a:r>
            <a:r>
              <a:rPr lang="en-GB" sz="1000" i="1" dirty="0" err="1">
                <a:solidFill>
                  <a:schemeClr val="tx1"/>
                </a:solidFill>
              </a:rPr>
              <a:t>compute.synclist</a:t>
            </a:r>
            <a:endParaRPr lang="en-GB" sz="1000" i="1" dirty="0">
              <a:solidFill>
                <a:schemeClr val="tx1"/>
              </a:solidFill>
            </a:endParaRPr>
          </a:p>
          <a:p>
            <a:r>
              <a:rPr lang="en-GB" sz="1000" i="1" dirty="0">
                <a:solidFill>
                  <a:schemeClr val="tx1"/>
                </a:solidFill>
              </a:rPr>
              <a:t>	</a:t>
            </a:r>
          </a:p>
          <a:p>
            <a:r>
              <a:rPr lang="en-GB" sz="1000" i="1" dirty="0">
                <a:solidFill>
                  <a:schemeClr val="tx1"/>
                </a:solidFill>
              </a:rPr>
              <a:t>					echo "/etc/shadow -&gt; /etc/shadow" &gt;&gt; /install/custom/</a:t>
            </a:r>
            <a:r>
              <a:rPr lang="en-GB" sz="1000" i="1" dirty="0" err="1">
                <a:solidFill>
                  <a:schemeClr val="tx1"/>
                </a:solidFill>
              </a:rPr>
              <a:t>netboot</a:t>
            </a:r>
            <a:r>
              <a:rPr lang="en-GB" sz="1000" i="1" dirty="0">
                <a:solidFill>
                  <a:schemeClr val="tx1"/>
                </a:solidFill>
              </a:rPr>
              <a:t>/</a:t>
            </a:r>
            <a:r>
              <a:rPr lang="en-GB" sz="1000" i="1" dirty="0" err="1">
                <a:solidFill>
                  <a:schemeClr val="tx1"/>
                </a:solidFill>
              </a:rPr>
              <a:t>compute.synclist</a:t>
            </a:r>
            <a:endParaRPr lang="en-GB" sz="1000" i="1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68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97513-87F8-308E-D8FE-2B2A5A434EA4}"/>
              </a:ext>
            </a:extLst>
          </p:cNvPr>
          <p:cNvSpPr txBox="1"/>
          <p:nvPr/>
        </p:nvSpPr>
        <p:spPr>
          <a:xfrm>
            <a:off x="1334278" y="1502229"/>
            <a:ext cx="10618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Pack the root image into a compressed file that the net-booted nodes fetch using the </a:t>
            </a:r>
            <a:r>
              <a:rPr lang="en-GB" dirty="0" err="1">
                <a:solidFill>
                  <a:schemeClr val="tx1"/>
                </a:solidFill>
              </a:rPr>
              <a:t>xCAT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packimage</a:t>
            </a:r>
            <a:r>
              <a:rPr lang="en-GB" dirty="0">
                <a:solidFill>
                  <a:schemeClr val="tx1"/>
                </a:solidFill>
              </a:rPr>
              <a:t> tool.</a:t>
            </a:r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			# </a:t>
            </a:r>
            <a:r>
              <a:rPr lang="en-IN" i="1" dirty="0" err="1">
                <a:solidFill>
                  <a:schemeClr val="tx1"/>
                </a:solidFill>
              </a:rPr>
              <a:t>packimage</a:t>
            </a:r>
            <a:r>
              <a:rPr lang="en-IN" i="1" dirty="0">
                <a:solidFill>
                  <a:schemeClr val="tx1"/>
                </a:solidFill>
              </a:rPr>
              <a:t> centos7.9-x86_64-netboot-compute</a:t>
            </a:r>
            <a:r>
              <a:rPr lang="en-IN" dirty="0">
                <a:solidFill>
                  <a:schemeClr val="tx1"/>
                </a:solidFill>
              </a:rPr>
              <a:t>  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Add compute nodes into </a:t>
            </a:r>
            <a:r>
              <a:rPr lang="en-GB" dirty="0" err="1">
                <a:solidFill>
                  <a:schemeClr val="tx1"/>
                </a:solidFill>
              </a:rPr>
              <a:t>xCAT</a:t>
            </a:r>
            <a:r>
              <a:rPr lang="en-GB" dirty="0">
                <a:solidFill>
                  <a:schemeClr val="tx1"/>
                </a:solidFill>
              </a:rPr>
              <a:t> database: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i="1" dirty="0">
                <a:solidFill>
                  <a:schemeClr val="tx1"/>
                </a:solidFill>
              </a:rPr>
              <a:t>#mkdef -t node cn00 groups=</a:t>
            </a:r>
            <a:r>
              <a:rPr lang="en-IN" i="1" dirty="0" err="1">
                <a:solidFill>
                  <a:schemeClr val="tx1"/>
                </a:solidFill>
              </a:rPr>
              <a:t>compute,all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ip</a:t>
            </a:r>
            <a:r>
              <a:rPr lang="en-IN" i="1" dirty="0">
                <a:solidFill>
                  <a:schemeClr val="tx1"/>
                </a:solidFill>
              </a:rPr>
              <a:t>=10.10.10.3 mac=(mac of compute node) </a:t>
            </a:r>
            <a:r>
              <a:rPr lang="en-IN" i="1" dirty="0" err="1">
                <a:solidFill>
                  <a:schemeClr val="tx1"/>
                </a:solidFill>
              </a:rPr>
              <a:t>netboot</a:t>
            </a:r>
            <a:r>
              <a:rPr lang="en-IN" i="1" dirty="0">
                <a:solidFill>
                  <a:schemeClr val="tx1"/>
                </a:solidFill>
              </a:rPr>
              <a:t>=</a:t>
            </a:r>
            <a:r>
              <a:rPr lang="en-IN" i="1" dirty="0" err="1">
                <a:solidFill>
                  <a:schemeClr val="tx1"/>
                </a:solidFill>
              </a:rPr>
              <a:t>xnba</a:t>
            </a:r>
            <a:endParaRPr lang="en-IN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xCAT</a:t>
            </a:r>
            <a:r>
              <a:rPr lang="en-GB" dirty="0">
                <a:solidFill>
                  <a:schemeClr val="tx1"/>
                </a:solidFill>
              </a:rPr>
              <a:t> requires a network domain name specification for system-wide name resolution.</a:t>
            </a:r>
          </a:p>
          <a:p>
            <a:endParaRPr lang="en-IN" i="1" dirty="0">
              <a:solidFill>
                <a:schemeClr val="tx1"/>
              </a:solidFill>
            </a:endParaRPr>
          </a:p>
          <a:p>
            <a:r>
              <a:rPr lang="en-IN" i="1" dirty="0">
                <a:solidFill>
                  <a:schemeClr val="tx1"/>
                </a:solidFill>
              </a:rPr>
              <a:t>			#</a:t>
            </a:r>
            <a:r>
              <a:rPr lang="fr-FR" i="1" dirty="0" err="1">
                <a:solidFill>
                  <a:schemeClr val="tx1"/>
                </a:solidFill>
              </a:rPr>
              <a:t>chdef</a:t>
            </a:r>
            <a:r>
              <a:rPr lang="fr-FR" i="1" dirty="0">
                <a:solidFill>
                  <a:schemeClr val="tx1"/>
                </a:solidFill>
              </a:rPr>
              <a:t> -t site domain=cdac.in</a:t>
            </a:r>
            <a:endParaRPr lang="en-IN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A7F474-35A9-338B-5A34-22DFCEEFE551}"/>
              </a:ext>
            </a:extLst>
          </p:cNvPr>
          <p:cNvSpPr txBox="1"/>
          <p:nvPr/>
        </p:nvSpPr>
        <p:spPr>
          <a:xfrm>
            <a:off x="1987420" y="1586204"/>
            <a:ext cx="6503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Network Configuration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following command will add compute nodes to/etc/hosts file:</a:t>
            </a:r>
          </a:p>
          <a:p>
            <a:r>
              <a:rPr lang="en-GB" i="1" dirty="0">
                <a:solidFill>
                  <a:schemeClr val="tx1"/>
                </a:solidFill>
              </a:rPr>
              <a:t>			 </a:t>
            </a:r>
          </a:p>
          <a:p>
            <a:r>
              <a:rPr lang="en-GB" i="1" dirty="0">
                <a:solidFill>
                  <a:schemeClr val="tx1"/>
                </a:solidFill>
              </a:rPr>
              <a:t>			#makehosts</a:t>
            </a:r>
          </a:p>
          <a:p>
            <a:endParaRPr lang="en-GB" i="1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following command will add networks to the </a:t>
            </a:r>
            <a:r>
              <a:rPr lang="en-GB" dirty="0" err="1">
                <a:solidFill>
                  <a:schemeClr val="tx1"/>
                </a:solidFill>
              </a:rPr>
              <a:t>xCAT</a:t>
            </a:r>
            <a:r>
              <a:rPr lang="en-GB" dirty="0">
                <a:solidFill>
                  <a:schemeClr val="tx1"/>
                </a:solidFill>
              </a:rPr>
              <a:t> database</a:t>
            </a:r>
          </a:p>
          <a:p>
            <a:endParaRPr lang="en-GB" i="1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			#makenetworks</a:t>
            </a:r>
          </a:p>
          <a:p>
            <a:endParaRPr lang="en-GB" i="1" dirty="0">
              <a:solidFill>
                <a:schemeClr val="tx1"/>
              </a:solidFill>
            </a:endParaRPr>
          </a:p>
          <a:p>
            <a:endParaRPr lang="en-GB" i="1" dirty="0">
              <a:solidFill>
                <a:schemeClr val="tx1"/>
              </a:solidFill>
            </a:endParaRPr>
          </a:p>
          <a:p>
            <a:endParaRPr lang="en-IN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4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E3E18-695B-0C2B-B0C3-9C489F1B04B7}"/>
              </a:ext>
            </a:extLst>
          </p:cNvPr>
          <p:cNvSpPr txBox="1"/>
          <p:nvPr/>
        </p:nvSpPr>
        <p:spPr>
          <a:xfrm>
            <a:off x="1464907" y="1343608"/>
            <a:ext cx="9255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Configure </a:t>
            </a:r>
            <a:r>
              <a:rPr lang="en-GB" dirty="0" err="1">
                <a:solidFill>
                  <a:schemeClr val="tx1"/>
                </a:solidFill>
              </a:rPr>
              <a:t>dhcp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		</a:t>
            </a:r>
            <a:r>
              <a:rPr lang="en-GB" i="1" dirty="0">
                <a:solidFill>
                  <a:schemeClr val="tx1"/>
                </a:solidFill>
              </a:rPr>
              <a:t>#makedhcp –n</a:t>
            </a:r>
          </a:p>
          <a:p>
            <a:endParaRPr lang="en-GB" i="1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Configure DNS:</a:t>
            </a:r>
          </a:p>
          <a:p>
            <a:endParaRPr lang="en-GB" i="1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		#makedns –n</a:t>
            </a:r>
          </a:p>
          <a:p>
            <a:endParaRPr lang="en-GB" i="1" dirty="0">
              <a:solidFill>
                <a:schemeClr val="tx1"/>
              </a:solidFill>
            </a:endParaRPr>
          </a:p>
          <a:p>
            <a:endParaRPr lang="en-GB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Add desired provisioning image for computes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     </a:t>
            </a:r>
            <a:r>
              <a:rPr lang="en-IN" i="1" dirty="0">
                <a:solidFill>
                  <a:schemeClr val="tx1"/>
                </a:solidFill>
              </a:rPr>
              <a:t>#nodeset compute </a:t>
            </a:r>
            <a:r>
              <a:rPr lang="en-IN" i="1" dirty="0" err="1">
                <a:solidFill>
                  <a:schemeClr val="tx1"/>
                </a:solidFill>
              </a:rPr>
              <a:t>osimage</a:t>
            </a:r>
            <a:r>
              <a:rPr lang="en-IN" i="1" dirty="0">
                <a:solidFill>
                  <a:schemeClr val="tx1"/>
                </a:solidFill>
              </a:rPr>
              <a:t>=centos7.9-x86_64-netboot-compute</a:t>
            </a:r>
          </a:p>
        </p:txBody>
      </p:sp>
    </p:spTree>
    <p:extLst>
      <p:ext uri="{BB962C8B-B14F-4D97-AF65-F5344CB8AC3E}">
        <p14:creationId xmlns:p14="http://schemas.microsoft.com/office/powerpoint/2010/main" val="355630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522A78-3193-86FE-1D14-600E39B4389F}"/>
              </a:ext>
            </a:extLst>
          </p:cNvPr>
          <p:cNvSpPr txBox="1"/>
          <p:nvPr/>
        </p:nvSpPr>
        <p:spPr>
          <a:xfrm>
            <a:off x="5150498" y="3172408"/>
            <a:ext cx="726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Thank you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9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CB3603-5FCA-E85D-22FF-8539A9DBF374}"/>
              </a:ext>
            </a:extLst>
          </p:cNvPr>
          <p:cNvSpPr txBox="1"/>
          <p:nvPr/>
        </p:nvSpPr>
        <p:spPr>
          <a:xfrm>
            <a:off x="1268963" y="1148080"/>
            <a:ext cx="97131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n-lt"/>
              </a:rPr>
              <a:t>Index:</a:t>
            </a:r>
          </a:p>
          <a:p>
            <a:endParaRPr lang="en-GB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  <a:latin typeface="+mn-lt"/>
              </a:rPr>
              <a:t>xCAT</a:t>
            </a:r>
            <a:r>
              <a:rPr lang="en-IN" dirty="0">
                <a:solidFill>
                  <a:srgbClr val="000000"/>
                </a:solidFill>
                <a:latin typeface="+mn-lt"/>
              </a:rPr>
              <a:t>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  <a:latin typeface="+mn-lt"/>
              </a:rPr>
              <a:t>xCAT</a:t>
            </a:r>
            <a:r>
              <a:rPr lang="en-IN" dirty="0">
                <a:solidFill>
                  <a:srgbClr val="000000"/>
                </a:solidFill>
                <a:latin typeface="+mn-lt"/>
              </a:rPr>
              <a:t> Architecture &amp; Basic Functionality</a:t>
            </a:r>
          </a:p>
          <a:p>
            <a:r>
              <a:rPr lang="en-IN" dirty="0">
                <a:solidFill>
                  <a:srgbClr val="000000"/>
                </a:solidFill>
                <a:latin typeface="+mn-lt"/>
              </a:rPr>
              <a:t> </a:t>
            </a:r>
            <a:endParaRPr lang="en-IN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  <a:latin typeface="+mn-lt"/>
              </a:rPr>
              <a:t>xCAT</a:t>
            </a:r>
            <a:r>
              <a:rPr lang="en-IN" dirty="0">
                <a:solidFill>
                  <a:srgbClr val="000000"/>
                </a:solidFill>
                <a:latin typeface="+mn-lt"/>
              </a:rPr>
              <a:t> Commands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+mn-lt"/>
              </a:rPr>
              <a:t>Setting Up an </a:t>
            </a:r>
            <a:r>
              <a:rPr lang="en-IN" dirty="0" err="1">
                <a:solidFill>
                  <a:srgbClr val="000000"/>
                </a:solidFill>
                <a:latin typeface="+mn-lt"/>
              </a:rPr>
              <a:t>xCAT</a:t>
            </a:r>
            <a:r>
              <a:rPr lang="en-IN" dirty="0">
                <a:solidFill>
                  <a:srgbClr val="000000"/>
                </a:solidFill>
                <a:latin typeface="+mn-lt"/>
              </a:rPr>
              <a:t>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Condensed" panose="020B0502040204020203" pitchFamily="34" charset="0"/>
            </a:endParaRPr>
          </a:p>
          <a:p>
            <a:endParaRPr lang="en-IN" dirty="0">
              <a:solidFill>
                <a:srgbClr val="00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5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71B90-B52B-E099-30C9-E860C2B8ABC6}"/>
              </a:ext>
            </a:extLst>
          </p:cNvPr>
          <p:cNvSpPr txBox="1"/>
          <p:nvPr/>
        </p:nvSpPr>
        <p:spPr>
          <a:xfrm>
            <a:off x="754224" y="858417"/>
            <a:ext cx="106835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What is x? (</a:t>
            </a:r>
          </a:p>
          <a:p>
            <a:endParaRPr lang="en-IN" sz="180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  <a:latin typeface="+mj-lt"/>
              </a:rPr>
              <a:t>xCAT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Extreme Cloud Administration Toolkit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) open-source distributed computing management software developed by IBM, used for the deployment and administration of Linux</a:t>
            </a:r>
          </a:p>
          <a:p>
            <a:endParaRPr lang="en-GB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</a:rPr>
              <a:t>Client/server architecture</a:t>
            </a:r>
            <a:endParaRPr lang="en-GB" sz="180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sz="1800" dirty="0">
              <a:solidFill>
                <a:srgbClr val="3C3C3C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</a:rPr>
              <a:t>Hardware management </a:t>
            </a:r>
          </a:p>
          <a:p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</a:rPr>
              <a:t>Software provisioning and maintenance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</a:rPr>
              <a:t>Scalability</a:t>
            </a:r>
          </a:p>
          <a:p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</a:rPr>
              <a:t>Firmware and OS updates </a:t>
            </a:r>
            <a:endParaRPr lang="en-GB" dirty="0">
              <a:latin typeface="+mj-lt"/>
            </a:endParaRPr>
          </a:p>
          <a:p>
            <a:endParaRPr lang="en-IN" dirty="0">
              <a:solidFill>
                <a:srgbClr val="3C3C3C"/>
              </a:solidFill>
              <a:latin typeface="Arial" panose="020B0604020202020204" pitchFamily="34" charset="0"/>
            </a:endParaRPr>
          </a:p>
          <a:p>
            <a:endParaRPr lang="en-IN" sz="1800" dirty="0">
              <a:solidFill>
                <a:srgbClr val="3C3C3C"/>
              </a:solidFill>
              <a:effectLst/>
              <a:latin typeface="Arial" panose="020B0604020202020204" pitchFamily="34" charset="0"/>
            </a:endParaRPr>
          </a:p>
          <a:p>
            <a:endParaRPr lang="en-IN" sz="1800" dirty="0">
              <a:solidFill>
                <a:srgbClr val="3C3C3C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60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364DD-0DF2-0F68-6CAD-992B11BA19D1}"/>
              </a:ext>
            </a:extLst>
          </p:cNvPr>
          <p:cNvSpPr txBox="1"/>
          <p:nvPr/>
        </p:nvSpPr>
        <p:spPr>
          <a:xfrm>
            <a:off x="1455576" y="942392"/>
            <a:ext cx="8798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D676A-8AA5-86BA-2644-858C5DC1A8D1}"/>
              </a:ext>
            </a:extLst>
          </p:cNvPr>
          <p:cNvSpPr txBox="1"/>
          <p:nvPr/>
        </p:nvSpPr>
        <p:spPr>
          <a:xfrm>
            <a:off x="970384" y="1474236"/>
            <a:ext cx="107581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Diskless vs </a:t>
            </a:r>
            <a:r>
              <a:rPr lang="en-GB" b="1" dirty="0" err="1">
                <a:solidFill>
                  <a:schemeClr val="tx1"/>
                </a:solidFill>
                <a:latin typeface="+mj-lt"/>
              </a:rPr>
              <a:t>Diskfull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installation</a:t>
            </a:r>
          </a:p>
          <a:p>
            <a:endParaRPr lang="en-GB" b="1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In both cases, the clients (nodes) need to get the kernel/</a:t>
            </a:r>
            <a:r>
              <a:rPr lang="en-GB" dirty="0" err="1">
                <a:solidFill>
                  <a:schemeClr val="tx1"/>
                </a:solidFill>
                <a:effectLst/>
                <a:latin typeface="+mj-lt"/>
              </a:rPr>
              <a:t>initrd</a:t>
            </a:r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 through the network from the Master node (PXE server).</a:t>
            </a:r>
          </a:p>
          <a:p>
            <a:pPr algn="just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+mj-lt"/>
              </a:rPr>
              <a:t>A Diskless node is defined as one with </a:t>
            </a:r>
            <a:r>
              <a:rPr lang="en-GB" dirty="0" err="1">
                <a:solidFill>
                  <a:schemeClr val="tx1"/>
                </a:solidFill>
                <a:latin typeface="+mj-lt"/>
              </a:rPr>
              <a:t>no“state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  stored temporarily on RAM. </a:t>
            </a:r>
          </a:p>
          <a:p>
            <a:pPr algn="just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n-GB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GB" dirty="0" err="1">
                <a:solidFill>
                  <a:schemeClr val="tx1"/>
                </a:solidFill>
                <a:latin typeface="+mj-lt"/>
              </a:rPr>
              <a:t>Diskfull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node is defined as one with maintain the state, </a:t>
            </a:r>
            <a:r>
              <a:rPr lang="en-GB" dirty="0" err="1">
                <a:solidFill>
                  <a:schemeClr val="tx1"/>
                </a:solidFill>
                <a:latin typeface="+mj-lt"/>
              </a:rPr>
              <a:t>os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stored on HD.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  <a:effectLst/>
            </a:endParaRPr>
          </a:p>
          <a:p>
            <a:pPr algn="just"/>
            <a:endParaRPr lang="en-GB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37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7794-0FFA-3F1E-33A0-A0C0614281DE}"/>
              </a:ext>
            </a:extLst>
          </p:cNvPr>
          <p:cNvSpPr txBox="1"/>
          <p:nvPr/>
        </p:nvSpPr>
        <p:spPr>
          <a:xfrm>
            <a:off x="1399592" y="989045"/>
            <a:ext cx="9218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>
                <a:solidFill>
                  <a:schemeClr val="tx1"/>
                </a:solidFill>
                <a:effectLst/>
                <a:latin typeface="+mj-lt"/>
              </a:rPr>
              <a:t>xCAT</a:t>
            </a:r>
            <a:r>
              <a:rPr lang="en-GB" sz="1800" b="1" dirty="0">
                <a:solidFill>
                  <a:schemeClr val="tx1"/>
                </a:solidFill>
                <a:effectLst/>
                <a:latin typeface="+mj-lt"/>
              </a:rPr>
              <a:t> Provisioning Methods</a:t>
            </a:r>
          </a:p>
          <a:p>
            <a:endParaRPr lang="en-GB" b="1" dirty="0">
              <a:solidFill>
                <a:schemeClr val="tx1"/>
              </a:solidFill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+mj-lt"/>
              </a:rPr>
              <a:t>statefull</a:t>
            </a:r>
            <a:r>
              <a:rPr lang="en-GB" sz="1800" dirty="0">
                <a:solidFill>
                  <a:srgbClr val="000000"/>
                </a:solidFill>
                <a:effectLst/>
                <a:latin typeface="+mj-lt"/>
              </a:rPr>
              <a:t> installs to disk: Installation can be performed on a local hard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+mj-lt"/>
              </a:rPr>
              <a:t>stateless installs with no persistent media: Installation can be performed on a RAM</a:t>
            </a:r>
          </a:p>
          <a:p>
            <a:endParaRPr lang="en-GB" dirty="0">
              <a:solidFill>
                <a:srgbClr val="000000"/>
              </a:solidFill>
              <a:latin typeface="+mj-lt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+mj-lt"/>
              </a:rPr>
              <a:t>statelite</a:t>
            </a:r>
            <a:r>
              <a:rPr lang="en-GB" sz="1800" dirty="0">
                <a:solidFill>
                  <a:srgbClr val="000000"/>
                </a:solidFill>
                <a:effectLst/>
                <a:latin typeface="+mj-lt"/>
              </a:rPr>
              <a:t> installs: it is one intermediate state between “stateful” and “stateless”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953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E96A4-13E6-AC50-5072-40CB2792117C}"/>
              </a:ext>
            </a:extLst>
          </p:cNvPr>
          <p:cNvSpPr txBox="1"/>
          <p:nvPr/>
        </p:nvSpPr>
        <p:spPr>
          <a:xfrm>
            <a:off x="1435359" y="662933"/>
            <a:ext cx="9321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1" dirty="0">
              <a:solidFill>
                <a:srgbClr val="7889FB"/>
              </a:solidFill>
              <a:effectLst/>
              <a:latin typeface="Arial-BoldMT"/>
            </a:endParaRPr>
          </a:p>
          <a:p>
            <a:endParaRPr lang="en-IN" b="1" dirty="0">
              <a:solidFill>
                <a:srgbClr val="7889FB"/>
              </a:solidFill>
              <a:latin typeface="+mn-lt"/>
            </a:endParaRPr>
          </a:p>
          <a:p>
            <a:r>
              <a:rPr lang="en-IN" sz="1800" b="1" dirty="0" err="1">
                <a:solidFill>
                  <a:schemeClr val="tx1"/>
                </a:solidFill>
                <a:effectLst/>
                <a:latin typeface="+mn-lt"/>
              </a:rPr>
              <a:t>xCAT</a:t>
            </a:r>
            <a:r>
              <a:rPr lang="en-IN" sz="1800" b="1" dirty="0">
                <a:solidFill>
                  <a:schemeClr val="tx1"/>
                </a:solidFill>
                <a:effectLst/>
                <a:latin typeface="+mn-lt"/>
              </a:rPr>
              <a:t> Commands</a:t>
            </a:r>
          </a:p>
          <a:p>
            <a:endParaRPr lang="en-IN" b="1" dirty="0">
              <a:solidFill>
                <a:srgbClr val="7889FB"/>
              </a:solidFill>
              <a:latin typeface="+mn-lt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There are commands for: </a:t>
            </a:r>
          </a:p>
          <a:p>
            <a:endParaRPr lang="en-IN" dirty="0">
              <a:latin typeface="+mn-lt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– </a:t>
            </a:r>
            <a:r>
              <a:rPr lang="en-IN" sz="1800" b="1" dirty="0">
                <a:solidFill>
                  <a:srgbClr val="000000"/>
                </a:solidFill>
                <a:effectLst/>
                <a:latin typeface="+mn-lt"/>
              </a:rPr>
              <a:t>Database support </a:t>
            </a:r>
            <a:endParaRPr lang="en-IN" dirty="0">
              <a:latin typeface="+mn-lt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•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chtab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chdef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lsdef,mkdef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rmdef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tabdump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tabedit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 ... </a:t>
            </a:r>
          </a:p>
          <a:p>
            <a:endParaRPr lang="en-IN" dirty="0">
              <a:latin typeface="+mn-lt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 – </a:t>
            </a:r>
            <a:r>
              <a:rPr lang="en-IN" sz="1800" b="1" dirty="0">
                <a:solidFill>
                  <a:srgbClr val="000000"/>
                </a:solidFill>
                <a:effectLst/>
                <a:latin typeface="+mn-lt"/>
              </a:rPr>
              <a:t>Deployment </a:t>
            </a:r>
            <a:endParaRPr lang="en-IN" dirty="0">
              <a:latin typeface="+mn-lt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•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copycds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genimage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,…</a:t>
            </a:r>
          </a:p>
          <a:p>
            <a:endParaRPr lang="en-IN" sz="18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– </a:t>
            </a:r>
            <a:r>
              <a:rPr lang="en-IN" sz="1800" b="1" dirty="0">
                <a:solidFill>
                  <a:srgbClr val="000000"/>
                </a:solidFill>
                <a:effectLst/>
                <a:latin typeface="+mn-lt"/>
              </a:rPr>
              <a:t>Others </a:t>
            </a:r>
            <a:endParaRPr lang="en-IN" dirty="0">
              <a:latin typeface="+mn-lt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•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makenetworks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makehost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n-lt"/>
              </a:rPr>
              <a:t>makedhcp</a:t>
            </a:r>
            <a:r>
              <a:rPr lang="en-IN" sz="1800" dirty="0">
                <a:solidFill>
                  <a:srgbClr val="000000"/>
                </a:solidFill>
                <a:effectLst/>
                <a:latin typeface="+mn-lt"/>
              </a:rPr>
              <a:t>, ...</a:t>
            </a:r>
          </a:p>
          <a:p>
            <a:endParaRPr lang="en-IN" sz="1800" dirty="0">
              <a:solidFill>
                <a:srgbClr val="000000"/>
              </a:solidFill>
              <a:effectLst/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79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E0456-EEAE-9C23-196C-585448EFCB2F}"/>
              </a:ext>
            </a:extLst>
          </p:cNvPr>
          <p:cNvSpPr txBox="1"/>
          <p:nvPr/>
        </p:nvSpPr>
        <p:spPr>
          <a:xfrm>
            <a:off x="1073020" y="1166327"/>
            <a:ext cx="8612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  <a:latin typeface="+mj-lt"/>
              </a:rPr>
              <a:t>chdef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: Change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xCAT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data object definitions.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lsdef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: Use this command to list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xCAT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data object definitions.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mkdef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: Create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xCAT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data object definitions.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nodeset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: set the boot state for a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noderange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,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It tells </a:t>
            </a:r>
            <a:r>
              <a:rPr lang="en-GB" dirty="0" err="1">
                <a:solidFill>
                  <a:schemeClr val="tx1"/>
                </a:solidFill>
                <a:latin typeface="+mj-lt"/>
              </a:rPr>
              <a:t>xCAT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what you want to happen the next time the nodes are booted up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777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45B71-A1B9-C8F5-3318-EA357E69F18B}"/>
              </a:ext>
            </a:extLst>
          </p:cNvPr>
          <p:cNvSpPr txBox="1"/>
          <p:nvPr/>
        </p:nvSpPr>
        <p:spPr>
          <a:xfrm>
            <a:off x="1483566" y="830424"/>
            <a:ext cx="8976049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  <a:effectLst/>
                <a:latin typeface="+mj-lt"/>
              </a:rPr>
              <a:t>Setting Up an </a:t>
            </a:r>
            <a:r>
              <a:rPr lang="en-GB" sz="1800" b="1" dirty="0" err="1">
                <a:solidFill>
                  <a:schemeClr val="tx1"/>
                </a:solidFill>
                <a:effectLst/>
                <a:latin typeface="+mj-lt"/>
              </a:rPr>
              <a:t>xCAT</a:t>
            </a:r>
            <a:r>
              <a:rPr lang="en-GB" sz="1800" b="1" dirty="0">
                <a:solidFill>
                  <a:schemeClr val="tx1"/>
                </a:solidFill>
                <a:effectLst/>
                <a:latin typeface="+mj-lt"/>
              </a:rPr>
              <a:t> master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</a:rPr>
              <a:t>Disable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j-lt"/>
              </a:rPr>
              <a:t>SELinux</a:t>
            </a:r>
            <a:r>
              <a:rPr lang="en-IN" sz="1800" dirty="0">
                <a:solidFill>
                  <a:srgbClr val="000000"/>
                </a:solidFill>
                <a:effectLst/>
                <a:latin typeface="+mj-lt"/>
              </a:rPr>
              <a:t> and firewall if on a secure network.</a:t>
            </a:r>
          </a:p>
          <a:p>
            <a:endParaRPr lang="en-IN" sz="180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+mj-lt"/>
              </a:rPr>
              <a:t>Configure NTP, hostname, and DNS or some hostname resolution method.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+mj-lt"/>
              </a:rPr>
              <a:t>Setup basic /etc/hosts file with the localhost.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+mj-lt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+mj-lt"/>
              </a:rPr>
              <a:t>		</a:t>
            </a:r>
            <a:r>
              <a:rPr lang="en-GB" sz="1800" i="1" dirty="0">
                <a:solidFill>
                  <a:srgbClr val="000000"/>
                </a:solidFill>
                <a:effectLst/>
                <a:latin typeface="+mj-lt"/>
              </a:rPr>
              <a:t>#vim /etc/hosts</a:t>
            </a:r>
          </a:p>
          <a:p>
            <a:r>
              <a:rPr lang="en-GB" i="1" dirty="0">
                <a:solidFill>
                  <a:srgbClr val="000000"/>
                </a:solidFill>
                <a:latin typeface="+mj-lt"/>
              </a:rPr>
              <a:t>			10.10.10.2  master</a:t>
            </a:r>
            <a:endParaRPr lang="en-GB" sz="1800" i="1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+mj-lt"/>
              </a:rPr>
              <a:t>A collection of tools and program to manage yum repositories</a:t>
            </a:r>
          </a:p>
          <a:p>
            <a:r>
              <a:rPr lang="en-GB" dirty="0">
                <a:solidFill>
                  <a:srgbClr val="000000"/>
                </a:solidFill>
                <a:latin typeface="+mj-lt"/>
              </a:rPr>
              <a:t>		</a:t>
            </a:r>
          </a:p>
          <a:p>
            <a:r>
              <a:rPr lang="en-GB" dirty="0">
                <a:solidFill>
                  <a:srgbClr val="000000"/>
                </a:solidFill>
                <a:latin typeface="+mj-lt"/>
              </a:rPr>
              <a:t>		#</a:t>
            </a:r>
            <a:r>
              <a:rPr lang="en-GB" i="1" dirty="0">
                <a:solidFill>
                  <a:srgbClr val="000000"/>
                </a:solidFill>
                <a:latin typeface="+mj-lt"/>
              </a:rPr>
              <a:t>yum install yum-utils</a:t>
            </a:r>
          </a:p>
          <a:p>
            <a:endParaRPr lang="en-GB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+mj-lt"/>
              </a:rPr>
              <a:t>Add </a:t>
            </a:r>
            <a:r>
              <a:rPr lang="en-GB" dirty="0" err="1">
                <a:solidFill>
                  <a:srgbClr val="000000"/>
                </a:solidFill>
                <a:latin typeface="+mj-lt"/>
              </a:rPr>
              <a:t>xCAT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+mj-lt"/>
              </a:rPr>
              <a:t>respos</a:t>
            </a:r>
            <a:endParaRPr lang="en-GB" dirty="0">
              <a:solidFill>
                <a:srgbClr val="000000"/>
              </a:solidFill>
              <a:latin typeface="+mj-lt"/>
            </a:endParaRPr>
          </a:p>
          <a:p>
            <a:endParaRPr lang="en-GB" dirty="0">
              <a:solidFill>
                <a:srgbClr val="000000"/>
              </a:solidFill>
              <a:latin typeface="+mj-lt"/>
            </a:endParaRPr>
          </a:p>
          <a:p>
            <a:r>
              <a:rPr lang="en-GB" sz="1200" dirty="0" err="1">
                <a:solidFill>
                  <a:schemeClr val="accent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wget</a:t>
            </a:r>
            <a:r>
              <a:rPr lang="en-GB" sz="1200" dirty="0">
                <a:solidFill>
                  <a:schemeClr val="accent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-P /etc/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yum.repos.d</a:t>
            </a:r>
            <a:r>
              <a:rPr lang="en-GB" sz="1200" dirty="0">
                <a:solidFill>
                  <a:schemeClr val="accent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https://xcat.org/files/xcat/repos/yum/latest/xcat-core/xcat-core.repo</a:t>
            </a:r>
          </a:p>
          <a:p>
            <a:endParaRPr lang="en-GB" sz="1200" dirty="0">
              <a:solidFill>
                <a:schemeClr val="accent2"/>
              </a:solidFill>
              <a:latin typeface="+mj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1200" dirty="0" err="1">
                <a:solidFill>
                  <a:schemeClr val="accent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wget</a:t>
            </a:r>
            <a:r>
              <a:rPr lang="en-GB" sz="1200" dirty="0">
                <a:solidFill>
                  <a:schemeClr val="accent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-P /etc/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yum.repos.d</a:t>
            </a:r>
            <a:r>
              <a:rPr lang="en-GB" sz="1200" dirty="0">
                <a:solidFill>
                  <a:schemeClr val="accent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200" dirty="0">
                <a:solidFill>
                  <a:schemeClr val="accent2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https://xcat.org/files/xcat/repos/yum/xcat-dep/rh7/x86_64/xcat-dep.repo</a:t>
            </a:r>
            <a:endParaRPr lang="en-GB" sz="1200" dirty="0">
              <a:solidFill>
                <a:schemeClr val="accent2"/>
              </a:solidFill>
              <a:effectLst/>
              <a:latin typeface="+mj-lt"/>
            </a:endParaRPr>
          </a:p>
          <a:p>
            <a:endParaRPr lang="en-GB" sz="1200" dirty="0">
              <a:solidFill>
                <a:schemeClr val="accent2"/>
              </a:solidFill>
              <a:latin typeface="+mj-lt"/>
            </a:endParaRPr>
          </a:p>
          <a:p>
            <a:endParaRPr lang="fr-FR" i="1" dirty="0">
              <a:solidFill>
                <a:srgbClr val="000000"/>
              </a:solidFill>
              <a:latin typeface="Arial-ItalicMT"/>
            </a:endParaRPr>
          </a:p>
          <a:p>
            <a:endParaRPr lang="fr-FR" sz="1800" i="1" dirty="0">
              <a:solidFill>
                <a:srgbClr val="000000"/>
              </a:solidFill>
              <a:effectLst/>
              <a:latin typeface="Arial-ItalicMT"/>
            </a:endParaRPr>
          </a:p>
          <a:p>
            <a:endParaRPr lang="fr-FR" sz="1800" i="1" dirty="0">
              <a:solidFill>
                <a:srgbClr val="000000"/>
              </a:solidFill>
              <a:effectLst/>
              <a:latin typeface="Arial-Italic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17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F9FFDF-B801-CCA0-0B38-1689A0FCFF62}"/>
              </a:ext>
            </a:extLst>
          </p:cNvPr>
          <p:cNvSpPr txBox="1"/>
          <p:nvPr/>
        </p:nvSpPr>
        <p:spPr>
          <a:xfrm>
            <a:off x="1035698" y="1324947"/>
            <a:ext cx="8341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+mn-lt"/>
              </a:rPr>
              <a:t>Install Third-party(extra-package) repository</a:t>
            </a:r>
          </a:p>
          <a:p>
            <a:r>
              <a:rPr lang="en-GB" i="1" dirty="0">
                <a:solidFill>
                  <a:srgbClr val="000000"/>
                </a:solidFill>
                <a:latin typeface="+mn-lt"/>
              </a:rPr>
              <a:t>            </a:t>
            </a:r>
          </a:p>
          <a:p>
            <a:r>
              <a:rPr lang="en-GB" i="1" dirty="0">
                <a:solidFill>
                  <a:srgbClr val="000000"/>
                </a:solidFill>
                <a:latin typeface="+mn-lt"/>
              </a:rPr>
              <a:t>		yum install </a:t>
            </a:r>
            <a:r>
              <a:rPr lang="en-GB" i="1" dirty="0" err="1">
                <a:solidFill>
                  <a:srgbClr val="000000"/>
                </a:solidFill>
                <a:latin typeface="+mn-lt"/>
              </a:rPr>
              <a:t>epel</a:t>
            </a:r>
            <a:r>
              <a:rPr lang="en-GB" i="1" dirty="0">
                <a:solidFill>
                  <a:srgbClr val="000000"/>
                </a:solidFill>
                <a:latin typeface="+mn-lt"/>
              </a:rPr>
              <a:t>-release</a:t>
            </a:r>
          </a:p>
          <a:p>
            <a:endParaRPr lang="en-GB" sz="180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Install 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xCAT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using yum</a:t>
            </a:r>
          </a:p>
          <a:p>
            <a:r>
              <a:rPr lang="en-IN" dirty="0">
                <a:solidFill>
                  <a:schemeClr val="tx1"/>
                </a:solidFill>
                <a:latin typeface="+mn-lt"/>
              </a:rPr>
              <a:t>		</a:t>
            </a:r>
          </a:p>
          <a:p>
            <a:r>
              <a:rPr lang="en-IN" dirty="0">
                <a:solidFill>
                  <a:schemeClr val="tx1"/>
                </a:solidFill>
                <a:latin typeface="+mn-lt"/>
              </a:rPr>
              <a:t>		</a:t>
            </a:r>
            <a:r>
              <a:rPr lang="en-IN" i="1" dirty="0">
                <a:solidFill>
                  <a:schemeClr val="tx1"/>
                </a:solidFill>
                <a:latin typeface="+mn-lt"/>
              </a:rPr>
              <a:t>yum install </a:t>
            </a:r>
            <a:r>
              <a:rPr lang="en-IN" i="1" dirty="0" err="1">
                <a:solidFill>
                  <a:schemeClr val="tx1"/>
                </a:solidFill>
                <a:latin typeface="+mn-lt"/>
              </a:rPr>
              <a:t>xCAT</a:t>
            </a:r>
            <a:endParaRPr lang="en-IN" i="1" dirty="0">
              <a:solidFill>
                <a:schemeClr val="tx1"/>
              </a:solidFill>
              <a:latin typeface="+mn-lt"/>
            </a:endParaRPr>
          </a:p>
          <a:p>
            <a:endParaRPr lang="en-IN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Enable 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xCAT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installation</a:t>
            </a:r>
          </a:p>
          <a:p>
            <a:r>
              <a:rPr lang="en-IN" dirty="0">
                <a:solidFill>
                  <a:schemeClr val="tx1"/>
                </a:solidFill>
                <a:latin typeface="+mn-lt"/>
              </a:rPr>
              <a:t>        </a:t>
            </a:r>
          </a:p>
          <a:p>
            <a:r>
              <a:rPr lang="en-IN" sz="1800" i="1" dirty="0">
                <a:solidFill>
                  <a:srgbClr val="000000"/>
                </a:solidFill>
                <a:effectLst/>
                <a:latin typeface="+mn-lt"/>
              </a:rPr>
              <a:t>            </a:t>
            </a:r>
            <a:r>
              <a:rPr lang="fr-FR" sz="1800" i="1" dirty="0">
                <a:solidFill>
                  <a:srgbClr val="000000"/>
                </a:solidFill>
                <a:effectLst/>
                <a:latin typeface="+mn-lt"/>
              </a:rPr>
              <a:t>source /etc/profile.d/xcat.sh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7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Tahoma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DejaVu Sans" panose="020B06030308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DejaVu Sans" panose="020B0603030804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198</TotalTime>
  <Words>820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Arial-BoldMT</vt:lpstr>
      <vt:lpstr>Arial-ItalicMT</vt:lpstr>
      <vt:lpstr>Bahnschrift Condensed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Gayatri Gomase</dc:creator>
  <cp:lastModifiedBy>Gayatri Gomase</cp:lastModifiedBy>
  <cp:revision>8</cp:revision>
  <dcterms:created xsi:type="dcterms:W3CDTF">2023-06-02T04:31:48Z</dcterms:created>
  <dcterms:modified xsi:type="dcterms:W3CDTF">2023-06-02T07:50:44Z</dcterms:modified>
</cp:coreProperties>
</file>