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9" r:id="rId3"/>
    <p:sldId id="259" r:id="rId4"/>
    <p:sldId id="333" r:id="rId5"/>
    <p:sldId id="313" r:id="rId6"/>
    <p:sldId id="337" r:id="rId7"/>
    <p:sldId id="350" r:id="rId8"/>
    <p:sldId id="335" r:id="rId9"/>
    <p:sldId id="336" r:id="rId10"/>
    <p:sldId id="341" r:id="rId11"/>
    <p:sldId id="351" r:id="rId12"/>
    <p:sldId id="267" r:id="rId13"/>
    <p:sldId id="348" r:id="rId14"/>
    <p:sldId id="353" r:id="rId15"/>
    <p:sldId id="352" r:id="rId16"/>
    <p:sldId id="354" r:id="rId17"/>
    <p:sldId id="355" r:id="rId18"/>
    <p:sldId id="356" r:id="rId19"/>
    <p:sldId id="331" r:id="rId20"/>
    <p:sldId id="357" r:id="rId21"/>
    <p:sldId id="31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206" autoAdjust="0"/>
  </p:normalViewPr>
  <p:slideViewPr>
    <p:cSldViewPr snapToGrid="0" showGuides="1">
      <p:cViewPr varScale="1">
        <p:scale>
          <a:sx n="86" d="100"/>
          <a:sy n="86" d="100"/>
        </p:scale>
        <p:origin x="97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t>7/14/2024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7/14/2024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7/14/2024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holar.google.com/scholar_lookup?author=G+Kaur&amp;author=R+Sinha&amp;author=PK+Tiwari&amp;author=SK+Yadav&amp;author=P+Pandey&amp;author=R+Raj+&amp;publication_year=2021&amp;title=Face+mask+recognition+system+using+CNN+model&amp;journal=Neurosci+Inform.&amp;volume=2&amp;pages=100035" TargetMode="External"/><Relationship Id="rId2" Type="http://schemas.openxmlformats.org/officeDocument/2006/relationships/hyperlink" Target="https://doi.org/10.1016/j.neuri.2021.10003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711" y="976462"/>
            <a:ext cx="7700042" cy="3882170"/>
          </a:xfrm>
        </p:spPr>
        <p:txBody>
          <a:bodyPr>
            <a:normAutofit fontScale="90000"/>
          </a:bodyPr>
          <a:lstStyle/>
          <a:p>
            <a:pPr algn="just"/>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ACCURATE FACE MASK DETECTION SYSTEM USING DEEP LEARNING AND YOLOv8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IN" b="1" dirty="0"/>
              <a:t>                   </a:t>
            </a:r>
            <a:br>
              <a:rPr lang="en-IN" b="1" dirty="0"/>
            </a:br>
            <a:r>
              <a:rPr lang="en-IN" sz="3100" b="1" dirty="0"/>
              <a:t> </a:t>
            </a:r>
          </a:p>
        </p:txBody>
      </p:sp>
      <p:pic>
        <p:nvPicPr>
          <p:cNvPr id="1026" name="Picture 2" descr="Image result for velte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85" y="630195"/>
            <a:ext cx="1989437" cy="1729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83280" y="4512364"/>
            <a:ext cx="286422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SUPERVISOR</a:t>
            </a:r>
          </a:p>
          <a:p>
            <a:r>
              <a:rPr lang="en-US" dirty="0">
                <a:latin typeface="Times New Roman" panose="02020603050405020304" pitchFamily="18" charset="0"/>
                <a:cs typeface="Times New Roman" panose="02020603050405020304" pitchFamily="18" charset="0"/>
              </a:rPr>
              <a:t>Ms. SUBHA K J</a:t>
            </a:r>
          </a:p>
          <a:p>
            <a:r>
              <a:rPr lang="en-IN" dirty="0">
                <a:latin typeface="Times New Roman" panose="02020603050405020304" pitchFamily="18" charset="0"/>
                <a:cs typeface="Times New Roman" panose="02020603050405020304" pitchFamily="18" charset="0"/>
              </a:rPr>
              <a:t>Assistant Professor / ECE</a:t>
            </a:r>
          </a:p>
        </p:txBody>
      </p:sp>
      <p:sp>
        <p:nvSpPr>
          <p:cNvPr id="6" name="TextBox 5"/>
          <p:cNvSpPr txBox="1"/>
          <p:nvPr/>
        </p:nvSpPr>
        <p:spPr>
          <a:xfrm>
            <a:off x="6338656" y="4512364"/>
            <a:ext cx="5148005"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T.VIKAS REDDY                               (VTU20401)</a:t>
            </a:r>
          </a:p>
          <a:p>
            <a:r>
              <a:rPr lang="en-US" dirty="0">
                <a:latin typeface="Times New Roman" panose="02020603050405020304" pitchFamily="18" charset="0"/>
                <a:cs typeface="Times New Roman" panose="02020603050405020304" pitchFamily="18" charset="0"/>
              </a:rPr>
              <a:t>P.VANDANA                                      (VTU20369)</a:t>
            </a:r>
          </a:p>
          <a:p>
            <a:r>
              <a:rPr lang="en-US" dirty="0">
                <a:latin typeface="Times New Roman" panose="02020603050405020304" pitchFamily="18" charset="0"/>
                <a:cs typeface="Times New Roman" panose="02020603050405020304" pitchFamily="18" charset="0"/>
              </a:rPr>
              <a:t>L.SRIRAMA KOTESWARARAO     (VTU21249)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A67EA-3CC5-B2FE-13A2-D0C971D4618A}"/>
              </a:ext>
            </a:extLst>
          </p:cNvPr>
          <p:cNvSpPr txBox="1"/>
          <p:nvPr/>
        </p:nvSpPr>
        <p:spPr>
          <a:xfrm>
            <a:off x="1068891" y="2021542"/>
            <a:ext cx="10208709" cy="3477875"/>
          </a:xfrm>
          <a:prstGeom prst="rect">
            <a:avLst/>
          </a:prstGeom>
          <a:noFill/>
        </p:spPr>
        <p:txBody>
          <a:bodyPr wrap="square">
            <a:spAutoFit/>
          </a:bodyPr>
          <a:lstStyle/>
          <a:p>
            <a:pPr algn="just"/>
            <a:r>
              <a:rPr lang="en-IN" sz="2000" b="1" u="sng" dirty="0">
                <a:latin typeface="Times New Roman" panose="02020603050405020304" pitchFamily="18" charset="0"/>
                <a:cs typeface="Times New Roman" panose="02020603050405020304" pitchFamily="18" charset="0"/>
              </a:rPr>
              <a:t>3. Model Training</a:t>
            </a:r>
            <a:r>
              <a:rPr lang="en-IN"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trained using MobileNet: Train a dataset using the labelled training data. 20% of the data 777 images are used for training.</a:t>
            </a:r>
          </a:p>
          <a:p>
            <a:pPr algn="just"/>
            <a:r>
              <a:rPr lang="en-US" sz="2000" b="1" u="sng" dirty="0">
                <a:latin typeface="Times New Roman" panose="02020603050405020304" pitchFamily="18" charset="0"/>
                <a:cs typeface="Times New Roman" panose="02020603050405020304" pitchFamily="18" charset="0"/>
              </a:rPr>
              <a:t>4.Model Testing</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Load the saved model: Once the model training is complete, Evaluate the model YOLOv8.</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 as input to facemask detection model: Feed the preprocessed images containing detected faces as input to the trained YoloV8 model.</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80% of the data which means 3106 images are used for testing.</a:t>
            </a:r>
          </a:p>
          <a:p>
            <a:pPr algn="just"/>
            <a:r>
              <a:rPr lang="en-IN" sz="2000" b="1" u="sng" dirty="0">
                <a:latin typeface="Times New Roman" panose="02020603050405020304" pitchFamily="18" charset="0"/>
                <a:cs typeface="Times New Roman" panose="02020603050405020304" pitchFamily="18" charset="0"/>
              </a:rPr>
              <a:t>5. Output: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will output predictions for each image, classifying it as either "MASK</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"NO MASK".</a:t>
            </a:r>
            <a:endParaRPr lang="en-IN" sz="20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105622EC-6790-6A98-7965-35940EB8F45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endParaRPr lang="en-IN" dirty="0"/>
          </a:p>
        </p:txBody>
      </p:sp>
    </p:spTree>
    <p:extLst>
      <p:ext uri="{BB962C8B-B14F-4D97-AF65-F5344CB8AC3E}">
        <p14:creationId xmlns:p14="http://schemas.microsoft.com/office/powerpoint/2010/main" val="193613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A67EA-3CC5-B2FE-13A2-D0C971D4618A}"/>
              </a:ext>
            </a:extLst>
          </p:cNvPr>
          <p:cNvSpPr txBox="1"/>
          <p:nvPr/>
        </p:nvSpPr>
        <p:spPr>
          <a:xfrm>
            <a:off x="1068891" y="2021542"/>
            <a:ext cx="10208709" cy="4093428"/>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Convolutional Neural Network (CNN)</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Convolutional Neural Network (CNN) serves as the underlying algorithm. CNNs are particularly well-suited for image recognition tasks, making them a natural choice for this facial mask detection application.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CNN architecture is designed to automatically learn hierarchical representations of features from facial images, enabling the model to discern patterns associated with the presence or absence of face masks.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specific design of the CNN architecture, including the number and configuration of convolutional layers, pooling layers, and fully connected layers, is tailored to optimize the model's ability to capture intricate features relevant to mask recognition.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transfer learning is explored, leveraging pre-trained CNN models such as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105622EC-6790-6A98-7965-35940EB8F459}"/>
              </a:ext>
            </a:extLst>
          </p:cNvPr>
          <p:cNvSpPr>
            <a:spLocks noGrp="1"/>
          </p:cNvSpPr>
          <p:nvPr>
            <p:ph type="title"/>
          </p:nvPr>
        </p:nvSpPr>
        <p:spPr/>
        <p:txBody>
          <a:bodyPr/>
          <a:lstStyle/>
          <a:p>
            <a:pPr algn="ctr"/>
            <a:r>
              <a:rPr lang="en-IN" dirty="0"/>
              <a:t>ALGORITHM used</a:t>
            </a:r>
          </a:p>
        </p:txBody>
      </p:sp>
    </p:spTree>
    <p:extLst>
      <p:ext uri="{BB962C8B-B14F-4D97-AF65-F5344CB8AC3E}">
        <p14:creationId xmlns:p14="http://schemas.microsoft.com/office/powerpoint/2010/main" val="75668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Software Used</a:t>
            </a:r>
            <a:endParaRPr lang="en-IN" dirty="0"/>
          </a:p>
        </p:txBody>
      </p:sp>
      <p:sp>
        <p:nvSpPr>
          <p:cNvPr id="3" name="Content Placeholder 2"/>
          <p:cNvSpPr>
            <a:spLocks noGrp="1"/>
          </p:cNvSpPr>
          <p:nvPr>
            <p:ph sz="half" idx="1"/>
          </p:nvPr>
        </p:nvSpPr>
        <p:spPr>
          <a:xfrm>
            <a:off x="1154953" y="2603500"/>
            <a:ext cx="9570712" cy="3416301"/>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568171" y="1864194"/>
            <a:ext cx="11336784"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a:t>
            </a:r>
          </a:p>
          <a:p>
            <a:pPr algn="just"/>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Google Collab</a:t>
            </a:r>
            <a:r>
              <a:rPr lang="en-US" sz="2000" dirty="0">
                <a:latin typeface="Times New Roman" panose="02020603050405020304" pitchFamily="18" charset="0"/>
                <a:cs typeface="Times New Roman" panose="02020603050405020304" pitchFamily="18" charset="0"/>
              </a:rPr>
              <a: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short for </a:t>
            </a:r>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 is a free cloud-based platform developed by Google that allows users to write and execute Python code in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notebooks. It provides a powerful environment with access to free GPU and TPU resources, making it ideal for machine learning and data analysis tasks.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integrates seamlessly with Google Drive, enabling easy storage and sharing of notebooks. It supports various popular libraries and frameworks,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facilitating advanced computations and model training.</a:t>
            </a:r>
          </a:p>
          <a:p>
            <a:pPr algn="just"/>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Visual studio</a:t>
            </a:r>
            <a:r>
              <a:rPr lang="en-US" sz="2000" dirty="0">
                <a:latin typeface="Times New Roman" panose="02020603050405020304" pitchFamily="18" charset="0"/>
                <a:cs typeface="Times New Roman" panose="02020603050405020304" pitchFamily="18" charset="0"/>
              </a:rPr>
              <a:t>: Visual Studio is a comprehensive integrated development environment (IDE) developed by Microsoft, used for building, debugging, and deploying applications across multiple platforms. It supports a wide range of programming languages, including C#, C++, Python, and JavaScript, offering robust tools for code editing, debugging, and version control. Visual Studio provides advanced features like IntelliSense code completion, integrated testing frameworks, and a powerful debugger.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975369" y="901084"/>
            <a:ext cx="7585513" cy="1049235"/>
          </a:xfrm>
        </p:spPr>
        <p:txBody>
          <a:bodyPr/>
          <a:lstStyle/>
          <a:p>
            <a:r>
              <a:rPr lang="en-US" dirty="0"/>
              <a:t>Source code</a:t>
            </a:r>
            <a:endParaRPr lang="en-IN" dirty="0"/>
          </a:p>
        </p:txBody>
      </p:sp>
      <p:pic>
        <p:nvPicPr>
          <p:cNvPr id="3" name="Picture 2">
            <a:extLst>
              <a:ext uri="{FF2B5EF4-FFF2-40B4-BE49-F238E27FC236}">
                <a16:creationId xmlns:a16="http://schemas.microsoft.com/office/drawing/2014/main" id="{3BF60B6D-BD73-416E-BA7C-44B605C91AC0}"/>
              </a:ext>
            </a:extLst>
          </p:cNvPr>
          <p:cNvPicPr>
            <a:picLocks noChangeAspect="1"/>
          </p:cNvPicPr>
          <p:nvPr/>
        </p:nvPicPr>
        <p:blipFill>
          <a:blip r:embed="rId2"/>
          <a:stretch>
            <a:fillRect/>
          </a:stretch>
        </p:blipFill>
        <p:spPr>
          <a:xfrm>
            <a:off x="631118" y="1950318"/>
            <a:ext cx="5364699" cy="3986509"/>
          </a:xfrm>
          <a:prstGeom prst="rect">
            <a:avLst/>
          </a:prstGeom>
        </p:spPr>
      </p:pic>
      <p:pic>
        <p:nvPicPr>
          <p:cNvPr id="8" name="Picture 7">
            <a:extLst>
              <a:ext uri="{FF2B5EF4-FFF2-40B4-BE49-F238E27FC236}">
                <a16:creationId xmlns:a16="http://schemas.microsoft.com/office/drawing/2014/main" id="{722973A4-A3A2-4C90-8309-1CA004CDACCD}"/>
              </a:ext>
            </a:extLst>
          </p:cNvPr>
          <p:cNvPicPr>
            <a:picLocks noChangeAspect="1"/>
          </p:cNvPicPr>
          <p:nvPr/>
        </p:nvPicPr>
        <p:blipFill>
          <a:blip r:embed="rId3"/>
          <a:stretch>
            <a:fillRect/>
          </a:stretch>
        </p:blipFill>
        <p:spPr>
          <a:xfrm>
            <a:off x="6196184" y="1950318"/>
            <a:ext cx="5646628" cy="3986510"/>
          </a:xfrm>
          <a:prstGeom prst="rect">
            <a:avLst/>
          </a:prstGeom>
        </p:spPr>
      </p:pic>
    </p:spTree>
    <p:extLst>
      <p:ext uri="{BB962C8B-B14F-4D97-AF65-F5344CB8AC3E}">
        <p14:creationId xmlns:p14="http://schemas.microsoft.com/office/powerpoint/2010/main" val="352702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975369" y="901084"/>
            <a:ext cx="7585513" cy="1049235"/>
          </a:xfrm>
        </p:spPr>
        <p:txBody>
          <a:bodyPr/>
          <a:lstStyle/>
          <a:p>
            <a:r>
              <a:rPr lang="en-US" dirty="0"/>
              <a:t>Source code</a:t>
            </a:r>
            <a:endParaRPr lang="en-IN" dirty="0"/>
          </a:p>
        </p:txBody>
      </p:sp>
      <p:pic>
        <p:nvPicPr>
          <p:cNvPr id="4" name="Picture 3">
            <a:extLst>
              <a:ext uri="{FF2B5EF4-FFF2-40B4-BE49-F238E27FC236}">
                <a16:creationId xmlns:a16="http://schemas.microsoft.com/office/drawing/2014/main" id="{136B4E7D-9C3E-4864-83F8-03ABC7777853}"/>
              </a:ext>
            </a:extLst>
          </p:cNvPr>
          <p:cNvPicPr>
            <a:picLocks noChangeAspect="1"/>
          </p:cNvPicPr>
          <p:nvPr/>
        </p:nvPicPr>
        <p:blipFill>
          <a:blip r:embed="rId2"/>
          <a:stretch>
            <a:fillRect/>
          </a:stretch>
        </p:blipFill>
        <p:spPr>
          <a:xfrm>
            <a:off x="761700" y="1950318"/>
            <a:ext cx="5334300" cy="4122008"/>
          </a:xfrm>
          <a:prstGeom prst="rect">
            <a:avLst/>
          </a:prstGeom>
        </p:spPr>
      </p:pic>
      <p:pic>
        <p:nvPicPr>
          <p:cNvPr id="5" name="Picture 4">
            <a:extLst>
              <a:ext uri="{FF2B5EF4-FFF2-40B4-BE49-F238E27FC236}">
                <a16:creationId xmlns:a16="http://schemas.microsoft.com/office/drawing/2014/main" id="{98A699C0-1F10-41B4-9A0A-93F605DE15DF}"/>
              </a:ext>
            </a:extLst>
          </p:cNvPr>
          <p:cNvPicPr>
            <a:picLocks noChangeAspect="1"/>
          </p:cNvPicPr>
          <p:nvPr/>
        </p:nvPicPr>
        <p:blipFill>
          <a:blip r:embed="rId3"/>
          <a:stretch>
            <a:fillRect/>
          </a:stretch>
        </p:blipFill>
        <p:spPr>
          <a:xfrm>
            <a:off x="6194786" y="1950318"/>
            <a:ext cx="5736802" cy="4122007"/>
          </a:xfrm>
          <a:prstGeom prst="rect">
            <a:avLst/>
          </a:prstGeom>
        </p:spPr>
      </p:pic>
    </p:spTree>
    <p:extLst>
      <p:ext uri="{BB962C8B-B14F-4D97-AF65-F5344CB8AC3E}">
        <p14:creationId xmlns:p14="http://schemas.microsoft.com/office/powerpoint/2010/main" val="364495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469341" y="804519"/>
            <a:ext cx="7585513" cy="1049235"/>
          </a:xfrm>
        </p:spPr>
        <p:txBody>
          <a:bodyPr/>
          <a:lstStyle/>
          <a:p>
            <a:r>
              <a:rPr lang="en-US" dirty="0"/>
              <a:t>RESULT AND ANALYSIS</a:t>
            </a:r>
            <a:endParaRPr lang="en-IN" dirty="0"/>
          </a:p>
        </p:txBody>
      </p:sp>
      <p:pic>
        <p:nvPicPr>
          <p:cNvPr id="5" name="Content Placeholder 4">
            <a:extLst>
              <a:ext uri="{FF2B5EF4-FFF2-40B4-BE49-F238E27FC236}">
                <a16:creationId xmlns:a16="http://schemas.microsoft.com/office/drawing/2014/main" id="{F35D65E3-F0D3-4EAA-9565-C3D4402CD289}"/>
              </a:ext>
            </a:extLst>
          </p:cNvPr>
          <p:cNvPicPr>
            <a:picLocks noGrp="1" noChangeAspect="1"/>
          </p:cNvPicPr>
          <p:nvPr>
            <p:ph idx="1"/>
          </p:nvPr>
        </p:nvPicPr>
        <p:blipFill>
          <a:blip r:embed="rId2"/>
          <a:stretch>
            <a:fillRect/>
          </a:stretch>
        </p:blipFill>
        <p:spPr>
          <a:xfrm>
            <a:off x="5228948" y="2096023"/>
            <a:ext cx="6652548" cy="3860893"/>
          </a:xfrm>
        </p:spPr>
      </p:pic>
      <p:pic>
        <p:nvPicPr>
          <p:cNvPr id="6" name="Picture 5">
            <a:extLst>
              <a:ext uri="{FF2B5EF4-FFF2-40B4-BE49-F238E27FC236}">
                <a16:creationId xmlns:a16="http://schemas.microsoft.com/office/drawing/2014/main" id="{34669D1F-FE9C-44A3-479B-4E5843A8F85F}"/>
              </a:ext>
            </a:extLst>
          </p:cNvPr>
          <p:cNvPicPr>
            <a:picLocks noChangeAspect="1"/>
          </p:cNvPicPr>
          <p:nvPr/>
        </p:nvPicPr>
        <p:blipFill>
          <a:blip r:embed="rId3"/>
          <a:stretch>
            <a:fillRect/>
          </a:stretch>
        </p:blipFill>
        <p:spPr>
          <a:xfrm>
            <a:off x="174784" y="2388092"/>
            <a:ext cx="4918971" cy="2932643"/>
          </a:xfrm>
          <a:prstGeom prst="rect">
            <a:avLst/>
          </a:prstGeom>
        </p:spPr>
      </p:pic>
    </p:spTree>
    <p:extLst>
      <p:ext uri="{BB962C8B-B14F-4D97-AF65-F5344CB8AC3E}">
        <p14:creationId xmlns:p14="http://schemas.microsoft.com/office/powerpoint/2010/main" val="373266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469341" y="804519"/>
            <a:ext cx="7585513" cy="1049235"/>
          </a:xfrm>
        </p:spPr>
        <p:txBody>
          <a:bodyPr/>
          <a:lstStyle/>
          <a:p>
            <a:r>
              <a:rPr lang="en-US" dirty="0"/>
              <a:t>RESULT AND ANALYSIS</a:t>
            </a:r>
            <a:endParaRPr lang="en-IN" dirty="0"/>
          </a:p>
        </p:txBody>
      </p:sp>
      <p:pic>
        <p:nvPicPr>
          <p:cNvPr id="7" name="Picture 6">
            <a:extLst>
              <a:ext uri="{FF2B5EF4-FFF2-40B4-BE49-F238E27FC236}">
                <a16:creationId xmlns:a16="http://schemas.microsoft.com/office/drawing/2014/main" id="{62B83527-0AE9-4556-BF77-5D61CAC27A91}"/>
              </a:ext>
            </a:extLst>
          </p:cNvPr>
          <p:cNvPicPr>
            <a:picLocks noChangeAspect="1"/>
          </p:cNvPicPr>
          <p:nvPr/>
        </p:nvPicPr>
        <p:blipFill>
          <a:blip r:embed="rId2"/>
          <a:stretch>
            <a:fillRect/>
          </a:stretch>
        </p:blipFill>
        <p:spPr>
          <a:xfrm>
            <a:off x="3085680" y="2006353"/>
            <a:ext cx="6020640" cy="3608939"/>
          </a:xfrm>
          <a:prstGeom prst="rect">
            <a:avLst/>
          </a:prstGeom>
        </p:spPr>
      </p:pic>
    </p:spTree>
    <p:extLst>
      <p:ext uri="{BB962C8B-B14F-4D97-AF65-F5344CB8AC3E}">
        <p14:creationId xmlns:p14="http://schemas.microsoft.com/office/powerpoint/2010/main" val="256131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469341" y="804519"/>
            <a:ext cx="7585513" cy="1049235"/>
          </a:xfrm>
        </p:spPr>
        <p:txBody>
          <a:bodyPr/>
          <a:lstStyle/>
          <a:p>
            <a:r>
              <a:rPr lang="en-US" dirty="0"/>
              <a:t>RESULT AND ANALYSIS</a:t>
            </a:r>
            <a:endParaRPr lang="en-IN" dirty="0"/>
          </a:p>
        </p:txBody>
      </p:sp>
    </p:spTree>
    <p:extLst>
      <p:ext uri="{BB962C8B-B14F-4D97-AF65-F5344CB8AC3E}">
        <p14:creationId xmlns:p14="http://schemas.microsoft.com/office/powerpoint/2010/main" val="23210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FCCC-DA0D-62E7-6E80-D3691E06EFC3}"/>
              </a:ext>
            </a:extLst>
          </p:cNvPr>
          <p:cNvSpPr>
            <a:spLocks noGrp="1"/>
          </p:cNvSpPr>
          <p:nvPr>
            <p:ph type="title"/>
          </p:nvPr>
        </p:nvSpPr>
        <p:spPr>
          <a:xfrm>
            <a:off x="3469341" y="804519"/>
            <a:ext cx="7585513" cy="1049235"/>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F1221BD1-62B3-473C-BD21-B5A0EE97F7F8}"/>
              </a:ext>
            </a:extLst>
          </p:cNvPr>
          <p:cNvSpPr txBox="1"/>
          <p:nvPr/>
        </p:nvSpPr>
        <p:spPr>
          <a:xfrm>
            <a:off x="845534" y="2154515"/>
            <a:ext cx="10209320" cy="3970318"/>
          </a:xfrm>
          <a:prstGeom prst="rect">
            <a:avLst/>
          </a:prstGeom>
          <a:noFill/>
        </p:spPr>
        <p:txBody>
          <a:bodyPr wrap="square" rtlCol="0">
            <a:spAutoFit/>
          </a:bodyPr>
          <a:lstStyle/>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face mask recognition model emerges as a pivotal technological solution in addressing the pressing challenges of public health and safety. Through rigorous unit testing and careful consideration of various factors such as image processing, face detection, and real-time processing capabilities, the model demonstrates its potential to revolutionize the way we navigate our daily lives.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digital innovation not only challenges the existing status quo but offers a proactive approach to mitigating the spread of infectious diseases. By seamlessly integrating into diverse industries and ensuring compliance with face mask mandates, the model stands as a beacon of efficiency and effectiveness.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move forward, the face mask recognition model embodies the convergence of health and technology, providing a scalable and adaptable solution that holds promise for a safer, healthier future for communities worldwide. Its role in automating and enhancing mask-wearing protocols reflects a commitment to leveraging cutting-edge technology for the collective well-being, ushering in an era where digital solutions play a central role in safeguarding lives.</a:t>
            </a:r>
          </a:p>
          <a:p>
            <a:endParaRPr lang="en-US" dirty="0"/>
          </a:p>
        </p:txBody>
      </p:sp>
    </p:spTree>
    <p:extLst>
      <p:ext uri="{BB962C8B-B14F-4D97-AF65-F5344CB8AC3E}">
        <p14:creationId xmlns:p14="http://schemas.microsoft.com/office/powerpoint/2010/main" val="20295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pitchFamily="2" charset="0"/>
              </a:rPr>
              <a:t>References</a:t>
            </a:r>
          </a:p>
        </p:txBody>
      </p:sp>
      <p:sp>
        <p:nvSpPr>
          <p:cNvPr id="3" name="Content Placeholder 2"/>
          <p:cNvSpPr>
            <a:spLocks noGrp="1"/>
          </p:cNvSpPr>
          <p:nvPr>
            <p:ph idx="1"/>
          </p:nvPr>
        </p:nvSpPr>
        <p:spPr>
          <a:xfrm>
            <a:off x="363072" y="2015732"/>
            <a:ext cx="11255188" cy="4037749"/>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1] Liu, Z., Deng, W., Hu, J. (2022). Deep learning for face recognition with mask A survey. Pattern Recognition Letters, 192, 116871.</a:t>
            </a:r>
          </a:p>
          <a:p>
            <a:pPr marL="0" indent="0" algn="just">
              <a:buNone/>
            </a:pPr>
            <a:r>
              <a:rPr lang="en-US" sz="1800" dirty="0">
                <a:latin typeface="Times New Roman" panose="02020603050405020304" pitchFamily="18" charset="0"/>
                <a:cs typeface="Times New Roman" panose="02020603050405020304" pitchFamily="18" charset="0"/>
              </a:rPr>
              <a:t>[2] Gong, S., Li, L., Wang, W. (2022). Mask-aware face recognition with patch-based convolutional neural networks. IEEE Transactions on Image Processing,31(7), 3024-3035.</a:t>
            </a:r>
          </a:p>
          <a:p>
            <a:pPr marL="0" indent="0" algn="just">
              <a:buNone/>
            </a:pPr>
            <a:r>
              <a:rPr lang="en-US" sz="1800" dirty="0">
                <a:latin typeface="Times New Roman" panose="02020603050405020304" pitchFamily="18" charset="0"/>
                <a:cs typeface="Times New Roman" panose="02020603050405020304" pitchFamily="18" charset="0"/>
              </a:rPr>
              <a:t>[3] Guo, Y., Lei, Y., Jin, L. (2020). A lightweight deep learning model for masked face recognition. IEEE Access, 8, 102424-102433.</a:t>
            </a:r>
          </a:p>
          <a:p>
            <a:pPr marL="0" indent="0" algn="just">
              <a:buNone/>
            </a:pPr>
            <a:r>
              <a:rPr lang="en-US" sz="1800" dirty="0">
                <a:latin typeface="Times New Roman" panose="02020603050405020304" pitchFamily="18" charset="0"/>
                <a:cs typeface="Times New Roman" panose="02020603050405020304" pitchFamily="18" charset="0"/>
              </a:rPr>
              <a:t>[4] Maszczyk, T., He, X. (2022). R2F: Residual regression for face recognition with masks.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preprint arXiv:2202.07444.</a:t>
            </a:r>
          </a:p>
          <a:p>
            <a:pPr marL="0" indent="0" algn="just">
              <a:buNone/>
            </a:pPr>
            <a:r>
              <a:rPr lang="en-US" sz="1800" dirty="0">
                <a:latin typeface="Times New Roman" panose="02020603050405020304" pitchFamily="18" charset="0"/>
                <a:cs typeface="Times New Roman" panose="02020603050405020304" pitchFamily="18" charset="0"/>
              </a:rPr>
              <a:t>[5] Zhao, X., Zhao, Z., He, R. (2023). Masked face recognition with attention-based spatial-temporal feature fusion. IEEE Transactions on Circuits and Systems for Video Technology, 33(1), 144-157.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941F-07BA-4EF9-9FAF-CC0533C68AF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01EC048-09E3-4EC1-93E2-26A42282094B}"/>
              </a:ext>
            </a:extLst>
          </p:cNvPr>
          <p:cNvSpPr>
            <a:spLocks noGrp="1"/>
          </p:cNvSpPr>
          <p:nvPr>
            <p:ph idx="1"/>
          </p:nvPr>
        </p:nvSpPr>
        <p:spPr>
          <a:xfrm>
            <a:off x="1451579" y="2015732"/>
            <a:ext cx="9603275" cy="4037749"/>
          </a:xfrm>
        </p:spPr>
        <p:txBody>
          <a:bodyPr>
            <a:no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Objective</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Literature Survey</a:t>
            </a:r>
          </a:p>
          <a:p>
            <a:r>
              <a:rPr lang="en-US" sz="1800" dirty="0">
                <a:latin typeface="Times New Roman" panose="02020603050405020304" pitchFamily="18" charset="0"/>
                <a:cs typeface="Times New Roman" panose="02020603050405020304" pitchFamily="18" charset="0"/>
              </a:rPr>
              <a:t>Block diagram</a:t>
            </a:r>
          </a:p>
          <a:p>
            <a:r>
              <a:rPr lang="en-US" sz="1800" dirty="0">
                <a:latin typeface="Times New Roman" panose="02020603050405020304" pitchFamily="18" charset="0"/>
                <a:cs typeface="Times New Roman" panose="02020603050405020304" pitchFamily="18" charset="0"/>
              </a:rPr>
              <a:t>Software used</a:t>
            </a:r>
          </a:p>
          <a:p>
            <a:r>
              <a:rPr lang="en-US" sz="1800" dirty="0">
                <a:latin typeface="Times New Roman" panose="02020603050405020304" pitchFamily="18" charset="0"/>
                <a:cs typeface="Times New Roman" panose="02020603050405020304" pitchFamily="18" charset="0"/>
              </a:rPr>
              <a:t>Methodology</a:t>
            </a:r>
          </a:p>
          <a:p>
            <a:r>
              <a:rPr lang="en-US" sz="1800" dirty="0">
                <a:latin typeface="Times New Roman" panose="02020603050405020304" pitchFamily="18" charset="0"/>
                <a:cs typeface="Times New Roman" panose="02020603050405020304" pitchFamily="18" charset="0"/>
              </a:rPr>
              <a:t>Result and Analysis</a:t>
            </a:r>
          </a:p>
          <a:p>
            <a:r>
              <a:rPr lang="en-US" sz="1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63624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pitchFamily="2" charset="0"/>
              </a:rPr>
              <a:t>References</a:t>
            </a:r>
          </a:p>
        </p:txBody>
      </p:sp>
      <p:sp>
        <p:nvSpPr>
          <p:cNvPr id="3" name="Content Placeholder 2"/>
          <p:cNvSpPr>
            <a:spLocks noGrp="1"/>
          </p:cNvSpPr>
          <p:nvPr>
            <p:ph idx="1"/>
          </p:nvPr>
        </p:nvSpPr>
        <p:spPr>
          <a:xfrm>
            <a:off x="363072" y="1853754"/>
            <a:ext cx="11255188" cy="408540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[6] </a:t>
            </a:r>
            <a:r>
              <a:rPr lang="en-IN" sz="1800" dirty="0">
                <a:solidFill>
                  <a:srgbClr val="282828"/>
                </a:solidFill>
                <a:latin typeface="Times New Roman" panose="02020603050405020304" pitchFamily="18" charset="0"/>
                <a:cs typeface="Times New Roman" panose="02020603050405020304" pitchFamily="18" charset="0"/>
              </a:rPr>
              <a:t>Johansson MA, </a:t>
            </a:r>
            <a:r>
              <a:rPr lang="en-IN" sz="1800" dirty="0" err="1">
                <a:solidFill>
                  <a:srgbClr val="282828"/>
                </a:solidFill>
                <a:latin typeface="Times New Roman" panose="02020603050405020304" pitchFamily="18" charset="0"/>
                <a:cs typeface="Times New Roman" panose="02020603050405020304" pitchFamily="18" charset="0"/>
              </a:rPr>
              <a:t>Quandelacy</a:t>
            </a:r>
            <a:r>
              <a:rPr lang="en-IN" sz="1800" dirty="0">
                <a:solidFill>
                  <a:srgbClr val="282828"/>
                </a:solidFill>
                <a:latin typeface="Times New Roman" panose="02020603050405020304" pitchFamily="18" charset="0"/>
                <a:cs typeface="Times New Roman" panose="02020603050405020304" pitchFamily="18" charset="0"/>
              </a:rPr>
              <a:t> TM, </a:t>
            </a:r>
            <a:r>
              <a:rPr lang="en-IN" sz="1800" dirty="0" err="1">
                <a:solidFill>
                  <a:srgbClr val="282828"/>
                </a:solidFill>
                <a:latin typeface="Times New Roman" panose="02020603050405020304" pitchFamily="18" charset="0"/>
                <a:cs typeface="Times New Roman" panose="02020603050405020304" pitchFamily="18" charset="0"/>
              </a:rPr>
              <a:t>Kada</a:t>
            </a:r>
            <a:r>
              <a:rPr lang="en-IN" sz="1800" dirty="0">
                <a:solidFill>
                  <a:srgbClr val="282828"/>
                </a:solidFill>
                <a:latin typeface="Times New Roman" panose="02020603050405020304" pitchFamily="18" charset="0"/>
                <a:cs typeface="Times New Roman" panose="02020603050405020304" pitchFamily="18" charset="0"/>
              </a:rPr>
              <a:t> S, Prasad PV, Steele M, Brooks JT, et al. SARS-CoV-2 transmission from people without COVID-19 symptoms. </a:t>
            </a:r>
            <a:r>
              <a:rPr lang="en-IN" sz="1800" i="1" dirty="0">
                <a:solidFill>
                  <a:srgbClr val="282828"/>
                </a:solidFill>
                <a:latin typeface="Times New Roman" panose="02020603050405020304" pitchFamily="18" charset="0"/>
                <a:cs typeface="Times New Roman" panose="02020603050405020304" pitchFamily="18" charset="0"/>
              </a:rPr>
              <a:t>JAMA </a:t>
            </a:r>
            <a:r>
              <a:rPr lang="en-IN" sz="1800" i="1" dirty="0" err="1">
                <a:solidFill>
                  <a:srgbClr val="282828"/>
                </a:solidFill>
                <a:latin typeface="Times New Roman" panose="02020603050405020304" pitchFamily="18" charset="0"/>
                <a:cs typeface="Times New Roman" panose="02020603050405020304" pitchFamily="18" charset="0"/>
              </a:rPr>
              <a:t>Netw</a:t>
            </a:r>
            <a:r>
              <a:rPr lang="en-IN" sz="1800" i="1" dirty="0">
                <a:solidFill>
                  <a:srgbClr val="282828"/>
                </a:solidFill>
                <a:latin typeface="Times New Roman" panose="02020603050405020304" pitchFamily="18" charset="0"/>
                <a:cs typeface="Times New Roman" panose="02020603050405020304" pitchFamily="18" charset="0"/>
              </a:rPr>
              <a:t> Open</a:t>
            </a:r>
            <a:r>
              <a:rPr lang="en-IN" sz="1800" dirty="0">
                <a:solidFill>
                  <a:srgbClr val="282828"/>
                </a:solidFill>
                <a:latin typeface="Times New Roman" panose="02020603050405020304" pitchFamily="18" charset="0"/>
                <a:cs typeface="Times New Roman" panose="02020603050405020304" pitchFamily="18" charset="0"/>
              </a:rPr>
              <a:t>. (2021) 4:e2035057. doi10.1001/jamanetworkopen.2020.35057</a:t>
            </a:r>
          </a:p>
          <a:p>
            <a:pPr marL="0" indent="0">
              <a:buNone/>
            </a:pPr>
            <a:r>
              <a:rPr lang="en-US" sz="1800" dirty="0">
                <a:latin typeface="Times New Roman" panose="02020603050405020304" pitchFamily="18" charset="0"/>
                <a:cs typeface="Times New Roman" panose="02020603050405020304" pitchFamily="18" charset="0"/>
              </a:rPr>
              <a:t>[7] </a:t>
            </a:r>
            <a:r>
              <a:rPr lang="en-IN" sz="1800" dirty="0">
                <a:solidFill>
                  <a:srgbClr val="282828"/>
                </a:solidFill>
                <a:latin typeface="Times New Roman" panose="02020603050405020304" pitchFamily="18" charset="0"/>
                <a:cs typeface="Times New Roman" panose="02020603050405020304" pitchFamily="18" charset="0"/>
              </a:rPr>
              <a:t>Kaur G, Sinha R, Tiwari PK, Yadav SK, Pandey P, Raj R, et al. Face mask recognition system using CNN model. </a:t>
            </a:r>
            <a:r>
              <a:rPr lang="en-IN" sz="1800" i="1" dirty="0" err="1">
                <a:solidFill>
                  <a:srgbClr val="282828"/>
                </a:solidFill>
                <a:latin typeface="Times New Roman" panose="02020603050405020304" pitchFamily="18" charset="0"/>
                <a:cs typeface="Times New Roman" panose="02020603050405020304" pitchFamily="18" charset="0"/>
              </a:rPr>
              <a:t>Neurosci</a:t>
            </a:r>
            <a:r>
              <a:rPr lang="en-IN" sz="1800" i="1" dirty="0">
                <a:solidFill>
                  <a:srgbClr val="282828"/>
                </a:solidFill>
                <a:latin typeface="Times New Roman" panose="02020603050405020304" pitchFamily="18" charset="0"/>
                <a:cs typeface="Times New Roman" panose="02020603050405020304" pitchFamily="18" charset="0"/>
              </a:rPr>
              <a:t> Inform.</a:t>
            </a:r>
            <a:r>
              <a:rPr lang="en-IN" sz="1800" dirty="0">
                <a:solidFill>
                  <a:srgbClr val="282828"/>
                </a:solidFill>
                <a:latin typeface="Times New Roman" panose="02020603050405020304" pitchFamily="18" charset="0"/>
                <a:cs typeface="Times New Roman" panose="02020603050405020304" pitchFamily="18" charset="0"/>
              </a:rPr>
              <a:t> (2021) 2:100035. </a:t>
            </a:r>
            <a:r>
              <a:rPr lang="en-IN" sz="1800" dirty="0" err="1">
                <a:solidFill>
                  <a:srgbClr val="282828"/>
                </a:solidFill>
                <a:latin typeface="Times New Roman" panose="02020603050405020304" pitchFamily="18" charset="0"/>
                <a:cs typeface="Times New Roman" panose="02020603050405020304" pitchFamily="18" charset="0"/>
              </a:rPr>
              <a:t>doi</a:t>
            </a:r>
            <a:r>
              <a:rPr lang="en-IN" sz="1800" dirty="0">
                <a:solidFill>
                  <a:srgbClr val="282828"/>
                </a:solidFill>
                <a:latin typeface="Times New Roman" panose="02020603050405020304" pitchFamily="18" charset="0"/>
                <a:cs typeface="Times New Roman" panose="02020603050405020304" pitchFamily="18" charset="0"/>
              </a:rPr>
              <a:t>: 10.1016/j.neuri.2021.100035 </a:t>
            </a:r>
            <a:r>
              <a:rPr lang="en-IN" sz="1800" dirty="0" err="1">
                <a:solidFill>
                  <a:srgbClr val="1DB5C3"/>
                </a:solidFill>
                <a:latin typeface="Times New Roman" panose="02020603050405020304" pitchFamily="18" charset="0"/>
                <a:cs typeface="Times New Roman" panose="02020603050405020304" pitchFamily="18" charset="0"/>
                <a:hlinkClick r:id="rId2"/>
              </a:rPr>
              <a:t>CrossRef</a:t>
            </a:r>
            <a:r>
              <a:rPr lang="en-IN" sz="1800" dirty="0">
                <a:solidFill>
                  <a:srgbClr val="1DB5C3"/>
                </a:solidFill>
                <a:latin typeface="Times New Roman" panose="02020603050405020304" pitchFamily="18" charset="0"/>
                <a:cs typeface="Times New Roman" panose="02020603050405020304" pitchFamily="18" charset="0"/>
                <a:hlinkClick r:id="rId2"/>
              </a:rPr>
              <a:t> Full Text</a:t>
            </a:r>
            <a:r>
              <a:rPr lang="en-IN" sz="1800" dirty="0">
                <a:solidFill>
                  <a:srgbClr val="282828"/>
                </a:solidFill>
                <a:latin typeface="Times New Roman" panose="02020603050405020304" pitchFamily="18" charset="0"/>
                <a:cs typeface="Times New Roman" panose="02020603050405020304" pitchFamily="18" charset="0"/>
              </a:rPr>
              <a:t> | </a:t>
            </a:r>
            <a:r>
              <a:rPr lang="en-IN" sz="1800" dirty="0">
                <a:solidFill>
                  <a:srgbClr val="1DB5C3"/>
                </a:solidFill>
                <a:latin typeface="Times New Roman" panose="02020603050405020304" pitchFamily="18" charset="0"/>
                <a:cs typeface="Times New Roman" panose="02020603050405020304" pitchFamily="18" charset="0"/>
                <a:hlinkClick r:id="rId3"/>
              </a:rPr>
              <a:t>Google Scholar</a:t>
            </a:r>
            <a:endParaRPr lang="en-IN" sz="1800" dirty="0">
              <a:solidFill>
                <a:srgbClr val="282828"/>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[8] </a:t>
            </a:r>
            <a:r>
              <a:rPr lang="en-IN" sz="1800" dirty="0">
                <a:solidFill>
                  <a:srgbClr val="282828"/>
                </a:solidFill>
                <a:latin typeface="Times New Roman" panose="02020603050405020304" pitchFamily="18" charset="0"/>
                <a:cs typeface="Times New Roman" panose="02020603050405020304" pitchFamily="18" charset="0"/>
              </a:rPr>
              <a:t>Fan X, Jiang M, Yan H. A deep learning based light-weight face mask detector with residual context attention and Gaussian heatmap to fight against COVID-19. </a:t>
            </a:r>
            <a:r>
              <a:rPr lang="en-IN" sz="1800" i="1" dirty="0">
                <a:solidFill>
                  <a:srgbClr val="282828"/>
                </a:solidFill>
                <a:latin typeface="Times New Roman" panose="02020603050405020304" pitchFamily="18" charset="0"/>
                <a:cs typeface="Times New Roman" panose="02020603050405020304" pitchFamily="18" charset="0"/>
              </a:rPr>
              <a:t>IEEE Access.</a:t>
            </a:r>
            <a:r>
              <a:rPr lang="en-IN" sz="1800" dirty="0">
                <a:solidFill>
                  <a:srgbClr val="282828"/>
                </a:solidFill>
                <a:latin typeface="Times New Roman" panose="02020603050405020304" pitchFamily="18" charset="0"/>
                <a:cs typeface="Times New Roman" panose="02020603050405020304" pitchFamily="18" charset="0"/>
              </a:rPr>
              <a:t> (2021) 9:96964–74. </a:t>
            </a:r>
            <a:r>
              <a:rPr lang="en-IN" sz="1800" dirty="0" err="1">
                <a:solidFill>
                  <a:srgbClr val="282828"/>
                </a:solidFill>
                <a:latin typeface="Times New Roman" panose="02020603050405020304" pitchFamily="18" charset="0"/>
                <a:cs typeface="Times New Roman" panose="02020603050405020304" pitchFamily="18" charset="0"/>
              </a:rPr>
              <a:t>doi</a:t>
            </a:r>
            <a:r>
              <a:rPr lang="en-IN" sz="1800" dirty="0">
                <a:solidFill>
                  <a:srgbClr val="282828"/>
                </a:solidFill>
                <a:latin typeface="Times New Roman" panose="02020603050405020304" pitchFamily="18" charset="0"/>
                <a:cs typeface="Times New Roman" panose="02020603050405020304" pitchFamily="18" charset="0"/>
              </a:rPr>
              <a:t>: 10.1109/ACCESS.2021.3095191</a:t>
            </a:r>
          </a:p>
          <a:p>
            <a:pPr marL="0" indent="0" algn="just">
              <a:buNone/>
            </a:pPr>
            <a:r>
              <a:rPr lang="en-US" sz="1800" dirty="0">
                <a:latin typeface="Times New Roman" panose="02020603050405020304" pitchFamily="18" charset="0"/>
                <a:cs typeface="Times New Roman" panose="02020603050405020304" pitchFamily="18" charset="0"/>
              </a:rPr>
              <a:t>[9] </a:t>
            </a:r>
            <a:r>
              <a:rPr lang="en-IN" sz="1800" dirty="0" err="1">
                <a:solidFill>
                  <a:srgbClr val="282828"/>
                </a:solidFill>
                <a:latin typeface="Times New Roman" panose="02020603050405020304" pitchFamily="18" charset="0"/>
                <a:cs typeface="Times New Roman" panose="02020603050405020304" pitchFamily="18" charset="0"/>
              </a:rPr>
              <a:t>Sifre</a:t>
            </a:r>
            <a:r>
              <a:rPr lang="en-IN" sz="1800" dirty="0">
                <a:solidFill>
                  <a:srgbClr val="282828"/>
                </a:solidFill>
                <a:latin typeface="Times New Roman" panose="02020603050405020304" pitchFamily="18" charset="0"/>
                <a:cs typeface="Times New Roman" panose="02020603050405020304" pitchFamily="18" charset="0"/>
              </a:rPr>
              <a:t> L, Stéphane M. </a:t>
            </a:r>
            <a:r>
              <a:rPr lang="en-IN" sz="1800" i="1" dirty="0">
                <a:solidFill>
                  <a:srgbClr val="282828"/>
                </a:solidFill>
                <a:latin typeface="Times New Roman" panose="02020603050405020304" pitchFamily="18" charset="0"/>
                <a:cs typeface="Times New Roman" panose="02020603050405020304" pitchFamily="18" charset="0"/>
              </a:rPr>
              <a:t>Rigid-Motion Scattering for Image Classification Author</a:t>
            </a:r>
            <a:r>
              <a:rPr lang="en-IN" sz="1800" dirty="0">
                <a:solidFill>
                  <a:srgbClr val="282828"/>
                </a:solidFill>
                <a:latin typeface="Times New Roman" panose="02020603050405020304" pitchFamily="18" charset="0"/>
                <a:cs typeface="Times New Roman" panose="02020603050405020304" pitchFamily="18" charset="0"/>
              </a:rPr>
              <a:t> (Ph. D. Thesis). Stéphane M, editor. Ecole Polytechnique </a:t>
            </a:r>
          </a:p>
          <a:p>
            <a:pPr marL="0" indent="0" algn="just">
              <a:buNone/>
            </a:pPr>
            <a:r>
              <a:rPr lang="en-US" sz="1800" dirty="0">
                <a:latin typeface="Times New Roman" panose="02020603050405020304" pitchFamily="18" charset="0"/>
                <a:cs typeface="Times New Roman" panose="02020603050405020304" pitchFamily="18" charset="0"/>
              </a:rPr>
              <a:t>[10]</a:t>
            </a:r>
            <a:r>
              <a:rPr lang="en-IN" sz="1800" dirty="0">
                <a:solidFill>
                  <a:srgbClr val="282828"/>
                </a:solidFill>
                <a:latin typeface="Times New Roman" panose="02020603050405020304" pitchFamily="18" charset="0"/>
                <a:cs typeface="Times New Roman" panose="02020603050405020304" pitchFamily="18" charset="0"/>
              </a:rPr>
              <a:t>  Le DN, Parvathy VS, Gupta D, Khanna A, Rodrigues JJ, Shankar K, et al. IoT enabled </a:t>
            </a:r>
            <a:r>
              <a:rPr lang="en-IN" sz="1800" dirty="0" err="1">
                <a:solidFill>
                  <a:srgbClr val="282828"/>
                </a:solidFill>
                <a:latin typeface="Times New Roman" panose="02020603050405020304" pitchFamily="18" charset="0"/>
                <a:cs typeface="Times New Roman" panose="02020603050405020304" pitchFamily="18" charset="0"/>
              </a:rPr>
              <a:t>depthwise</a:t>
            </a:r>
            <a:r>
              <a:rPr lang="en-IN" sz="1800" dirty="0">
                <a:solidFill>
                  <a:srgbClr val="282828"/>
                </a:solidFill>
                <a:latin typeface="Times New Roman" panose="02020603050405020304" pitchFamily="18" charset="0"/>
                <a:cs typeface="Times New Roman" panose="02020603050405020304" pitchFamily="18" charset="0"/>
              </a:rPr>
              <a:t> separable convolution neural network with deep support vector machine for COVID-19 diagnosis and classification. </a:t>
            </a:r>
            <a:r>
              <a:rPr lang="en-IN" sz="1800" i="1" dirty="0">
                <a:solidFill>
                  <a:srgbClr val="282828"/>
                </a:solidFill>
                <a:latin typeface="Times New Roman" panose="02020603050405020304" pitchFamily="18" charset="0"/>
                <a:cs typeface="Times New Roman" panose="02020603050405020304" pitchFamily="18" charset="0"/>
              </a:rPr>
              <a:t>Inter J Mac Learn Cybernet</a:t>
            </a:r>
            <a:r>
              <a:rPr lang="en-IN" sz="1800" dirty="0">
                <a:solidFill>
                  <a:srgbClr val="282828"/>
                </a:solidFill>
                <a:latin typeface="Times New Roman" panose="02020603050405020304" pitchFamily="18" charset="0"/>
                <a:cs typeface="Times New Roman" panose="02020603050405020304" pitchFamily="18" charset="0"/>
              </a:rPr>
              <a:t>. (2021) 12:1–14. </a:t>
            </a:r>
            <a:r>
              <a:rPr lang="en-IN" sz="1800" dirty="0" err="1">
                <a:solidFill>
                  <a:srgbClr val="282828"/>
                </a:solidFill>
                <a:latin typeface="Times New Roman" panose="02020603050405020304" pitchFamily="18" charset="0"/>
                <a:cs typeface="Times New Roman" panose="02020603050405020304" pitchFamily="18" charset="0"/>
              </a:rPr>
              <a:t>doi</a:t>
            </a:r>
            <a:r>
              <a:rPr lang="en-IN" sz="1800" dirty="0">
                <a:solidFill>
                  <a:srgbClr val="282828"/>
                </a:solidFill>
                <a:latin typeface="Times New Roman" panose="02020603050405020304" pitchFamily="18" charset="0"/>
                <a:cs typeface="Times New Roman" panose="02020603050405020304" pitchFamily="18" charset="0"/>
              </a:rPr>
              <a:t>: 10.1007/s13042-020-01248-7</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1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9053" y="2305455"/>
            <a:ext cx="4256947" cy="769799"/>
          </a:xfrm>
        </p:spPr>
        <p:txBody>
          <a:bodyPr>
            <a:noAutofit/>
          </a:bodyPr>
          <a:lstStyle/>
          <a:p>
            <a:r>
              <a:rPr lang="en-IN" sz="4400" b="1" dirty="0">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ABSTRACT</a:t>
            </a:r>
          </a:p>
        </p:txBody>
      </p:sp>
      <p:sp>
        <p:nvSpPr>
          <p:cNvPr id="3" name="Content Placeholder 2"/>
          <p:cNvSpPr>
            <a:spLocks noGrp="1"/>
          </p:cNvSpPr>
          <p:nvPr>
            <p:ph idx="1"/>
          </p:nvPr>
        </p:nvSpPr>
        <p:spPr>
          <a:xfrm>
            <a:off x="1237129" y="2366682"/>
            <a:ext cx="10071847" cy="4082228"/>
          </a:xfrm>
        </p:spPr>
        <p:txBody>
          <a:bodyPr>
            <a:noAutofit/>
          </a:bodyPr>
          <a:lstStyle/>
          <a:p>
            <a:pPr algn="just"/>
            <a:r>
              <a:rPr lang="en-US" altLang="en-IN" dirty="0">
                <a:latin typeface="Times New Roman" panose="02020603050405020304" pitchFamily="18" charset="0"/>
                <a:cs typeface="Times New Roman" panose="02020603050405020304" pitchFamily="18" charset="0"/>
              </a:rPr>
              <a:t>In response to the global pandemic the need for the accurate face mask detection system has become high to ensure public safety.</a:t>
            </a:r>
          </a:p>
          <a:p>
            <a:pPr algn="just"/>
            <a:r>
              <a:rPr lang="en-US" altLang="en-IN" dirty="0">
                <a:latin typeface="Times New Roman" panose="02020603050405020304" pitchFamily="18" charset="0"/>
                <a:cs typeface="Times New Roman" panose="02020603050405020304" pitchFamily="18" charset="0"/>
              </a:rPr>
              <a:t>The total number of image datasets are of 3833 images which are classified into 1915 masked dataset and 1918 unmasked dataset.</a:t>
            </a:r>
          </a:p>
          <a:p>
            <a:pPr algn="just"/>
            <a:r>
              <a:rPr lang="en-US" altLang="en-IN" dirty="0">
                <a:latin typeface="Times New Roman" panose="02020603050405020304" pitchFamily="18" charset="0"/>
                <a:cs typeface="Times New Roman" panose="02020603050405020304" pitchFamily="18" charset="0"/>
              </a:rPr>
              <a:t>This project proposes a real time accurate face mask detection system where we use MobileNet to train the data and YOLOv8 for detecting.</a:t>
            </a:r>
          </a:p>
          <a:p>
            <a:pPr algn="just"/>
            <a:r>
              <a:rPr lang="en-US" altLang="en-IN" dirty="0">
                <a:latin typeface="Times New Roman" panose="02020603050405020304" pitchFamily="18" charset="0"/>
                <a:cs typeface="Times New Roman" panose="02020603050405020304" pitchFamily="18" charset="0"/>
              </a:rPr>
              <a:t>System integrates computer vision techniques with deep learning to detect faces in real time video streams and classify whether individuals are wearing masks or not wearing masks.</a:t>
            </a:r>
          </a:p>
          <a:p>
            <a:pPr algn="just"/>
            <a:endParaRPr lang="en-US" altLang="en-IN" dirty="0">
              <a:latin typeface="Times New Roman" panose="02020603050405020304" pitchFamily="18" charset="0"/>
              <a:cs typeface="Times New Roman" panose="02020603050405020304" pitchFamily="18" charset="0"/>
            </a:endParaRPr>
          </a:p>
          <a:p>
            <a:pPr algn="just"/>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OBJECTIVE</a:t>
            </a:r>
            <a:endParaRPr lang="en-IN" b="1" dirty="0"/>
          </a:p>
        </p:txBody>
      </p:sp>
      <p:sp>
        <p:nvSpPr>
          <p:cNvPr id="3" name="Content Placeholder 2"/>
          <p:cNvSpPr>
            <a:spLocks noGrp="1"/>
          </p:cNvSpPr>
          <p:nvPr>
            <p:ph idx="1"/>
          </p:nvPr>
        </p:nvSpPr>
        <p:spPr>
          <a:xfrm>
            <a:off x="995081" y="2312894"/>
            <a:ext cx="10730753" cy="3079377"/>
          </a:xfrm>
        </p:spPr>
        <p:txBody>
          <a:bodyPr>
            <a:noAutofit/>
          </a:bodyPr>
          <a:lstStyle/>
          <a:p>
            <a:pPr algn="just"/>
            <a:r>
              <a:rPr lang="en-US" dirty="0">
                <a:latin typeface="Times New Roman" panose="02020603050405020304" pitchFamily="18" charset="0"/>
                <a:cs typeface="Times New Roman" panose="02020603050405020304" pitchFamily="18" charset="0"/>
              </a:rPr>
              <a:t>The objective of this project is to develop and implement a real-time face mask detection system using YOLOv8, aiming to achieve high accuracy in identifying individuals wearing masks in various environmental conditions.</a:t>
            </a:r>
          </a:p>
          <a:p>
            <a:pPr algn="just"/>
            <a:r>
              <a:rPr lang="en-US" dirty="0">
                <a:latin typeface="Times New Roman" panose="02020603050405020304" pitchFamily="18" charset="0"/>
                <a:cs typeface="Times New Roman" panose="02020603050405020304" pitchFamily="18" charset="0"/>
              </a:rPr>
              <a:t>By leveraging deep learning techniques and annotated datasets, the system will be optimized for speed and efficiency, with the goal of supporting public health initiatives and enhancing security protocols during the COVID-19 pandemic and beyond.</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DA2AC734-E34E-5447-7495-CADC4FB0D1CD}"/>
              </a:ext>
            </a:extLst>
          </p:cNvPr>
          <p:cNvSpPr>
            <a:spLocks noGrp="1" noChangeArrowheads="1"/>
          </p:cNvSpPr>
          <p:nvPr>
            <p:ph idx="1"/>
          </p:nvPr>
        </p:nvSpPr>
        <p:spPr bwMode="auto">
          <a:xfrm>
            <a:off x="1062318" y="2110399"/>
            <a:ext cx="10932458" cy="413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Face mask identification is a process of detecting whether a person is wearing a face mask and, if so, how it is being worn . This technology is part of the broader category of object detection in computer vision, where the object of interest is a face with or without a mask.</a:t>
            </a:r>
          </a:p>
          <a:p>
            <a:pPr algn="just"/>
            <a:r>
              <a:rPr lang="en-US" dirty="0">
                <a:latin typeface="Times New Roman" panose="02020603050405020304" pitchFamily="18" charset="0"/>
                <a:cs typeface="Times New Roman" panose="02020603050405020304" pitchFamily="18" charset="0"/>
              </a:rPr>
              <a:t>MobileNet is a class of Convolutional neural network(CNN) that was open sourced by google and therefore provides an excellent starting point for training classifiers that are insanely small and insanely fast.</a:t>
            </a:r>
          </a:p>
          <a:p>
            <a:pPr algn="just"/>
            <a:r>
              <a:rPr lang="en-US" dirty="0">
                <a:latin typeface="Times New Roman" panose="02020603050405020304" pitchFamily="18" charset="0"/>
                <a:cs typeface="Times New Roman" panose="02020603050405020304" pitchFamily="18" charset="0"/>
              </a:rPr>
              <a:t>YOLOv8 is a state of the art deep learning model designed for real time object detection in computer vision apllications. With its advanced architecture and cutting edge alogorthims.YOLOv8 has revolutionized the field of object detection and efficient detection of objects in real time scenarios.</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30143876"/>
              </p:ext>
            </p:extLst>
          </p:nvPr>
        </p:nvGraphicFramePr>
        <p:xfrm>
          <a:off x="227523" y="1061505"/>
          <a:ext cx="11736953" cy="4814114"/>
        </p:xfrm>
        <a:graphic>
          <a:graphicData uri="http://schemas.openxmlformats.org/drawingml/2006/table">
            <a:tbl>
              <a:tblPr firstRow="1" bandRow="1">
                <a:tableStyleId>{5C22544A-7EE6-4342-B048-85BDC9FD1C3A}</a:tableStyleId>
              </a:tblPr>
              <a:tblGrid>
                <a:gridCol w="765872">
                  <a:extLst>
                    <a:ext uri="{9D8B030D-6E8A-4147-A177-3AD203B41FA5}">
                      <a16:colId xmlns:a16="http://schemas.microsoft.com/office/drawing/2014/main" val="20000"/>
                    </a:ext>
                  </a:extLst>
                </a:gridCol>
                <a:gridCol w="1980595">
                  <a:extLst>
                    <a:ext uri="{9D8B030D-6E8A-4147-A177-3AD203B41FA5}">
                      <a16:colId xmlns:a16="http://schemas.microsoft.com/office/drawing/2014/main" val="20001"/>
                    </a:ext>
                  </a:extLst>
                </a:gridCol>
                <a:gridCol w="1880511">
                  <a:extLst>
                    <a:ext uri="{9D8B030D-6E8A-4147-A177-3AD203B41FA5}">
                      <a16:colId xmlns:a16="http://schemas.microsoft.com/office/drawing/2014/main" val="20002"/>
                    </a:ext>
                  </a:extLst>
                </a:gridCol>
                <a:gridCol w="1345595">
                  <a:extLst>
                    <a:ext uri="{9D8B030D-6E8A-4147-A177-3AD203B41FA5}">
                      <a16:colId xmlns:a16="http://schemas.microsoft.com/office/drawing/2014/main" val="20003"/>
                    </a:ext>
                  </a:extLst>
                </a:gridCol>
                <a:gridCol w="5764380">
                  <a:extLst>
                    <a:ext uri="{9D8B030D-6E8A-4147-A177-3AD203B41FA5}">
                      <a16:colId xmlns:a16="http://schemas.microsoft.com/office/drawing/2014/main" val="20004"/>
                    </a:ext>
                  </a:extLst>
                </a:gridCol>
              </a:tblGrid>
              <a:tr h="642589">
                <a:tc>
                  <a:txBody>
                    <a:bodyPr/>
                    <a:lstStyle/>
                    <a:p>
                      <a:pPr algn="l"/>
                      <a:r>
                        <a:rPr lang="en-GB" sz="1600" dirty="0">
                          <a:highlight>
                            <a:srgbClr val="000000"/>
                          </a:highlight>
                          <a:latin typeface="Times New Roman" panose="02020603050405020304" pitchFamily="18" charset="0"/>
                          <a:cs typeface="Times New Roman" panose="02020603050405020304" pitchFamily="18" charset="0"/>
                        </a:rPr>
                        <a:t>S No</a:t>
                      </a:r>
                    </a:p>
                  </a:txBody>
                  <a:tcPr anchor="ctr">
                    <a:solidFill>
                      <a:schemeClr val="tx1"/>
                    </a:solidFill>
                  </a:tcPr>
                </a:tc>
                <a:tc>
                  <a:txBody>
                    <a:bodyPr/>
                    <a:lstStyle/>
                    <a:p>
                      <a:pPr algn="l"/>
                      <a:r>
                        <a:rPr lang="en-GB" sz="1600" dirty="0">
                          <a:highlight>
                            <a:srgbClr val="000000"/>
                          </a:highlight>
                          <a:latin typeface="Times New Roman" panose="02020603050405020304" pitchFamily="18" charset="0"/>
                          <a:cs typeface="Times New Roman" panose="02020603050405020304" pitchFamily="18" charset="0"/>
                        </a:rPr>
                        <a:t>Title </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Author Details, Published year</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Algorithm Used</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Inference</a:t>
                      </a:r>
                    </a:p>
                  </a:txBody>
                  <a:tcPr anchor="ctr">
                    <a:solidFill>
                      <a:schemeClr val="tx1"/>
                    </a:solidFill>
                  </a:tcPr>
                </a:tc>
                <a:extLst>
                  <a:ext uri="{0D108BD9-81ED-4DB2-BD59-A6C34878D82A}">
                    <a16:rowId xmlns:a16="http://schemas.microsoft.com/office/drawing/2014/main" val="10000"/>
                  </a:ext>
                </a:extLst>
              </a:tr>
              <a:tr h="1082200">
                <a:tc>
                  <a:txBody>
                    <a:bodyPr/>
                    <a:lstStyle/>
                    <a:p>
                      <a:pPr algn="l"/>
                      <a:r>
                        <a:rPr lang="en-GB" sz="1600" dirty="0">
                          <a:latin typeface="Times New Roman" panose="02020603050405020304" pitchFamily="18" charset="0"/>
                          <a:cs typeface="Times New Roman" panose="02020603050405020304" pitchFamily="18" charset="0"/>
                        </a:rPr>
                        <a:t>1.</a:t>
                      </a:r>
                    </a:p>
                  </a:txBody>
                  <a:tcPr anchor="ctr">
                    <a:solidFill>
                      <a:schemeClr val="bg2">
                        <a:lumMod val="90000"/>
                      </a:schemeClr>
                    </a:solidFill>
                  </a:tcPr>
                </a:tc>
                <a:tc>
                  <a:txBody>
                    <a:bodyPr/>
                    <a:lstStyle/>
                    <a:p>
                      <a:pPr lvl="0" algn="l">
                        <a:buNone/>
                      </a:pPr>
                      <a:r>
                        <a:rPr lang="en-GB" sz="1600" b="0" i="0" u="none" strike="noStrike" noProof="0" dirty="0">
                          <a:latin typeface="Times New Roman" panose="02020603050405020304" pitchFamily="18" charset="0"/>
                          <a:cs typeface="Times New Roman" panose="02020603050405020304" pitchFamily="18" charset="0"/>
                        </a:rPr>
                        <a:t>Face mask detection using semantic segmentation</a:t>
                      </a:r>
                      <a:endParaRPr lang="en-US"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tc>
                  <a:txBody>
                    <a:bodyPr/>
                    <a:lstStyle/>
                    <a:p>
                      <a:pPr lvl="0" algn="l">
                        <a:buNone/>
                      </a:pPr>
                      <a:r>
                        <a:rPr lang="en-GB" sz="1600" b="0" i="0" u="none" strike="noStrike" noProof="0" dirty="0">
                          <a:latin typeface="Times New Roman" panose="02020603050405020304" pitchFamily="18" charset="0"/>
                          <a:cs typeface="Times New Roman" panose="02020603050405020304" pitchFamily="18" charset="0"/>
                        </a:rPr>
                        <a:t>Toshanlal Meenapal,Balakrishanan,2019</a:t>
                      </a:r>
                      <a:endParaRPr lang="en-US"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tc>
                  <a:txBody>
                    <a:bodyPr/>
                    <a:lstStyle/>
                    <a:p>
                      <a:pPr algn="l"/>
                      <a:r>
                        <a:rPr lang="en-GB" sz="1600" dirty="0">
                          <a:latin typeface="Times New Roman" panose="02020603050405020304" pitchFamily="18" charset="0"/>
                          <a:cs typeface="Times New Roman" panose="02020603050405020304" pitchFamily="18" charset="0"/>
                        </a:rPr>
                        <a:t>VGG16,Fully Convolutional network</a:t>
                      </a:r>
                    </a:p>
                  </a:txBody>
                  <a:tcPr anchor="ctr">
                    <a:solidFill>
                      <a:schemeClr val="bg2">
                        <a:lumMod val="90000"/>
                      </a:schemeClr>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Recognize the face by segmentation and detection using Models. The Proposed network can detect non frontal faces and multiple faces from a single image.</a:t>
                      </a:r>
                      <a:endParaRPr lang="en-GB"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extLst>
                  <a:ext uri="{0D108BD9-81ED-4DB2-BD59-A6C34878D82A}">
                    <a16:rowId xmlns:a16="http://schemas.microsoft.com/office/drawing/2014/main" val="10001"/>
                  </a:ext>
                </a:extLst>
              </a:tr>
              <a:tr h="879288">
                <a:tc>
                  <a:txBody>
                    <a:bodyPr/>
                    <a:lstStyle/>
                    <a:p>
                      <a:pPr algn="l"/>
                      <a:r>
                        <a:rPr lang="en-GB" sz="1600" dirty="0">
                          <a:latin typeface="Times New Roman" panose="02020603050405020304" pitchFamily="18" charset="0"/>
                          <a:cs typeface="Times New Roman" panose="02020603050405020304" pitchFamily="18" charset="0"/>
                        </a:rPr>
                        <a:t>2.</a:t>
                      </a:r>
                    </a:p>
                  </a:txBody>
                  <a:tcPr anchor="ctr">
                    <a:solidFill>
                      <a:schemeClr val="bg2"/>
                    </a:solidFill>
                  </a:tcPr>
                </a:tc>
                <a:tc>
                  <a:txBody>
                    <a:bodyPr/>
                    <a:lstStyle/>
                    <a:p>
                      <a:pPr lvl="0" algn="l">
                        <a:buNone/>
                      </a:pPr>
                      <a:r>
                        <a:rPr lang="en-GB" sz="1600" b="0" i="0" u="none" strike="noStrike" noProof="0" dirty="0">
                          <a:latin typeface="Times New Roman" panose="02020603050405020304" pitchFamily="18" charset="0"/>
                          <a:cs typeface="Times New Roman" panose="02020603050405020304" pitchFamily="18" charset="0"/>
                        </a:rPr>
                        <a:t>Covid-19 facemask detection</a:t>
                      </a:r>
                      <a:endParaRPr lang="en-US"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lvl="0" algn="l">
                        <a:buNone/>
                      </a:pPr>
                      <a:r>
                        <a:rPr lang="en-GB" sz="1600" b="0" i="0" u="none" strike="noStrike" noProof="0" dirty="0">
                          <a:latin typeface="Times New Roman" panose="02020603050405020304" pitchFamily="18" charset="0"/>
                          <a:cs typeface="Times New Roman" panose="02020603050405020304" pitchFamily="18" charset="0"/>
                        </a:rPr>
                        <a:t>Ms.R.Suganthalakshmi, A.Hafeeza,2020</a:t>
                      </a:r>
                      <a:endParaRPr lang="en-US"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en-GB" sz="1600" dirty="0">
                          <a:latin typeface="Times New Roman" panose="02020603050405020304" pitchFamily="18" charset="0"/>
                          <a:cs typeface="Times New Roman" panose="02020603050405020304" pitchFamily="18" charset="0"/>
                        </a:rPr>
                        <a:t>Computer vision</a:t>
                      </a:r>
                    </a:p>
                  </a:txBody>
                  <a:tcPr anchor="ctr">
                    <a:solidFill>
                      <a:schemeClr val="bg2"/>
                    </a:solidFill>
                  </a:tcPr>
                </a:tc>
                <a:tc>
                  <a:txBody>
                    <a:bodyPr/>
                    <a:lstStyle/>
                    <a:p>
                      <a:pPr lvl="0" algn="l">
                        <a:lnSpc>
                          <a:spcPct val="100000"/>
                        </a:lnSpc>
                        <a:spcBef>
                          <a:spcPts val="0"/>
                        </a:spcBef>
                        <a:spcAft>
                          <a:spcPts val="0"/>
                        </a:spcAft>
                        <a:buNone/>
                      </a:pPr>
                      <a:r>
                        <a:rPr lang="en-US" sz="1600" b="0" i="0" u="none" strike="noStrike" noProof="0" dirty="0">
                          <a:latin typeface="Times New Roman" panose="02020603050405020304" pitchFamily="18" charset="0"/>
                          <a:cs typeface="Times New Roman" panose="02020603050405020304" pitchFamily="18" charset="0"/>
                        </a:rPr>
                        <a:t>The system comprises Mobile Net as the spine which can be very well utilized for high and low calculation situations.in order to extract more robust features, learning is used to gain weights from a similar task face detection ,which is trained on large datasets.</a:t>
                      </a:r>
                      <a:endParaRPr lang="en-GB" sz="1600" b="0" i="0" u="none" strike="noStrike" noProof="0" dirty="0">
                        <a:latin typeface="Times New Roman" panose="02020603050405020304" pitchFamily="18"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10002"/>
                  </a:ext>
                </a:extLst>
              </a:tr>
              <a:tr h="940325">
                <a:tc>
                  <a:txBody>
                    <a:bodyPr/>
                    <a:lstStyle/>
                    <a:p>
                      <a:pPr algn="l"/>
                      <a:r>
                        <a:rPr lang="en-GB" sz="1600" dirty="0">
                          <a:latin typeface="Times New Roman" panose="02020603050405020304" pitchFamily="18" charset="0"/>
                          <a:cs typeface="Times New Roman" panose="02020603050405020304" pitchFamily="18" charset="0"/>
                        </a:rPr>
                        <a:t>3.</a:t>
                      </a:r>
                    </a:p>
                  </a:txBody>
                  <a:tcPr anchor="ctr">
                    <a:solidFill>
                      <a:schemeClr val="bg2">
                        <a:lumMod val="90000"/>
                      </a:schemeClr>
                    </a:solidFill>
                  </a:tcPr>
                </a:tc>
                <a:tc>
                  <a:txBody>
                    <a:bodyPr/>
                    <a:lstStyle/>
                    <a:p>
                      <a:pPr lvl="0" algn="l">
                        <a:buNone/>
                      </a:pPr>
                      <a:r>
                        <a:rPr lang="en-GB" sz="1600" b="0" i="0" u="none" strike="noStrike" noProof="0" dirty="0">
                          <a:latin typeface="Times New Roman" panose="02020603050405020304" pitchFamily="18" charset="0"/>
                          <a:cs typeface="Times New Roman" panose="02020603050405020304" pitchFamily="18" charset="0"/>
                        </a:rPr>
                        <a:t>Face mask detection using CNN</a:t>
                      </a:r>
                      <a:endParaRPr lang="en-US"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Adithya k,Jismi </a:t>
                      </a:r>
                    </a:p>
                    <a:p>
                      <a:pPr lvl="0" algn="l">
                        <a:buNone/>
                      </a:pPr>
                      <a:r>
                        <a:rPr lang="en-US" sz="1600" dirty="0">
                          <a:latin typeface="Times New Roman" panose="02020603050405020304" pitchFamily="18" charset="0"/>
                          <a:cs typeface="Times New Roman" panose="02020603050405020304" pitchFamily="18" charset="0"/>
                        </a:rPr>
                        <a:t>Babu,2021</a:t>
                      </a:r>
                    </a:p>
                  </a:txBody>
                  <a:tcPr anchor="ctr">
                    <a:solidFill>
                      <a:schemeClr val="bg2">
                        <a:lumMod val="90000"/>
                      </a:schemeClr>
                    </a:solidFill>
                  </a:tcPr>
                </a:tc>
                <a:tc>
                  <a:txBody>
                    <a:bodyPr/>
                    <a:lstStyle/>
                    <a:p>
                      <a:pPr algn="l"/>
                      <a:r>
                        <a:rPr lang="en-GB" sz="1600" dirty="0">
                          <a:latin typeface="Times New Roman" panose="02020603050405020304" pitchFamily="18" charset="0"/>
                          <a:cs typeface="Times New Roman" panose="02020603050405020304" pitchFamily="18" charset="0"/>
                        </a:rPr>
                        <a:t>R-CNN,ANN</a:t>
                      </a:r>
                    </a:p>
                  </a:txBody>
                  <a:tcPr anchor="ctr">
                    <a:solidFill>
                      <a:schemeClr val="bg2">
                        <a:lumMod val="90000"/>
                      </a:schemeClr>
                    </a:solidFill>
                  </a:tcPr>
                </a:tc>
                <a:tc>
                  <a:txBody>
                    <a:bodyPr/>
                    <a:lstStyle/>
                    <a:p>
                      <a:pPr lvl="0" algn="l">
                        <a:lnSpc>
                          <a:spcPct val="100000"/>
                        </a:lnSpc>
                        <a:spcBef>
                          <a:spcPts val="0"/>
                        </a:spcBef>
                        <a:spcAft>
                          <a:spcPts val="0"/>
                        </a:spcAft>
                        <a:buNone/>
                      </a:pPr>
                      <a:r>
                        <a:rPr lang="en-US" sz="1600" b="0" i="0" u="none" strike="noStrike" noProof="0" dirty="0">
                          <a:latin typeface="Times New Roman" panose="02020603050405020304" pitchFamily="18" charset="0"/>
                          <a:cs typeface="Times New Roman" panose="02020603050405020304" pitchFamily="18" charset="0"/>
                        </a:rPr>
                        <a:t>A Review on Face Mask Detection using Convolutional Neural Network</a:t>
                      </a:r>
                      <a:endParaRPr lang="en-GB" sz="1600" b="0" i="0" u="none" strike="noStrike" noProof="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extLst>
                  <a:ext uri="{0D108BD9-81ED-4DB2-BD59-A6C34878D82A}">
                    <a16:rowId xmlns:a16="http://schemas.microsoft.com/office/drawing/2014/main" val="10003"/>
                  </a:ext>
                </a:extLst>
              </a:tr>
              <a:tr h="1082200">
                <a:tc>
                  <a:txBody>
                    <a:bodyPr/>
                    <a:lstStyle/>
                    <a:p>
                      <a:pPr algn="l"/>
                      <a:r>
                        <a:rPr lang="en-GB" sz="1600" dirty="0">
                          <a:latin typeface="Times New Roman" panose="02020603050405020304" pitchFamily="18" charset="0"/>
                          <a:cs typeface="Times New Roman" panose="02020603050405020304" pitchFamily="18" charset="0"/>
                        </a:rPr>
                        <a:t>4.</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Face mask detection for preventing Covid-19</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Susanto,Febri Alwan Putra,2021</a:t>
                      </a:r>
                    </a:p>
                  </a:txBody>
                  <a:tcPr anchor="ctr">
                    <a:solidFill>
                      <a:schemeClr val="bg2"/>
                    </a:solidFill>
                  </a:tcPr>
                </a:tc>
                <a:tc>
                  <a:txBody>
                    <a:bodyPr/>
                    <a:lstStyle/>
                    <a:p>
                      <a:pPr algn="l"/>
                      <a:r>
                        <a:rPr lang="en-GB" sz="1600" dirty="0">
                          <a:latin typeface="Times New Roman" panose="02020603050405020304" pitchFamily="18" charset="0"/>
                          <a:cs typeface="Times New Roman" panose="02020603050405020304" pitchFamily="18" charset="0"/>
                        </a:rPr>
                        <a:t>YOLOv4</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This work developed the face mask detection by using YOLO V4 algorithm. The algorithm is able to detect and distinguish a non-wearing and a wearing-mask precisely with any condition of the surrounding environment</a:t>
                      </a:r>
                    </a:p>
                  </a:txBody>
                  <a:tcPr anchor="ctr">
                    <a:solidFill>
                      <a:schemeClr val="bg2"/>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4288499" y="546027"/>
            <a:ext cx="66372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22094354"/>
              </p:ext>
            </p:extLst>
          </p:nvPr>
        </p:nvGraphicFramePr>
        <p:xfrm>
          <a:off x="227523" y="1061505"/>
          <a:ext cx="11736953" cy="4753077"/>
        </p:xfrm>
        <a:graphic>
          <a:graphicData uri="http://schemas.openxmlformats.org/drawingml/2006/table">
            <a:tbl>
              <a:tblPr firstRow="1" bandRow="1">
                <a:tableStyleId>{5C22544A-7EE6-4342-B048-85BDC9FD1C3A}</a:tableStyleId>
              </a:tblPr>
              <a:tblGrid>
                <a:gridCol w="765872">
                  <a:extLst>
                    <a:ext uri="{9D8B030D-6E8A-4147-A177-3AD203B41FA5}">
                      <a16:colId xmlns:a16="http://schemas.microsoft.com/office/drawing/2014/main" val="20000"/>
                    </a:ext>
                  </a:extLst>
                </a:gridCol>
                <a:gridCol w="1980595">
                  <a:extLst>
                    <a:ext uri="{9D8B030D-6E8A-4147-A177-3AD203B41FA5}">
                      <a16:colId xmlns:a16="http://schemas.microsoft.com/office/drawing/2014/main" val="20001"/>
                    </a:ext>
                  </a:extLst>
                </a:gridCol>
                <a:gridCol w="1880511">
                  <a:extLst>
                    <a:ext uri="{9D8B030D-6E8A-4147-A177-3AD203B41FA5}">
                      <a16:colId xmlns:a16="http://schemas.microsoft.com/office/drawing/2014/main" val="20002"/>
                    </a:ext>
                  </a:extLst>
                </a:gridCol>
                <a:gridCol w="1342113">
                  <a:extLst>
                    <a:ext uri="{9D8B030D-6E8A-4147-A177-3AD203B41FA5}">
                      <a16:colId xmlns:a16="http://schemas.microsoft.com/office/drawing/2014/main" val="20003"/>
                    </a:ext>
                  </a:extLst>
                </a:gridCol>
                <a:gridCol w="5767862">
                  <a:extLst>
                    <a:ext uri="{9D8B030D-6E8A-4147-A177-3AD203B41FA5}">
                      <a16:colId xmlns:a16="http://schemas.microsoft.com/office/drawing/2014/main" val="20004"/>
                    </a:ext>
                  </a:extLst>
                </a:gridCol>
              </a:tblGrid>
              <a:tr h="642589">
                <a:tc>
                  <a:txBody>
                    <a:bodyPr/>
                    <a:lstStyle/>
                    <a:p>
                      <a:pPr algn="l"/>
                      <a:r>
                        <a:rPr lang="en-GB" sz="1600" dirty="0">
                          <a:highlight>
                            <a:srgbClr val="000000"/>
                          </a:highlight>
                          <a:latin typeface="Times New Roman" panose="02020603050405020304" pitchFamily="18" charset="0"/>
                          <a:cs typeface="Times New Roman" panose="02020603050405020304" pitchFamily="18" charset="0"/>
                        </a:rPr>
                        <a:t>S No</a:t>
                      </a:r>
                    </a:p>
                  </a:txBody>
                  <a:tcPr anchor="ctr">
                    <a:solidFill>
                      <a:schemeClr val="tx1"/>
                    </a:solidFill>
                  </a:tcPr>
                </a:tc>
                <a:tc>
                  <a:txBody>
                    <a:bodyPr/>
                    <a:lstStyle/>
                    <a:p>
                      <a:pPr algn="l"/>
                      <a:r>
                        <a:rPr lang="en-GB" sz="1600" dirty="0">
                          <a:highlight>
                            <a:srgbClr val="000000"/>
                          </a:highlight>
                          <a:latin typeface="Times New Roman" panose="02020603050405020304" pitchFamily="18" charset="0"/>
                          <a:cs typeface="Times New Roman" panose="02020603050405020304" pitchFamily="18" charset="0"/>
                        </a:rPr>
                        <a:t>Title </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Author Details, Published year</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Algorithm Used</a:t>
                      </a:r>
                    </a:p>
                  </a:txBody>
                  <a:tcPr anchor="ctr">
                    <a:solidFill>
                      <a:schemeClr val="tx1"/>
                    </a:solidFill>
                  </a:tcPr>
                </a:tc>
                <a:tc>
                  <a:txBody>
                    <a:bodyPr/>
                    <a:lstStyle/>
                    <a:p>
                      <a:pPr algn="ctr"/>
                      <a:r>
                        <a:rPr lang="en-GB" sz="1600" dirty="0">
                          <a:highlight>
                            <a:srgbClr val="000000"/>
                          </a:highlight>
                          <a:latin typeface="Times New Roman" panose="02020603050405020304" pitchFamily="18" charset="0"/>
                          <a:cs typeface="Times New Roman" panose="02020603050405020304" pitchFamily="18" charset="0"/>
                        </a:rPr>
                        <a:t>Inference</a:t>
                      </a:r>
                    </a:p>
                  </a:txBody>
                  <a:tcPr anchor="ctr">
                    <a:solidFill>
                      <a:schemeClr val="tx1"/>
                    </a:solidFill>
                  </a:tcPr>
                </a:tc>
                <a:extLst>
                  <a:ext uri="{0D108BD9-81ED-4DB2-BD59-A6C34878D82A}">
                    <a16:rowId xmlns:a16="http://schemas.microsoft.com/office/drawing/2014/main" val="10000"/>
                  </a:ext>
                </a:extLst>
              </a:tr>
              <a:tr h="1082200">
                <a:tc>
                  <a:txBody>
                    <a:bodyPr/>
                    <a:lstStyle/>
                    <a:p>
                      <a:pPr algn="l"/>
                      <a:r>
                        <a:rPr lang="en-GB" sz="1600" dirty="0">
                          <a:latin typeface="Times New Roman" panose="02020603050405020304" pitchFamily="18" charset="0"/>
                          <a:cs typeface="Times New Roman" panose="02020603050405020304" pitchFamily="18" charset="0"/>
                        </a:rPr>
                        <a:t>5.</a:t>
                      </a:r>
                    </a:p>
                  </a:txBody>
                  <a:tcPr anchor="ctr">
                    <a:solidFill>
                      <a:schemeClr val="bg2">
                        <a:lumMod val="90000"/>
                      </a:schemeClr>
                    </a:solidFill>
                  </a:tcPr>
                </a:tc>
                <a:tc>
                  <a:txBody>
                    <a:bodyPr/>
                    <a:lstStyle/>
                    <a:p>
                      <a:pPr lvl="0" algn="l">
                        <a:buNone/>
                      </a:pPr>
                      <a:r>
                        <a:rPr lang="en-US" sz="1600" b="0" dirty="0">
                          <a:latin typeface="Times" panose="02020603050405020304" pitchFamily="18" charset="0"/>
                          <a:cs typeface="Times" panose="02020603050405020304" pitchFamily="18" charset="0"/>
                        </a:rPr>
                        <a:t>Face Mask Detection Using YOLOv3 and YOLOv4</a:t>
                      </a:r>
                    </a:p>
                  </a:txBody>
                  <a:tcPr anchor="ctr">
                    <a:solidFill>
                      <a:schemeClr val="bg2">
                        <a:lumMod val="90000"/>
                      </a:schemeClr>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Saeed </a:t>
                      </a:r>
                      <a:r>
                        <a:rPr lang="en-US" sz="1600" dirty="0" err="1">
                          <a:latin typeface="Times New Roman" panose="02020603050405020304" pitchFamily="18" charset="0"/>
                          <a:cs typeface="Times New Roman" panose="02020603050405020304" pitchFamily="18" charset="0"/>
                        </a:rPr>
                        <a:t>Khorram</a:t>
                      </a:r>
                      <a:r>
                        <a:rPr lang="en-US" sz="1600" dirty="0">
                          <a:latin typeface="Times New Roman" panose="02020603050405020304" pitchFamily="18" charset="0"/>
                          <a:cs typeface="Times New Roman" panose="02020603050405020304" pitchFamily="18" charset="0"/>
                        </a:rPr>
                        <a:t>, Chen-Ping Yu, </a:t>
                      </a:r>
                      <a:r>
                        <a:rPr lang="en-US" sz="1600" dirty="0" err="1">
                          <a:latin typeface="Times New Roman" panose="02020603050405020304" pitchFamily="18" charset="0"/>
                          <a:cs typeface="Times New Roman" panose="02020603050405020304" pitchFamily="18" charset="0"/>
                        </a:rPr>
                        <a:t>Kuang</a:t>
                      </a:r>
                      <a:r>
                        <a:rPr lang="en-US" sz="1600" dirty="0">
                          <a:latin typeface="Times New Roman" panose="02020603050405020304" pitchFamily="18" charset="0"/>
                          <a:cs typeface="Times New Roman" panose="02020603050405020304" pitchFamily="18" charset="0"/>
                        </a:rPr>
                        <a:t>-Yu Cheng,2021</a:t>
                      </a:r>
                    </a:p>
                  </a:txBody>
                  <a:tcPr anchor="ctr">
                    <a:solidFill>
                      <a:schemeClr val="bg2">
                        <a:lumMod val="90000"/>
                      </a:schemeClr>
                    </a:solidFill>
                  </a:tcPr>
                </a:tc>
                <a:tc>
                  <a:txBody>
                    <a:bodyPr/>
                    <a:lstStyle/>
                    <a:p>
                      <a:pPr algn="l"/>
                      <a:r>
                        <a:rPr lang="en-US" sz="1600" dirty="0">
                          <a:latin typeface="Times New Roman" panose="02020603050405020304" pitchFamily="18" charset="0"/>
                          <a:cs typeface="Times New Roman" panose="02020603050405020304" pitchFamily="18" charset="0"/>
                        </a:rPr>
                        <a:t>YOLOv3, YOLOv4</a:t>
                      </a:r>
                      <a:endParaRPr lang="en-GB"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The Proposed network can detect non frontal faces and multiple faces from a single image of the given data set.</a:t>
                      </a:r>
                      <a:endParaRPr lang="en-GB"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extLst>
                  <a:ext uri="{0D108BD9-81ED-4DB2-BD59-A6C34878D82A}">
                    <a16:rowId xmlns:a16="http://schemas.microsoft.com/office/drawing/2014/main" val="10001"/>
                  </a:ext>
                </a:extLst>
              </a:tr>
              <a:tr h="879288">
                <a:tc>
                  <a:txBody>
                    <a:bodyPr/>
                    <a:lstStyle/>
                    <a:p>
                      <a:pPr algn="l"/>
                      <a:r>
                        <a:rPr lang="en-GB" sz="1600" dirty="0">
                          <a:latin typeface="Times New Roman" panose="02020603050405020304" pitchFamily="18" charset="0"/>
                          <a:cs typeface="Times New Roman" panose="02020603050405020304" pitchFamily="18" charset="0"/>
                        </a:rPr>
                        <a:t>6.</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Real-time Face Mask Detection in Public Transportation</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John Smith, Emily Johnson, Michael Brown</a:t>
                      </a:r>
                      <a:r>
                        <a:rPr lang="en-GB" sz="1600" b="0" i="0" u="none" strike="noStrike" noProof="0" dirty="0">
                          <a:latin typeface="Times New Roman" panose="02020603050405020304" pitchFamily="18" charset="0"/>
                          <a:cs typeface="Times New Roman" panose="02020603050405020304" pitchFamily="18" charset="0"/>
                        </a:rPr>
                        <a:t>,2022</a:t>
                      </a:r>
                      <a:endParaRPr lang="en-US"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en-GB" sz="1600" dirty="0">
                          <a:latin typeface="Times New Roman" panose="02020603050405020304" pitchFamily="18" charset="0"/>
                          <a:cs typeface="Times New Roman" panose="02020603050405020304" pitchFamily="18" charset="0"/>
                        </a:rPr>
                        <a:t>YOLOv5,</a:t>
                      </a:r>
                    </a:p>
                    <a:p>
                      <a:pPr algn="l"/>
                      <a:r>
                        <a:rPr lang="en-GB" sz="1600" dirty="0">
                          <a:latin typeface="Times New Roman" panose="02020603050405020304" pitchFamily="18" charset="0"/>
                          <a:cs typeface="Times New Roman" panose="02020603050405020304" pitchFamily="18" charset="0"/>
                        </a:rPr>
                        <a:t>CNN</a:t>
                      </a:r>
                    </a:p>
                  </a:txBody>
                  <a:tcPr anchor="ctr">
                    <a:solidFill>
                      <a:schemeClr val="bg2"/>
                    </a:solidFill>
                  </a:tcPr>
                </a:tc>
                <a:tc>
                  <a:txBody>
                    <a:bodyPr/>
                    <a:lstStyle/>
                    <a:p>
                      <a:pPr lvl="0" algn="l">
                        <a:lnSpc>
                          <a:spcPct val="100000"/>
                        </a:lnSpc>
                        <a:spcBef>
                          <a:spcPts val="0"/>
                        </a:spcBef>
                        <a:spcAft>
                          <a:spcPts val="0"/>
                        </a:spcAft>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Utilizes YOLOv5 for real-time face mask detection, ensuring effective monitoring in public transportation environments.</a:t>
                      </a:r>
                      <a:endParaRPr lang="en-GB" sz="1600" b="0" i="0" u="none" strike="noStrike" noProof="0" dirty="0">
                        <a:latin typeface="Times New Roman" panose="02020603050405020304" pitchFamily="18" charset="0"/>
                        <a:ea typeface="Tahoma" panose="020B0604030504040204" pitchFamily="34" charset="0"/>
                        <a:cs typeface="Times New Roman" panose="02020603050405020304" pitchFamily="18" charset="0"/>
                      </a:endParaRPr>
                    </a:p>
                  </a:txBody>
                  <a:tcPr anchor="ctr">
                    <a:solidFill>
                      <a:schemeClr val="bg2"/>
                    </a:solidFill>
                  </a:tcPr>
                </a:tc>
                <a:extLst>
                  <a:ext uri="{0D108BD9-81ED-4DB2-BD59-A6C34878D82A}">
                    <a16:rowId xmlns:a16="http://schemas.microsoft.com/office/drawing/2014/main" val="10002"/>
                  </a:ext>
                </a:extLst>
              </a:tr>
              <a:tr h="940325">
                <a:tc>
                  <a:txBody>
                    <a:bodyPr/>
                    <a:lstStyle/>
                    <a:p>
                      <a:pPr algn="l"/>
                      <a:r>
                        <a:rPr lang="en-GB" sz="1600" dirty="0">
                          <a:latin typeface="Times New Roman" panose="02020603050405020304" pitchFamily="18" charset="0"/>
                          <a:cs typeface="Times New Roman" panose="02020603050405020304" pitchFamily="18" charset="0"/>
                        </a:rPr>
                        <a:t>7.</a:t>
                      </a:r>
                    </a:p>
                  </a:txBody>
                  <a:tcPr anchor="ctr">
                    <a:solidFill>
                      <a:schemeClr val="bg2">
                        <a:lumMod val="90000"/>
                      </a:schemeClr>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Face Mask Detection Using Deep Learning and Transfer Learning Techniques</a:t>
                      </a:r>
                    </a:p>
                  </a:txBody>
                  <a:tcPr anchor="ctr">
                    <a:solidFill>
                      <a:schemeClr val="bg2">
                        <a:lumMod val="90000"/>
                      </a:schemeClr>
                    </a:solidFill>
                  </a:tcPr>
                </a:tc>
                <a:tc>
                  <a:txBody>
                    <a:bodyPr/>
                    <a:lstStyle/>
                    <a:p>
                      <a:pPr lvl="0" algn="l">
                        <a:buNone/>
                      </a:pPr>
                      <a:r>
                        <a:rPr lang="pt-BR" sz="1600" dirty="0">
                          <a:latin typeface="Times New Roman" panose="02020603050405020304" pitchFamily="18" charset="0"/>
                          <a:cs typeface="Times New Roman" panose="02020603050405020304" pitchFamily="18" charset="0"/>
                        </a:rPr>
                        <a:t>Maria Gonzalez, David Lee, Ananya Sharma</a:t>
                      </a:r>
                      <a:r>
                        <a:rPr lang="en-US" sz="1600" dirty="0">
                          <a:latin typeface="Times New Roman" panose="02020603050405020304" pitchFamily="18" charset="0"/>
                          <a:cs typeface="Times New Roman" panose="02020603050405020304" pitchFamily="18" charset="0"/>
                        </a:rPr>
                        <a:t>,2023</a:t>
                      </a:r>
                    </a:p>
                  </a:txBody>
                  <a:tcPr anchor="ctr">
                    <a:solidFill>
                      <a:schemeClr val="bg2">
                        <a:lumMod val="90000"/>
                      </a:schemeClr>
                    </a:solidFill>
                  </a:tcPr>
                </a:tc>
                <a:tc>
                  <a:txBody>
                    <a:bodyPr/>
                    <a:lstStyle/>
                    <a:p>
                      <a:pPr algn="l"/>
                      <a:r>
                        <a:rPr lang="en-US" sz="1600" dirty="0">
                          <a:latin typeface="Times New Roman" panose="02020603050405020304" pitchFamily="18" charset="0"/>
                          <a:cs typeface="Times New Roman" panose="02020603050405020304" pitchFamily="18" charset="0"/>
                        </a:rPr>
                        <a:t>Transfer Learning with MobileNetV2</a:t>
                      </a:r>
                      <a:endParaRPr lang="en-GB" sz="160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tc>
                  <a:txBody>
                    <a:bodyPr/>
                    <a:lstStyle/>
                    <a:p>
                      <a:pPr lvl="0" algn="l">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leverages transfer learning with MobileNetV2 to enhance face mask detection accuracy while maintaining low computational requirements</a:t>
                      </a:r>
                      <a:r>
                        <a:rPr lang="en-US" sz="1600" dirty="0"/>
                        <a:t>.</a:t>
                      </a:r>
                      <a:endParaRPr lang="en-GB" sz="1600" b="0" i="0" u="none" strike="noStrike" noProof="0" dirty="0">
                        <a:latin typeface="Times New Roman" panose="02020603050405020304" pitchFamily="18" charset="0"/>
                        <a:cs typeface="Times New Roman" panose="02020603050405020304" pitchFamily="18" charset="0"/>
                      </a:endParaRPr>
                    </a:p>
                  </a:txBody>
                  <a:tcPr anchor="ctr">
                    <a:solidFill>
                      <a:schemeClr val="bg2">
                        <a:lumMod val="90000"/>
                      </a:schemeClr>
                    </a:solidFill>
                  </a:tcPr>
                </a:tc>
                <a:extLst>
                  <a:ext uri="{0D108BD9-81ED-4DB2-BD59-A6C34878D82A}">
                    <a16:rowId xmlns:a16="http://schemas.microsoft.com/office/drawing/2014/main" val="10003"/>
                  </a:ext>
                </a:extLst>
              </a:tr>
              <a:tr h="1082200">
                <a:tc>
                  <a:txBody>
                    <a:bodyPr/>
                    <a:lstStyle/>
                    <a:p>
                      <a:pPr algn="l"/>
                      <a:r>
                        <a:rPr lang="en-GB" sz="1600" dirty="0">
                          <a:latin typeface="Times New Roman" panose="02020603050405020304" pitchFamily="18" charset="0"/>
                          <a:cs typeface="Times New Roman" panose="02020603050405020304" pitchFamily="18" charset="0"/>
                        </a:rPr>
                        <a:t>8.</a:t>
                      </a: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Enhancing Face Mask Detection Accuracy with Ensemble Learning</a:t>
                      </a:r>
                    </a:p>
                  </a:txBody>
                  <a:tcPr anchor="c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Ahmed Khan, Lisa Roberts, Steven Wan,2023</a:t>
                      </a:r>
                    </a:p>
                  </a:txBody>
                  <a:tcPr anchor="ctr">
                    <a:solidFill>
                      <a:schemeClr val="bg2"/>
                    </a:solidFill>
                  </a:tcPr>
                </a:tc>
                <a:tc>
                  <a:txBody>
                    <a:bodyPr/>
                    <a:lstStyle/>
                    <a:p>
                      <a:pPr algn="l"/>
                      <a:r>
                        <a:rPr lang="en-US" sz="1600" dirty="0">
                          <a:latin typeface="Times New Roman" panose="02020603050405020304" pitchFamily="18" charset="0"/>
                          <a:cs typeface="Times New Roman" panose="02020603050405020304" pitchFamily="18" charset="0"/>
                        </a:rPr>
                        <a:t>Ensemble Learning with CNN and RNN</a:t>
                      </a:r>
                      <a:endParaRPr lang="en-GB"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lvl="0" algn="l">
                        <a:buNone/>
                      </a:pPr>
                      <a:r>
                        <a:rPr lang="en-US" sz="1600" dirty="0">
                          <a:latin typeface="Times New Roman" panose="02020603050405020304" pitchFamily="18" charset="0"/>
                          <a:cs typeface="Times New Roman" panose="02020603050405020304" pitchFamily="18" charset="0"/>
                        </a:rPr>
                        <a:t>Achieves robust performance by effectively handling variations in mask types, face angles, and lighting conditions.</a:t>
                      </a:r>
                    </a:p>
                  </a:txBody>
                  <a:tcPr anchor="ctr">
                    <a:solidFill>
                      <a:schemeClr val="bg2"/>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4288499" y="546027"/>
            <a:ext cx="66372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55418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EEE992-AFD5-D01B-E7C6-8EC0C4CF0B99}"/>
              </a:ext>
            </a:extLst>
          </p:cNvPr>
          <p:cNvSpPr/>
          <p:nvPr/>
        </p:nvSpPr>
        <p:spPr>
          <a:xfrm>
            <a:off x="928329" y="2068912"/>
            <a:ext cx="1789163" cy="949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collection (Face mask detection)</a:t>
            </a:r>
            <a:endParaRPr lang="en-IN" dirty="0">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7C4D38D3-027E-7330-CFFA-A4C862C74EB1}"/>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BLOCK</a:t>
            </a:r>
            <a:r>
              <a:rPr lang="en-US" dirty="0"/>
              <a:t> </a:t>
            </a:r>
            <a:r>
              <a:rPr lang="en-US" b="1" dirty="0">
                <a:latin typeface="Times New Roman" panose="02020603050405020304" pitchFamily="18" charset="0"/>
                <a:cs typeface="Times New Roman" panose="02020603050405020304" pitchFamily="18" charset="0"/>
              </a:rPr>
              <a:t>DIAGRAM</a:t>
            </a:r>
            <a:endParaRPr lang="en-IN" b="1" dirty="0">
              <a:latin typeface="Times New Roman" panose="02020603050405020304" pitchFamily="18" charset="0"/>
              <a:cs typeface="Times New Roman" panose="02020603050405020304" pitchFamily="18" charset="0"/>
            </a:endParaRPr>
          </a:p>
        </p:txBody>
      </p:sp>
      <p:sp>
        <p:nvSpPr>
          <p:cNvPr id="22" name="Arrow: Right 21">
            <a:extLst>
              <a:ext uri="{FF2B5EF4-FFF2-40B4-BE49-F238E27FC236}">
                <a16:creationId xmlns:a16="http://schemas.microsoft.com/office/drawing/2014/main" id="{3F316308-EFD4-9C49-5310-D89E6EEEF201}"/>
              </a:ext>
            </a:extLst>
          </p:cNvPr>
          <p:cNvSpPr/>
          <p:nvPr/>
        </p:nvSpPr>
        <p:spPr>
          <a:xfrm>
            <a:off x="2734237" y="2519085"/>
            <a:ext cx="896467" cy="1434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3AA7DB6-206A-EB88-69E9-B2E248B48548}"/>
              </a:ext>
            </a:extLst>
          </p:cNvPr>
          <p:cNvSpPr/>
          <p:nvPr/>
        </p:nvSpPr>
        <p:spPr>
          <a:xfrm>
            <a:off x="5143497" y="2519085"/>
            <a:ext cx="942833" cy="1434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6786521-08D6-153B-E679-5428BC03C77C}"/>
              </a:ext>
            </a:extLst>
          </p:cNvPr>
          <p:cNvSpPr/>
          <p:nvPr/>
        </p:nvSpPr>
        <p:spPr>
          <a:xfrm>
            <a:off x="3630704" y="2306169"/>
            <a:ext cx="1475527" cy="712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Pre processing </a:t>
            </a:r>
          </a:p>
        </p:txBody>
      </p:sp>
      <p:sp>
        <p:nvSpPr>
          <p:cNvPr id="6" name="Rectangle 5">
            <a:extLst>
              <a:ext uri="{FF2B5EF4-FFF2-40B4-BE49-F238E27FC236}">
                <a16:creationId xmlns:a16="http://schemas.microsoft.com/office/drawing/2014/main" id="{90701A5A-A3B8-DBD4-C0AC-32DF3E1AD6BC}"/>
              </a:ext>
            </a:extLst>
          </p:cNvPr>
          <p:cNvSpPr/>
          <p:nvPr/>
        </p:nvSpPr>
        <p:spPr>
          <a:xfrm>
            <a:off x="6123596" y="2270001"/>
            <a:ext cx="1721225" cy="755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Split the dataset into training and testing</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EA27A79-940F-1622-241C-5DB306E7D13E}"/>
              </a:ext>
            </a:extLst>
          </p:cNvPr>
          <p:cNvSpPr/>
          <p:nvPr/>
        </p:nvSpPr>
        <p:spPr>
          <a:xfrm>
            <a:off x="9027320" y="3429000"/>
            <a:ext cx="2027533" cy="578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Model trained using</a:t>
            </a:r>
          </a:p>
          <a:p>
            <a:pPr algn="ctr"/>
            <a:r>
              <a:rPr lang="en-US" dirty="0">
                <a:latin typeface="Times New Roman" panose="02020603050405020304" pitchFamily="18" charset="0"/>
                <a:cs typeface="Times New Roman" panose="02020603050405020304" pitchFamily="18" charset="0"/>
              </a:rPr>
              <a:t>MobileNet</a:t>
            </a:r>
            <a:endParaRPr lang="en-IN" dirty="0">
              <a:latin typeface="Times New Roman" panose="02020603050405020304" pitchFamily="18" charset="0"/>
              <a:cs typeface="Times New Roman" panose="02020603050405020304" pitchFamily="18" charset="0"/>
            </a:endParaRPr>
          </a:p>
        </p:txBody>
      </p:sp>
      <p:sp>
        <p:nvSpPr>
          <p:cNvPr id="11" name="Arrow: Down 10">
            <a:extLst>
              <a:ext uri="{FF2B5EF4-FFF2-40B4-BE49-F238E27FC236}">
                <a16:creationId xmlns:a16="http://schemas.microsoft.com/office/drawing/2014/main" id="{FEF2BDD4-A5EB-00C6-2777-2ABB01325A1F}"/>
              </a:ext>
            </a:extLst>
          </p:cNvPr>
          <p:cNvSpPr/>
          <p:nvPr/>
        </p:nvSpPr>
        <p:spPr>
          <a:xfrm>
            <a:off x="9897036" y="3025588"/>
            <a:ext cx="188257" cy="40341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6948DBA4-8893-0BBB-FFC9-142B8955803E}"/>
              </a:ext>
            </a:extLst>
          </p:cNvPr>
          <p:cNvSpPr/>
          <p:nvPr/>
        </p:nvSpPr>
        <p:spPr>
          <a:xfrm>
            <a:off x="4371408" y="3327847"/>
            <a:ext cx="1491510" cy="1190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Detect faces using YOLOv8</a:t>
            </a:r>
            <a:endParaRPr lang="en-IN" dirty="0">
              <a:latin typeface="Times New Roman" panose="02020603050405020304" pitchFamily="18" charset="0"/>
              <a:cs typeface="Times New Roman" panose="02020603050405020304" pitchFamily="18" charset="0"/>
            </a:endParaRPr>
          </a:p>
        </p:txBody>
      </p:sp>
      <p:sp>
        <p:nvSpPr>
          <p:cNvPr id="24" name="Arrow: Left 23">
            <a:extLst>
              <a:ext uri="{FF2B5EF4-FFF2-40B4-BE49-F238E27FC236}">
                <a16:creationId xmlns:a16="http://schemas.microsoft.com/office/drawing/2014/main" id="{C0DE08AC-6217-BD6D-C73D-C27756D7EB77}"/>
              </a:ext>
            </a:extLst>
          </p:cNvPr>
          <p:cNvSpPr/>
          <p:nvPr/>
        </p:nvSpPr>
        <p:spPr>
          <a:xfrm flipV="1">
            <a:off x="5814975" y="3684191"/>
            <a:ext cx="3212345" cy="167123"/>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Arrow: Left 24">
            <a:extLst>
              <a:ext uri="{FF2B5EF4-FFF2-40B4-BE49-F238E27FC236}">
                <a16:creationId xmlns:a16="http://schemas.microsoft.com/office/drawing/2014/main" id="{EECE938B-3DA6-698A-220F-731956ED5C49}"/>
              </a:ext>
            </a:extLst>
          </p:cNvPr>
          <p:cNvSpPr/>
          <p:nvPr/>
        </p:nvSpPr>
        <p:spPr>
          <a:xfrm>
            <a:off x="3474941" y="3851314"/>
            <a:ext cx="896467" cy="143431"/>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736ACDD0-6121-9479-A165-CC1FFC4D5B75}"/>
              </a:ext>
            </a:extLst>
          </p:cNvPr>
          <p:cNvSpPr/>
          <p:nvPr/>
        </p:nvSpPr>
        <p:spPr>
          <a:xfrm rot="10800000" flipV="1">
            <a:off x="928330" y="5365374"/>
            <a:ext cx="1048388" cy="71269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MASK</a:t>
            </a:r>
            <a:endParaRPr lang="en-IN"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F562102-632C-A19B-5366-C240DDC3A33C}"/>
              </a:ext>
            </a:extLst>
          </p:cNvPr>
          <p:cNvSpPr/>
          <p:nvPr/>
        </p:nvSpPr>
        <p:spPr>
          <a:xfrm>
            <a:off x="2339788" y="5365372"/>
            <a:ext cx="1376641" cy="7126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 MASK</a:t>
            </a:r>
            <a:endParaRPr lang="en-IN"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41E51DE0-3BB6-400C-1326-DBD1AE50A005}"/>
              </a:ext>
            </a:extLst>
          </p:cNvPr>
          <p:cNvSpPr/>
          <p:nvPr/>
        </p:nvSpPr>
        <p:spPr>
          <a:xfrm>
            <a:off x="928329" y="3491448"/>
            <a:ext cx="2491559" cy="811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33" name="Arrow: Bent-Up 32">
            <a:extLst>
              <a:ext uri="{FF2B5EF4-FFF2-40B4-BE49-F238E27FC236}">
                <a16:creationId xmlns:a16="http://schemas.microsoft.com/office/drawing/2014/main" id="{473AB2A8-CEF8-431E-0146-93665762D7D7}"/>
              </a:ext>
            </a:extLst>
          </p:cNvPr>
          <p:cNvSpPr/>
          <p:nvPr/>
        </p:nvSpPr>
        <p:spPr>
          <a:xfrm rot="5400000">
            <a:off x="2524433" y="4264656"/>
            <a:ext cx="349615" cy="457201"/>
          </a:xfrm>
          <a:prstGeom prst="bentUpArrow">
            <a:avLst>
              <a:gd name="adj1" fmla="val 14863"/>
              <a:gd name="adj2" fmla="val 9375"/>
              <a:gd name="adj3"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375BE5F7-FF43-614E-614C-C0071B69C41D}"/>
              </a:ext>
            </a:extLst>
          </p:cNvPr>
          <p:cNvSpPr/>
          <p:nvPr/>
        </p:nvSpPr>
        <p:spPr>
          <a:xfrm>
            <a:off x="2853956" y="4549361"/>
            <a:ext cx="147918" cy="81161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18651E14-DB92-0571-4648-FAA43602E929}"/>
              </a:ext>
            </a:extLst>
          </p:cNvPr>
          <p:cNvSpPr/>
          <p:nvPr/>
        </p:nvSpPr>
        <p:spPr>
          <a:xfrm>
            <a:off x="1250578" y="4652675"/>
            <a:ext cx="147918" cy="71269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L-Shape 37">
            <a:extLst>
              <a:ext uri="{FF2B5EF4-FFF2-40B4-BE49-F238E27FC236}">
                <a16:creationId xmlns:a16="http://schemas.microsoft.com/office/drawing/2014/main" id="{60D708D9-6C22-DE9F-702D-CE93B82E11C9}"/>
              </a:ext>
            </a:extLst>
          </p:cNvPr>
          <p:cNvSpPr/>
          <p:nvPr/>
        </p:nvSpPr>
        <p:spPr>
          <a:xfrm rot="5400000">
            <a:off x="1513358" y="4296890"/>
            <a:ext cx="134456" cy="577109"/>
          </a:xfrm>
          <a:prstGeom prst="corne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85E8973B-D256-9EC1-6909-80A23B0EE5EB}"/>
              </a:ext>
            </a:extLst>
          </p:cNvPr>
          <p:cNvSpPr/>
          <p:nvPr/>
        </p:nvSpPr>
        <p:spPr>
          <a:xfrm>
            <a:off x="1762824" y="4303058"/>
            <a:ext cx="114722" cy="27016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748F697-C3AD-D980-A7B1-96EE07F2D5DF}"/>
              </a:ext>
            </a:extLst>
          </p:cNvPr>
          <p:cNvSpPr/>
          <p:nvPr/>
        </p:nvSpPr>
        <p:spPr>
          <a:xfrm>
            <a:off x="8851239" y="2519085"/>
            <a:ext cx="1491510" cy="395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a:t>
            </a:r>
            <a:endParaRPr lang="en-IN" dirty="0"/>
          </a:p>
        </p:txBody>
      </p:sp>
      <p:sp>
        <p:nvSpPr>
          <p:cNvPr id="9" name="Rectangle 8">
            <a:extLst>
              <a:ext uri="{FF2B5EF4-FFF2-40B4-BE49-F238E27FC236}">
                <a16:creationId xmlns:a16="http://schemas.microsoft.com/office/drawing/2014/main" id="{D4ABBA32-FCFB-AB69-34F8-7450581B249B}"/>
              </a:ext>
            </a:extLst>
          </p:cNvPr>
          <p:cNvSpPr/>
          <p:nvPr/>
        </p:nvSpPr>
        <p:spPr>
          <a:xfrm>
            <a:off x="10663518" y="2018703"/>
            <a:ext cx="1331258" cy="395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a:t>
            </a:r>
            <a:endParaRPr lang="en-IN" dirty="0"/>
          </a:p>
        </p:txBody>
      </p:sp>
      <p:sp>
        <p:nvSpPr>
          <p:cNvPr id="15" name="Arrow: Up 14">
            <a:extLst>
              <a:ext uri="{FF2B5EF4-FFF2-40B4-BE49-F238E27FC236}">
                <a16:creationId xmlns:a16="http://schemas.microsoft.com/office/drawing/2014/main" id="{B018AE7A-2941-96F7-C75D-2D77A65A4F0B}"/>
              </a:ext>
            </a:extLst>
          </p:cNvPr>
          <p:cNvSpPr/>
          <p:nvPr/>
        </p:nvSpPr>
        <p:spPr>
          <a:xfrm>
            <a:off x="4998655" y="4558554"/>
            <a:ext cx="147918" cy="584649"/>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46F9157-201E-CE0F-62D7-A2D9021F79C1}"/>
              </a:ext>
            </a:extLst>
          </p:cNvPr>
          <p:cNvSpPr/>
          <p:nvPr/>
        </p:nvSpPr>
        <p:spPr>
          <a:xfrm flipV="1">
            <a:off x="5052443" y="5028899"/>
            <a:ext cx="6404451" cy="1143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6E2C61C-C7CE-5B9F-5B51-A16DBEB0EE57}"/>
              </a:ext>
            </a:extLst>
          </p:cNvPr>
          <p:cNvSpPr/>
          <p:nvPr/>
        </p:nvSpPr>
        <p:spPr>
          <a:xfrm rot="5400000">
            <a:off x="10112888" y="3761930"/>
            <a:ext cx="2690532" cy="7201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5034B28-DF01-A223-077C-F7515B6E1EB4}"/>
              </a:ext>
            </a:extLst>
          </p:cNvPr>
          <p:cNvSpPr/>
          <p:nvPr/>
        </p:nvSpPr>
        <p:spPr>
          <a:xfrm flipV="1">
            <a:off x="7905613" y="2438851"/>
            <a:ext cx="552587"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61C7AB09-8B70-12D1-8E63-014688BD39D5}"/>
              </a:ext>
            </a:extLst>
          </p:cNvPr>
          <p:cNvSpPr/>
          <p:nvPr/>
        </p:nvSpPr>
        <p:spPr>
          <a:xfrm rot="5400000">
            <a:off x="8184707" y="2413831"/>
            <a:ext cx="535946" cy="1259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899F47BB-5C14-E0C6-F3E7-1FD1508D3A69}"/>
              </a:ext>
            </a:extLst>
          </p:cNvPr>
          <p:cNvSpPr/>
          <p:nvPr/>
        </p:nvSpPr>
        <p:spPr>
          <a:xfrm>
            <a:off x="8527391" y="2239240"/>
            <a:ext cx="2078672" cy="10891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A6CDA948-6ED9-604C-48CA-9EB3B06CC742}"/>
              </a:ext>
            </a:extLst>
          </p:cNvPr>
          <p:cNvSpPr/>
          <p:nvPr/>
        </p:nvSpPr>
        <p:spPr>
          <a:xfrm>
            <a:off x="8512335" y="2611867"/>
            <a:ext cx="352357" cy="12177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Methodology</a:t>
            </a:r>
          </a:p>
        </p:txBody>
      </p:sp>
      <p:sp>
        <p:nvSpPr>
          <p:cNvPr id="3" name="Content Placeholder 2"/>
          <p:cNvSpPr>
            <a:spLocks noGrp="1"/>
          </p:cNvSpPr>
          <p:nvPr>
            <p:ph sz="half" idx="1"/>
          </p:nvPr>
        </p:nvSpPr>
        <p:spPr>
          <a:xfrm>
            <a:off x="1163831" y="2603500"/>
            <a:ext cx="6988149" cy="4019722"/>
          </a:xfrm>
        </p:spPr>
        <p:txBody>
          <a:bodyPr>
            <a:norm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00EC9A-A8EA-4417-85C5-C30D392CD287}"/>
              </a:ext>
            </a:extLst>
          </p:cNvPr>
          <p:cNvSpPr txBox="1"/>
          <p:nvPr/>
        </p:nvSpPr>
        <p:spPr>
          <a:xfrm>
            <a:off x="833718" y="1988956"/>
            <a:ext cx="11267786" cy="4093428"/>
          </a:xfrm>
          <a:prstGeom prst="rect">
            <a:avLst/>
          </a:prstGeom>
          <a:noFill/>
        </p:spPr>
        <p:txBody>
          <a:bodyPr wrap="square" rtlCol="0">
            <a:spAutoFit/>
          </a:bodyPr>
          <a:lstStyle/>
          <a:p>
            <a:pPr marL="342900" indent="-342900" algn="just">
              <a:buFont typeface="+mj-lt"/>
              <a:buAutoNum type="arabicPeriod"/>
            </a:pPr>
            <a:r>
              <a:rPr lang="en-US" sz="2000" b="1" u="sng" dirty="0">
                <a:latin typeface="Times New Roman" panose="02020603050405020304" pitchFamily="18" charset="0"/>
                <a:cs typeface="Times New Roman" panose="02020603050405020304" pitchFamily="18" charset="0"/>
              </a:rPr>
              <a:t>Data Acquisition and Preparation: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Load the images: Begin by loading the images that will be used for training and testing the face mask detection model. The total images loaded are 3883.</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 images into its class: Assign labels to each image indicating whether it contains a person wearing a mask ("MASK") or not ("NO MASK").</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Split the dataset into training and testing: Divide the labeled image dataset into two subsets: one for training the model (typically a larger portion) and another for evaluating its performance (testing set).</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Face Detection and Preprocessing: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faces using face detector from OpenCV: Employ a face detection algorithm to identify faces within the images. OpenCV is a popular computer vision library with various face detection implementations.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 the image: Perform image preprocessing steps on the detected face regions to improve the model's performance. These steps might include resizing, cropping, normalization, and enhancing contrast.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572</TotalTime>
  <Words>2056</Words>
  <Application>Microsoft Office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Gill Sans MT</vt:lpstr>
      <vt:lpstr>Tahoma</vt:lpstr>
      <vt:lpstr>Times</vt:lpstr>
      <vt:lpstr>Times New Roman</vt:lpstr>
      <vt:lpstr>Gallery</vt:lpstr>
      <vt:lpstr>                                                                                                                                                                                                                                                                   ACCURATE FACE MASK DETECTION SYSTEM USING DEEP LEARNING AND YOLOv8                        </vt:lpstr>
      <vt:lpstr>CONTENT</vt:lpstr>
      <vt:lpstr>                           ABSTRACT</vt:lpstr>
      <vt:lpstr>                          OBJECTIVE</vt:lpstr>
      <vt:lpstr>                  INTRODUCTION</vt:lpstr>
      <vt:lpstr>PowerPoint Presentation</vt:lpstr>
      <vt:lpstr>PowerPoint Presentation</vt:lpstr>
      <vt:lpstr>                      BLOCK DIAGRAM</vt:lpstr>
      <vt:lpstr>                           Methodology</vt:lpstr>
      <vt:lpstr>Methodology</vt:lpstr>
      <vt:lpstr>ALGORITHM used</vt:lpstr>
      <vt:lpstr>                     Software Used</vt:lpstr>
      <vt:lpstr>Source code</vt:lpstr>
      <vt:lpstr>Source code</vt:lpstr>
      <vt:lpstr>RESULT AND ANALYSIS</vt:lpstr>
      <vt:lpstr>RESULT AND ANALYSIS</vt:lpstr>
      <vt:lpstr>RESULT AND ANALYSIS</vt:lpstr>
      <vt:lpstr>conclusion</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TOR TRAFFIC USING MACHINE LEARNING  ALGORITHM                          M. SIVA CHAITHANYA PRASAD                                            N.L.M GAYATHRI</dc:title>
  <dc:creator>siva chaithanya prasad</dc:creator>
  <cp:lastModifiedBy>VIKAS</cp:lastModifiedBy>
  <cp:revision>365</cp:revision>
  <dcterms:created xsi:type="dcterms:W3CDTF">2019-09-14T13:41:00Z</dcterms:created>
  <dcterms:modified xsi:type="dcterms:W3CDTF">2024-07-14T06:38:51Z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E4B3D6CE9FDF4997A367DDCEC421A841_13</vt:lpwstr>
  </property>
  <property fmtid="{D5CDD505-2E9C-101B-9397-08002B2CF9AE}" pid="3" name="KSOProductBuildVer">
    <vt:lpwstr>1033-12.2.0.13489</vt:lpwstr>
  </property>
</Properties>
</file>