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9" r:id="rId4"/>
    <p:sldId id="333" r:id="rId5"/>
    <p:sldId id="313" r:id="rId6"/>
    <p:sldId id="337" r:id="rId7"/>
    <p:sldId id="335" r:id="rId8"/>
    <p:sldId id="336" r:id="rId9"/>
    <p:sldId id="267" r:id="rId10"/>
    <p:sldId id="334" r:id="rId11"/>
    <p:sldId id="331" r:id="rId12"/>
    <p:sldId id="31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autoAdjust="0"/>
    <p:restoredTop sz="94660"/>
  </p:normalViewPr>
  <p:slideViewPr>
    <p:cSldViewPr snapToGrid="0" showGuides="1">
      <p:cViewPr varScale="1">
        <p:scale>
          <a:sx n="71" d="100"/>
          <a:sy n="71" d="100"/>
        </p:scale>
        <p:origin x="106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smtClean="0"/>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smtClean="0"/>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5832" y="795130"/>
            <a:ext cx="8387758" cy="3717235"/>
          </a:xfrm>
        </p:spPr>
        <p:txBody>
          <a:bodyPr>
            <a:normAutofit fontScale="90000"/>
          </a:bodyPr>
          <a:lstStyle/>
          <a:p>
            <a:pPr algn="ct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IOT BASED AUTOMATIC PET FEEDING SYSTEM</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IN" b="1" dirty="0"/>
              <a:t>                   </a:t>
            </a:r>
            <a:br>
              <a:rPr lang="en-IN" b="1" dirty="0"/>
            </a:br>
            <a:r>
              <a:rPr lang="en-IN" sz="3100" b="1" dirty="0"/>
              <a:t> </a:t>
            </a:r>
            <a:r>
              <a:rPr lang="en-US" sz="3100" b="1" dirty="0">
                <a:latin typeface="Times New Roman" panose="02020603050405020304" pitchFamily="18" charset="0"/>
                <a:cs typeface="Times New Roman" panose="02020603050405020304" pitchFamily="18" charset="0"/>
              </a:rPr>
              <a:t>Guided by                              Presented by                                         </a:t>
            </a:r>
            <a:endParaRPr lang="en-IN" sz="3100" b="1" dirty="0"/>
          </a:p>
        </p:txBody>
      </p:sp>
      <p:pic>
        <p:nvPicPr>
          <p:cNvPr id="1026" name="Picture 2" descr="Image result for veltech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8985" y="630195"/>
            <a:ext cx="1989437" cy="17299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59305" y="4677300"/>
            <a:ext cx="1761565" cy="369332"/>
          </a:xfrm>
          <a:prstGeom prst="rect">
            <a:avLst/>
          </a:prstGeom>
          <a:noFill/>
        </p:spPr>
        <p:txBody>
          <a:bodyPr wrap="square" rtlCol="0">
            <a:spAutoFit/>
          </a:bodyPr>
          <a:lstStyle/>
          <a:p>
            <a:r>
              <a:rPr lang="en-US" b="1" dirty="0"/>
              <a:t>Dr.G.Uganya</a:t>
            </a:r>
            <a:endParaRPr lang="en-IN" b="1" dirty="0"/>
          </a:p>
        </p:txBody>
      </p:sp>
      <p:sp>
        <p:nvSpPr>
          <p:cNvPr id="6" name="TextBox 5"/>
          <p:cNvSpPr txBox="1"/>
          <p:nvPr/>
        </p:nvSpPr>
        <p:spPr>
          <a:xfrm>
            <a:off x="8875058" y="4512364"/>
            <a:ext cx="1761565" cy="923330"/>
          </a:xfrm>
          <a:prstGeom prst="rect">
            <a:avLst/>
          </a:prstGeom>
          <a:noFill/>
        </p:spPr>
        <p:txBody>
          <a:bodyPr wrap="square" rtlCol="0">
            <a:spAutoFit/>
          </a:bodyPr>
          <a:lstStyle/>
          <a:p>
            <a:r>
              <a:rPr lang="en-US" dirty="0"/>
              <a:t>T.VIKAS REDDY</a:t>
            </a:r>
            <a:endParaRPr lang="en-US" dirty="0"/>
          </a:p>
          <a:p>
            <a:r>
              <a:rPr lang="en-US" dirty="0"/>
              <a:t>P.VANDANA</a:t>
            </a:r>
            <a:endParaRPr lang="en-US" dirty="0"/>
          </a:p>
          <a:p>
            <a:r>
              <a:rPr lang="en-US" dirty="0"/>
              <a:t>CH.SATHISH</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pitchFamily="2" charset="0"/>
              </a:rPr>
              <a:t>References</a:t>
            </a:r>
            <a:endParaRPr lang="en-US" b="1" dirty="0">
              <a:latin typeface="Times" pitchFamily="2" charset="0"/>
            </a:endParaRPr>
          </a:p>
        </p:txBody>
      </p:sp>
      <p:sp>
        <p:nvSpPr>
          <p:cNvPr id="3" name="Content Placeholder 2"/>
          <p:cNvSpPr>
            <a:spLocks noGrp="1"/>
          </p:cNvSpPr>
          <p:nvPr>
            <p:ph idx="1"/>
          </p:nvPr>
        </p:nvSpPr>
        <p:spPr/>
        <p:txBody>
          <a:bodyPr/>
          <a:lstStyle/>
          <a:p>
            <a:pPr marL="457200" indent="-457200">
              <a:buFont typeface="+mj-lt"/>
              <a:buAutoNum type="arabicPeriod"/>
            </a:pPr>
            <a:r>
              <a:rPr lang="en-US" dirty="0"/>
              <a:t>M. Rohs and B. Gfeller, “Using Camera-Equipped Mo-bile Phones for Interacting with Real-World Object,” Proceedings of Advances in Pervasive Computing, April 2004, pp. 265-271.</a:t>
            </a:r>
            <a:endParaRPr lang="en-US" dirty="0"/>
          </a:p>
          <a:p>
            <a:pPr marL="457200" indent="-457200">
              <a:buFont typeface="+mj-lt"/>
              <a:buAutoNum type="arabicPeriod"/>
            </a:pPr>
            <a:r>
              <a:rPr lang="en-US" dirty="0"/>
              <a:t>C. Sammarco and A. Lera, “Improving Service Management in the Internet of Things,” Sensors, Vol. 12, No. 9, 2012,pp. 11888-11909. doi:10.3390/s120911888.</a:t>
            </a:r>
            <a:endParaRPr lang="en-US" dirty="0"/>
          </a:p>
          <a:p>
            <a:pPr marL="457200" indent="-457200">
              <a:buFont typeface="+mj-lt"/>
              <a:buAutoNum type="arabicPeriod"/>
            </a:pPr>
            <a:r>
              <a:rPr lang="en-US" dirty="0"/>
              <a:t>[6] I. F. Akyildiz  W. Su, Y. Sankar Subramaniam and E. Cayirci, “Wireless Sensor Networks: A Survey,” Computer Networks, Vol. 38, No. 4, 2002, pp. 393-422. doi:10.1016/S1389-1286(01)00302-4.</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9053" y="2305455"/>
            <a:ext cx="4256947" cy="769799"/>
          </a:xfrm>
        </p:spPr>
        <p:txBody>
          <a:bodyPr>
            <a:noAutofit/>
          </a:bodyPr>
          <a:lstStyle/>
          <a:p>
            <a:r>
              <a:rPr lang="en-IN" sz="4400" b="1" dirty="0">
                <a:latin typeface="Times New Roman" panose="02020603050405020304" pitchFamily="18" charset="0"/>
                <a:cs typeface="Times New Roman" panose="02020603050405020304" pitchFamily="18" charset="0"/>
              </a:rPr>
              <a:t>	                                	                      Thank you</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6945" y="2106295"/>
            <a:ext cx="10277475" cy="4436745"/>
          </a:xfrm>
        </p:spPr>
        <p:txBody>
          <a:bodyPr>
            <a:noAutofit/>
          </a:bodyPr>
          <a:lstStyle/>
          <a:p>
            <a:pPr marL="0" indent="0" algn="l">
              <a:buNone/>
            </a:pPr>
            <a:r>
              <a:rPr lang="en-IN" dirty="0">
                <a:latin typeface="Times New Roman" panose="02020603050405020304" pitchFamily="18" charset="0"/>
                <a:cs typeface="Times New Roman" panose="02020603050405020304" pitchFamily="18" charset="0"/>
              </a:rPr>
              <a:t>Over half of the people in the world intentionally have pets as their companions, But these pets are becoming burden to the pet owners. There is a lot of stress for the owner while feeding their pets. In this project we are building an Arduino based Automatic Pet Feeder which can automatically serve food to your pet timely. It has a DS3231 RTC (Real Time Clock) Module, which used to set time and date on which your pet should be given food and a keypad interface is employed to enable users to set feeding intervals and portion sizes easily. So, by setting up the time according to your pet’s eating schedule, the device drop or fill the food bowl automatically. By this project we can feed the pet when the owner is not available at home</a:t>
            </a:r>
            <a:r>
              <a:rPr lang="en-US" altLang="en-IN" dirty="0">
                <a:latin typeface="Times New Roman" panose="02020603050405020304" pitchFamily="18" charset="0"/>
                <a:cs typeface="Times New Roman" panose="02020603050405020304" pitchFamily="18" charset="0"/>
              </a:rPr>
              <a:t>.</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OBJECTIVE</a:t>
            </a:r>
            <a:endParaRPr lang="en-IN" b="1" dirty="0"/>
          </a:p>
        </p:txBody>
      </p:sp>
      <p:sp>
        <p:nvSpPr>
          <p:cNvPr id="3" name="Content Placeholder 2"/>
          <p:cNvSpPr>
            <a:spLocks noGrp="1"/>
          </p:cNvSpPr>
          <p:nvPr>
            <p:ph idx="1"/>
          </p:nvPr>
        </p:nvSpPr>
        <p:spPr>
          <a:xfrm>
            <a:off x="551329" y="2312894"/>
            <a:ext cx="10989882" cy="4141694"/>
          </a:xfrm>
        </p:spPr>
        <p:txBody>
          <a:bodyPr>
            <a:noAutofit/>
          </a:bodyPr>
          <a:lstStyle/>
          <a:p>
            <a:pPr algn="just"/>
            <a:r>
              <a:rPr lang="en-US" sz="2400" dirty="0">
                <a:latin typeface="Times New Roman" panose="02020603050405020304" pitchFamily="18" charset="0"/>
                <a:cs typeface="Times New Roman" panose="02020603050405020304" pitchFamily="18" charset="0"/>
              </a:rPr>
              <a:t>The objective of this project is to create an automatic feeding machine for pets feeding. This project is designed keeping the view of  pets at home it is important to maintain the diet of animals just like human being from keeping them healthy.</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user is at home, it can be controlled by a mobile application through internet. If user is not at home, user can set the timer to feed their pet. To make sure that the food does not exceed force sensor will active and detect the exact amount should be in the bowl.</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9686" y="2353235"/>
            <a:ext cx="10911017" cy="3666565"/>
          </a:xfrm>
        </p:spPr>
        <p:txBody>
          <a:bodyPr>
            <a:normAutofit/>
          </a:bodyPr>
          <a:lstStyle/>
          <a:p>
            <a:r>
              <a:rPr lang="en-US" sz="2400" dirty="0">
                <a:latin typeface="Times New Roman" panose="02020603050405020304" pitchFamily="18" charset="0"/>
                <a:cs typeface="Times New Roman" panose="02020603050405020304" pitchFamily="18" charset="0"/>
              </a:rPr>
              <a:t>Automatic pet feeder is one of the new technologies for feeding pet. It will help pet owner to take care of their pet while they are not at home.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Automatic pet feeder is built to help pet owner  taking care of their pet. IoT pet feeder is one of the pet feeders that will be controlled by a mobile application through internet.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automatic pet feeder will automatically dispense predetermined amount of food and water to the bowls.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26571" y="907142"/>
          <a:ext cx="11736953" cy="5669280"/>
        </p:xfrm>
        <a:graphic>
          <a:graphicData uri="http://schemas.openxmlformats.org/drawingml/2006/table">
            <a:tbl>
              <a:tblPr firstRow="1" bandRow="1">
                <a:tableStyleId>{5C22544A-7EE6-4342-B048-85BDC9FD1C3A}</a:tableStyleId>
              </a:tblPr>
              <a:tblGrid>
                <a:gridCol w="765872"/>
                <a:gridCol w="1980595"/>
                <a:gridCol w="1880511"/>
                <a:gridCol w="1345595"/>
                <a:gridCol w="5764380"/>
              </a:tblGrid>
              <a:tr h="538988">
                <a:tc>
                  <a:txBody>
                    <a:bodyPr/>
                    <a:lstStyle/>
                    <a:p>
                      <a:pPr algn="l"/>
                      <a:r>
                        <a:rPr lang="en-GB" dirty="0">
                          <a:highlight>
                            <a:srgbClr val="000000"/>
                          </a:highlight>
                        </a:rPr>
                        <a:t>S no</a:t>
                      </a:r>
                      <a:endParaRPr lang="en-GB" dirty="0">
                        <a:highlight>
                          <a:srgbClr val="000000"/>
                        </a:highlight>
                      </a:endParaRPr>
                    </a:p>
                  </a:txBody>
                  <a:tcPr anchor="ctr">
                    <a:solidFill>
                      <a:schemeClr val="tx1"/>
                    </a:solidFill>
                  </a:tcPr>
                </a:tc>
                <a:tc>
                  <a:txBody>
                    <a:bodyPr/>
                    <a:lstStyle/>
                    <a:p>
                      <a:pPr algn="l"/>
                      <a:r>
                        <a:rPr lang="en-GB" dirty="0">
                          <a:highlight>
                            <a:srgbClr val="000000"/>
                          </a:highlight>
                        </a:rPr>
                        <a:t>Title </a:t>
                      </a:r>
                      <a:endParaRPr lang="en-GB" dirty="0">
                        <a:highlight>
                          <a:srgbClr val="000000"/>
                        </a:highlight>
                      </a:endParaRPr>
                    </a:p>
                  </a:txBody>
                  <a:tcPr anchor="ctr">
                    <a:solidFill>
                      <a:schemeClr val="tx1"/>
                    </a:solidFill>
                  </a:tcPr>
                </a:tc>
                <a:tc>
                  <a:txBody>
                    <a:bodyPr/>
                    <a:lstStyle/>
                    <a:p>
                      <a:pPr algn="l"/>
                      <a:r>
                        <a:rPr lang="en-GB" dirty="0">
                          <a:highlight>
                            <a:srgbClr val="000000"/>
                          </a:highlight>
                        </a:rPr>
                        <a:t>Author Details</a:t>
                      </a:r>
                      <a:endParaRPr lang="en-GB" dirty="0">
                        <a:highlight>
                          <a:srgbClr val="000000"/>
                        </a:highlight>
                      </a:endParaRPr>
                    </a:p>
                  </a:txBody>
                  <a:tcPr anchor="ctr">
                    <a:solidFill>
                      <a:schemeClr val="tx1"/>
                    </a:solidFill>
                  </a:tcPr>
                </a:tc>
                <a:tc>
                  <a:txBody>
                    <a:bodyPr/>
                    <a:lstStyle/>
                    <a:p>
                      <a:pPr algn="l"/>
                      <a:r>
                        <a:rPr lang="en-GB" dirty="0">
                          <a:highlight>
                            <a:srgbClr val="000000"/>
                          </a:highlight>
                        </a:rPr>
                        <a:t>Published year</a:t>
                      </a:r>
                      <a:endParaRPr lang="en-GB" dirty="0">
                        <a:highlight>
                          <a:srgbClr val="000000"/>
                        </a:highlight>
                      </a:endParaRPr>
                    </a:p>
                  </a:txBody>
                  <a:tcPr anchor="ctr">
                    <a:solidFill>
                      <a:schemeClr val="tx1"/>
                    </a:solidFill>
                  </a:tcPr>
                </a:tc>
                <a:tc>
                  <a:txBody>
                    <a:bodyPr/>
                    <a:lstStyle/>
                    <a:p>
                      <a:pPr algn="l"/>
                      <a:r>
                        <a:rPr lang="en-GB" dirty="0">
                          <a:highlight>
                            <a:srgbClr val="000000"/>
                          </a:highlight>
                        </a:rPr>
                        <a:t>Inference</a:t>
                      </a:r>
                      <a:endParaRPr lang="en-GB" dirty="0">
                        <a:highlight>
                          <a:srgbClr val="000000"/>
                        </a:highlight>
                      </a:endParaRPr>
                    </a:p>
                  </a:txBody>
                  <a:tcPr anchor="ctr">
                    <a:solidFill>
                      <a:schemeClr val="tx1"/>
                    </a:solidFill>
                  </a:tcPr>
                </a:tc>
              </a:tr>
              <a:tr h="1231972">
                <a:tc>
                  <a:txBody>
                    <a:bodyPr/>
                    <a:lstStyle/>
                    <a:p>
                      <a:pPr algn="l"/>
                      <a:r>
                        <a:rPr lang="en-GB" dirty="0"/>
                        <a:t>1.</a:t>
                      </a:r>
                      <a:endParaRPr lang="en-GB" dirty="0"/>
                    </a:p>
                  </a:txBody>
                  <a:tcPr anchor="ctr">
                    <a:solidFill>
                      <a:schemeClr val="bg2">
                        <a:lumMod val="90000"/>
                      </a:schemeClr>
                    </a:solidFill>
                  </a:tcPr>
                </a:tc>
                <a:tc>
                  <a:txBody>
                    <a:bodyPr/>
                    <a:lstStyle/>
                    <a:p>
                      <a:pPr lvl="0" algn="l">
                        <a:buNone/>
                      </a:pPr>
                      <a:r>
                        <a:rPr lang="en-GB" sz="1800" b="0" i="0" u="none" strike="noStrike" noProof="0" dirty="0">
                          <a:latin typeface="Gill Sans MT" panose="020B0502020104020203"/>
                        </a:rPr>
                        <a:t>Smart Pet Feeder Based on IoT</a:t>
                      </a:r>
                      <a:endParaRPr lang="en-US"/>
                    </a:p>
                  </a:txBody>
                  <a:tcPr anchor="ctr">
                    <a:solidFill>
                      <a:schemeClr val="bg2">
                        <a:lumMod val="90000"/>
                      </a:schemeClr>
                    </a:solidFill>
                  </a:tcPr>
                </a:tc>
                <a:tc>
                  <a:txBody>
                    <a:bodyPr/>
                    <a:lstStyle/>
                    <a:p>
                      <a:pPr lvl="0" algn="l">
                        <a:buNone/>
                      </a:pPr>
                      <a:r>
                        <a:rPr lang="en-GB" sz="1800" b="0" i="0" u="none" strike="noStrike" noProof="0" dirty="0">
                          <a:latin typeface="Gill Sans MT" panose="020B0502020104020203"/>
                        </a:rPr>
                        <a:t>F.M. Al-Shatti, A. Al-Hamad</a:t>
                      </a:r>
                      <a:endParaRPr lang="en-US"/>
                    </a:p>
                  </a:txBody>
                  <a:tcPr anchor="ctr">
                    <a:solidFill>
                      <a:schemeClr val="bg2">
                        <a:lumMod val="90000"/>
                      </a:schemeClr>
                    </a:solidFill>
                  </a:tcPr>
                </a:tc>
                <a:tc>
                  <a:txBody>
                    <a:bodyPr/>
                    <a:lstStyle/>
                    <a:p>
                      <a:pPr algn="l"/>
                      <a:r>
                        <a:rPr lang="en-GB" dirty="0"/>
                        <a:t>2018</a:t>
                      </a:r>
                      <a:endParaRPr lang="en-GB" dirty="0"/>
                    </a:p>
                  </a:txBody>
                  <a:tcPr anchor="ctr">
                    <a:solidFill>
                      <a:schemeClr val="bg2">
                        <a:lumMod val="90000"/>
                      </a:schemeClr>
                    </a:solidFill>
                  </a:tcPr>
                </a:tc>
                <a:tc>
                  <a:txBody>
                    <a:bodyPr/>
                    <a:lstStyle/>
                    <a:p>
                      <a:pPr lvl="0" algn="l">
                        <a:lnSpc>
                          <a:spcPct val="100000"/>
                        </a:lnSpc>
                        <a:spcBef>
                          <a:spcPts val="0"/>
                        </a:spcBef>
                        <a:spcAft>
                          <a:spcPts val="0"/>
                        </a:spcAft>
                        <a:buNone/>
                      </a:pPr>
                      <a:r>
                        <a:rPr lang="en-GB" sz="1800" b="0" i="0" u="none" strike="noStrike" noProof="0" dirty="0">
                          <a:latin typeface="Gill Sans MT" panose="020B0502020104020203"/>
                        </a:rPr>
                        <a:t>This study presents a smart pet feeder system utilizing IoT technology to automate the pet feeding process. The system includes features such as scheduling and monitoring pet feeding remotely.</a:t>
                      </a:r>
                      <a:endParaRPr lang="en-US"/>
                    </a:p>
                    <a:p>
                      <a:pPr lvl="0" algn="l">
                        <a:buNone/>
                      </a:pPr>
                      <a:endParaRPr lang="en-GB" dirty="0"/>
                    </a:p>
                  </a:txBody>
                  <a:tcPr anchor="ctr">
                    <a:solidFill>
                      <a:schemeClr val="bg2">
                        <a:lumMod val="90000"/>
                      </a:schemeClr>
                    </a:solidFill>
                  </a:tcPr>
                </a:tc>
              </a:tr>
              <a:tr h="1000977">
                <a:tc>
                  <a:txBody>
                    <a:bodyPr/>
                    <a:lstStyle/>
                    <a:p>
                      <a:pPr algn="l"/>
                      <a:r>
                        <a:rPr lang="en-GB" dirty="0"/>
                        <a:t>2.</a:t>
                      </a:r>
                      <a:endParaRPr lang="en-GB" dirty="0"/>
                    </a:p>
                  </a:txBody>
                  <a:tcPr anchor="ctr">
                    <a:solidFill>
                      <a:schemeClr val="bg2"/>
                    </a:solidFill>
                  </a:tcPr>
                </a:tc>
                <a:tc>
                  <a:txBody>
                    <a:bodyPr/>
                    <a:lstStyle/>
                    <a:p>
                      <a:pPr lvl="0" algn="l">
                        <a:buNone/>
                      </a:pPr>
                      <a:r>
                        <a:rPr lang="en-GB" sz="1800" b="0" i="0" u="none" strike="noStrike" noProof="0" dirty="0">
                          <a:latin typeface="Gill Sans MT" panose="020B0502020104020203"/>
                        </a:rPr>
                        <a:t>IoT Based Pet Feeding System with Weight Sensor</a:t>
                      </a:r>
                      <a:endParaRPr lang="en-US"/>
                    </a:p>
                  </a:txBody>
                  <a:tcPr anchor="ctr">
                    <a:solidFill>
                      <a:schemeClr val="bg2"/>
                    </a:solidFill>
                  </a:tcPr>
                </a:tc>
                <a:tc>
                  <a:txBody>
                    <a:bodyPr/>
                    <a:lstStyle/>
                    <a:p>
                      <a:pPr lvl="0" algn="l">
                        <a:buNone/>
                      </a:pPr>
                      <a:r>
                        <a:rPr lang="en-GB" sz="1800" b="0" i="0" u="none" strike="noStrike" noProof="0" dirty="0">
                          <a:latin typeface="Gill Sans MT" panose="020B0502020104020203"/>
                        </a:rPr>
                        <a:t>Pranjal Jain, </a:t>
                      </a:r>
                      <a:r>
                        <a:rPr lang="en-GB" sz="1800" b="0" i="0" u="none" strike="noStrike" noProof="0" err="1">
                          <a:latin typeface="Gill Sans MT" panose="020B0502020104020203"/>
                        </a:rPr>
                        <a:t>Dr.</a:t>
                      </a:r>
                      <a:r>
                        <a:rPr lang="en-GB" sz="1800" b="0" i="0" u="none" strike="noStrike" noProof="0" dirty="0">
                          <a:latin typeface="Gill Sans MT" panose="020B0502020104020203"/>
                        </a:rPr>
                        <a:t> M. Balaganesh</a:t>
                      </a:r>
                      <a:endParaRPr lang="en-US"/>
                    </a:p>
                  </a:txBody>
                  <a:tcPr anchor="ctr">
                    <a:solidFill>
                      <a:schemeClr val="bg2"/>
                    </a:solidFill>
                  </a:tcPr>
                </a:tc>
                <a:tc>
                  <a:txBody>
                    <a:bodyPr/>
                    <a:lstStyle/>
                    <a:p>
                      <a:pPr algn="l"/>
                      <a:r>
                        <a:rPr lang="en-GB" dirty="0"/>
                        <a:t>2019</a:t>
                      </a:r>
                      <a:endParaRPr lang="en-GB" dirty="0"/>
                    </a:p>
                  </a:txBody>
                  <a:tcPr anchor="ctr">
                    <a:solidFill>
                      <a:schemeClr val="bg2"/>
                    </a:solidFill>
                  </a:tcPr>
                </a:tc>
                <a:tc>
                  <a:txBody>
                    <a:bodyPr/>
                    <a:lstStyle/>
                    <a:p>
                      <a:pPr lvl="0" algn="l">
                        <a:lnSpc>
                          <a:spcPct val="100000"/>
                        </a:lnSpc>
                        <a:spcBef>
                          <a:spcPts val="0"/>
                        </a:spcBef>
                        <a:spcAft>
                          <a:spcPts val="0"/>
                        </a:spcAft>
                        <a:buNone/>
                      </a:pPr>
                      <a:r>
                        <a:rPr lang="en-GB" sz="1800" b="0" i="0" u="none" strike="noStrike" noProof="0" dirty="0">
                          <a:latin typeface="Gill Sans MT" panose="020B0502020104020203"/>
                        </a:rPr>
                        <a:t>This project introduces an IoT-based pet feeding system integrated with a weight sensor to ensure accurate portion control. </a:t>
                      </a:r>
                      <a:endParaRPr lang="en-GB" sz="1800" b="0" i="0" u="none" strike="noStrike" noProof="0">
                        <a:latin typeface="Gill Sans MT" panose="020B0502020104020203"/>
                      </a:endParaRPr>
                    </a:p>
                  </a:txBody>
                  <a:tcPr anchor="ctr">
                    <a:solidFill>
                      <a:schemeClr val="bg2"/>
                    </a:solidFill>
                  </a:tcPr>
                </a:tc>
              </a:tr>
              <a:tr h="834148">
                <a:tc>
                  <a:txBody>
                    <a:bodyPr/>
                    <a:lstStyle/>
                    <a:p>
                      <a:pPr algn="l"/>
                      <a:r>
                        <a:rPr lang="en-GB" dirty="0"/>
                        <a:t>3.</a:t>
                      </a:r>
                      <a:endParaRPr lang="en-GB" dirty="0"/>
                    </a:p>
                  </a:txBody>
                  <a:tcPr anchor="ctr">
                    <a:solidFill>
                      <a:schemeClr val="bg2">
                        <a:lumMod val="90000"/>
                      </a:schemeClr>
                    </a:solidFill>
                  </a:tcPr>
                </a:tc>
                <a:tc>
                  <a:txBody>
                    <a:bodyPr/>
                    <a:lstStyle/>
                    <a:p>
                      <a:pPr lvl="0" algn="l">
                        <a:buNone/>
                      </a:pPr>
                      <a:r>
                        <a:rPr lang="en-GB" sz="1800" b="0" i="0" u="none" strike="noStrike" noProof="0" dirty="0"/>
                        <a:t>Automatic Pet Feeding System Using IoT</a:t>
                      </a:r>
                      <a:endParaRPr lang="en-US"/>
                    </a:p>
                  </a:txBody>
                  <a:tcPr anchor="ctr">
                    <a:solidFill>
                      <a:schemeClr val="bg2">
                        <a:lumMod val="90000"/>
                      </a:schemeClr>
                    </a:solidFill>
                  </a:tcPr>
                </a:tc>
                <a:tc>
                  <a:txBody>
                    <a:bodyPr/>
                    <a:lstStyle/>
                    <a:p>
                      <a:pPr lvl="0" algn="l">
                        <a:buNone/>
                      </a:pPr>
                      <a:r>
                        <a:rPr lang="en-GB" sz="1800" b="0" i="0" u="none" strike="noStrike" noProof="0" dirty="0">
                          <a:latin typeface="Gill Sans MT" panose="020B0502020104020203"/>
                        </a:rPr>
                        <a:t>Shreya Das, Prasenjit Dey</a:t>
                      </a:r>
                      <a:endParaRPr lang="en-US"/>
                    </a:p>
                  </a:txBody>
                  <a:tcPr anchor="ctr">
                    <a:solidFill>
                      <a:schemeClr val="bg2">
                        <a:lumMod val="90000"/>
                      </a:schemeClr>
                    </a:solidFill>
                  </a:tcPr>
                </a:tc>
                <a:tc>
                  <a:txBody>
                    <a:bodyPr/>
                    <a:lstStyle/>
                    <a:p>
                      <a:pPr algn="l"/>
                      <a:r>
                        <a:rPr lang="en-GB" dirty="0"/>
                        <a:t>2020</a:t>
                      </a:r>
                      <a:endParaRPr lang="en-GB" dirty="0"/>
                    </a:p>
                  </a:txBody>
                  <a:tcPr anchor="ctr">
                    <a:solidFill>
                      <a:schemeClr val="bg2">
                        <a:lumMod val="90000"/>
                      </a:schemeClr>
                    </a:solidFill>
                  </a:tcPr>
                </a:tc>
                <a:tc>
                  <a:txBody>
                    <a:bodyPr/>
                    <a:lstStyle/>
                    <a:p>
                      <a:pPr lvl="0" algn="l">
                        <a:lnSpc>
                          <a:spcPct val="100000"/>
                        </a:lnSpc>
                        <a:spcBef>
                          <a:spcPts val="0"/>
                        </a:spcBef>
                        <a:spcAft>
                          <a:spcPts val="0"/>
                        </a:spcAft>
                        <a:buNone/>
                      </a:pPr>
                      <a:r>
                        <a:rPr lang="en-GB" sz="1800" b="0" i="0" u="none" strike="noStrike" noProof="0" dirty="0">
                          <a:latin typeface="Gill Sans MT" panose="020B0502020104020203"/>
                        </a:rPr>
                        <a:t>This research proposes an automatic pet feeding system employing IoT technology to dispense food based on predefined schedules set by the pet owner</a:t>
                      </a:r>
                      <a:endParaRPr lang="en-GB" sz="1800" b="0" i="0" u="none" strike="noStrike" noProof="0" dirty="0">
                        <a:latin typeface="Gill Sans MT" panose="020B0502020104020203"/>
                      </a:endParaRPr>
                    </a:p>
                  </a:txBody>
                  <a:tcPr anchor="ctr">
                    <a:solidFill>
                      <a:schemeClr val="bg2">
                        <a:lumMod val="90000"/>
                      </a:schemeClr>
                    </a:solidFill>
                  </a:tcPr>
                </a:tc>
              </a:tr>
              <a:tr h="1231972">
                <a:tc>
                  <a:txBody>
                    <a:bodyPr/>
                    <a:lstStyle/>
                    <a:p>
                      <a:pPr algn="l"/>
                      <a:r>
                        <a:rPr lang="en-GB" dirty="0"/>
                        <a:t>4.</a:t>
                      </a:r>
                      <a:endParaRPr lang="en-GB" dirty="0"/>
                    </a:p>
                  </a:txBody>
                  <a:tcPr anchor="ctr">
                    <a:solidFill>
                      <a:schemeClr val="bg2"/>
                    </a:solidFill>
                  </a:tcPr>
                </a:tc>
                <a:tc>
                  <a:txBody>
                    <a:bodyPr/>
                    <a:lstStyle/>
                    <a:p>
                      <a:pPr lvl="0" algn="l">
                        <a:buNone/>
                      </a:pPr>
                      <a:r>
                        <a:rPr lang="en-GB" sz="1800" b="0" i="0" u="none" strike="noStrike" noProof="0" dirty="0">
                          <a:latin typeface="Gill Sans MT" panose="020B0502020104020203"/>
                        </a:rPr>
                        <a:t>IoT Based Automatic Pet Feeding System with Health Monitoring</a:t>
                      </a:r>
                      <a:endParaRPr lang="en-US"/>
                    </a:p>
                  </a:txBody>
                  <a:tcPr anchor="ctr">
                    <a:solidFill>
                      <a:schemeClr val="bg2"/>
                    </a:solidFill>
                  </a:tcPr>
                </a:tc>
                <a:tc>
                  <a:txBody>
                    <a:bodyPr/>
                    <a:lstStyle/>
                    <a:p>
                      <a:pPr lvl="0" algn="l">
                        <a:buNone/>
                      </a:pPr>
                      <a:r>
                        <a:rPr lang="en-GB" sz="1800" b="0" i="0" u="none" strike="noStrike" noProof="0" dirty="0">
                          <a:latin typeface="Gill Sans MT" panose="020B0502020104020203"/>
                        </a:rPr>
                        <a:t>S. Priya, </a:t>
                      </a:r>
                      <a:r>
                        <a:rPr lang="en-GB" sz="1800" b="0" i="0" u="none" strike="noStrike" noProof="0" err="1">
                          <a:latin typeface="Gill Sans MT" panose="020B0502020104020203"/>
                        </a:rPr>
                        <a:t>Dr.</a:t>
                      </a:r>
                      <a:r>
                        <a:rPr lang="en-GB" sz="1800" b="0" i="0" u="none" strike="noStrike" noProof="0" dirty="0">
                          <a:latin typeface="Gill Sans MT" panose="020B0502020104020203"/>
                        </a:rPr>
                        <a:t> P. Dinesh </a:t>
                      </a:r>
                      <a:endParaRPr lang="en-US"/>
                    </a:p>
                  </a:txBody>
                  <a:tcPr anchor="ctr">
                    <a:solidFill>
                      <a:schemeClr val="bg2"/>
                    </a:solidFill>
                  </a:tcPr>
                </a:tc>
                <a:tc>
                  <a:txBody>
                    <a:bodyPr/>
                    <a:lstStyle/>
                    <a:p>
                      <a:pPr algn="l"/>
                      <a:r>
                        <a:rPr lang="en-GB" dirty="0"/>
                        <a:t>2021</a:t>
                      </a:r>
                      <a:endParaRPr lang="en-GB" dirty="0"/>
                    </a:p>
                  </a:txBody>
                  <a:tcPr anchor="ctr">
                    <a:solidFill>
                      <a:schemeClr val="bg2"/>
                    </a:solidFill>
                  </a:tcPr>
                </a:tc>
                <a:tc>
                  <a:txBody>
                    <a:bodyPr/>
                    <a:lstStyle/>
                    <a:p>
                      <a:pPr lvl="0" algn="l">
                        <a:buNone/>
                      </a:pPr>
                      <a:r>
                        <a:rPr lang="en-GB" sz="1800" b="0" i="0" u="none" strike="noStrike" noProof="0" dirty="0">
                          <a:latin typeface="Gill Sans MT" panose="020B0502020104020203"/>
                        </a:rPr>
                        <a:t>This project presents an IoT-based automatic pet feeding system integrated with health monitoring functionalities. It allows pet owners to track their pet's health parameters along with feeding schedules.</a:t>
                      </a:r>
                      <a:endParaRPr lang="en-US"/>
                    </a:p>
                  </a:txBody>
                  <a:tcPr anchor="ctr">
                    <a:solidFill>
                      <a:schemeClr val="bg2"/>
                    </a:solidFill>
                  </a:tcPr>
                </a:tc>
              </a:tr>
            </a:tbl>
          </a:graphicData>
        </a:graphic>
      </p:graphicFrame>
      <p:sp>
        <p:nvSpPr>
          <p:cNvPr id="3" name="TextBox 2"/>
          <p:cNvSpPr txBox="1"/>
          <p:nvPr/>
        </p:nvSpPr>
        <p:spPr>
          <a:xfrm>
            <a:off x="4387547" y="438451"/>
            <a:ext cx="66372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b="1" dirty="0"/>
              <a:t>LITERATURE SURVEY</a:t>
            </a:r>
            <a:endParaRPr lang="en-GB"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BLOCK DIAGRAM</a:t>
            </a:r>
            <a:endParaRPr lang="en-IN" dirty="0"/>
          </a:p>
        </p:txBody>
      </p:sp>
      <p:pic>
        <p:nvPicPr>
          <p:cNvPr id="19" name="Content Placeholder 18"/>
          <p:cNvPicPr>
            <a:picLocks noChangeAspect="1"/>
          </p:cNvPicPr>
          <p:nvPr>
            <p:ph idx="1"/>
          </p:nvPr>
        </p:nvPicPr>
        <p:blipFill>
          <a:blip r:embed="rId1"/>
          <a:stretch>
            <a:fillRect/>
          </a:stretch>
        </p:blipFill>
        <p:spPr>
          <a:xfrm>
            <a:off x="2026920" y="2015490"/>
            <a:ext cx="8451215" cy="34505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54953" y="2603500"/>
            <a:ext cx="6988149" cy="4019722"/>
          </a:xfrm>
        </p:spPr>
        <p:txBody>
          <a:bodyPr>
            <a:normAutofit/>
          </a:bodyPr>
          <a:lstStyle/>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1819275" y="1999615"/>
            <a:ext cx="9235440" cy="3969385"/>
          </a:xfrm>
          <a:prstGeom prst="rect">
            <a:avLst/>
          </a:prstGeom>
          <a:noFill/>
        </p:spPr>
        <p:txBody>
          <a:bodyPr wrap="square" rtlCol="0">
            <a:spAutoFit/>
          </a:bodyPr>
          <a:p>
            <a:r>
              <a:rPr lang="en-US"/>
              <a:t>Designing an automatic pet feeding system using Arduino, RTC module, servo motor, LCD, and keypad involves a systematic approach. The system's architecture typically comprises an Arduino microcontroller as the brain, an RTC module for timekeeping accuracy, a servo motor to dispense food, an LCD display for user interaction, and a keypad for input. The hardware is interconnected according to a circuit diagram, ensuring proper power distribution and signal communication. Programming plays a crucial role, with code structured to initialize components, read input from the keypad, display information on the LCD, track time through the RTC module, and control the servo motor's operation. Thorough testing is essential at each stage to verify individual component functionality and overall system integration. The user interface design is critical, requiring a clear and intuitive layout on the LCD screen for setting feeding schedules and portion sizes. Enclosure design is also considered, ensuring durability and accessibility while protecting the system's components. Through meticulous planning, testing, and refinement, the automatic pet feeding system can be developed into a reliable and user-friendly solution for pet owners.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Hardware/Software Used</a:t>
            </a:r>
            <a:endParaRPr lang="en-IN" dirty="0"/>
          </a:p>
        </p:txBody>
      </p:sp>
      <p:sp>
        <p:nvSpPr>
          <p:cNvPr id="3" name="Content Placeholder 2"/>
          <p:cNvSpPr>
            <a:spLocks noGrp="1"/>
          </p:cNvSpPr>
          <p:nvPr>
            <p:ph sz="half" idx="1"/>
          </p:nvPr>
        </p:nvSpPr>
        <p:spPr>
          <a:xfrm>
            <a:off x="1154953" y="2603500"/>
            <a:ext cx="9570712" cy="3416301"/>
          </a:xfrm>
        </p:spPr>
        <p:txBody>
          <a:bodyPr>
            <a:normAutofit/>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2032000" y="2379345"/>
            <a:ext cx="4064000" cy="2306955"/>
          </a:xfrm>
          <a:prstGeom prst="rect">
            <a:avLst/>
          </a:prstGeom>
          <a:noFill/>
        </p:spPr>
        <p:txBody>
          <a:bodyPr wrap="square" rtlCol="0">
            <a:spAutoFit/>
          </a:bodyPr>
          <a:p>
            <a:r>
              <a:rPr lang="en-US"/>
              <a:t>Hardware: </a:t>
            </a:r>
            <a:endParaRPr lang="en-US"/>
          </a:p>
          <a:p>
            <a:r>
              <a:rPr lang="en-US"/>
              <a:t>1. Arduino UNO</a:t>
            </a:r>
            <a:endParaRPr lang="en-US"/>
          </a:p>
          <a:p>
            <a:r>
              <a:rPr lang="en-US"/>
              <a:t>2. 4*4 Matirx Keypad</a:t>
            </a:r>
            <a:endParaRPr lang="en-US"/>
          </a:p>
          <a:p>
            <a:r>
              <a:rPr lang="en-US"/>
              <a:t>3. 16*2 LCD</a:t>
            </a:r>
            <a:endParaRPr lang="en-US"/>
          </a:p>
          <a:p>
            <a:r>
              <a:rPr lang="en-US"/>
              <a:t>4. Push button</a:t>
            </a:r>
            <a:endParaRPr lang="en-US"/>
          </a:p>
          <a:p>
            <a:r>
              <a:rPr lang="en-US"/>
              <a:t>5. Servo Motor</a:t>
            </a:r>
            <a:endParaRPr lang="en-US"/>
          </a:p>
          <a:p>
            <a:r>
              <a:rPr lang="en-US"/>
              <a:t>6. Resistor</a:t>
            </a:r>
            <a:endParaRPr lang="en-US"/>
          </a:p>
          <a:p>
            <a:r>
              <a:rPr lang="en-US"/>
              <a:t>7. Connecting wires</a:t>
            </a:r>
            <a:endParaRPr lang="en-US"/>
          </a:p>
        </p:txBody>
      </p:sp>
      <p:sp>
        <p:nvSpPr>
          <p:cNvPr id="5" name="Text Box 4"/>
          <p:cNvSpPr txBox="1"/>
          <p:nvPr/>
        </p:nvSpPr>
        <p:spPr>
          <a:xfrm>
            <a:off x="5864860" y="2491105"/>
            <a:ext cx="4064000" cy="1198880"/>
          </a:xfrm>
          <a:prstGeom prst="rect">
            <a:avLst/>
          </a:prstGeom>
          <a:noFill/>
        </p:spPr>
        <p:txBody>
          <a:bodyPr wrap="square" rtlCol="0">
            <a:spAutoFit/>
          </a:bodyPr>
          <a:p>
            <a:r>
              <a:rPr lang="en-US"/>
              <a:t>Software: </a:t>
            </a:r>
            <a:endParaRPr lang="en-US"/>
          </a:p>
          <a:p>
            <a:r>
              <a:rPr lang="en-US"/>
              <a:t>1. Arduino IDE</a:t>
            </a:r>
            <a:endParaRPr lang="en-US"/>
          </a:p>
          <a:p>
            <a:r>
              <a:rPr lang="en-US"/>
              <a:t>2. DS3231 RTC Module Library</a:t>
            </a:r>
            <a:endParaRPr lang="en-US"/>
          </a:p>
          <a:p>
            <a:r>
              <a:rPr lang="en-US"/>
              <a:t>3. 4*4 Matrix keypad library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Timeline Plan</a:t>
            </a:r>
            <a:endParaRPr lang="en-US" b="1" dirty="0">
              <a:latin typeface="Times New Roman" panose="02020603050405020304" pitchFamily="18" charset="0"/>
              <a:cs typeface="Times New Roman" panose="02020603050405020304" pitchFamily="18" charset="0"/>
            </a:endParaRPr>
          </a:p>
        </p:txBody>
      </p:sp>
      <p:pic>
        <p:nvPicPr>
          <p:cNvPr id="4" name="Content Placeholder 3" descr="Capture"/>
          <p:cNvPicPr>
            <a:picLocks noChangeAspect="1"/>
          </p:cNvPicPr>
          <p:nvPr>
            <p:ph idx="1"/>
          </p:nvPr>
        </p:nvPicPr>
        <p:blipFill>
          <a:blip r:embed="rId1"/>
          <a:stretch>
            <a:fillRect/>
          </a:stretch>
        </p:blipFill>
        <p:spPr>
          <a:xfrm>
            <a:off x="1695450" y="2051050"/>
            <a:ext cx="9229090" cy="3450590"/>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5436</Words>
  <Application>WPS Presentation</Application>
  <PresentationFormat>Widescreen</PresentationFormat>
  <Paragraphs>115</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Gill Sans MT</vt:lpstr>
      <vt:lpstr>Times</vt:lpstr>
      <vt:lpstr>Microsoft YaHei</vt:lpstr>
      <vt:lpstr>Arial Unicode MS</vt:lpstr>
      <vt:lpstr>Calibri</vt:lpstr>
      <vt:lpstr>Gill Sans MT</vt:lpstr>
      <vt:lpstr>Gallery</vt:lpstr>
      <vt:lpstr>                                                                                                                                                                   	                                                                                             	 IOT BASED AUTOMATIC PET FEEDING SYSTEM                       Guided by                              Presented by                                         </vt:lpstr>
      <vt:lpstr>                           ABSTRACT</vt:lpstr>
      <vt:lpstr>                          OBJECTIVE</vt:lpstr>
      <vt:lpstr>                  INTRODUCTION</vt:lpstr>
      <vt:lpstr>PowerPoint 演示文稿</vt:lpstr>
      <vt:lpstr>                      BLOCK DIAGRAM</vt:lpstr>
      <vt:lpstr>                           Methodology</vt:lpstr>
      <vt:lpstr>                      Hardware/Software Used</vt:lpstr>
      <vt:lpstr>Timeline Plan</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TOR TRAFFIC USING MACHINE LEARNING  ALGORITHM                          M. SIVA CHAITHANYA PRASAD                                            N.L.M GAYATHRI</dc:title>
  <dc:creator>siva chaithanya prasad</dc:creator>
  <cp:lastModifiedBy>KOUSHIK NIMBALKAR</cp:lastModifiedBy>
  <cp:revision>338</cp:revision>
  <dcterms:created xsi:type="dcterms:W3CDTF">2019-09-14T13:41:00Z</dcterms:created>
  <dcterms:modified xsi:type="dcterms:W3CDTF">2024-03-08T04:17:21Z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E4B3D6CE9FDF4997A367DDCEC421A841_13</vt:lpwstr>
  </property>
  <property fmtid="{D5CDD505-2E9C-101B-9397-08002B2CF9AE}" pid="3" name="KSOProductBuildVer">
    <vt:lpwstr>1033-12.2.0.13489</vt:lpwstr>
  </property>
</Properties>
</file>