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503" r:id="rId1"/>
  </p:sldMasterIdLst>
  <p:sldIdLst>
    <p:sldId id="332" r:id="rId2"/>
    <p:sldId id="340" r:id="rId3"/>
    <p:sldId id="312" r:id="rId4"/>
    <p:sldId id="341" r:id="rId5"/>
    <p:sldId id="259" r:id="rId6"/>
    <p:sldId id="335" r:id="rId7"/>
    <p:sldId id="314" r:id="rId8"/>
    <p:sldId id="342" r:id="rId9"/>
    <p:sldId id="334" r:id="rId10"/>
    <p:sldId id="339" r:id="rId11"/>
    <p:sldId id="338" r:id="rId12"/>
    <p:sldId id="345" r:id="rId13"/>
    <p:sldId id="333" r:id="rId14"/>
    <p:sldId id="344" r:id="rId15"/>
    <p:sldId id="315" r:id="rId16"/>
    <p:sldId id="316" r:id="rId17"/>
    <p:sldId id="327" r:id="rId18"/>
    <p:sldId id="336" r:id="rId19"/>
    <p:sldId id="337" r:id="rId20"/>
    <p:sldId id="346" r:id="rId21"/>
    <p:sldId id="351" r:id="rId22"/>
    <p:sldId id="348" r:id="rId23"/>
    <p:sldId id="349" r:id="rId24"/>
    <p:sldId id="352" r:id="rId25"/>
    <p:sldId id="354" r:id="rId26"/>
    <p:sldId id="353" r:id="rId27"/>
    <p:sldId id="343" r:id="rId28"/>
    <p:sldId id="310" r:id="rId29"/>
  </p:sldIdLst>
  <p:sldSz cx="9144000" cy="5143500" type="screen16x9"/>
  <p:notesSz cx="9144000" cy="51435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C7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068" autoAdjust="0"/>
  </p:normalViewPr>
  <p:slideViewPr>
    <p:cSldViewPr>
      <p:cViewPr varScale="1">
        <p:scale>
          <a:sx n="105" d="100"/>
          <a:sy n="105" d="100"/>
        </p:scale>
        <p:origin x="758"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51435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52317"/>
            <a:ext cx="9013372" cy="501915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2400300"/>
            <a:ext cx="6400800" cy="120015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1D8BD707-D9CF-40AE-B4C6-C98DA3205C09}" type="datetimeFigureOut">
              <a:rPr lang="en-US" smtClean="0"/>
              <a:pPr/>
              <a:t>12/4/2024</a:t>
            </a:fld>
            <a:endParaRPr lang="en-US"/>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IN" smtClean="0"/>
              <a:pPr/>
              <a:t>‹#›</a:t>
            </a:fld>
            <a:endParaRPr lang="en-IN"/>
          </a:p>
        </p:txBody>
      </p:sp>
      <p:sp>
        <p:nvSpPr>
          <p:cNvPr id="7" name="Rectangle 6"/>
          <p:cNvSpPr/>
          <p:nvPr/>
        </p:nvSpPr>
        <p:spPr>
          <a:xfrm>
            <a:off x="62932" y="1086978"/>
            <a:ext cx="9021537" cy="1145512"/>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2" y="1047540"/>
            <a:ext cx="9021537" cy="90435"/>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2" y="2232487"/>
            <a:ext cx="9021537" cy="82899"/>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129448"/>
            <a:ext cx="8229600" cy="1102519"/>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1"/>
            <a:ext cx="2011680" cy="4388644"/>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05980"/>
            <a:ext cx="5562600" cy="438864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sp>
        <p:nvSpPr>
          <p:cNvPr id="8" name="Content Placeholder 7"/>
          <p:cNvSpPr>
            <a:spLocks noGrp="1"/>
          </p:cNvSpPr>
          <p:nvPr>
            <p:ph sz="quarter" idx="1"/>
          </p:nvPr>
        </p:nvSpPr>
        <p:spPr>
          <a:xfrm>
            <a:off x="914400" y="1085850"/>
            <a:ext cx="7772400" cy="3429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51435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52317"/>
            <a:ext cx="9013372" cy="501915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714376"/>
            <a:ext cx="7772400" cy="1021556"/>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1910953"/>
            <a:ext cx="7772400" cy="1003697"/>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12/4/2024</a:t>
            </a:fld>
            <a:endParaRPr lang="en-US"/>
          </a:p>
        </p:txBody>
      </p:sp>
      <p:sp>
        <p:nvSpPr>
          <p:cNvPr id="5" name="Footer Placeholder 4"/>
          <p:cNvSpPr>
            <a:spLocks noGrp="1"/>
          </p:cNvSpPr>
          <p:nvPr>
            <p:ph type="ftr" sz="quarter" idx="11"/>
          </p:nvPr>
        </p:nvSpPr>
        <p:spPr>
          <a:xfrm>
            <a:off x="800100" y="4629150"/>
            <a:ext cx="4000500" cy="342900"/>
          </a:xfrm>
        </p:spPr>
        <p:txBody>
          <a:bodyPr/>
          <a:lstStyle/>
          <a:p>
            <a:endParaRPr lang="en-IN"/>
          </a:p>
        </p:txBody>
      </p:sp>
      <p:sp>
        <p:nvSpPr>
          <p:cNvPr id="7" name="Rectangle 6"/>
          <p:cNvSpPr/>
          <p:nvPr/>
        </p:nvSpPr>
        <p:spPr>
          <a:xfrm flipV="1">
            <a:off x="69413" y="1782623"/>
            <a:ext cx="9013515" cy="6858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7" y="1756107"/>
            <a:ext cx="9013781" cy="3428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7" y="1851660"/>
            <a:ext cx="9014621" cy="3429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4656582"/>
            <a:ext cx="457200" cy="342900"/>
          </a:xfrm>
        </p:spPr>
        <p:txBody>
          <a:bodyPr/>
          <a:lstStyle/>
          <a:p>
            <a:fld id="{B6F15528-21DE-4FAA-801E-634DDDAF4B2B}"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12/4/2024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pPr/>
              <a:t>‹#›</a:t>
            </a:fld>
            <a:endParaRPr lang="en-IN"/>
          </a:p>
        </p:txBody>
      </p:sp>
      <p:sp>
        <p:nvSpPr>
          <p:cNvPr id="9" name="Content Placeholder 8"/>
          <p:cNvSpPr>
            <a:spLocks noGrp="1"/>
          </p:cNvSpPr>
          <p:nvPr>
            <p:ph sz="quarter" idx="1"/>
          </p:nvPr>
        </p:nvSpPr>
        <p:spPr>
          <a:xfrm>
            <a:off x="914400" y="1085850"/>
            <a:ext cx="3749040" cy="3429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085850"/>
            <a:ext cx="3749040" cy="3429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04788"/>
            <a:ext cx="7772400" cy="85725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085850"/>
            <a:ext cx="3733800" cy="5715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085850"/>
            <a:ext cx="3733800" cy="5715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12/4/2024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pPr/>
              <a:t>‹#›</a:t>
            </a:fld>
            <a:endParaRPr lang="en-IN"/>
          </a:p>
        </p:txBody>
      </p:sp>
      <p:sp>
        <p:nvSpPr>
          <p:cNvPr id="11" name="Content Placeholder 10"/>
          <p:cNvSpPr>
            <a:spLocks noGrp="1"/>
          </p:cNvSpPr>
          <p:nvPr>
            <p:ph sz="half" idx="2"/>
          </p:nvPr>
        </p:nvSpPr>
        <p:spPr>
          <a:xfrm>
            <a:off x="914400" y="1685925"/>
            <a:ext cx="3733800" cy="291465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1685925"/>
            <a:ext cx="3733800" cy="291465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12/4/2024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12/4/2024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51435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52316"/>
            <a:ext cx="9013372" cy="5020056"/>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04788"/>
            <a:ext cx="7772400" cy="85725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200150"/>
            <a:ext cx="1905000" cy="337185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12/4/2024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pPr/>
              <a:t>‹#›</a:t>
            </a:fld>
            <a:endParaRPr lang="en-IN"/>
          </a:p>
        </p:txBody>
      </p:sp>
      <p:sp>
        <p:nvSpPr>
          <p:cNvPr id="11" name="Content Placeholder 10"/>
          <p:cNvSpPr>
            <a:spLocks noGrp="1"/>
          </p:cNvSpPr>
          <p:nvPr>
            <p:ph sz="quarter" idx="1"/>
          </p:nvPr>
        </p:nvSpPr>
        <p:spPr>
          <a:xfrm>
            <a:off x="2971800" y="1200150"/>
            <a:ext cx="5715000" cy="337185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3675413"/>
            <a:ext cx="7315200" cy="391716"/>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4084369"/>
            <a:ext cx="7315200" cy="51435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12/4/2024</a:t>
            </a:fld>
            <a:endParaRPr lang="en-US"/>
          </a:p>
        </p:txBody>
      </p:sp>
      <p:sp>
        <p:nvSpPr>
          <p:cNvPr id="6" name="Footer Placeholder 5"/>
          <p:cNvSpPr>
            <a:spLocks noGrp="1"/>
          </p:cNvSpPr>
          <p:nvPr>
            <p:ph type="ftr" sz="quarter" idx="11"/>
          </p:nvPr>
        </p:nvSpPr>
        <p:spPr>
          <a:xfrm>
            <a:off x="914400" y="4629150"/>
            <a:ext cx="3886200" cy="342900"/>
          </a:xfrm>
        </p:spPr>
        <p:txBody>
          <a:bodyPr/>
          <a:lstStyle/>
          <a:p>
            <a:endParaRPr lang="en-IN"/>
          </a:p>
        </p:txBody>
      </p:sp>
      <p:sp>
        <p:nvSpPr>
          <p:cNvPr id="7" name="Slide Number Placeholder 6"/>
          <p:cNvSpPr>
            <a:spLocks noGrp="1"/>
          </p:cNvSpPr>
          <p:nvPr>
            <p:ph type="sldNum" sz="quarter" idx="12"/>
          </p:nvPr>
        </p:nvSpPr>
        <p:spPr>
          <a:xfrm>
            <a:off x="146304" y="4656582"/>
            <a:ext cx="457200" cy="342900"/>
          </a:xfrm>
        </p:spPr>
        <p:txBody>
          <a:bodyPr/>
          <a:lstStyle/>
          <a:p>
            <a:fld id="{B6F15528-21DE-4FAA-801E-634DDDAF4B2B}" type="slidenum">
              <a:rPr lang="en-IN" smtClean="0"/>
              <a:pPr/>
              <a:t>‹#›</a:t>
            </a:fld>
            <a:endParaRPr lang="en-IN"/>
          </a:p>
        </p:txBody>
      </p:sp>
      <p:sp>
        <p:nvSpPr>
          <p:cNvPr id="11" name="Rectangle 10"/>
          <p:cNvSpPr/>
          <p:nvPr/>
        </p:nvSpPr>
        <p:spPr>
          <a:xfrm flipV="1">
            <a:off x="68307" y="3512666"/>
            <a:ext cx="9006840" cy="6858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9" y="3487856"/>
            <a:ext cx="9006639" cy="3428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1" y="3579919"/>
            <a:ext cx="9006637" cy="3660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9" y="50007"/>
            <a:ext cx="9001873" cy="3436144"/>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51435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52316"/>
            <a:ext cx="9013372" cy="5020056"/>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05979"/>
            <a:ext cx="7772400" cy="85725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085850"/>
            <a:ext cx="7772400" cy="3429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4643437"/>
            <a:ext cx="2476500" cy="357188"/>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12/4/2024</a:t>
            </a:fld>
            <a:endParaRPr lang="en-US"/>
          </a:p>
        </p:txBody>
      </p:sp>
      <p:sp>
        <p:nvSpPr>
          <p:cNvPr id="3" name="Footer Placeholder 2"/>
          <p:cNvSpPr>
            <a:spLocks noGrp="1"/>
          </p:cNvSpPr>
          <p:nvPr>
            <p:ph type="ftr" sz="quarter" idx="3"/>
          </p:nvPr>
        </p:nvSpPr>
        <p:spPr>
          <a:xfrm>
            <a:off x="914400" y="4629150"/>
            <a:ext cx="3962400" cy="342900"/>
          </a:xfrm>
          <a:prstGeom prst="rect">
            <a:avLst/>
          </a:prstGeom>
        </p:spPr>
        <p:txBody>
          <a:bodyPr anchor="ctr" anchorCtr="0"/>
          <a:lstStyle>
            <a:lvl1pPr eaLnBrk="1" latinLnBrk="0" hangingPunct="1">
              <a:defRPr kumimoji="0" sz="1400">
                <a:solidFill>
                  <a:schemeClr val="tx2"/>
                </a:solidFill>
              </a:defRPr>
            </a:lvl1pPr>
          </a:lstStyle>
          <a:p>
            <a:endParaRPr lang="en-IN"/>
          </a:p>
        </p:txBody>
      </p:sp>
      <p:sp>
        <p:nvSpPr>
          <p:cNvPr id="23" name="Slide Number Placeholder 22"/>
          <p:cNvSpPr>
            <a:spLocks noGrp="1"/>
          </p:cNvSpPr>
          <p:nvPr>
            <p:ph type="sldNum" sz="quarter" idx="4"/>
          </p:nvPr>
        </p:nvSpPr>
        <p:spPr>
          <a:xfrm>
            <a:off x="146304" y="4657725"/>
            <a:ext cx="457200" cy="3429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4504" r:id="rId1"/>
    <p:sldLayoutId id="2147484505" r:id="rId2"/>
    <p:sldLayoutId id="2147484506" r:id="rId3"/>
    <p:sldLayoutId id="2147484507" r:id="rId4"/>
    <p:sldLayoutId id="2147484508" r:id="rId5"/>
    <p:sldLayoutId id="2147484509" r:id="rId6"/>
    <p:sldLayoutId id="2147484510" r:id="rId7"/>
    <p:sldLayoutId id="2147484511" r:id="rId8"/>
    <p:sldLayoutId id="2147484512" r:id="rId9"/>
    <p:sldLayoutId id="2147484513" r:id="rId10"/>
    <p:sldLayoutId id="2147484514"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hyperlink" Target="https://ieeexplore.ieee.org/document/10157719" TargetMode="External"/><Relationship Id="rId2" Type="http://schemas.openxmlformats.org/officeDocument/2006/relationships/hyperlink" Target="https://ieeexplore.ieee.org/document/9908870" TargetMode="External"/><Relationship Id="rId1" Type="http://schemas.openxmlformats.org/officeDocument/2006/relationships/slideLayout" Target="../slideLayouts/slideLayout7.xml"/><Relationship Id="rId6" Type="http://schemas.openxmlformats.org/officeDocument/2006/relationships/hyperlink" Target="https://ieeexplore.ieee.org/document/9916008" TargetMode="External"/><Relationship Id="rId5" Type="http://schemas.openxmlformats.org/officeDocument/2006/relationships/hyperlink" Target="https://ieeexplore.ieee.org/document/8074494" TargetMode="External"/><Relationship Id="rId4" Type="http://schemas.openxmlformats.org/officeDocument/2006/relationships/hyperlink" Target="https://ieeexplore.ieee.org/document/8070809" TargetMode="External"/></Relationships>
</file>

<file path=ppt/slides/_rels/slide2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3441879"/>
            <a:ext cx="9144000" cy="1714500"/>
          </a:xfrm>
          <a:custGeom>
            <a:avLst/>
            <a:gdLst/>
            <a:ahLst/>
            <a:cxnLst/>
            <a:rect l="l" t="t" r="r" b="b"/>
            <a:pathLst>
              <a:path w="9144000" h="1714500">
                <a:moveTo>
                  <a:pt x="0" y="1714499"/>
                </a:moveTo>
                <a:lnTo>
                  <a:pt x="9143999" y="1714499"/>
                </a:lnTo>
                <a:lnTo>
                  <a:pt x="9143999" y="0"/>
                </a:lnTo>
                <a:lnTo>
                  <a:pt x="0" y="0"/>
                </a:lnTo>
                <a:lnTo>
                  <a:pt x="0" y="1714499"/>
                </a:lnTo>
                <a:close/>
              </a:path>
            </a:pathLst>
          </a:custGeom>
          <a:solidFill>
            <a:schemeClr val="accent6">
              <a:lumMod val="75000"/>
            </a:scheme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nvGrpSpPr>
          <p:cNvPr id="3" name="object 3"/>
          <p:cNvGrpSpPr/>
          <p:nvPr/>
        </p:nvGrpSpPr>
        <p:grpSpPr>
          <a:xfrm>
            <a:off x="76200" y="-2310"/>
            <a:ext cx="9144000" cy="3429000"/>
            <a:chOff x="0" y="0"/>
            <a:chExt cx="9144000" cy="3429000"/>
          </a:xfrm>
        </p:grpSpPr>
        <p:sp>
          <p:nvSpPr>
            <p:cNvPr id="4" name="object 4"/>
            <p:cNvSpPr/>
            <p:nvPr/>
          </p:nvSpPr>
          <p:spPr>
            <a:xfrm>
              <a:off x="0" y="0"/>
              <a:ext cx="9144000" cy="3429000"/>
            </a:xfrm>
            <a:custGeom>
              <a:avLst/>
              <a:gdLst/>
              <a:ahLst/>
              <a:cxnLst/>
              <a:rect l="l" t="t" r="r" b="b"/>
              <a:pathLst>
                <a:path w="9144000" h="3429000">
                  <a:moveTo>
                    <a:pt x="9143999" y="3428999"/>
                  </a:moveTo>
                  <a:lnTo>
                    <a:pt x="0" y="3428999"/>
                  </a:lnTo>
                  <a:lnTo>
                    <a:pt x="0" y="0"/>
                  </a:lnTo>
                  <a:lnTo>
                    <a:pt x="9143999" y="0"/>
                  </a:lnTo>
                  <a:lnTo>
                    <a:pt x="9143999" y="3428999"/>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pic>
          <p:nvPicPr>
            <p:cNvPr id="5" name="object 5"/>
            <p:cNvPicPr/>
            <p:nvPr/>
          </p:nvPicPr>
          <p:blipFill>
            <a:blip r:embed="rId2" cstate="print"/>
            <a:stretch>
              <a:fillRect/>
            </a:stretch>
          </p:blipFill>
          <p:spPr>
            <a:xfrm>
              <a:off x="49325" y="27825"/>
              <a:ext cx="1501724" cy="1201385"/>
            </a:xfrm>
            <a:prstGeom prst="rect">
              <a:avLst/>
            </a:prstGeom>
          </p:spPr>
        </p:pic>
      </p:grpSp>
      <p:sp>
        <p:nvSpPr>
          <p:cNvPr id="6" name="object 6"/>
          <p:cNvSpPr txBox="1"/>
          <p:nvPr/>
        </p:nvSpPr>
        <p:spPr>
          <a:xfrm>
            <a:off x="5155038" y="3426692"/>
            <a:ext cx="2069309" cy="1559401"/>
          </a:xfrm>
          <a:prstGeom prst="rect">
            <a:avLst/>
          </a:prstGeom>
        </p:spPr>
        <p:txBody>
          <a:bodyPr vert="horz" wrap="square" lIns="0" tIns="12700" rIns="0" bIns="0" rtlCol="0" anchor="t">
            <a:spAutoFit/>
          </a:bodyPr>
          <a:lstStyle/>
          <a:p>
            <a:pPr marL="12700" marR="0" lvl="0" indent="0" algn="l" defTabSz="914400" rtl="0" eaLnBrk="1" fontAlgn="auto" latinLnBrk="0" hangingPunct="1">
              <a:lnSpc>
                <a:spcPct val="100000"/>
              </a:lnSpc>
              <a:spcBef>
                <a:spcPts val="125"/>
              </a:spcBef>
              <a:spcAft>
                <a:spcPts val="0"/>
              </a:spcAft>
              <a:buClrTx/>
              <a:buSzTx/>
              <a:buFontTx/>
              <a:buNone/>
              <a:tabLst/>
              <a:defRPr/>
            </a:pPr>
            <a:r>
              <a:rPr kumimoji="0" lang="en-IN" sz="1400" b="1" i="0" u="none" strike="noStrike" kern="1200" cap="none" spc="40" normalizeH="0" baseline="0" noProof="0" dirty="0">
                <a:ln>
                  <a:noFill/>
                </a:ln>
                <a:solidFill>
                  <a:srgbClr val="FFFFFF"/>
                </a:solidFill>
                <a:effectLst/>
                <a:uLnTx/>
                <a:uFillTx/>
                <a:latin typeface="Times New Roman"/>
                <a:ea typeface="+mn-ea"/>
                <a:cs typeface="Times New Roman"/>
              </a:rPr>
              <a:t>Presented By</a:t>
            </a:r>
            <a:endParaRPr kumimoji="0" lang="en-IN" sz="1400" b="0" i="0" u="none" strike="noStrike" kern="1200" cap="none" spc="0" normalizeH="0" baseline="0" noProof="0" dirty="0">
              <a:ln>
                <a:noFill/>
              </a:ln>
              <a:solidFill>
                <a:prstClr val="black"/>
              </a:solidFill>
              <a:effectLst/>
              <a:uLnTx/>
              <a:uFillTx/>
              <a:latin typeface="Times New Roman"/>
              <a:ea typeface="+mn-ea"/>
              <a:cs typeface="Times New Roman"/>
            </a:endParaRPr>
          </a:p>
          <a:p>
            <a:pPr marL="12700" marR="5080" lvl="0" indent="0" algn="l" defTabSz="914400" rtl="0" eaLnBrk="1" fontAlgn="auto" latinLnBrk="0" hangingPunct="1">
              <a:lnSpc>
                <a:spcPct val="150000"/>
              </a:lnSpc>
              <a:spcBef>
                <a:spcPts val="95"/>
              </a:spcBef>
              <a:spcAft>
                <a:spcPts val="0"/>
              </a:spcAft>
              <a:buClrTx/>
              <a:buSzTx/>
              <a:buFontTx/>
              <a:buNone/>
              <a:tabLst/>
              <a:defRPr/>
            </a:pPr>
            <a:r>
              <a:rPr lang="en-IN" sz="1400" b="1" spc="10" dirty="0" err="1">
                <a:solidFill>
                  <a:srgbClr val="FFFFFF"/>
                </a:solidFill>
                <a:latin typeface="Times New Roman"/>
                <a:cs typeface="Times New Roman"/>
              </a:rPr>
              <a:t>Vikas</a:t>
            </a:r>
            <a:r>
              <a:rPr lang="en-IN" sz="1400" b="1" spc="10" dirty="0">
                <a:solidFill>
                  <a:srgbClr val="FFFFFF"/>
                </a:solidFill>
                <a:latin typeface="Times New Roman"/>
                <a:cs typeface="Times New Roman"/>
              </a:rPr>
              <a:t> </a:t>
            </a:r>
            <a:r>
              <a:rPr lang="en-IN" sz="1400" b="1" spc="10" dirty="0" err="1">
                <a:solidFill>
                  <a:srgbClr val="FFFFFF"/>
                </a:solidFill>
                <a:latin typeface="Times New Roman"/>
                <a:cs typeface="Times New Roman"/>
              </a:rPr>
              <a:t>Seervi</a:t>
            </a:r>
            <a:endParaRPr lang="en-IN" sz="1400" b="1" spc="10" dirty="0">
              <a:solidFill>
                <a:srgbClr val="FFFFFF"/>
              </a:solidFill>
              <a:latin typeface="Times New Roman"/>
              <a:cs typeface="Times New Roman"/>
            </a:endParaRPr>
          </a:p>
          <a:p>
            <a:pPr marL="12700" marR="5080" lvl="0" indent="0" algn="l" defTabSz="914400" rtl="0" eaLnBrk="1" fontAlgn="auto" latinLnBrk="0" hangingPunct="1">
              <a:lnSpc>
                <a:spcPct val="150000"/>
              </a:lnSpc>
              <a:spcBef>
                <a:spcPts val="95"/>
              </a:spcBef>
              <a:spcAft>
                <a:spcPts val="0"/>
              </a:spcAft>
              <a:buClrTx/>
              <a:buSzTx/>
              <a:buFontTx/>
              <a:buNone/>
              <a:tabLst/>
              <a:defRPr/>
            </a:pPr>
            <a:r>
              <a:rPr lang="en-IN" sz="1400" b="1" spc="5" dirty="0" err="1">
                <a:solidFill>
                  <a:srgbClr val="FFFFFF"/>
                </a:solidFill>
                <a:latin typeface="Times New Roman"/>
                <a:cs typeface="Times New Roman"/>
              </a:rPr>
              <a:t>M.Deepika</a:t>
            </a:r>
            <a:endParaRPr lang="en-IN" sz="1400" b="1" spc="5" dirty="0">
              <a:solidFill>
                <a:srgbClr val="FFFFFF"/>
              </a:solidFill>
              <a:latin typeface="Times New Roman"/>
              <a:cs typeface="Times New Roman"/>
            </a:endParaRPr>
          </a:p>
          <a:p>
            <a:pPr marL="12700" marR="5080" lvl="0" indent="0" algn="l" defTabSz="914400" rtl="0" eaLnBrk="1" fontAlgn="auto" latinLnBrk="0" hangingPunct="1">
              <a:lnSpc>
                <a:spcPct val="150000"/>
              </a:lnSpc>
              <a:spcBef>
                <a:spcPts val="95"/>
              </a:spcBef>
              <a:spcAft>
                <a:spcPts val="0"/>
              </a:spcAft>
              <a:buClrTx/>
              <a:buSzTx/>
              <a:buFontTx/>
              <a:buNone/>
              <a:tabLst/>
              <a:defRPr/>
            </a:pPr>
            <a:r>
              <a:rPr kumimoji="0" lang="en-IN" sz="1400" b="1" i="0" u="none" strike="noStrike" kern="1200" cap="none" spc="5" normalizeH="0" baseline="0" noProof="0" dirty="0" err="1">
                <a:ln>
                  <a:noFill/>
                </a:ln>
                <a:solidFill>
                  <a:srgbClr val="FFFFFF"/>
                </a:solidFill>
                <a:effectLst/>
                <a:uLnTx/>
                <a:uFillTx/>
                <a:latin typeface="Times New Roman"/>
                <a:ea typeface="+mn-ea"/>
                <a:cs typeface="Times New Roman"/>
              </a:rPr>
              <a:t>M.Sai</a:t>
            </a:r>
            <a:r>
              <a:rPr kumimoji="0" lang="en-IN" sz="1400" b="1" i="0" u="none" strike="noStrike" kern="1200" cap="none" spc="5" normalizeH="0" baseline="0" noProof="0" dirty="0">
                <a:ln>
                  <a:noFill/>
                </a:ln>
                <a:solidFill>
                  <a:srgbClr val="FFFFFF"/>
                </a:solidFill>
                <a:effectLst/>
                <a:uLnTx/>
                <a:uFillTx/>
                <a:latin typeface="Times New Roman"/>
                <a:ea typeface="+mn-ea"/>
                <a:cs typeface="Times New Roman"/>
              </a:rPr>
              <a:t> </a:t>
            </a:r>
            <a:r>
              <a:rPr kumimoji="0" lang="en-IN" sz="1400" b="1" i="0" u="none" strike="noStrike" kern="1200" cap="none" spc="5" normalizeH="0" baseline="0" noProof="0" dirty="0" err="1">
                <a:ln>
                  <a:noFill/>
                </a:ln>
                <a:solidFill>
                  <a:srgbClr val="FFFFFF"/>
                </a:solidFill>
                <a:effectLst/>
                <a:uLnTx/>
                <a:uFillTx/>
                <a:latin typeface="Times New Roman"/>
                <a:ea typeface="+mn-ea"/>
                <a:cs typeface="Times New Roman"/>
              </a:rPr>
              <a:t>Teja</a:t>
            </a:r>
            <a:endParaRPr kumimoji="0" lang="en-IN" sz="1400" b="0" i="0" u="none" strike="noStrike" kern="1200" cap="none" spc="0" normalizeH="0" baseline="0" noProof="0" dirty="0">
              <a:ln>
                <a:noFill/>
              </a:ln>
              <a:solidFill>
                <a:prstClr val="black"/>
              </a:solidFill>
              <a:effectLst/>
              <a:uLnTx/>
              <a:uFillTx/>
              <a:latin typeface="Times New Roman"/>
              <a:ea typeface="+mn-ea"/>
              <a:cs typeface="Times New Roman"/>
            </a:endParaRPr>
          </a:p>
          <a:p>
            <a:pPr marL="12700" marR="0" lvl="0" indent="0" algn="l" defTabSz="914400" rtl="0" eaLnBrk="1" fontAlgn="auto" latinLnBrk="0" hangingPunct="1">
              <a:lnSpc>
                <a:spcPct val="150000"/>
              </a:lnSpc>
              <a:spcBef>
                <a:spcPts val="0"/>
              </a:spcBef>
              <a:spcAft>
                <a:spcPts val="0"/>
              </a:spcAft>
              <a:buClrTx/>
              <a:buSzTx/>
              <a:buFontTx/>
              <a:buNone/>
              <a:tabLst/>
              <a:defRPr/>
            </a:pPr>
            <a:r>
              <a:rPr kumimoji="0" lang="en-IN" sz="1400" b="1" i="0" u="none" strike="noStrike" kern="1200" cap="none" spc="10" normalizeH="0" baseline="0" noProof="0" dirty="0" err="1">
                <a:ln>
                  <a:noFill/>
                </a:ln>
                <a:solidFill>
                  <a:srgbClr val="FFFFFF"/>
                </a:solidFill>
                <a:effectLst/>
                <a:uLnTx/>
                <a:uFillTx/>
                <a:latin typeface="Times New Roman"/>
                <a:ea typeface="+mn-ea"/>
                <a:cs typeface="Times New Roman"/>
              </a:rPr>
              <a:t>T.Venkatesh</a:t>
            </a:r>
            <a:endParaRPr kumimoji="0" lang="en-IN" sz="1400" b="0" i="0" u="none" strike="noStrike" kern="1200" cap="none" spc="0" normalizeH="0" baseline="0" noProof="0" dirty="0">
              <a:ln>
                <a:noFill/>
              </a:ln>
              <a:solidFill>
                <a:prstClr val="black"/>
              </a:solidFill>
              <a:effectLst/>
              <a:uLnTx/>
              <a:uFillTx/>
              <a:latin typeface="Times New Roman"/>
              <a:ea typeface="+mn-ea"/>
              <a:cs typeface="Times New Roman"/>
            </a:endParaRPr>
          </a:p>
        </p:txBody>
      </p:sp>
      <p:sp>
        <p:nvSpPr>
          <p:cNvPr id="7" name="object 7"/>
          <p:cNvSpPr txBox="1"/>
          <p:nvPr/>
        </p:nvSpPr>
        <p:spPr>
          <a:xfrm>
            <a:off x="6400804" y="3574695"/>
            <a:ext cx="1785623" cy="1674817"/>
          </a:xfrm>
          <a:prstGeom prst="rect">
            <a:avLst/>
          </a:prstGeom>
        </p:spPr>
        <p:txBody>
          <a:bodyPr vert="horz" wrap="square" lIns="0" tIns="12700" rIns="0" bIns="0" rtlCol="0" anchor="t">
            <a:spAutoFit/>
          </a:bodyPr>
          <a:lstStyle/>
          <a:p>
            <a:pPr marL="0" marR="0" lvl="0" indent="0" algn="l" defTabSz="914400" rtl="0" eaLnBrk="1" fontAlgn="auto" latinLnBrk="0" hangingPunct="1">
              <a:lnSpc>
                <a:spcPct val="150000"/>
              </a:lnSpc>
              <a:spcBef>
                <a:spcPts val="0"/>
              </a:spcBef>
              <a:spcAft>
                <a:spcPts val="0"/>
              </a:spcAft>
              <a:buClrTx/>
              <a:buSzTx/>
              <a:buFontTx/>
              <a:buNone/>
              <a:tabLst>
                <a:tab pos="380365" algn="l"/>
              </a:tabLst>
              <a:defRPr/>
            </a:pPr>
            <a:r>
              <a:rPr kumimoji="0" lang="en-US" sz="1400" b="1" i="0" u="none" strike="noStrike" kern="1200" cap="none" spc="0" normalizeH="0" baseline="0" noProof="0" dirty="0">
                <a:ln>
                  <a:noFill/>
                </a:ln>
                <a:solidFill>
                  <a:prstClr val="white"/>
                </a:solidFill>
                <a:effectLst/>
                <a:uLnTx/>
                <a:uFillTx/>
                <a:latin typeface="Times New Roman"/>
                <a:ea typeface="+mn-ea"/>
                <a:cs typeface="Times New Roman"/>
              </a:rPr>
              <a:t>:    </a:t>
            </a:r>
            <a:r>
              <a:rPr kumimoji="0" lang="en-US" sz="1600" b="1" i="0" u="none" strike="noStrike" kern="1200" cap="none" spc="0" normalizeH="0" baseline="0" noProof="0" dirty="0">
                <a:ln>
                  <a:noFill/>
                </a:ln>
                <a:solidFill>
                  <a:prstClr val="white"/>
                </a:solidFill>
                <a:effectLst/>
                <a:uLnTx/>
                <a:uFillTx/>
                <a:latin typeface="Times New Roman"/>
                <a:ea typeface="+mn-ea"/>
                <a:cs typeface="Times New Roman"/>
              </a:rPr>
              <a:t> </a:t>
            </a:r>
            <a:r>
              <a:rPr kumimoji="0" lang="en-US" sz="1400" b="1" i="0" u="none" strike="noStrike" kern="1200" cap="none" spc="0" normalizeH="0" baseline="0" noProof="0" dirty="0">
                <a:ln>
                  <a:noFill/>
                </a:ln>
                <a:solidFill>
                  <a:prstClr val="white"/>
                </a:solidFill>
                <a:effectLst/>
                <a:uLnTx/>
                <a:uFillTx/>
                <a:latin typeface="Times New Roman"/>
                <a:ea typeface="+mn-ea"/>
                <a:cs typeface="Times New Roman"/>
              </a:rPr>
              <a:t>(218R1A05C8)</a:t>
            </a:r>
            <a:endParaRPr kumimoji="0" lang="en-US" sz="1400" b="0" i="0" u="none" strike="noStrike" kern="1200" cap="none" spc="0" normalizeH="0" baseline="0" noProof="0" dirty="0">
              <a:ln>
                <a:noFill/>
              </a:ln>
              <a:solidFill>
                <a:prstClr val="white"/>
              </a:solidFill>
              <a:effectLst/>
              <a:uLnTx/>
              <a:uFillTx/>
              <a:latin typeface="Times New Roman"/>
              <a:ea typeface="+mn-ea"/>
              <a:cs typeface="Times New Roman"/>
            </a:endParaRPr>
          </a:p>
          <a:p>
            <a:pPr marL="0" marR="0" lvl="0" indent="0" algn="l" defTabSz="914400" rtl="0" eaLnBrk="1" fontAlgn="auto" latinLnBrk="0" hangingPunct="1">
              <a:lnSpc>
                <a:spcPct val="150000"/>
              </a:lnSpc>
              <a:spcBef>
                <a:spcPts val="0"/>
              </a:spcBef>
              <a:spcAft>
                <a:spcPts val="0"/>
              </a:spcAft>
              <a:buClrTx/>
              <a:buSzTx/>
              <a:buFontTx/>
              <a:buNone/>
              <a:tabLst>
                <a:tab pos="380365" algn="l"/>
              </a:tabLst>
              <a:defRPr/>
            </a:pPr>
            <a:r>
              <a:rPr kumimoji="0" lang="en-US" sz="1400" b="1" i="0" u="none" strike="noStrike" kern="1200" cap="none" spc="0" normalizeH="0" baseline="0" noProof="0" dirty="0">
                <a:ln>
                  <a:noFill/>
                </a:ln>
                <a:solidFill>
                  <a:prstClr val="white"/>
                </a:solidFill>
                <a:effectLst/>
                <a:uLnTx/>
                <a:uFillTx/>
                <a:latin typeface="Times New Roman"/>
                <a:ea typeface="+mn-ea"/>
                <a:cs typeface="Times New Roman"/>
              </a:rPr>
              <a:t>:     (218R1A0595)</a:t>
            </a:r>
            <a:endParaRPr kumimoji="0" lang="en-US" sz="1400" b="1" i="0" u="none" strike="noStrike" kern="1200" cap="none" spc="0" normalizeH="0" baseline="0" noProof="0" dirty="0">
              <a:ln>
                <a:noFill/>
              </a:ln>
              <a:solidFill>
                <a:prstClr val="white"/>
              </a:solidFill>
              <a:effectLst/>
              <a:uLnTx/>
              <a:uFillTx/>
              <a:latin typeface="Times New Roman" pitchFamily="18" charset="0"/>
              <a:ea typeface="Calibri"/>
              <a:cs typeface="Times New Roman" pitchFamily="18" charset="0"/>
            </a:endParaRPr>
          </a:p>
          <a:p>
            <a:pPr marL="0" marR="0" lvl="0" indent="0" algn="l" defTabSz="914400" rtl="0" eaLnBrk="1" fontAlgn="auto" latinLnBrk="0" hangingPunct="1">
              <a:lnSpc>
                <a:spcPct val="150000"/>
              </a:lnSpc>
              <a:spcBef>
                <a:spcPts val="0"/>
              </a:spcBef>
              <a:spcAft>
                <a:spcPts val="0"/>
              </a:spcAft>
              <a:buClrTx/>
              <a:buSzTx/>
              <a:buFontTx/>
              <a:buNone/>
              <a:tabLst>
                <a:tab pos="380365" algn="l"/>
              </a:tabLst>
              <a:defRPr/>
            </a:pPr>
            <a:r>
              <a:rPr kumimoji="0" lang="en-US" sz="1400" b="1" i="0" u="none" strike="noStrike" kern="1200" cap="none" spc="0" normalizeH="0" baseline="0" noProof="0" dirty="0">
                <a:ln>
                  <a:noFill/>
                </a:ln>
                <a:solidFill>
                  <a:prstClr val="white"/>
                </a:solidFill>
                <a:effectLst/>
                <a:uLnTx/>
                <a:uFillTx/>
                <a:latin typeface="Times New Roman"/>
                <a:ea typeface="+mn-ea"/>
                <a:cs typeface="Times New Roman"/>
              </a:rPr>
              <a:t>:      (218R1A0596)</a:t>
            </a:r>
          </a:p>
          <a:p>
            <a:pPr marL="0" marR="0" lvl="0" indent="0" algn="l" defTabSz="914400" rtl="0" eaLnBrk="1" fontAlgn="auto" latinLnBrk="0" hangingPunct="1">
              <a:lnSpc>
                <a:spcPct val="150000"/>
              </a:lnSpc>
              <a:spcBef>
                <a:spcPts val="0"/>
              </a:spcBef>
              <a:spcAft>
                <a:spcPts val="0"/>
              </a:spcAft>
              <a:buClrTx/>
              <a:buSzTx/>
              <a:buFontTx/>
              <a:buNone/>
              <a:tabLst>
                <a:tab pos="380365" algn="l"/>
              </a:tabLst>
              <a:defRPr/>
            </a:pPr>
            <a:r>
              <a:rPr kumimoji="0" lang="en-US" sz="1400" b="1" i="0" u="none" strike="noStrike" kern="1200" cap="none" spc="0" normalizeH="0" baseline="0" noProof="0" dirty="0">
                <a:ln>
                  <a:noFill/>
                </a:ln>
                <a:solidFill>
                  <a:prstClr val="white"/>
                </a:solidFill>
                <a:effectLst/>
                <a:uLnTx/>
                <a:uFillTx/>
                <a:latin typeface="Times New Roman"/>
                <a:ea typeface="+mn-ea"/>
                <a:cs typeface="Times New Roman"/>
              </a:rPr>
              <a:t>:     (218R1A05C5)</a:t>
            </a:r>
            <a:endParaRPr kumimoji="0" lang="en-US" sz="1400" b="0" i="0" u="none" strike="noStrike" kern="1200" cap="none" spc="0" normalizeH="0" baseline="0" noProof="0" dirty="0">
              <a:ln>
                <a:noFill/>
              </a:ln>
              <a:solidFill>
                <a:prstClr val="white"/>
              </a:solidFill>
              <a:effectLst/>
              <a:uLnTx/>
              <a:uFillTx/>
              <a:latin typeface="Times New Roman"/>
              <a:ea typeface="+mn-ea"/>
              <a:cs typeface="Times New Roman"/>
            </a:endParaRPr>
          </a:p>
          <a:p>
            <a:pPr marL="0" marR="0" lvl="0" indent="0" algn="l" defTabSz="914400" rtl="0" eaLnBrk="1" fontAlgn="auto" latinLnBrk="0" hangingPunct="1">
              <a:lnSpc>
                <a:spcPct val="150000"/>
              </a:lnSpc>
              <a:spcBef>
                <a:spcPts val="0"/>
              </a:spcBef>
              <a:spcAft>
                <a:spcPts val="0"/>
              </a:spcAft>
              <a:buClrTx/>
              <a:buSzTx/>
              <a:buFontTx/>
              <a:buNone/>
              <a:tabLst>
                <a:tab pos="380365" algn="l"/>
              </a:tabLst>
              <a:defRPr/>
            </a:pPr>
            <a:endParaRPr kumimoji="0" lang="en-IN" sz="1400" b="0" i="0" u="none" strike="noStrike" kern="1200" cap="none" spc="0" normalizeH="0" baseline="0" noProof="0" dirty="0">
              <a:ln>
                <a:noFill/>
              </a:ln>
              <a:solidFill>
                <a:prstClr val="white"/>
              </a:solidFill>
              <a:effectLst/>
              <a:uLnTx/>
              <a:uFillTx/>
              <a:latin typeface="Times New Roman"/>
              <a:ea typeface="+mn-ea"/>
              <a:cs typeface="Times New Roman"/>
            </a:endParaRPr>
          </a:p>
        </p:txBody>
      </p:sp>
      <p:sp>
        <p:nvSpPr>
          <p:cNvPr id="8" name="object 8"/>
          <p:cNvSpPr txBox="1"/>
          <p:nvPr/>
        </p:nvSpPr>
        <p:spPr>
          <a:xfrm>
            <a:off x="1627249" y="2"/>
            <a:ext cx="6794500" cy="1410001"/>
          </a:xfrm>
          <a:prstGeom prst="rect">
            <a:avLst/>
          </a:prstGeom>
          <a:ln/>
        </p:spPr>
        <p:style>
          <a:lnRef idx="1">
            <a:schemeClr val="accent3"/>
          </a:lnRef>
          <a:fillRef idx="2">
            <a:schemeClr val="accent3"/>
          </a:fillRef>
          <a:effectRef idx="1">
            <a:schemeClr val="accent3"/>
          </a:effectRef>
          <a:fontRef idx="minor">
            <a:schemeClr val="dk1"/>
          </a:fontRef>
        </p:style>
        <p:txBody>
          <a:bodyPr vert="horz" wrap="square" lIns="0" tIns="70485" rIns="0" bIns="0" rtlCol="0">
            <a:spAutoFit/>
          </a:bodyPr>
          <a:lstStyle/>
          <a:p>
            <a:pPr marL="85725" marR="0" lvl="0" indent="0" algn="ctr" defTabSz="914400" rtl="0" eaLnBrk="1" fontAlgn="auto" latinLnBrk="0" hangingPunct="1">
              <a:lnSpc>
                <a:spcPct val="100000"/>
              </a:lnSpc>
              <a:spcBef>
                <a:spcPts val="555"/>
              </a:spcBef>
              <a:spcAft>
                <a:spcPts val="0"/>
              </a:spcAft>
              <a:buClrTx/>
              <a:buSzTx/>
              <a:buFontTx/>
              <a:buNone/>
              <a:tabLst>
                <a:tab pos="4024629" algn="l"/>
              </a:tabLst>
              <a:defRPr/>
            </a:pPr>
            <a:r>
              <a:rPr kumimoji="0" sz="3000" b="1" i="0" u="none" strike="noStrike" kern="1200" cap="none" spc="-5" normalizeH="0" baseline="0" noProof="0" dirty="0">
                <a:ln>
                  <a:noFill/>
                </a:ln>
                <a:solidFill>
                  <a:srgbClr val="0070C0"/>
                </a:solidFill>
                <a:effectLst/>
                <a:uLnTx/>
                <a:uFillTx/>
                <a:latin typeface="Times New Roman"/>
                <a:ea typeface="+mn-ea"/>
                <a:cs typeface="Times New Roman"/>
              </a:rPr>
              <a:t>CMR </a:t>
            </a:r>
            <a:r>
              <a:rPr kumimoji="0" sz="3000" b="1" i="0" u="none" strike="noStrike" kern="1200" cap="none" spc="-10" normalizeH="0" baseline="0" noProof="0" dirty="0">
                <a:ln>
                  <a:noFill/>
                </a:ln>
                <a:solidFill>
                  <a:srgbClr val="0070C0"/>
                </a:solidFill>
                <a:effectLst/>
                <a:uLnTx/>
                <a:uFillTx/>
                <a:latin typeface="Times New Roman"/>
                <a:ea typeface="+mn-ea"/>
                <a:cs typeface="Times New Roman"/>
              </a:rPr>
              <a:t>ENGINEERING	</a:t>
            </a:r>
            <a:r>
              <a:rPr kumimoji="0" sz="3000" b="1" i="0" u="none" strike="noStrike" kern="1200" cap="none" spc="-5" normalizeH="0" baseline="0" noProof="0" dirty="0">
                <a:ln>
                  <a:noFill/>
                </a:ln>
                <a:solidFill>
                  <a:srgbClr val="0070C0"/>
                </a:solidFill>
                <a:effectLst/>
                <a:uLnTx/>
                <a:uFillTx/>
                <a:latin typeface="Times New Roman"/>
                <a:ea typeface="+mn-ea"/>
                <a:cs typeface="Times New Roman"/>
              </a:rPr>
              <a:t>COLLE</a:t>
            </a:r>
            <a:r>
              <a:rPr kumimoji="0" lang="en-US" sz="3000" b="1" i="0" u="none" strike="noStrike" kern="1200" cap="none" spc="-5" normalizeH="0" baseline="0" noProof="0" dirty="0">
                <a:ln>
                  <a:noFill/>
                </a:ln>
                <a:solidFill>
                  <a:srgbClr val="0070C0"/>
                </a:solidFill>
                <a:effectLst/>
                <a:uLnTx/>
                <a:uFillTx/>
                <a:latin typeface="Times New Roman"/>
                <a:ea typeface="+mn-ea"/>
                <a:cs typeface="Times New Roman"/>
              </a:rPr>
              <a:t>GE</a:t>
            </a:r>
          </a:p>
          <a:p>
            <a:pPr marL="85725" marR="0" lvl="0" indent="0" algn="ctr" defTabSz="914400" rtl="0" eaLnBrk="1" fontAlgn="auto" latinLnBrk="0" hangingPunct="1">
              <a:lnSpc>
                <a:spcPct val="100000"/>
              </a:lnSpc>
              <a:spcBef>
                <a:spcPts val="555"/>
              </a:spcBef>
              <a:spcAft>
                <a:spcPts val="0"/>
              </a:spcAft>
              <a:buClrTx/>
              <a:buSzTx/>
              <a:buFontTx/>
              <a:buNone/>
              <a:tabLst>
                <a:tab pos="4024629" algn="l"/>
              </a:tabLst>
              <a:defRPr/>
            </a:pPr>
            <a:r>
              <a:rPr kumimoji="0" lang="en-US" sz="1400" b="0" i="1" u="none" strike="noStrike" kern="1200" cap="none" spc="-5" normalizeH="0" baseline="0" noProof="0" dirty="0">
                <a:ln>
                  <a:noFill/>
                </a:ln>
                <a:solidFill>
                  <a:srgbClr val="FF0000"/>
                </a:solidFill>
                <a:effectLst/>
                <a:uLnTx/>
                <a:uFillTx/>
                <a:latin typeface="Times New Roman"/>
                <a:ea typeface="+mn-ea"/>
                <a:cs typeface="Times New Roman"/>
              </a:rPr>
              <a:t>  </a:t>
            </a:r>
            <a:r>
              <a:rPr kumimoji="0" lang="en-US" sz="1400" b="1" i="1" u="none" strike="noStrike" kern="1200" cap="none" spc="-5" normalizeH="0" baseline="0" noProof="0" dirty="0">
                <a:ln>
                  <a:noFill/>
                </a:ln>
                <a:solidFill>
                  <a:srgbClr val="1F497D">
                    <a:lumMod val="50000"/>
                  </a:srgbClr>
                </a:solidFill>
                <a:effectLst/>
                <a:uLnTx/>
                <a:uFillTx/>
                <a:latin typeface="Times New Roman"/>
                <a:ea typeface="+mn-ea"/>
                <a:cs typeface="Times New Roman"/>
              </a:rPr>
              <a:t>(UGC AUTONOMOUS)            </a:t>
            </a:r>
          </a:p>
          <a:p>
            <a:pPr marL="85725" marR="0" lvl="0" indent="0" algn="l" defTabSz="914400" rtl="0" eaLnBrk="1" fontAlgn="auto" latinLnBrk="0" hangingPunct="1">
              <a:lnSpc>
                <a:spcPct val="100000"/>
              </a:lnSpc>
              <a:spcBef>
                <a:spcPts val="555"/>
              </a:spcBef>
              <a:spcAft>
                <a:spcPts val="0"/>
              </a:spcAft>
              <a:buClrTx/>
              <a:buSzTx/>
              <a:buFontTx/>
              <a:buNone/>
              <a:tabLst>
                <a:tab pos="4024629" algn="l"/>
              </a:tabLst>
              <a:defRPr/>
            </a:pPr>
            <a:r>
              <a:rPr kumimoji="0" lang="en-US" sz="1400" b="0" i="1" u="none" strike="noStrike" kern="1200" cap="none" spc="-5" normalizeH="0" baseline="0" noProof="0" dirty="0">
                <a:ln>
                  <a:noFill/>
                </a:ln>
                <a:solidFill>
                  <a:srgbClr val="FF0000"/>
                </a:solidFill>
                <a:effectLst/>
                <a:uLnTx/>
                <a:uFillTx/>
                <a:latin typeface="Times New Roman"/>
                <a:ea typeface="+mn-ea"/>
                <a:cs typeface="Times New Roman"/>
              </a:rPr>
              <a:t>                  </a:t>
            </a:r>
            <a:r>
              <a:rPr kumimoji="0" sz="1400" b="0" i="1" u="none" strike="noStrike" kern="1200" cap="none" spc="-5" normalizeH="0" baseline="0" noProof="0" dirty="0">
                <a:ln>
                  <a:noFill/>
                </a:ln>
                <a:solidFill>
                  <a:srgbClr val="FF0000"/>
                </a:solidFill>
                <a:effectLst/>
                <a:uLnTx/>
                <a:uFillTx/>
                <a:latin typeface="Times New Roman"/>
                <a:ea typeface="+mn-ea"/>
                <a:cs typeface="Times New Roman"/>
              </a:rPr>
              <a:t>(</a:t>
            </a:r>
            <a:r>
              <a:rPr kumimoji="0" sz="1200" b="0" i="1" u="none" strike="noStrike" kern="1200" cap="none" spc="-5" normalizeH="0" baseline="0" noProof="0" dirty="0">
                <a:ln>
                  <a:noFill/>
                </a:ln>
                <a:solidFill>
                  <a:srgbClr val="FF0000"/>
                </a:solidFill>
                <a:effectLst/>
                <a:uLnTx/>
                <a:uFillTx/>
                <a:latin typeface="Times New Roman"/>
                <a:ea typeface="+mn-ea"/>
                <a:cs typeface="Times New Roman"/>
              </a:rPr>
              <a:t>Accredited </a:t>
            </a:r>
            <a:r>
              <a:rPr kumimoji="0" sz="1200" b="0" i="1" u="none" strike="noStrike" kern="1200" cap="none" spc="0" normalizeH="0" baseline="0" noProof="0" dirty="0">
                <a:ln>
                  <a:noFill/>
                </a:ln>
                <a:solidFill>
                  <a:srgbClr val="FF0000"/>
                </a:solidFill>
                <a:effectLst/>
                <a:uLnTx/>
                <a:uFillTx/>
                <a:latin typeface="Times New Roman"/>
                <a:ea typeface="+mn-ea"/>
                <a:cs typeface="Times New Roman"/>
              </a:rPr>
              <a:t>by </a:t>
            </a:r>
            <a:r>
              <a:rPr kumimoji="0" sz="1200" b="0" i="1" u="none" strike="noStrike" kern="1200" cap="none" spc="-5" normalizeH="0" baseline="0" noProof="0" dirty="0">
                <a:ln>
                  <a:noFill/>
                </a:ln>
                <a:solidFill>
                  <a:srgbClr val="FF0000"/>
                </a:solidFill>
                <a:effectLst/>
                <a:uLnTx/>
                <a:uFillTx/>
                <a:latin typeface="Times New Roman"/>
                <a:ea typeface="+mn-ea"/>
                <a:cs typeface="Times New Roman"/>
              </a:rPr>
              <a:t>NBA,Approved </a:t>
            </a:r>
            <a:r>
              <a:rPr kumimoji="0" sz="1200" b="0" i="1" u="none" strike="noStrike" kern="1200" cap="none" spc="0" normalizeH="0" baseline="0" noProof="0" dirty="0">
                <a:ln>
                  <a:noFill/>
                </a:ln>
                <a:solidFill>
                  <a:srgbClr val="FF0000"/>
                </a:solidFill>
                <a:effectLst/>
                <a:uLnTx/>
                <a:uFillTx/>
                <a:latin typeface="Times New Roman"/>
                <a:ea typeface="+mn-ea"/>
                <a:cs typeface="Times New Roman"/>
              </a:rPr>
              <a:t>by </a:t>
            </a:r>
            <a:r>
              <a:rPr kumimoji="0" sz="1200" b="0" i="1" u="none" strike="noStrike" kern="1200" cap="none" spc="-5" normalizeH="0" baseline="0" noProof="0" dirty="0">
                <a:ln>
                  <a:noFill/>
                </a:ln>
                <a:solidFill>
                  <a:srgbClr val="FF0000"/>
                </a:solidFill>
                <a:effectLst/>
                <a:uLnTx/>
                <a:uFillTx/>
                <a:latin typeface="Times New Roman"/>
                <a:ea typeface="+mn-ea"/>
                <a:cs typeface="Times New Roman"/>
              </a:rPr>
              <a:t>AICTE NEW DELHI, Affiliated to JNTU, </a:t>
            </a:r>
            <a:r>
              <a:rPr kumimoji="0" lang="en-US" sz="1200" b="0" i="1" u="none" strike="noStrike" kern="1200" cap="none" spc="-5" normalizeH="0" baseline="0" noProof="0" dirty="0">
                <a:ln>
                  <a:noFill/>
                </a:ln>
                <a:solidFill>
                  <a:srgbClr val="FF0000"/>
                </a:solidFill>
                <a:effectLst/>
                <a:uLnTx/>
                <a:uFillTx/>
                <a:latin typeface="Times New Roman"/>
                <a:ea typeface="+mn-ea"/>
                <a:cs typeface="Times New Roman"/>
              </a:rPr>
              <a:t> </a:t>
            </a:r>
            <a:r>
              <a:rPr kumimoji="0" sz="1200" b="0" i="1" u="none" strike="noStrike" kern="1200" cap="none" spc="-5" normalizeH="0" baseline="0" noProof="0" dirty="0">
                <a:ln>
                  <a:noFill/>
                </a:ln>
                <a:solidFill>
                  <a:srgbClr val="FF0000"/>
                </a:solidFill>
                <a:effectLst/>
                <a:uLnTx/>
                <a:uFillTx/>
                <a:latin typeface="Times New Roman"/>
                <a:ea typeface="+mn-ea"/>
                <a:cs typeface="Times New Roman"/>
              </a:rPr>
              <a:t>Hyderabad) </a:t>
            </a:r>
            <a:endParaRPr kumimoji="0" lang="en-US" sz="1200" b="0" i="1" u="none" strike="noStrike" kern="1200" cap="none" spc="-5" normalizeH="0" baseline="0" noProof="0" dirty="0">
              <a:ln>
                <a:noFill/>
              </a:ln>
              <a:solidFill>
                <a:srgbClr val="FF0000"/>
              </a:solidFill>
              <a:effectLst/>
              <a:uLnTx/>
              <a:uFillTx/>
              <a:latin typeface="Times New Roman"/>
              <a:ea typeface="+mn-ea"/>
              <a:cs typeface="Times New Roman"/>
            </a:endParaRPr>
          </a:p>
          <a:p>
            <a:pPr marL="85725" marR="0" lvl="0" indent="0" algn="l" defTabSz="914400" rtl="0" eaLnBrk="1" fontAlgn="auto" latinLnBrk="0" hangingPunct="1">
              <a:lnSpc>
                <a:spcPct val="100000"/>
              </a:lnSpc>
              <a:spcBef>
                <a:spcPts val="555"/>
              </a:spcBef>
              <a:spcAft>
                <a:spcPts val="0"/>
              </a:spcAft>
              <a:buClrTx/>
              <a:buSzTx/>
              <a:buFontTx/>
              <a:buNone/>
              <a:tabLst>
                <a:tab pos="4024629" algn="l"/>
              </a:tabLst>
              <a:defRPr/>
            </a:pPr>
            <a:r>
              <a:rPr kumimoji="0" sz="1200" b="0" i="1" u="none" strike="noStrike" kern="1200" cap="none" spc="-285" normalizeH="0" baseline="0" noProof="0" dirty="0">
                <a:ln>
                  <a:noFill/>
                </a:ln>
                <a:solidFill>
                  <a:srgbClr val="FF0000"/>
                </a:solidFill>
                <a:effectLst/>
                <a:uLnTx/>
                <a:uFillTx/>
                <a:latin typeface="Times New Roman"/>
                <a:ea typeface="+mn-ea"/>
                <a:cs typeface="Times New Roman"/>
              </a:rPr>
              <a:t> </a:t>
            </a:r>
            <a:r>
              <a:rPr kumimoji="0" lang="en-US" sz="1200" b="0" i="1" u="none" strike="noStrike" kern="1200" cap="none" spc="-285" normalizeH="0" baseline="0" noProof="0" dirty="0">
                <a:ln>
                  <a:noFill/>
                </a:ln>
                <a:solidFill>
                  <a:srgbClr val="FF0000"/>
                </a:solidFill>
                <a:effectLst/>
                <a:uLnTx/>
                <a:uFillTx/>
                <a:latin typeface="Times New Roman"/>
                <a:ea typeface="+mn-ea"/>
                <a:cs typeface="Times New Roman"/>
              </a:rPr>
              <a:t>                                                                                                                                                                                                                                                                                                                                                                                                                                                                                                                                                                                                                                                                                                                                                                                                                                                                                                                                                            </a:t>
            </a:r>
            <a:r>
              <a:rPr kumimoji="0" sz="1200" b="0" i="1" u="none" strike="noStrike" kern="1200" cap="none" spc="-5" normalizeH="0" baseline="0" noProof="0" dirty="0" err="1">
                <a:ln>
                  <a:noFill/>
                </a:ln>
                <a:solidFill>
                  <a:srgbClr val="FF0000"/>
                </a:solidFill>
                <a:effectLst/>
                <a:uLnTx/>
                <a:uFillTx/>
                <a:latin typeface="Times New Roman"/>
                <a:ea typeface="+mn-ea"/>
                <a:cs typeface="Times New Roman"/>
              </a:rPr>
              <a:t>Kandlakoya</a:t>
            </a:r>
            <a:r>
              <a:rPr kumimoji="0" sz="1200" b="0" i="1" u="none" strike="noStrike" kern="1200" cap="none" spc="-5" normalizeH="0" baseline="0" noProof="0" dirty="0">
                <a:ln>
                  <a:noFill/>
                </a:ln>
                <a:solidFill>
                  <a:srgbClr val="FF0000"/>
                </a:solidFill>
                <a:effectLst/>
                <a:uLnTx/>
                <a:uFillTx/>
                <a:latin typeface="Times New Roman"/>
                <a:ea typeface="+mn-ea"/>
                <a:cs typeface="Times New Roman"/>
              </a:rPr>
              <a:t>,</a:t>
            </a:r>
            <a:r>
              <a:rPr kumimoji="0" sz="1200" b="0" i="1" u="none" strike="noStrike" kern="1200" cap="none" spc="-10" normalizeH="0" baseline="0" noProof="0" dirty="0">
                <a:ln>
                  <a:noFill/>
                </a:ln>
                <a:solidFill>
                  <a:srgbClr val="FF0000"/>
                </a:solidFill>
                <a:effectLst/>
                <a:uLnTx/>
                <a:uFillTx/>
                <a:latin typeface="Times New Roman"/>
                <a:ea typeface="+mn-ea"/>
                <a:cs typeface="Times New Roman"/>
              </a:rPr>
              <a:t> </a:t>
            </a:r>
            <a:r>
              <a:rPr kumimoji="0" sz="1200" b="0" i="1" u="none" strike="noStrike" kern="1200" cap="none" spc="0" normalizeH="0" baseline="0" noProof="0" dirty="0">
                <a:ln>
                  <a:noFill/>
                </a:ln>
                <a:solidFill>
                  <a:srgbClr val="FF0000"/>
                </a:solidFill>
                <a:effectLst/>
                <a:uLnTx/>
                <a:uFillTx/>
                <a:latin typeface="Times New Roman"/>
                <a:ea typeface="+mn-ea"/>
                <a:cs typeface="Times New Roman"/>
              </a:rPr>
              <a:t>Medchal </a:t>
            </a:r>
            <a:r>
              <a:rPr kumimoji="0" sz="1200" b="0" i="1" u="none" strike="noStrike" kern="1200" cap="none" spc="-5" normalizeH="0" baseline="0" noProof="0" dirty="0">
                <a:ln>
                  <a:noFill/>
                </a:ln>
                <a:solidFill>
                  <a:srgbClr val="FF0000"/>
                </a:solidFill>
                <a:effectLst/>
                <a:uLnTx/>
                <a:uFillTx/>
                <a:latin typeface="Times New Roman"/>
                <a:ea typeface="+mn-ea"/>
                <a:cs typeface="Times New Roman"/>
              </a:rPr>
              <a:t>Road, Hyderabad-501</a:t>
            </a:r>
            <a:r>
              <a:rPr kumimoji="0" sz="1200" b="0" i="1" u="none" strike="noStrike" kern="1200" cap="none" spc="-10" normalizeH="0" baseline="0" noProof="0" dirty="0">
                <a:ln>
                  <a:noFill/>
                </a:ln>
                <a:solidFill>
                  <a:srgbClr val="FF0000"/>
                </a:solidFill>
                <a:effectLst/>
                <a:uLnTx/>
                <a:uFillTx/>
                <a:latin typeface="Times New Roman"/>
                <a:ea typeface="+mn-ea"/>
                <a:cs typeface="Times New Roman"/>
              </a:rPr>
              <a:t> </a:t>
            </a:r>
            <a:r>
              <a:rPr kumimoji="0" sz="1200" b="0" i="1" u="none" strike="noStrike" kern="1200" cap="none" spc="10" normalizeH="0" baseline="0" noProof="0" dirty="0">
                <a:ln>
                  <a:noFill/>
                </a:ln>
                <a:solidFill>
                  <a:srgbClr val="FF0000"/>
                </a:solidFill>
                <a:effectLst/>
                <a:uLnTx/>
                <a:uFillTx/>
                <a:latin typeface="Times New Roman"/>
                <a:ea typeface="+mn-ea"/>
                <a:cs typeface="Times New Roman"/>
              </a:rPr>
              <a:t>401</a:t>
            </a:r>
            <a:r>
              <a:rPr kumimoji="0" sz="1400" b="0" i="1" u="none" strike="noStrike" kern="1200" cap="none" spc="10" normalizeH="0" baseline="0" noProof="0" dirty="0">
                <a:ln>
                  <a:noFill/>
                </a:ln>
                <a:solidFill>
                  <a:srgbClr val="FF0000"/>
                </a:solidFill>
                <a:effectLst/>
                <a:uLnTx/>
                <a:uFillTx/>
                <a:latin typeface="Times New Roman"/>
                <a:ea typeface="+mn-ea"/>
                <a:cs typeface="Times New Roman"/>
              </a:rPr>
              <a:t>.</a:t>
            </a:r>
            <a:endParaRPr kumimoji="0" sz="1400" b="0" i="0" u="none" strike="noStrike" kern="1200" cap="none" spc="0" normalizeH="0" baseline="0" noProof="0" dirty="0">
              <a:ln>
                <a:noFill/>
              </a:ln>
              <a:solidFill>
                <a:prstClr val="black"/>
              </a:solidFill>
              <a:effectLst/>
              <a:uLnTx/>
              <a:uFillTx/>
              <a:latin typeface="Times New Roman"/>
              <a:ea typeface="+mn-ea"/>
              <a:cs typeface="Times New Roman"/>
            </a:endParaRPr>
          </a:p>
        </p:txBody>
      </p:sp>
      <p:sp>
        <p:nvSpPr>
          <p:cNvPr id="9" name="object 9"/>
          <p:cNvSpPr txBox="1"/>
          <p:nvPr/>
        </p:nvSpPr>
        <p:spPr>
          <a:xfrm>
            <a:off x="571500" y="1567001"/>
            <a:ext cx="8001000" cy="1700466"/>
          </a:xfrm>
          <a:prstGeom prst="rect">
            <a:avLst/>
          </a:prstGeom>
        </p:spPr>
        <p:txBody>
          <a:bodyPr vert="horz" wrap="square" lIns="0" tIns="12700" rIns="0" bIns="0" rtlCol="0">
            <a:spAutoFit/>
          </a:bodyPr>
          <a:lstStyle/>
          <a:p>
            <a:pPr marL="749935" marR="0" lvl="0" indent="0" algn="ctr" defTabSz="914400" rtl="0" eaLnBrk="1" fontAlgn="auto" latinLnBrk="0" hangingPunct="1">
              <a:lnSpc>
                <a:spcPct val="100000"/>
              </a:lnSpc>
              <a:spcBef>
                <a:spcPts val="100"/>
              </a:spcBef>
              <a:spcAft>
                <a:spcPts val="0"/>
              </a:spcAft>
              <a:buClrTx/>
              <a:buSzTx/>
              <a:buFontTx/>
              <a:buNone/>
              <a:tabLst/>
              <a:defRPr/>
            </a:pPr>
            <a:r>
              <a:rPr kumimoji="0" sz="1800" b="1" i="0" u="none" strike="noStrike" kern="1200" cap="none" spc="-5" normalizeH="0" baseline="0" noProof="0" dirty="0">
                <a:ln>
                  <a:noFill/>
                </a:ln>
                <a:solidFill>
                  <a:prstClr val="black"/>
                </a:solidFill>
                <a:effectLst/>
                <a:uLnTx/>
                <a:uFillTx/>
                <a:latin typeface="Times New Roman" pitchFamily="18" charset="0"/>
                <a:cs typeface="Times New Roman" pitchFamily="18" charset="0"/>
              </a:rPr>
              <a:t>Department</a:t>
            </a:r>
            <a:r>
              <a:rPr kumimoji="0" sz="1800" b="1" i="0" u="none" strike="noStrike" kern="1200" cap="none" spc="-20" normalizeH="0" baseline="0" noProof="0" dirty="0">
                <a:ln>
                  <a:noFill/>
                </a:ln>
                <a:solidFill>
                  <a:prstClr val="black"/>
                </a:solidFill>
                <a:effectLst/>
                <a:uLnTx/>
                <a:uFillTx/>
                <a:latin typeface="Times New Roman" pitchFamily="18" charset="0"/>
                <a:cs typeface="Times New Roman" pitchFamily="18" charset="0"/>
              </a:rPr>
              <a:t> </a:t>
            </a:r>
            <a:r>
              <a:rPr kumimoji="0" sz="1800" b="1" i="0" u="none" strike="noStrike" kern="1200" cap="none" spc="-5" normalizeH="0" baseline="0" noProof="0" dirty="0">
                <a:ln>
                  <a:noFill/>
                </a:ln>
                <a:solidFill>
                  <a:prstClr val="black"/>
                </a:solidFill>
                <a:effectLst/>
                <a:uLnTx/>
                <a:uFillTx/>
                <a:latin typeface="Times New Roman" pitchFamily="18" charset="0"/>
                <a:cs typeface="Times New Roman" pitchFamily="18" charset="0"/>
              </a:rPr>
              <a:t>of</a:t>
            </a:r>
            <a:r>
              <a:rPr kumimoji="0" sz="1800" b="1" i="0" u="none" strike="noStrike" kern="1200" cap="none" spc="-20" normalizeH="0" baseline="0" noProof="0" dirty="0">
                <a:ln>
                  <a:noFill/>
                </a:ln>
                <a:solidFill>
                  <a:prstClr val="black"/>
                </a:solidFill>
                <a:effectLst/>
                <a:uLnTx/>
                <a:uFillTx/>
                <a:latin typeface="Times New Roman" pitchFamily="18" charset="0"/>
                <a:cs typeface="Times New Roman" pitchFamily="18" charset="0"/>
              </a:rPr>
              <a:t> </a:t>
            </a:r>
            <a:r>
              <a:rPr kumimoji="0" sz="1800" b="1" i="0" u="none" strike="noStrike" kern="1200" cap="none" spc="-5" normalizeH="0" baseline="0" noProof="0" dirty="0">
                <a:ln>
                  <a:noFill/>
                </a:ln>
                <a:solidFill>
                  <a:prstClr val="black"/>
                </a:solidFill>
                <a:effectLst/>
                <a:uLnTx/>
                <a:uFillTx/>
                <a:latin typeface="Times New Roman" pitchFamily="18" charset="0"/>
                <a:cs typeface="Times New Roman" pitchFamily="18" charset="0"/>
              </a:rPr>
              <a:t>Computer</a:t>
            </a:r>
            <a:r>
              <a:rPr kumimoji="0" sz="1800" b="1" i="0" u="none" strike="noStrike" kern="1200" cap="none" spc="-15" normalizeH="0" baseline="0" noProof="0" dirty="0">
                <a:ln>
                  <a:noFill/>
                </a:ln>
                <a:solidFill>
                  <a:prstClr val="black"/>
                </a:solidFill>
                <a:effectLst/>
                <a:uLnTx/>
                <a:uFillTx/>
                <a:latin typeface="Times New Roman" pitchFamily="18" charset="0"/>
                <a:cs typeface="Times New Roman" pitchFamily="18" charset="0"/>
              </a:rPr>
              <a:t> </a:t>
            </a:r>
            <a:r>
              <a:rPr kumimoji="0" sz="1800" b="1" i="0" u="none" strike="noStrike" kern="1200" cap="none" spc="-5" normalizeH="0" baseline="0" noProof="0" dirty="0">
                <a:ln>
                  <a:noFill/>
                </a:ln>
                <a:solidFill>
                  <a:prstClr val="black"/>
                </a:solidFill>
                <a:effectLst/>
                <a:uLnTx/>
                <a:uFillTx/>
                <a:latin typeface="Times New Roman" pitchFamily="18" charset="0"/>
                <a:cs typeface="Times New Roman" pitchFamily="18" charset="0"/>
              </a:rPr>
              <a:t>Science</a:t>
            </a:r>
            <a:r>
              <a:rPr kumimoji="0" sz="1800" b="1" i="0" u="none" strike="noStrike" kern="1200" cap="none" spc="-25" normalizeH="0" baseline="0" noProof="0" dirty="0">
                <a:ln>
                  <a:noFill/>
                </a:ln>
                <a:solidFill>
                  <a:prstClr val="black"/>
                </a:solidFill>
                <a:effectLst/>
                <a:uLnTx/>
                <a:uFillTx/>
                <a:latin typeface="Times New Roman" pitchFamily="18" charset="0"/>
                <a:cs typeface="Times New Roman" pitchFamily="18" charset="0"/>
              </a:rPr>
              <a:t> </a:t>
            </a:r>
            <a:r>
              <a:rPr kumimoji="0" sz="1800" b="1" i="0" u="none" strike="noStrike" kern="1200" cap="none" spc="0" normalizeH="0" baseline="0" noProof="0" dirty="0">
                <a:ln>
                  <a:noFill/>
                </a:ln>
                <a:solidFill>
                  <a:prstClr val="black"/>
                </a:solidFill>
                <a:effectLst/>
                <a:uLnTx/>
                <a:uFillTx/>
                <a:latin typeface="Times New Roman" pitchFamily="18" charset="0"/>
                <a:cs typeface="Times New Roman" pitchFamily="18" charset="0"/>
              </a:rPr>
              <a:t>&amp;</a:t>
            </a:r>
            <a:r>
              <a:rPr kumimoji="0" sz="1800" b="1" i="0" u="none" strike="noStrike" kern="1200" cap="none" spc="-15" normalizeH="0" baseline="0" noProof="0" dirty="0">
                <a:ln>
                  <a:noFill/>
                </a:ln>
                <a:solidFill>
                  <a:prstClr val="black"/>
                </a:solidFill>
                <a:effectLst/>
                <a:uLnTx/>
                <a:uFillTx/>
                <a:latin typeface="Times New Roman" pitchFamily="18" charset="0"/>
                <a:cs typeface="Times New Roman" pitchFamily="18" charset="0"/>
              </a:rPr>
              <a:t> </a:t>
            </a:r>
            <a:r>
              <a:rPr kumimoji="0" sz="1800" b="1" i="0" u="none" strike="noStrike" kern="1200" cap="none" spc="-5" normalizeH="0" baseline="0" noProof="0" dirty="0">
                <a:ln>
                  <a:noFill/>
                </a:ln>
                <a:solidFill>
                  <a:prstClr val="black"/>
                </a:solidFill>
                <a:effectLst/>
                <a:uLnTx/>
                <a:uFillTx/>
                <a:latin typeface="Times New Roman" pitchFamily="18" charset="0"/>
                <a:cs typeface="Times New Roman" pitchFamily="18" charset="0"/>
              </a:rPr>
              <a:t>Engineering</a:t>
            </a:r>
            <a:endParaRPr kumimoji="0" lang="en-US" sz="1800" b="0" i="0" u="none" strike="noStrike" kern="1200" cap="none" spc="-5" normalizeH="0" baseline="0" noProof="0" dirty="0">
              <a:ln>
                <a:noFill/>
              </a:ln>
              <a:solidFill>
                <a:prstClr val="black"/>
              </a:solidFill>
              <a:effectLst/>
              <a:uLnTx/>
              <a:uFillTx/>
              <a:latin typeface="Times New Roman" pitchFamily="18" charset="0"/>
              <a:cs typeface="Times New Roman" pitchFamily="18" charset="0"/>
            </a:endParaRPr>
          </a:p>
          <a:p>
            <a:pPr marL="749935" marR="0" lvl="0" indent="0" algn="ctr" defTabSz="914400" rtl="0" eaLnBrk="1" fontAlgn="auto" latinLnBrk="0" hangingPunct="1">
              <a:lnSpc>
                <a:spcPct val="100000"/>
              </a:lnSpc>
              <a:spcBef>
                <a:spcPts val="10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itchFamily="18" charset="0"/>
                <a:cs typeface="Times New Roman" pitchFamily="18" charset="0"/>
              </a:rPr>
              <a:t>A </a:t>
            </a:r>
            <a:r>
              <a:rPr kumimoji="0" sz="1800" b="1" i="0" u="none" strike="noStrike" kern="1200" cap="none" spc="0" normalizeH="0" baseline="0" noProof="0" dirty="0">
                <a:ln>
                  <a:noFill/>
                </a:ln>
                <a:solidFill>
                  <a:prstClr val="black"/>
                </a:solidFill>
                <a:effectLst/>
                <a:uLnTx/>
                <a:uFillTx/>
                <a:latin typeface="Times New Roman" pitchFamily="18" charset="0"/>
                <a:cs typeface="Times New Roman" pitchFamily="18" charset="0"/>
              </a:rPr>
              <a:t>Mini</a:t>
            </a:r>
            <a:r>
              <a:rPr kumimoji="0" sz="1800" b="1" i="0" u="none" strike="noStrike" kern="1200" cap="none" spc="-100" normalizeH="0" baseline="0" noProof="0" dirty="0">
                <a:ln>
                  <a:noFill/>
                </a:ln>
                <a:solidFill>
                  <a:prstClr val="black"/>
                </a:solidFill>
                <a:effectLst/>
                <a:uLnTx/>
                <a:uFillTx/>
                <a:latin typeface="Times New Roman" pitchFamily="18" charset="0"/>
                <a:cs typeface="Times New Roman" pitchFamily="18" charset="0"/>
              </a:rPr>
              <a:t> </a:t>
            </a:r>
            <a:r>
              <a:rPr kumimoji="0" sz="1800" b="1" i="0" u="none" strike="noStrike" kern="1200" cap="none" spc="-5" normalizeH="0" baseline="0" noProof="0" dirty="0">
                <a:ln>
                  <a:noFill/>
                </a:ln>
                <a:solidFill>
                  <a:prstClr val="black"/>
                </a:solidFill>
                <a:effectLst/>
                <a:uLnTx/>
                <a:uFillTx/>
                <a:latin typeface="Times New Roman" pitchFamily="18" charset="0"/>
                <a:cs typeface="Times New Roman" pitchFamily="18" charset="0"/>
              </a:rPr>
              <a:t>Project</a:t>
            </a:r>
            <a:endParaRPr kumimoji="0" lang="en-IN" sz="1800" b="1" i="0" u="none" strike="noStrike" kern="1200" cap="none" spc="-5" normalizeH="0" baseline="0" noProof="0" dirty="0">
              <a:ln>
                <a:noFill/>
              </a:ln>
              <a:solidFill>
                <a:prstClr val="black"/>
              </a:solidFill>
              <a:effectLst/>
              <a:uLnTx/>
              <a:uFillTx/>
              <a:latin typeface="Times New Roman" pitchFamily="18" charset="0"/>
              <a:cs typeface="Times New Roman" pitchFamily="18" charset="0"/>
            </a:endParaRPr>
          </a:p>
          <a:p>
            <a:pPr marL="749935" marR="0" lvl="0" indent="0" algn="ctr" defTabSz="914400" rtl="0" eaLnBrk="1" fontAlgn="auto" latinLnBrk="0" hangingPunct="1">
              <a:lnSpc>
                <a:spcPct val="100000"/>
              </a:lnSpc>
              <a:spcBef>
                <a:spcPts val="100"/>
              </a:spcBef>
              <a:spcAft>
                <a:spcPts val="0"/>
              </a:spcAft>
              <a:buClrTx/>
              <a:buSzTx/>
              <a:buFontTx/>
              <a:buNone/>
              <a:tabLst/>
              <a:defRPr/>
            </a:pPr>
            <a:r>
              <a:rPr kumimoji="0" lang="en-US" sz="1800" b="1" i="0" u="none" strike="noStrike" kern="1200" cap="none" spc="-5" normalizeH="0" baseline="0" noProof="0" dirty="0">
                <a:ln>
                  <a:noFill/>
                </a:ln>
                <a:solidFill>
                  <a:prstClr val="black"/>
                </a:solidFill>
                <a:effectLst/>
                <a:uLnTx/>
                <a:uFillTx/>
                <a:latin typeface="Times New Roman" pitchFamily="18" charset="0"/>
                <a:cs typeface="Times New Roman" pitchFamily="18" charset="0"/>
              </a:rPr>
              <a:t>On</a:t>
            </a:r>
            <a:endParaRPr kumimoji="0" lang="en-US" sz="1800" b="0" i="0" u="none" strike="noStrike" kern="1200" cap="none" spc="0" normalizeH="0" baseline="0" noProof="0" dirty="0">
              <a:ln>
                <a:noFill/>
              </a:ln>
              <a:solidFill>
                <a:prstClr val="black"/>
              </a:solidFill>
              <a:effectLst/>
              <a:uLnTx/>
              <a:uFillTx/>
              <a:latin typeface="Times New Roman" pitchFamily="18" charset="0"/>
              <a:cs typeface="Times New Roman" pitchFamily="18" charset="0"/>
            </a:endParaRPr>
          </a:p>
          <a:p>
            <a:pPr marL="0" marR="0" lvl="0" indent="0" algn="ctr" defTabSz="457200" rtl="0" eaLnBrk="1" fontAlgn="auto" latinLnBrk="0" hangingPunct="1">
              <a:lnSpc>
                <a:spcPct val="150000"/>
              </a:lnSpc>
              <a:spcBef>
                <a:spcPts val="0"/>
              </a:spcBef>
              <a:spcAft>
                <a:spcPts val="0"/>
              </a:spcAft>
              <a:buClrTx/>
              <a:buSzTx/>
              <a:buFontTx/>
              <a:buNone/>
              <a:tabLst/>
              <a:defRPr/>
            </a:pPr>
            <a:r>
              <a:rPr lang="en-US" b="1" dirty="0">
                <a:solidFill>
                  <a:prstClr val="black"/>
                </a:solidFill>
                <a:latin typeface="Times New Roman" panose="02020603050405020304" pitchFamily="18" charset="0"/>
                <a:ea typeface="Times New Roman" panose="02020603050405020304" pitchFamily="18" charset="0"/>
                <a:cs typeface="Times New Roman" pitchFamily="18" charset="0"/>
              </a:rPr>
              <a:t>              WINE QUALITY PREDICTION USING</a:t>
            </a:r>
          </a:p>
          <a:p>
            <a:pPr marL="0" marR="0" lvl="0" indent="0" algn="ctr" defTabSz="457200" rtl="0" eaLnBrk="1" fontAlgn="auto" latinLnBrk="0" hangingPunct="1">
              <a:lnSpc>
                <a:spcPct val="150000"/>
              </a:lnSpc>
              <a:spcBef>
                <a:spcPts val="0"/>
              </a:spcBef>
              <a:spcAft>
                <a:spcPts val="0"/>
              </a:spcAft>
              <a:buClrTx/>
              <a:buSzTx/>
              <a:buFontTx/>
              <a:buNone/>
              <a:tabLst/>
              <a:defRPr/>
            </a:pPr>
            <a:r>
              <a:rPr lang="en-US" b="1" dirty="0">
                <a:solidFill>
                  <a:prstClr val="black"/>
                </a:solidFill>
                <a:latin typeface="Times New Roman" panose="02020603050405020304" pitchFamily="18" charset="0"/>
                <a:ea typeface="Times New Roman" panose="02020603050405020304" pitchFamily="18" charset="0"/>
                <a:cs typeface="Times New Roman" pitchFamily="18" charset="0"/>
              </a:rPr>
              <a:t>              MANCHINE LEARNINIG</a:t>
            </a:r>
            <a:endParaRPr kumimoji="0" lang="en-IN" sz="1800" b="0" i="0" u="none" strike="noStrike" kern="1200" cap="none" spc="0" normalizeH="0" baseline="0" noProof="0" dirty="0">
              <a:ln>
                <a:noFill/>
              </a:ln>
              <a:solidFill>
                <a:prstClr val="black"/>
              </a:solidFill>
              <a:effectLst/>
              <a:uLnTx/>
              <a:uFillTx/>
              <a:latin typeface="Times New Roman" pitchFamily="18" charset="0"/>
              <a:ea typeface="Times New Roman" panose="02020603050405020304" pitchFamily="18" charset="0"/>
              <a:cs typeface="Times New Roman" pitchFamily="18" charset="0"/>
            </a:endParaRPr>
          </a:p>
        </p:txBody>
      </p:sp>
      <p:sp>
        <p:nvSpPr>
          <p:cNvPr id="10" name="object 10"/>
          <p:cNvSpPr txBox="1"/>
          <p:nvPr/>
        </p:nvSpPr>
        <p:spPr>
          <a:xfrm>
            <a:off x="449100" y="3604760"/>
            <a:ext cx="1760700" cy="1175771"/>
          </a:xfrm>
          <a:prstGeom prst="rect">
            <a:avLst/>
          </a:prstGeom>
        </p:spPr>
        <p:txBody>
          <a:bodyPr vert="horz" wrap="square" lIns="0" tIns="23495" rIns="0" bIns="0" rtlCol="0">
            <a:spAutoFit/>
          </a:bodyPr>
          <a:lstStyle/>
          <a:p>
            <a:pPr marL="12700" marR="5080" lvl="0" indent="44450" algn="l" defTabSz="914400" rtl="0" eaLnBrk="1" fontAlgn="auto" latinLnBrk="0" hangingPunct="1">
              <a:lnSpc>
                <a:spcPct val="115700"/>
              </a:lnSpc>
              <a:spcBef>
                <a:spcPts val="185"/>
              </a:spcBef>
              <a:spcAft>
                <a:spcPts val="0"/>
              </a:spcAft>
              <a:buClrTx/>
              <a:buSzTx/>
              <a:buFontTx/>
              <a:buNone/>
              <a:tabLst/>
              <a:defRPr/>
            </a:pPr>
            <a:r>
              <a:rPr kumimoji="0" sz="1400" b="1" i="0" u="none" strike="noStrike" kern="1200" cap="none" spc="-5" normalizeH="0" baseline="0" noProof="0" dirty="0">
                <a:ln>
                  <a:noFill/>
                </a:ln>
                <a:solidFill>
                  <a:prstClr val="white"/>
                </a:solidFill>
                <a:effectLst/>
                <a:uLnTx/>
                <a:uFillTx/>
                <a:latin typeface="Times New Roman"/>
                <a:ea typeface="+mn-ea"/>
                <a:cs typeface="Times New Roman"/>
              </a:rPr>
              <a:t>Internal</a:t>
            </a:r>
            <a:r>
              <a:rPr kumimoji="0" sz="1400" b="1" i="0" u="none" strike="noStrike" kern="1200" cap="none" spc="0" normalizeH="0" baseline="0" noProof="0" dirty="0">
                <a:ln>
                  <a:noFill/>
                </a:ln>
                <a:solidFill>
                  <a:prstClr val="white"/>
                </a:solidFill>
                <a:effectLst/>
                <a:uLnTx/>
                <a:uFillTx/>
                <a:latin typeface="Times New Roman"/>
                <a:ea typeface="+mn-ea"/>
                <a:cs typeface="Times New Roman"/>
              </a:rPr>
              <a:t> </a:t>
            </a:r>
            <a:r>
              <a:rPr kumimoji="0" sz="1400" b="1" i="0" u="none" strike="noStrike" kern="1200" cap="none" spc="-5" normalizeH="0" baseline="0" noProof="0" dirty="0">
                <a:ln>
                  <a:noFill/>
                </a:ln>
                <a:solidFill>
                  <a:prstClr val="white"/>
                </a:solidFill>
                <a:effectLst/>
                <a:uLnTx/>
                <a:uFillTx/>
                <a:latin typeface="Times New Roman"/>
                <a:ea typeface="+mn-ea"/>
                <a:cs typeface="Times New Roman"/>
              </a:rPr>
              <a:t>Guide:</a:t>
            </a:r>
            <a:r>
              <a:rPr kumimoji="0" sz="1800" b="1" i="0" u="none" strike="noStrike" kern="1200" cap="none" spc="-5" normalizeH="0" baseline="0" noProof="0" dirty="0">
                <a:ln>
                  <a:noFill/>
                </a:ln>
                <a:solidFill>
                  <a:prstClr val="white"/>
                </a:solidFill>
                <a:effectLst/>
                <a:uLnTx/>
                <a:uFillTx/>
                <a:latin typeface="Times New Roman"/>
                <a:ea typeface="+mn-ea"/>
                <a:cs typeface="Times New Roman"/>
              </a:rPr>
              <a:t>- </a:t>
            </a:r>
            <a:endParaRPr kumimoji="0" lang="en-IN" sz="1800" b="1" i="0" u="none" strike="noStrike" kern="1200" cap="none" spc="-5" normalizeH="0" baseline="0" noProof="0" dirty="0">
              <a:ln>
                <a:noFill/>
              </a:ln>
              <a:solidFill>
                <a:prstClr val="white"/>
              </a:solidFill>
              <a:effectLst/>
              <a:uLnTx/>
              <a:uFillTx/>
              <a:latin typeface="Times New Roman"/>
              <a:ea typeface="+mn-ea"/>
              <a:cs typeface="Times New Roman"/>
            </a:endParaRPr>
          </a:p>
          <a:p>
            <a:pPr marL="12700" marR="5080" lvl="0" indent="44450" algn="l" defTabSz="914400" rtl="0" eaLnBrk="1" fontAlgn="auto" latinLnBrk="0" hangingPunct="1">
              <a:lnSpc>
                <a:spcPct val="115700"/>
              </a:lnSpc>
              <a:spcBef>
                <a:spcPts val="185"/>
              </a:spcBef>
              <a:spcAft>
                <a:spcPts val="0"/>
              </a:spcAft>
              <a:buClrTx/>
              <a:buSzTx/>
              <a:buFontTx/>
              <a:buNone/>
              <a:tabLst/>
              <a:defRPr/>
            </a:pPr>
            <a:r>
              <a:rPr kumimoji="0" lang="en-IN" sz="1400" b="1" i="0" u="none" strike="noStrike" kern="1200" cap="none" spc="15" normalizeH="0" baseline="0" noProof="0" dirty="0" err="1">
                <a:ln>
                  <a:noFill/>
                </a:ln>
                <a:solidFill>
                  <a:srgbClr val="FFFFFF"/>
                </a:solidFill>
                <a:effectLst/>
                <a:uLnTx/>
                <a:uFillTx/>
                <a:latin typeface="Times New Roman"/>
                <a:ea typeface="+mn-ea"/>
                <a:cs typeface="Times New Roman"/>
              </a:rPr>
              <a:t>Mr.</a:t>
            </a:r>
            <a:r>
              <a:rPr kumimoji="0" lang="en-IN" sz="1400" b="1" i="0" u="none" strike="noStrike" kern="1200" cap="none" spc="15" normalizeH="0" baseline="0" noProof="0" dirty="0">
                <a:ln>
                  <a:noFill/>
                </a:ln>
                <a:solidFill>
                  <a:srgbClr val="FFFFFF"/>
                </a:solidFill>
                <a:effectLst/>
                <a:uLnTx/>
                <a:uFillTx/>
                <a:latin typeface="Times New Roman"/>
                <a:ea typeface="+mn-ea"/>
                <a:cs typeface="Times New Roman"/>
              </a:rPr>
              <a:t> </a:t>
            </a:r>
            <a:r>
              <a:rPr kumimoji="0" lang="en-IN" sz="1400" b="1" i="0" u="none" strike="noStrike" kern="1200" cap="none" spc="15" normalizeH="0" baseline="0" noProof="0" dirty="0" err="1">
                <a:ln>
                  <a:noFill/>
                </a:ln>
                <a:solidFill>
                  <a:srgbClr val="FFFFFF"/>
                </a:solidFill>
                <a:effectLst/>
                <a:uLnTx/>
                <a:uFillTx/>
                <a:latin typeface="Times New Roman"/>
                <a:ea typeface="+mn-ea"/>
                <a:cs typeface="Times New Roman"/>
              </a:rPr>
              <a:t>U.Mahender</a:t>
            </a:r>
            <a:r>
              <a:rPr kumimoji="0" sz="1400" b="1" i="0" u="none" strike="noStrike" kern="1200" cap="none" spc="-5" normalizeH="0" baseline="0" noProof="0" dirty="0">
                <a:ln>
                  <a:noFill/>
                </a:ln>
                <a:solidFill>
                  <a:prstClr val="white"/>
                </a:solidFill>
                <a:effectLst/>
                <a:uLnTx/>
                <a:uFillTx/>
                <a:latin typeface="Times New Roman"/>
                <a:ea typeface="+mn-ea"/>
                <a:cs typeface="Times New Roman"/>
              </a:rPr>
              <a:t>, </a:t>
            </a:r>
            <a:r>
              <a:rPr kumimoji="0" sz="1400" b="1" i="0" u="none" strike="noStrike" kern="1200" cap="none" spc="-335" normalizeH="0" baseline="0" noProof="0" dirty="0">
                <a:ln>
                  <a:noFill/>
                </a:ln>
                <a:solidFill>
                  <a:prstClr val="white"/>
                </a:solidFill>
                <a:effectLst/>
                <a:uLnTx/>
                <a:uFillTx/>
                <a:latin typeface="Times New Roman"/>
                <a:ea typeface="+mn-ea"/>
                <a:cs typeface="Times New Roman"/>
              </a:rPr>
              <a:t> </a:t>
            </a:r>
            <a:r>
              <a:rPr kumimoji="0" sz="1400" b="1" i="0" u="none" strike="noStrike" kern="1200" cap="none" spc="-5" normalizeH="0" baseline="0" noProof="0" dirty="0">
                <a:ln>
                  <a:noFill/>
                </a:ln>
                <a:solidFill>
                  <a:prstClr val="white"/>
                </a:solidFill>
                <a:effectLst/>
                <a:uLnTx/>
                <a:uFillTx/>
                <a:latin typeface="Times New Roman"/>
                <a:ea typeface="+mn-ea"/>
                <a:cs typeface="Times New Roman"/>
              </a:rPr>
              <a:t>Ass</a:t>
            </a:r>
            <a:r>
              <a:rPr kumimoji="0" lang="en-US" sz="1400" b="1" i="0" u="none" strike="noStrike" kern="1200" cap="none" spc="-5" normalizeH="0" baseline="0" noProof="0" dirty="0">
                <a:ln>
                  <a:noFill/>
                </a:ln>
                <a:solidFill>
                  <a:prstClr val="white"/>
                </a:solidFill>
                <a:effectLst/>
                <a:uLnTx/>
                <a:uFillTx/>
                <a:latin typeface="Times New Roman"/>
                <a:ea typeface="+mn-ea"/>
                <a:cs typeface="Times New Roman"/>
              </a:rPr>
              <a:t>istant</a:t>
            </a:r>
            <a:r>
              <a:rPr kumimoji="0" sz="1400" b="1" i="0" u="none" strike="noStrike" kern="1200" cap="none" spc="-45" normalizeH="0" baseline="0" noProof="0" dirty="0">
                <a:ln>
                  <a:noFill/>
                </a:ln>
                <a:solidFill>
                  <a:prstClr val="white"/>
                </a:solidFill>
                <a:effectLst/>
                <a:uLnTx/>
                <a:uFillTx/>
                <a:latin typeface="Times New Roman"/>
                <a:ea typeface="+mn-ea"/>
                <a:cs typeface="Times New Roman"/>
              </a:rPr>
              <a:t> </a:t>
            </a:r>
            <a:r>
              <a:rPr kumimoji="0" sz="1400" b="1" i="0" u="none" strike="noStrike" kern="1200" cap="none" spc="-5" normalizeH="0" baseline="0" noProof="0" dirty="0">
                <a:ln>
                  <a:noFill/>
                </a:ln>
                <a:solidFill>
                  <a:prstClr val="white"/>
                </a:solidFill>
                <a:effectLst/>
                <a:uLnTx/>
                <a:uFillTx/>
                <a:latin typeface="Times New Roman"/>
                <a:ea typeface="+mn-ea"/>
                <a:cs typeface="Times New Roman"/>
              </a:rPr>
              <a:t>Professor</a:t>
            </a:r>
            <a:r>
              <a:rPr kumimoji="0" lang="en-IN" sz="1400" b="1" i="0" u="none" strike="noStrike" kern="1200" cap="none" spc="-5" normalizeH="0" baseline="0" noProof="0" dirty="0">
                <a:ln>
                  <a:noFill/>
                </a:ln>
                <a:solidFill>
                  <a:prstClr val="white"/>
                </a:solidFill>
                <a:effectLst/>
                <a:uLnTx/>
                <a:uFillTx/>
                <a:latin typeface="Times New Roman"/>
                <a:ea typeface="+mn-ea"/>
                <a:cs typeface="Times New Roman"/>
              </a:rPr>
              <a:t>,</a:t>
            </a:r>
            <a:endParaRPr kumimoji="0" sz="1400" b="0" i="0" u="none" strike="noStrike" kern="1200" cap="none" spc="0" normalizeH="0" baseline="0" noProof="0" dirty="0">
              <a:ln>
                <a:noFill/>
              </a:ln>
              <a:solidFill>
                <a:prstClr val="white"/>
              </a:solidFill>
              <a:effectLst/>
              <a:uLnTx/>
              <a:uFillTx/>
              <a:latin typeface="Times New Roman"/>
              <a:ea typeface="+mn-ea"/>
              <a:cs typeface="Times New Roman"/>
            </a:endParaRPr>
          </a:p>
          <a:p>
            <a:pPr marL="12700" marR="0" lvl="0" indent="0" algn="l" defTabSz="914400" rtl="0" eaLnBrk="1" fontAlgn="auto" latinLnBrk="0" hangingPunct="1">
              <a:lnSpc>
                <a:spcPct val="100000"/>
              </a:lnSpc>
              <a:spcBef>
                <a:spcPts val="655"/>
              </a:spcBef>
              <a:spcAft>
                <a:spcPts val="0"/>
              </a:spcAft>
              <a:buClrTx/>
              <a:buSzTx/>
              <a:buFontTx/>
              <a:buNone/>
              <a:tabLst/>
              <a:defRPr/>
            </a:pPr>
            <a:r>
              <a:rPr kumimoji="0" sz="1400" b="1" i="0" u="none" strike="noStrike" kern="1200" cap="none" spc="-5" normalizeH="0" baseline="0" noProof="0" dirty="0">
                <a:ln>
                  <a:noFill/>
                </a:ln>
                <a:solidFill>
                  <a:prstClr val="white"/>
                </a:solidFill>
                <a:effectLst/>
                <a:uLnTx/>
                <a:uFillTx/>
                <a:latin typeface="Times New Roman"/>
                <a:ea typeface="+mn-ea"/>
                <a:cs typeface="Times New Roman"/>
              </a:rPr>
              <a:t>Dept.</a:t>
            </a:r>
            <a:r>
              <a:rPr kumimoji="0" sz="1400" b="1" i="0" u="none" strike="noStrike" kern="1200" cap="none" spc="-35" normalizeH="0" baseline="0" noProof="0" dirty="0">
                <a:ln>
                  <a:noFill/>
                </a:ln>
                <a:solidFill>
                  <a:prstClr val="white"/>
                </a:solidFill>
                <a:effectLst/>
                <a:uLnTx/>
                <a:uFillTx/>
                <a:latin typeface="Times New Roman"/>
                <a:ea typeface="+mn-ea"/>
                <a:cs typeface="Times New Roman"/>
              </a:rPr>
              <a:t> </a:t>
            </a:r>
            <a:r>
              <a:rPr kumimoji="0" sz="1400" b="1" i="0" u="none" strike="noStrike" kern="1200" cap="none" spc="0" normalizeH="0" baseline="0" noProof="0" dirty="0">
                <a:ln>
                  <a:noFill/>
                </a:ln>
                <a:solidFill>
                  <a:prstClr val="white"/>
                </a:solidFill>
                <a:effectLst/>
                <a:uLnTx/>
                <a:uFillTx/>
                <a:latin typeface="Times New Roman"/>
                <a:ea typeface="+mn-ea"/>
                <a:cs typeface="Times New Roman"/>
              </a:rPr>
              <a:t>of</a:t>
            </a:r>
            <a:r>
              <a:rPr kumimoji="0" sz="1400" b="1" i="0" u="none" strike="noStrike" kern="1200" cap="none" spc="-30" normalizeH="0" baseline="0" noProof="0" dirty="0">
                <a:ln>
                  <a:noFill/>
                </a:ln>
                <a:solidFill>
                  <a:prstClr val="white"/>
                </a:solidFill>
                <a:effectLst/>
                <a:uLnTx/>
                <a:uFillTx/>
                <a:latin typeface="Times New Roman"/>
                <a:ea typeface="+mn-ea"/>
                <a:cs typeface="Times New Roman"/>
              </a:rPr>
              <a:t> </a:t>
            </a:r>
            <a:r>
              <a:rPr kumimoji="0" sz="1400" b="1" i="0" u="none" strike="noStrike" kern="1200" cap="none" spc="-5" normalizeH="0" baseline="0" noProof="0" dirty="0">
                <a:ln>
                  <a:noFill/>
                </a:ln>
                <a:solidFill>
                  <a:prstClr val="white"/>
                </a:solidFill>
                <a:effectLst/>
                <a:uLnTx/>
                <a:uFillTx/>
                <a:latin typeface="Times New Roman"/>
                <a:ea typeface="+mn-ea"/>
                <a:cs typeface="Times New Roman"/>
              </a:rPr>
              <a:t>CSE.</a:t>
            </a:r>
            <a:endParaRPr kumimoji="0" sz="1400" b="0" i="0" u="none" strike="noStrike" kern="1200" cap="none" spc="0" normalizeH="0" baseline="0" noProof="0" dirty="0">
              <a:ln>
                <a:noFill/>
              </a:ln>
              <a:solidFill>
                <a:prstClr val="white"/>
              </a:solidFill>
              <a:effectLst/>
              <a:uLnTx/>
              <a:uFillTx/>
              <a:latin typeface="Times New Roman"/>
              <a:ea typeface="+mn-ea"/>
              <a:cs typeface="Times New Roman"/>
            </a:endParaRPr>
          </a:p>
        </p:txBody>
      </p:sp>
      <p:sp>
        <p:nvSpPr>
          <p:cNvPr id="11" name="TextBox 10"/>
          <p:cNvSpPr txBox="1"/>
          <p:nvPr/>
        </p:nvSpPr>
        <p:spPr>
          <a:xfrm>
            <a:off x="3048000" y="4476750"/>
            <a:ext cx="1905000" cy="400110"/>
          </a:xfrm>
          <a:prstGeom prst="rect">
            <a:avLst/>
          </a:prstGeom>
          <a:solidFill>
            <a:schemeClr val="bg1"/>
          </a:solidFill>
          <a:ln>
            <a:solidFill>
              <a:srgbClr val="FF0000"/>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2060"/>
                </a:solidFill>
                <a:effectLst/>
                <a:uLnTx/>
                <a:uFillTx/>
                <a:latin typeface="Calibri"/>
                <a:ea typeface="+mn-ea"/>
                <a:cs typeface="+mn-cs"/>
              </a:rPr>
              <a:t>A.Y </a:t>
            </a:r>
            <a:r>
              <a:rPr kumimoji="0" lang="en-US" sz="2000" b="1" i="0" u="none" strike="noStrike" kern="1200" cap="none" spc="0" normalizeH="0" baseline="0" noProof="0" dirty="0">
                <a:ln>
                  <a:noFill/>
                </a:ln>
                <a:solidFill>
                  <a:srgbClr val="002060"/>
                </a:solidFill>
                <a:effectLst/>
                <a:uLnTx/>
                <a:uFillTx/>
                <a:latin typeface="Calibri"/>
                <a:ea typeface="+mn-ea"/>
                <a:cs typeface="+mn-cs"/>
              </a:rPr>
              <a:t>2024-2025</a:t>
            </a:r>
          </a:p>
        </p:txBody>
      </p:sp>
      <p:pic>
        <p:nvPicPr>
          <p:cNvPr id="59394" name="Picture 2" descr="National Board Of Accreditation (Nba) in Subramani Nagar, Info Bells  Technologies Private Limited | ID: 21274167473"/>
          <p:cNvPicPr>
            <a:picLocks noChangeAspect="1" noChangeArrowheads="1"/>
          </p:cNvPicPr>
          <p:nvPr/>
        </p:nvPicPr>
        <p:blipFill>
          <a:blip r:embed="rId3" cstate="print"/>
          <a:srcRect/>
          <a:stretch>
            <a:fillRect/>
          </a:stretch>
        </p:blipFill>
        <p:spPr bwMode="auto">
          <a:xfrm>
            <a:off x="8458200" y="133350"/>
            <a:ext cx="685800" cy="9144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640C642E-7BDC-2697-790E-A955259EEC6C}"/>
              </a:ext>
            </a:extLst>
          </p:cNvPr>
          <p:cNvGraphicFramePr>
            <a:graphicFrameLocks noGrp="1"/>
          </p:cNvGraphicFramePr>
          <p:nvPr>
            <p:extLst>
              <p:ext uri="{D42A27DB-BD31-4B8C-83A1-F6EECF244321}">
                <p14:modId xmlns:p14="http://schemas.microsoft.com/office/powerpoint/2010/main" val="1167292468"/>
              </p:ext>
            </p:extLst>
          </p:nvPr>
        </p:nvGraphicFramePr>
        <p:xfrm>
          <a:off x="381000" y="1200152"/>
          <a:ext cx="8382000" cy="3634499"/>
        </p:xfrm>
        <a:graphic>
          <a:graphicData uri="http://schemas.openxmlformats.org/drawingml/2006/table">
            <a:tbl>
              <a:tblPr firstRow="1" bandRow="1">
                <a:tableStyleId>{5C22544A-7EE6-4342-B048-85BDC9FD1C3A}</a:tableStyleId>
              </a:tblPr>
              <a:tblGrid>
                <a:gridCol w="4191000">
                  <a:extLst>
                    <a:ext uri="{9D8B030D-6E8A-4147-A177-3AD203B41FA5}">
                      <a16:colId xmlns:a16="http://schemas.microsoft.com/office/drawing/2014/main" val="20000"/>
                    </a:ext>
                  </a:extLst>
                </a:gridCol>
                <a:gridCol w="4191000">
                  <a:extLst>
                    <a:ext uri="{9D8B030D-6E8A-4147-A177-3AD203B41FA5}">
                      <a16:colId xmlns:a16="http://schemas.microsoft.com/office/drawing/2014/main" val="20001"/>
                    </a:ext>
                  </a:extLst>
                </a:gridCol>
              </a:tblGrid>
              <a:tr h="914400">
                <a:tc>
                  <a:txBody>
                    <a:bodyPr/>
                    <a:lstStyle/>
                    <a:p>
                      <a:endParaRPr lang="en-US" sz="1800" b="0" kern="1200" dirty="0">
                        <a:solidFill>
                          <a:schemeClr val="tx1">
                            <a:lumMod val="90000"/>
                            <a:lumOff val="10000"/>
                          </a:schemeClr>
                        </a:solidFill>
                        <a:effectLst/>
                        <a:latin typeface="Times New Roman" pitchFamily="18" charset="0"/>
                        <a:ea typeface="+mn-ea"/>
                        <a:cs typeface="Times New Roman" pitchFamily="18" charset="0"/>
                      </a:endParaRPr>
                    </a:p>
                    <a:p>
                      <a:r>
                        <a:rPr lang="en-US" sz="1800" b="0" kern="1200" dirty="0">
                          <a:solidFill>
                            <a:schemeClr val="tx1">
                              <a:lumMod val="90000"/>
                              <a:lumOff val="10000"/>
                            </a:schemeClr>
                          </a:solidFill>
                          <a:effectLst/>
                          <a:latin typeface="Times New Roman" pitchFamily="18" charset="0"/>
                          <a:ea typeface="+mn-ea"/>
                          <a:cs typeface="Times New Roman" pitchFamily="18" charset="0"/>
                        </a:rPr>
                        <a:t>           Programming Technology</a:t>
                      </a:r>
                      <a:endParaRPr lang="en-IN" sz="1800" b="0" dirty="0">
                        <a:solidFill>
                          <a:schemeClr val="tx1">
                            <a:lumMod val="90000"/>
                            <a:lumOff val="10000"/>
                          </a:schemeClr>
                        </a:solidFill>
                        <a:latin typeface="Times New Roman" pitchFamily="18" charset="0"/>
                        <a:cs typeface="Times New Roman" pitchFamily="18" charset="0"/>
                      </a:endParaRPr>
                    </a:p>
                  </a:txBody>
                  <a:tcPr/>
                </a:tc>
                <a:tc>
                  <a:txBody>
                    <a:bodyPr/>
                    <a:lstStyle/>
                    <a:p>
                      <a:endParaRPr lang="en-US" sz="1800" b="0" kern="1200" dirty="0">
                        <a:solidFill>
                          <a:schemeClr val="tx1">
                            <a:lumMod val="90000"/>
                            <a:lumOff val="10000"/>
                          </a:schemeClr>
                        </a:solidFill>
                        <a:effectLst/>
                        <a:latin typeface="Times New Roman" pitchFamily="18" charset="0"/>
                        <a:ea typeface="+mn-ea"/>
                        <a:cs typeface="Times New Roman" pitchFamily="18" charset="0"/>
                      </a:endParaRPr>
                    </a:p>
                    <a:p>
                      <a:r>
                        <a:rPr lang="en-US" sz="1800" b="0" kern="1200" dirty="0">
                          <a:solidFill>
                            <a:schemeClr val="tx1">
                              <a:lumMod val="90000"/>
                              <a:lumOff val="10000"/>
                            </a:schemeClr>
                          </a:solidFill>
                          <a:effectLst/>
                          <a:latin typeface="Times New Roman" pitchFamily="18" charset="0"/>
                          <a:ea typeface="+mn-ea"/>
                          <a:cs typeface="Times New Roman" pitchFamily="18" charset="0"/>
                        </a:rPr>
                        <a:t>                       PYTHON</a:t>
                      </a:r>
                      <a:r>
                        <a:rPr lang="en-US" sz="1800" b="1" kern="1200" dirty="0">
                          <a:solidFill>
                            <a:schemeClr val="lt1"/>
                          </a:solidFill>
                          <a:effectLst/>
                          <a:latin typeface="Times New Roman" pitchFamily="18" charset="0"/>
                          <a:ea typeface="+mn-ea"/>
                          <a:cs typeface="Times New Roman" pitchFamily="18" charset="0"/>
                        </a:rPr>
                        <a:t> </a:t>
                      </a:r>
                      <a:endParaRPr lang="en-IN" sz="1800"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891299">
                <a:tc>
                  <a:txBody>
                    <a:bodyPr/>
                    <a:lstStyle/>
                    <a:p>
                      <a:endParaRPr lang="en-US" sz="1800" kern="1200" dirty="0">
                        <a:solidFill>
                          <a:schemeClr val="tx1">
                            <a:lumMod val="90000"/>
                            <a:lumOff val="10000"/>
                          </a:schemeClr>
                        </a:solidFill>
                        <a:effectLst/>
                        <a:latin typeface="Times New Roman" pitchFamily="18" charset="0"/>
                        <a:ea typeface="+mn-ea"/>
                        <a:cs typeface="Times New Roman" pitchFamily="18" charset="0"/>
                      </a:endParaRPr>
                    </a:p>
                    <a:p>
                      <a:r>
                        <a:rPr lang="en-US" sz="1800" kern="1200" dirty="0">
                          <a:solidFill>
                            <a:schemeClr val="tx1">
                              <a:lumMod val="90000"/>
                              <a:lumOff val="10000"/>
                            </a:schemeClr>
                          </a:solidFill>
                          <a:effectLst/>
                          <a:latin typeface="Times New Roman" pitchFamily="18" charset="0"/>
                          <a:ea typeface="+mn-ea"/>
                          <a:cs typeface="Times New Roman" pitchFamily="18" charset="0"/>
                        </a:rPr>
                        <a:t>                  Web Technologies </a:t>
                      </a:r>
                      <a:endParaRPr lang="en-IN" sz="1800" dirty="0">
                        <a:solidFill>
                          <a:schemeClr val="tx1">
                            <a:lumMod val="90000"/>
                            <a:lumOff val="10000"/>
                          </a:schemeClr>
                        </a:solidFill>
                        <a:latin typeface="Times New Roman" pitchFamily="18" charset="0"/>
                        <a:cs typeface="Times New Roman" pitchFamily="18" charset="0"/>
                      </a:endParaRPr>
                    </a:p>
                  </a:txBody>
                  <a:tcPr/>
                </a:tc>
                <a:tc>
                  <a:txBody>
                    <a:bodyPr/>
                    <a:lstStyle/>
                    <a:p>
                      <a:r>
                        <a:rPr lang="en-US" sz="1800" kern="1200" dirty="0">
                          <a:solidFill>
                            <a:schemeClr val="tx1">
                              <a:lumMod val="90000"/>
                              <a:lumOff val="10000"/>
                            </a:schemeClr>
                          </a:solidFill>
                          <a:effectLst/>
                          <a:latin typeface="Times New Roman" pitchFamily="18" charset="0"/>
                          <a:ea typeface="+mn-ea"/>
                          <a:cs typeface="Times New Roman" pitchFamily="18" charset="0"/>
                        </a:rPr>
                        <a:t>  </a:t>
                      </a:r>
                    </a:p>
                    <a:p>
                      <a:r>
                        <a:rPr lang="en-US" sz="1800" kern="1200" dirty="0">
                          <a:solidFill>
                            <a:schemeClr val="tx1">
                              <a:lumMod val="90000"/>
                              <a:lumOff val="10000"/>
                            </a:schemeClr>
                          </a:solidFill>
                          <a:effectLst/>
                          <a:latin typeface="Times New Roman" pitchFamily="18" charset="0"/>
                          <a:ea typeface="+mn-ea"/>
                          <a:cs typeface="Times New Roman" pitchFamily="18" charset="0"/>
                        </a:rPr>
                        <a:t>              HTML, </a:t>
                      </a:r>
                      <a:r>
                        <a:rPr lang="en-US" sz="1800" kern="1200" dirty="0" err="1">
                          <a:solidFill>
                            <a:schemeClr val="tx1">
                              <a:lumMod val="90000"/>
                              <a:lumOff val="10000"/>
                            </a:schemeClr>
                          </a:solidFill>
                          <a:effectLst/>
                          <a:latin typeface="Times New Roman" pitchFamily="18" charset="0"/>
                          <a:ea typeface="+mn-ea"/>
                          <a:cs typeface="Times New Roman" pitchFamily="18" charset="0"/>
                        </a:rPr>
                        <a:t>JavaScript,CSS</a:t>
                      </a:r>
                      <a:endParaRPr lang="en-IN" sz="1800" dirty="0">
                        <a:solidFill>
                          <a:schemeClr val="tx1">
                            <a:lumMod val="90000"/>
                            <a:lumOff val="10000"/>
                          </a:schemeClr>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914400">
                <a:tc>
                  <a:txBody>
                    <a:bodyPr/>
                    <a:lstStyle/>
                    <a:p>
                      <a:endParaRPr lang="en-US" sz="1800" kern="1200" dirty="0">
                        <a:solidFill>
                          <a:schemeClr val="tx1">
                            <a:lumMod val="90000"/>
                            <a:lumOff val="10000"/>
                          </a:schemeClr>
                        </a:solidFill>
                        <a:effectLst/>
                        <a:latin typeface="Times New Roman" pitchFamily="18" charset="0"/>
                        <a:ea typeface="+mn-ea"/>
                        <a:cs typeface="Times New Roman" pitchFamily="18" charset="0"/>
                      </a:endParaRPr>
                    </a:p>
                    <a:p>
                      <a:r>
                        <a:rPr lang="en-US" sz="1800" kern="1200" dirty="0">
                          <a:solidFill>
                            <a:schemeClr val="tx1">
                              <a:lumMod val="90000"/>
                              <a:lumOff val="10000"/>
                            </a:schemeClr>
                          </a:solidFill>
                          <a:effectLst/>
                          <a:latin typeface="Times New Roman" pitchFamily="18" charset="0"/>
                          <a:ea typeface="+mn-ea"/>
                          <a:cs typeface="Times New Roman" pitchFamily="18" charset="0"/>
                        </a:rPr>
                        <a:t>                           IDE</a:t>
                      </a:r>
                      <a:endParaRPr lang="en-IN" sz="1800" dirty="0">
                        <a:solidFill>
                          <a:schemeClr val="tx1">
                            <a:lumMod val="90000"/>
                            <a:lumOff val="10000"/>
                          </a:schemeClr>
                        </a:solidFill>
                        <a:latin typeface="Times New Roman" pitchFamily="18" charset="0"/>
                        <a:cs typeface="Times New Roman" pitchFamily="18" charset="0"/>
                      </a:endParaRPr>
                    </a:p>
                  </a:txBody>
                  <a:tcPr/>
                </a:tc>
                <a:tc>
                  <a:txBody>
                    <a:bodyPr/>
                    <a:lstStyle/>
                    <a:p>
                      <a:r>
                        <a:rPr lang="en-US" sz="1800" kern="1200" dirty="0">
                          <a:solidFill>
                            <a:schemeClr val="tx1">
                              <a:lumMod val="90000"/>
                              <a:lumOff val="10000"/>
                            </a:schemeClr>
                          </a:solidFill>
                          <a:effectLst/>
                          <a:latin typeface="Times New Roman" pitchFamily="18" charset="0"/>
                          <a:ea typeface="+mn-ea"/>
                          <a:cs typeface="Times New Roman" pitchFamily="18" charset="0"/>
                        </a:rPr>
                        <a:t>  </a:t>
                      </a:r>
                    </a:p>
                    <a:p>
                      <a:r>
                        <a:rPr lang="en-US" sz="1800" kern="1200" dirty="0">
                          <a:solidFill>
                            <a:schemeClr val="tx1">
                              <a:lumMod val="90000"/>
                              <a:lumOff val="10000"/>
                            </a:schemeClr>
                          </a:solidFill>
                          <a:effectLst/>
                          <a:latin typeface="Times New Roman" pitchFamily="18" charset="0"/>
                          <a:ea typeface="+mn-ea"/>
                          <a:cs typeface="Times New Roman" pitchFamily="18" charset="0"/>
                        </a:rPr>
                        <a:t>           Visual Studio </a:t>
                      </a:r>
                      <a:r>
                        <a:rPr lang="en-US" sz="1800" kern="1200" dirty="0" err="1">
                          <a:solidFill>
                            <a:schemeClr val="tx1">
                              <a:lumMod val="90000"/>
                              <a:lumOff val="10000"/>
                            </a:schemeClr>
                          </a:solidFill>
                          <a:effectLst/>
                          <a:latin typeface="Times New Roman" pitchFamily="18" charset="0"/>
                          <a:ea typeface="+mn-ea"/>
                          <a:cs typeface="Times New Roman" pitchFamily="18" charset="0"/>
                        </a:rPr>
                        <a:t>Code,PyCharm</a:t>
                      </a:r>
                      <a:endParaRPr lang="en-IN" sz="1800" dirty="0">
                        <a:solidFill>
                          <a:schemeClr val="tx1">
                            <a:lumMod val="90000"/>
                            <a:lumOff val="10000"/>
                          </a:schemeClr>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914400">
                <a:tc>
                  <a:txBody>
                    <a:bodyPr/>
                    <a:lstStyle/>
                    <a:p>
                      <a:endParaRPr lang="en-US" sz="1800" kern="1200" dirty="0">
                        <a:solidFill>
                          <a:schemeClr val="tx1">
                            <a:lumMod val="90000"/>
                            <a:lumOff val="10000"/>
                          </a:schemeClr>
                        </a:solidFill>
                        <a:effectLst/>
                        <a:latin typeface="Times New Roman" pitchFamily="18" charset="0"/>
                        <a:ea typeface="+mn-ea"/>
                        <a:cs typeface="Times New Roman" pitchFamily="18" charset="0"/>
                      </a:endParaRPr>
                    </a:p>
                    <a:p>
                      <a:r>
                        <a:rPr lang="en-US" sz="1800" kern="1200" dirty="0">
                          <a:solidFill>
                            <a:schemeClr val="tx1">
                              <a:lumMod val="90000"/>
                              <a:lumOff val="10000"/>
                            </a:schemeClr>
                          </a:solidFill>
                          <a:effectLst/>
                          <a:latin typeface="Times New Roman" pitchFamily="18" charset="0"/>
                          <a:ea typeface="+mn-ea"/>
                          <a:cs typeface="Times New Roman" pitchFamily="18" charset="0"/>
                        </a:rPr>
                        <a:t>                   Operating System</a:t>
                      </a:r>
                      <a:endParaRPr lang="en-IN" sz="1800" dirty="0">
                        <a:solidFill>
                          <a:schemeClr val="tx1">
                            <a:lumMod val="90000"/>
                            <a:lumOff val="10000"/>
                          </a:schemeClr>
                        </a:solidFill>
                        <a:latin typeface="Times New Roman" pitchFamily="18" charset="0"/>
                        <a:cs typeface="Times New Roman"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lumMod val="90000"/>
                            <a:lumOff val="10000"/>
                          </a:schemeClr>
                        </a:solidFill>
                        <a:effectLst/>
                        <a:latin typeface="Times New Roman" pitchFamily="18" charset="0"/>
                        <a:ea typeface="+mn-ea"/>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lumMod val="90000"/>
                              <a:lumOff val="10000"/>
                            </a:schemeClr>
                          </a:solidFill>
                          <a:effectLst/>
                          <a:latin typeface="Times New Roman" pitchFamily="18" charset="0"/>
                          <a:ea typeface="+mn-ea"/>
                          <a:cs typeface="Times New Roman" pitchFamily="18" charset="0"/>
                        </a:rPr>
                        <a:t>                     Windows 8/10/11</a:t>
                      </a:r>
                      <a:endParaRPr lang="en-IN" sz="1800" kern="1200" dirty="0">
                        <a:solidFill>
                          <a:schemeClr val="tx1">
                            <a:lumMod val="90000"/>
                            <a:lumOff val="10000"/>
                          </a:schemeClr>
                        </a:solidFill>
                        <a:effectLst/>
                        <a:latin typeface="Times New Roman" pitchFamily="18" charset="0"/>
                        <a:ea typeface="+mn-ea"/>
                        <a:cs typeface="Times New Roman" pitchFamily="18" charset="0"/>
                      </a:endParaRPr>
                    </a:p>
                    <a:p>
                      <a:endParaRPr lang="en-IN" sz="1800" dirty="0">
                        <a:solidFill>
                          <a:schemeClr val="tx1">
                            <a:lumMod val="90000"/>
                            <a:lumOff val="10000"/>
                          </a:schemeClr>
                        </a:solidFill>
                        <a:latin typeface="Times New Roman" pitchFamily="18" charset="0"/>
                        <a:cs typeface="Times New Roman" pitchFamily="18" charset="0"/>
                      </a:endParaRPr>
                    </a:p>
                  </a:txBody>
                  <a:tcPr/>
                </a:tc>
                <a:extLst>
                  <a:ext uri="{0D108BD9-81ED-4DB2-BD59-A6C34878D82A}">
                    <a16:rowId xmlns:a16="http://schemas.microsoft.com/office/drawing/2014/main" val="10003"/>
                  </a:ext>
                </a:extLst>
              </a:tr>
            </a:tbl>
          </a:graphicData>
        </a:graphic>
      </p:graphicFrame>
      <p:sp>
        <p:nvSpPr>
          <p:cNvPr id="6" name="object 2"/>
          <p:cNvSpPr txBox="1">
            <a:spLocks/>
          </p:cNvSpPr>
          <p:nvPr/>
        </p:nvSpPr>
        <p:spPr>
          <a:xfrm>
            <a:off x="14591" y="365145"/>
            <a:ext cx="9144000" cy="566822"/>
          </a:xfrm>
          <a:prstGeom prst="rect">
            <a:avLst/>
          </a:prstGeom>
        </p:spPr>
        <p:txBody>
          <a:bodyPr vert="horz" wrap="square" lIns="0" tIns="12700" rIns="0" bIns="0" rtlCol="0" anchor="ctr">
            <a:sp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marL="12700" algn="ctr">
              <a:spcBef>
                <a:spcPts val="100"/>
              </a:spcBef>
            </a:pPr>
            <a:r>
              <a:rPr lang="en-IN" sz="3600" b="1" spc="-10" dirty="0">
                <a:solidFill>
                  <a:schemeClr val="accent5">
                    <a:lumMod val="75000"/>
                  </a:schemeClr>
                </a:solidFill>
                <a:latin typeface="Times New Roman" pitchFamily="18" charset="0"/>
                <a:cs typeface="Times New Roman" pitchFamily="18" charset="0"/>
              </a:rPr>
              <a:t>Software </a:t>
            </a:r>
            <a:r>
              <a:rPr lang="en-IN" sz="3600" b="1" spc="-5" dirty="0">
                <a:solidFill>
                  <a:schemeClr val="accent5">
                    <a:lumMod val="75000"/>
                  </a:schemeClr>
                </a:solidFill>
                <a:latin typeface="Times New Roman" pitchFamily="18" charset="0"/>
                <a:cs typeface="Times New Roman" pitchFamily="18" charset="0"/>
              </a:rPr>
              <a:t>Requirements</a:t>
            </a:r>
          </a:p>
        </p:txBody>
      </p:sp>
    </p:spTree>
    <p:extLst>
      <p:ext uri="{BB962C8B-B14F-4D97-AF65-F5344CB8AC3E}">
        <p14:creationId xmlns:p14="http://schemas.microsoft.com/office/powerpoint/2010/main" val="2611232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163213847"/>
              </p:ext>
            </p:extLst>
          </p:nvPr>
        </p:nvGraphicFramePr>
        <p:xfrm>
          <a:off x="1524000" y="1352549"/>
          <a:ext cx="6096000" cy="33223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1066800">
                <a:tc>
                  <a:txBody>
                    <a:bodyPr/>
                    <a:lstStyle/>
                    <a:p>
                      <a:pPr lvl="0"/>
                      <a:r>
                        <a:rPr lang="pt-PT" sz="1800" b="0" kern="1200" dirty="0">
                          <a:solidFill>
                            <a:schemeClr val="tx1">
                              <a:lumMod val="90000"/>
                              <a:lumOff val="10000"/>
                            </a:schemeClr>
                          </a:solidFill>
                          <a:effectLst/>
                          <a:latin typeface="Times New Roman" pitchFamily="18" charset="0"/>
                          <a:ea typeface="+mn-ea"/>
                          <a:cs typeface="Times New Roman" pitchFamily="18" charset="0"/>
                        </a:rPr>
                        <a:t>   </a:t>
                      </a:r>
                    </a:p>
                    <a:p>
                      <a:pPr lvl="0"/>
                      <a:r>
                        <a:rPr lang="pt-PT" sz="1800" b="0" kern="1200" dirty="0">
                          <a:solidFill>
                            <a:schemeClr val="tx1">
                              <a:lumMod val="90000"/>
                              <a:lumOff val="10000"/>
                            </a:schemeClr>
                          </a:solidFill>
                          <a:effectLst/>
                          <a:latin typeface="Times New Roman" pitchFamily="18" charset="0"/>
                          <a:ea typeface="+mn-ea"/>
                          <a:cs typeface="Times New Roman" pitchFamily="18" charset="0"/>
                        </a:rPr>
                        <a:t>            Processor</a:t>
                      </a:r>
                      <a:r>
                        <a:rPr lang="pt-PT" sz="1800" b="1" kern="1200" dirty="0">
                          <a:solidFill>
                            <a:schemeClr val="lt1"/>
                          </a:solidFill>
                          <a:effectLst/>
                          <a:latin typeface="Times New Roman" pitchFamily="18" charset="0"/>
                          <a:ea typeface="+mn-ea"/>
                          <a:cs typeface="Times New Roman" pitchFamily="18" charset="0"/>
                        </a:rPr>
                        <a:t>		</a:t>
                      </a:r>
                      <a:endParaRPr lang="en-IN" sz="1800" dirty="0">
                        <a:latin typeface="Times New Roman" pitchFamily="18" charset="0"/>
                        <a:cs typeface="Times New Roman" pitchFamily="18" charset="0"/>
                      </a:endParaRPr>
                    </a:p>
                  </a:txBody>
                  <a:tcPr/>
                </a:tc>
                <a:tc>
                  <a:txBody>
                    <a:bodyPr/>
                    <a:lstStyle/>
                    <a:p>
                      <a:endParaRPr lang="pt-PT" sz="1800" b="0" kern="1200" dirty="0">
                        <a:solidFill>
                          <a:schemeClr val="tx1">
                            <a:lumMod val="90000"/>
                            <a:lumOff val="10000"/>
                          </a:schemeClr>
                        </a:solidFill>
                        <a:effectLst/>
                        <a:latin typeface="Times New Roman" pitchFamily="18" charset="0"/>
                        <a:ea typeface="+mn-ea"/>
                        <a:cs typeface="Times New Roman" pitchFamily="18" charset="0"/>
                      </a:endParaRPr>
                    </a:p>
                    <a:p>
                      <a:r>
                        <a:rPr lang="pt-PT" sz="1800" b="0" kern="1200" dirty="0">
                          <a:solidFill>
                            <a:schemeClr val="tx1">
                              <a:lumMod val="90000"/>
                              <a:lumOff val="10000"/>
                            </a:schemeClr>
                          </a:solidFill>
                          <a:effectLst/>
                          <a:latin typeface="Times New Roman" pitchFamily="18" charset="0"/>
                          <a:ea typeface="+mn-ea"/>
                          <a:cs typeface="Times New Roman" pitchFamily="18" charset="0"/>
                        </a:rPr>
                        <a:t>  Dual Core/I3/I5/I7/ Ryzen 7</a:t>
                      </a:r>
                      <a:endParaRPr lang="en-IN" sz="1800" b="0" dirty="0">
                        <a:solidFill>
                          <a:schemeClr val="tx1">
                            <a:lumMod val="90000"/>
                            <a:lumOff val="10000"/>
                          </a:schemeClr>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1066800">
                <a:tc>
                  <a:txBody>
                    <a:bodyPr/>
                    <a:lstStyle/>
                    <a:p>
                      <a:endParaRPr lang="en-US" sz="1800" kern="1200" dirty="0">
                        <a:solidFill>
                          <a:schemeClr val="dk1"/>
                        </a:solidFill>
                        <a:effectLst/>
                        <a:latin typeface="Times New Roman" pitchFamily="18" charset="0"/>
                        <a:ea typeface="+mn-ea"/>
                        <a:cs typeface="Times New Roman" pitchFamily="18" charset="0"/>
                      </a:endParaRPr>
                    </a:p>
                    <a:p>
                      <a:r>
                        <a:rPr lang="en-US" sz="1800" kern="1200" dirty="0">
                          <a:solidFill>
                            <a:schemeClr val="dk1"/>
                          </a:solidFill>
                          <a:effectLst/>
                          <a:latin typeface="Times New Roman" pitchFamily="18" charset="0"/>
                          <a:ea typeface="+mn-ea"/>
                          <a:cs typeface="Times New Roman" pitchFamily="18" charset="0"/>
                        </a:rPr>
                        <a:t>       </a:t>
                      </a:r>
                      <a:r>
                        <a:rPr lang="en-US" sz="1800" kern="1200" baseline="0" dirty="0">
                          <a:solidFill>
                            <a:schemeClr val="dk1"/>
                          </a:solidFill>
                          <a:effectLst/>
                          <a:latin typeface="Times New Roman" pitchFamily="18" charset="0"/>
                          <a:ea typeface="+mn-ea"/>
                          <a:cs typeface="Times New Roman" pitchFamily="18" charset="0"/>
                        </a:rPr>
                        <a:t>        </a:t>
                      </a:r>
                      <a:r>
                        <a:rPr lang="en-US" sz="1800" kern="1200" dirty="0">
                          <a:solidFill>
                            <a:schemeClr val="dk1"/>
                          </a:solidFill>
                          <a:effectLst/>
                          <a:latin typeface="Times New Roman" pitchFamily="18" charset="0"/>
                          <a:ea typeface="+mn-ea"/>
                          <a:cs typeface="Times New Roman" pitchFamily="18" charset="0"/>
                        </a:rPr>
                        <a:t>RAM </a:t>
                      </a:r>
                      <a:endParaRPr lang="en-IN" sz="1800" dirty="0">
                        <a:latin typeface="Times New Roman" pitchFamily="18" charset="0"/>
                        <a:cs typeface="Times New Roman" pitchFamily="18" charset="0"/>
                      </a:endParaRPr>
                    </a:p>
                  </a:txBody>
                  <a:tcPr/>
                </a:tc>
                <a:tc>
                  <a:txBody>
                    <a:bodyPr/>
                    <a:lstStyle/>
                    <a:p>
                      <a:r>
                        <a:rPr lang="en-US" sz="1800" kern="1200" dirty="0">
                          <a:solidFill>
                            <a:schemeClr val="dk1"/>
                          </a:solidFill>
                          <a:effectLst/>
                          <a:latin typeface="Times New Roman" pitchFamily="18" charset="0"/>
                          <a:ea typeface="+mn-ea"/>
                          <a:cs typeface="Times New Roman" pitchFamily="18" charset="0"/>
                        </a:rPr>
                        <a:t> </a:t>
                      </a:r>
                    </a:p>
                    <a:p>
                      <a:r>
                        <a:rPr lang="en-US" sz="1800" kern="1200" dirty="0">
                          <a:solidFill>
                            <a:schemeClr val="dk1"/>
                          </a:solidFill>
                          <a:effectLst/>
                          <a:latin typeface="Times New Roman" pitchFamily="18" charset="0"/>
                          <a:ea typeface="+mn-ea"/>
                          <a:cs typeface="Times New Roman" pitchFamily="18" charset="0"/>
                        </a:rPr>
                        <a:t>   </a:t>
                      </a:r>
                      <a:r>
                        <a:rPr lang="en-US" sz="1800" kern="1200" baseline="0" dirty="0">
                          <a:solidFill>
                            <a:schemeClr val="dk1"/>
                          </a:solidFill>
                          <a:effectLst/>
                          <a:latin typeface="Times New Roman" pitchFamily="18" charset="0"/>
                          <a:ea typeface="+mn-ea"/>
                          <a:cs typeface="Times New Roman" pitchFamily="18" charset="0"/>
                        </a:rPr>
                        <a:t>              </a:t>
                      </a:r>
                      <a:r>
                        <a:rPr lang="en-US" sz="1800" kern="1200" dirty="0">
                          <a:solidFill>
                            <a:schemeClr val="dk1"/>
                          </a:solidFill>
                          <a:effectLst/>
                          <a:latin typeface="Times New Roman" pitchFamily="18" charset="0"/>
                          <a:ea typeface="+mn-ea"/>
                          <a:cs typeface="Times New Roman" pitchFamily="18" charset="0"/>
                        </a:rPr>
                        <a:t>8GB</a:t>
                      </a:r>
                      <a:endParaRPr lang="en-IN" sz="180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1188720">
                <a:tc>
                  <a:txBody>
                    <a:bodyPr/>
                    <a:lstStyle/>
                    <a:p>
                      <a:endParaRPr lang="en-US" sz="1800" kern="1200" dirty="0">
                        <a:solidFill>
                          <a:schemeClr val="dk1"/>
                        </a:solidFill>
                        <a:effectLst/>
                        <a:latin typeface="Times New Roman" pitchFamily="18" charset="0"/>
                        <a:ea typeface="+mn-ea"/>
                        <a:cs typeface="Times New Roman" pitchFamily="18" charset="0"/>
                      </a:endParaRPr>
                    </a:p>
                    <a:p>
                      <a:r>
                        <a:rPr lang="en-US" sz="1800" kern="1200" dirty="0">
                          <a:solidFill>
                            <a:schemeClr val="dk1"/>
                          </a:solidFill>
                          <a:effectLst/>
                          <a:latin typeface="Times New Roman" pitchFamily="18" charset="0"/>
                          <a:ea typeface="+mn-ea"/>
                          <a:cs typeface="Times New Roman" pitchFamily="18" charset="0"/>
                        </a:rPr>
                        <a:t>          </a:t>
                      </a:r>
                      <a:r>
                        <a:rPr lang="en-US" sz="1800" kern="1200" baseline="0" dirty="0">
                          <a:solidFill>
                            <a:schemeClr val="dk1"/>
                          </a:solidFill>
                          <a:effectLst/>
                          <a:latin typeface="Times New Roman" pitchFamily="18" charset="0"/>
                          <a:ea typeface="+mn-ea"/>
                          <a:cs typeface="Times New Roman" pitchFamily="18" charset="0"/>
                        </a:rPr>
                        <a:t> </a:t>
                      </a:r>
                      <a:r>
                        <a:rPr lang="en-US" sz="1800" kern="1200" dirty="0">
                          <a:solidFill>
                            <a:schemeClr val="dk1"/>
                          </a:solidFill>
                          <a:effectLst/>
                          <a:latin typeface="Times New Roman" pitchFamily="18" charset="0"/>
                          <a:ea typeface="+mn-ea"/>
                          <a:cs typeface="Times New Roman" pitchFamily="18" charset="0"/>
                        </a:rPr>
                        <a:t>Hard Disk </a:t>
                      </a:r>
                      <a:endParaRPr lang="en-IN" sz="1800" dirty="0">
                        <a:latin typeface="Times New Roman" pitchFamily="18" charset="0"/>
                        <a:cs typeface="Times New Roman"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dk1"/>
                        </a:solidFill>
                        <a:effectLst/>
                        <a:latin typeface="Times New Roman" pitchFamily="18" charset="0"/>
                        <a:ea typeface="+mn-ea"/>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Times New Roman" pitchFamily="18" charset="0"/>
                          <a:ea typeface="+mn-ea"/>
                          <a:cs typeface="Times New Roman" pitchFamily="18" charset="0"/>
                        </a:rPr>
                        <a:t>         256 GB SSD or above</a:t>
                      </a:r>
                      <a:endParaRPr lang="en-IN" sz="1800" kern="1200" dirty="0">
                        <a:solidFill>
                          <a:schemeClr val="dk1"/>
                        </a:solidFill>
                        <a:effectLst/>
                        <a:latin typeface="Times New Roman" pitchFamily="18" charset="0"/>
                        <a:ea typeface="+mn-ea"/>
                        <a:cs typeface="Times New Roman" pitchFamily="18" charset="0"/>
                      </a:endParaRPr>
                    </a:p>
                    <a:p>
                      <a:endParaRPr lang="en-IN" sz="1800"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bl>
          </a:graphicData>
        </a:graphic>
      </p:graphicFrame>
      <p:sp>
        <p:nvSpPr>
          <p:cNvPr id="5" name="Title 4">
            <a:extLst>
              <a:ext uri="{FF2B5EF4-FFF2-40B4-BE49-F238E27FC236}">
                <a16:creationId xmlns:a16="http://schemas.microsoft.com/office/drawing/2014/main" id="{50B71651-0F30-048B-8022-526DF676C98A}"/>
              </a:ext>
            </a:extLst>
          </p:cNvPr>
          <p:cNvSpPr>
            <a:spLocks noGrp="1"/>
          </p:cNvSpPr>
          <p:nvPr>
            <p:ph type="title"/>
          </p:nvPr>
        </p:nvSpPr>
        <p:spPr>
          <a:xfrm>
            <a:off x="0" y="400050"/>
            <a:ext cx="9144000" cy="742950"/>
          </a:xfrm>
        </p:spPr>
        <p:txBody>
          <a:bodyPr>
            <a:normAutofit fontScale="90000"/>
          </a:bodyPr>
          <a:lstStyle/>
          <a:p>
            <a:pPr algn="ctr"/>
            <a:r>
              <a:rPr lang="en-IN" sz="3600" b="1" spc="-5" dirty="0">
                <a:solidFill>
                  <a:schemeClr val="accent5">
                    <a:lumMod val="75000"/>
                  </a:schemeClr>
                </a:solidFill>
                <a:latin typeface="Times New Roman" pitchFamily="18" charset="0"/>
                <a:cs typeface="Times New Roman" pitchFamily="18" charset="0"/>
              </a:rPr>
              <a:t>Hardware</a:t>
            </a:r>
            <a:r>
              <a:rPr lang="en-IN" sz="4000" b="1" spc="-90" dirty="0">
                <a:solidFill>
                  <a:schemeClr val="accent5">
                    <a:lumMod val="75000"/>
                  </a:schemeClr>
                </a:solidFill>
                <a:latin typeface="Times New Roman" pitchFamily="18" charset="0"/>
                <a:cs typeface="Times New Roman" pitchFamily="18" charset="0"/>
              </a:rPr>
              <a:t> </a:t>
            </a:r>
            <a:r>
              <a:rPr lang="en-IN" sz="4000" b="1" spc="-5" dirty="0">
                <a:solidFill>
                  <a:schemeClr val="accent5">
                    <a:lumMod val="75000"/>
                  </a:schemeClr>
                </a:solidFill>
                <a:latin typeface="Times New Roman" pitchFamily="18" charset="0"/>
                <a:cs typeface="Times New Roman" pitchFamily="18" charset="0"/>
              </a:rPr>
              <a:t>Requirements</a:t>
            </a:r>
            <a:endParaRPr lang="en-IN" dirty="0">
              <a:solidFill>
                <a:schemeClr val="accent5">
                  <a:lumMod val="75000"/>
                </a:schemeClr>
              </a:solidFill>
            </a:endParaRPr>
          </a:p>
        </p:txBody>
      </p:sp>
    </p:spTree>
    <p:extLst>
      <p:ext uri="{BB962C8B-B14F-4D97-AF65-F5344CB8AC3E}">
        <p14:creationId xmlns:p14="http://schemas.microsoft.com/office/powerpoint/2010/main" val="2420520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06DBB-2083-569B-1A31-3585341D363B}"/>
              </a:ext>
            </a:extLst>
          </p:cNvPr>
          <p:cNvSpPr>
            <a:spLocks noGrp="1"/>
          </p:cNvSpPr>
          <p:nvPr>
            <p:ph type="title"/>
          </p:nvPr>
        </p:nvSpPr>
        <p:spPr>
          <a:xfrm>
            <a:off x="0" y="361950"/>
            <a:ext cx="9144000" cy="762000"/>
          </a:xfrm>
        </p:spPr>
        <p:txBody>
          <a:bodyPr>
            <a:normAutofit/>
          </a:bodyPr>
          <a:lstStyle/>
          <a:p>
            <a:pPr algn="ctr"/>
            <a:r>
              <a:rPr lang="en-US" sz="3600" b="1" dirty="0">
                <a:solidFill>
                  <a:schemeClr val="accent5">
                    <a:lumMod val="75000"/>
                  </a:schemeClr>
                </a:solidFill>
                <a:latin typeface="Times New Roman" pitchFamily="18" charset="0"/>
                <a:cs typeface="Times New Roman" pitchFamily="18" charset="0"/>
              </a:rPr>
              <a:t>System Architecture</a:t>
            </a:r>
            <a:endParaRPr lang="en-IN" sz="3600" b="1" dirty="0">
              <a:solidFill>
                <a:schemeClr val="accent5">
                  <a:lumMod val="75000"/>
                </a:schemeClr>
              </a:solidFill>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id="{0F0A89F7-35B8-FF9A-100E-877D850E6A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1276350"/>
            <a:ext cx="5367655" cy="3399155"/>
          </a:xfrm>
          <a:prstGeom prst="rect">
            <a:avLst/>
          </a:prstGeom>
        </p:spPr>
      </p:pic>
    </p:spTree>
    <p:extLst>
      <p:ext uri="{BB962C8B-B14F-4D97-AF65-F5344CB8AC3E}">
        <p14:creationId xmlns:p14="http://schemas.microsoft.com/office/powerpoint/2010/main" val="872528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389BF-AF2C-BCF8-FC84-B1C398F4770D}"/>
              </a:ext>
            </a:extLst>
          </p:cNvPr>
          <p:cNvSpPr>
            <a:spLocks noGrp="1"/>
          </p:cNvSpPr>
          <p:nvPr>
            <p:ph type="title"/>
          </p:nvPr>
        </p:nvSpPr>
        <p:spPr>
          <a:xfrm>
            <a:off x="2362204" y="2190750"/>
            <a:ext cx="6447501" cy="990600"/>
          </a:xfrm>
        </p:spPr>
        <p:txBody>
          <a:bodyPr/>
          <a:lstStyle/>
          <a:p>
            <a:r>
              <a:rPr lang="en-IN" b="1" dirty="0">
                <a:solidFill>
                  <a:schemeClr val="accent5">
                    <a:lumMod val="75000"/>
                  </a:schemeClr>
                </a:solidFill>
                <a:latin typeface="Times New Roman" pitchFamily="18" charset="0"/>
                <a:cs typeface="Times New Roman" pitchFamily="18" charset="0"/>
              </a:rPr>
              <a:t>SYSTEM DESIGN</a:t>
            </a:r>
          </a:p>
        </p:txBody>
      </p:sp>
    </p:spTree>
    <p:extLst>
      <p:ext uri="{BB962C8B-B14F-4D97-AF65-F5344CB8AC3E}">
        <p14:creationId xmlns:p14="http://schemas.microsoft.com/office/powerpoint/2010/main" val="1326687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b="1" dirty="0">
                <a:solidFill>
                  <a:schemeClr val="accent5">
                    <a:lumMod val="75000"/>
                  </a:schemeClr>
                </a:solidFill>
                <a:latin typeface="Times New Roman" pitchFamily="18" charset="0"/>
                <a:cs typeface="Times New Roman" pitchFamily="18" charset="0"/>
              </a:rPr>
              <a:t>Data Flow Diagram</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1112042"/>
            <a:ext cx="5471732" cy="4031457"/>
          </a:xfrm>
          <a:prstGeom prst="rect">
            <a:avLst/>
          </a:prstGeom>
        </p:spPr>
      </p:pic>
    </p:spTree>
    <p:extLst>
      <p:ext uri="{BB962C8B-B14F-4D97-AF65-F5344CB8AC3E}">
        <p14:creationId xmlns:p14="http://schemas.microsoft.com/office/powerpoint/2010/main" val="1713531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306272B-F45B-EE2D-E875-F8D2565CD1AA}"/>
              </a:ext>
            </a:extLst>
          </p:cNvPr>
          <p:cNvSpPr>
            <a:spLocks noGrp="1"/>
          </p:cNvSpPr>
          <p:nvPr>
            <p:ph type="title"/>
          </p:nvPr>
        </p:nvSpPr>
        <p:spPr>
          <a:xfrm>
            <a:off x="0" y="209550"/>
            <a:ext cx="9144000" cy="990600"/>
          </a:xfrm>
        </p:spPr>
        <p:txBody>
          <a:bodyPr>
            <a:normAutofit/>
          </a:bodyPr>
          <a:lstStyle/>
          <a:p>
            <a:pPr algn="ctr"/>
            <a:r>
              <a:rPr lang="en-US" b="1" dirty="0">
                <a:solidFill>
                  <a:schemeClr val="accent5">
                    <a:lumMod val="75000"/>
                  </a:schemeClr>
                </a:solidFill>
                <a:latin typeface="Times New Roman" pitchFamily="18" charset="0"/>
                <a:cs typeface="Times New Roman" pitchFamily="18" charset="0"/>
              </a:rPr>
              <a:t>Class Diagram</a:t>
            </a:r>
            <a:endParaRPr lang="en-IN" b="1" dirty="0">
              <a:solidFill>
                <a:schemeClr val="accent5">
                  <a:lumMod val="75000"/>
                </a:schemeClr>
              </a:solidFill>
            </a:endParaRPr>
          </a:p>
        </p:txBody>
      </p:sp>
      <p:pic>
        <p:nvPicPr>
          <p:cNvPr id="3" name="Content Placeholder 2"/>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419510" y="1085850"/>
            <a:ext cx="6762179" cy="3429000"/>
          </a:xfrm>
        </p:spPr>
      </p:pic>
    </p:spTree>
    <p:extLst>
      <p:ext uri="{BB962C8B-B14F-4D97-AF65-F5344CB8AC3E}">
        <p14:creationId xmlns:p14="http://schemas.microsoft.com/office/powerpoint/2010/main" val="4071031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92D46-0575-AECF-BD2A-0F44A1D4D5E0}"/>
              </a:ext>
            </a:extLst>
          </p:cNvPr>
          <p:cNvSpPr>
            <a:spLocks noGrp="1"/>
          </p:cNvSpPr>
          <p:nvPr>
            <p:ph type="title"/>
          </p:nvPr>
        </p:nvSpPr>
        <p:spPr>
          <a:xfrm>
            <a:off x="2057400" y="285750"/>
            <a:ext cx="5181600" cy="742950"/>
          </a:xfrm>
        </p:spPr>
        <p:txBody>
          <a:bodyPr>
            <a:normAutofit fontScale="90000"/>
          </a:bodyPr>
          <a:lstStyle/>
          <a:p>
            <a:pPr algn="ctr"/>
            <a:r>
              <a:rPr lang="en-US" b="1" dirty="0">
                <a:solidFill>
                  <a:schemeClr val="accent5">
                    <a:lumMod val="75000"/>
                  </a:schemeClr>
                </a:solidFill>
                <a:latin typeface="Times New Roman" pitchFamily="18" charset="0"/>
                <a:cs typeface="Times New Roman" pitchFamily="18" charset="0"/>
              </a:rPr>
              <a:t>Activity Diagram</a:t>
            </a:r>
            <a:endParaRPr lang="en-IN" b="1" dirty="0">
              <a:solidFill>
                <a:schemeClr val="accent5">
                  <a:lumMod val="75000"/>
                </a:schemeClr>
              </a:solidFill>
              <a:latin typeface="Times New Roman" pitchFamily="18" charset="0"/>
              <a:cs typeface="Times New Roman" pitchFamily="18" charset="0"/>
            </a:endParaRPr>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202363" y="1085850"/>
            <a:ext cx="1196473" cy="3429000"/>
          </a:xfrm>
        </p:spPr>
      </p:pic>
    </p:spTree>
    <p:extLst>
      <p:ext uri="{BB962C8B-B14F-4D97-AF65-F5344CB8AC3E}">
        <p14:creationId xmlns:p14="http://schemas.microsoft.com/office/powerpoint/2010/main" val="37095892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A7C94-3553-A625-2F53-B59F9C07EB9A}"/>
              </a:ext>
            </a:extLst>
          </p:cNvPr>
          <p:cNvSpPr>
            <a:spLocks noGrp="1"/>
          </p:cNvSpPr>
          <p:nvPr>
            <p:ph type="title"/>
          </p:nvPr>
        </p:nvSpPr>
        <p:spPr>
          <a:xfrm>
            <a:off x="2590800" y="209550"/>
            <a:ext cx="3962400" cy="742950"/>
          </a:xfrm>
        </p:spPr>
        <p:txBody>
          <a:bodyPr>
            <a:normAutofit/>
          </a:bodyPr>
          <a:lstStyle/>
          <a:p>
            <a:r>
              <a:rPr lang="en-US" sz="3600" b="1" dirty="0">
                <a:solidFill>
                  <a:schemeClr val="accent5">
                    <a:lumMod val="75000"/>
                  </a:schemeClr>
                </a:solidFill>
                <a:latin typeface="Times New Roman" pitchFamily="18" charset="0"/>
                <a:cs typeface="Times New Roman" pitchFamily="18" charset="0"/>
              </a:rPr>
              <a:t>Sequence Diagram</a:t>
            </a:r>
            <a:endParaRPr lang="en-IN" sz="3600" b="1" dirty="0">
              <a:solidFill>
                <a:schemeClr val="accent5">
                  <a:lumMod val="75000"/>
                </a:schemeClr>
              </a:solidFill>
              <a:latin typeface="Times New Roman" pitchFamily="18" charset="0"/>
              <a:cs typeface="Times New Roman" pitchFamily="18" charset="0"/>
            </a:endParaRPr>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852305" y="1085850"/>
            <a:ext cx="3896590" cy="3429000"/>
          </a:xfrm>
        </p:spPr>
      </p:pic>
    </p:spTree>
    <p:extLst>
      <p:ext uri="{BB962C8B-B14F-4D97-AF65-F5344CB8AC3E}">
        <p14:creationId xmlns:p14="http://schemas.microsoft.com/office/powerpoint/2010/main" val="533578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0" y="361950"/>
            <a:ext cx="3810000" cy="742950"/>
          </a:xfrm>
        </p:spPr>
        <p:txBody>
          <a:bodyPr>
            <a:normAutofit/>
          </a:bodyPr>
          <a:lstStyle/>
          <a:p>
            <a:r>
              <a:rPr lang="en-IN" sz="3600" b="1" dirty="0">
                <a:solidFill>
                  <a:schemeClr val="accent5">
                    <a:lumMod val="75000"/>
                  </a:schemeClr>
                </a:solidFill>
                <a:latin typeface="Times New Roman" pitchFamily="18" charset="0"/>
                <a:cs typeface="Times New Roman" pitchFamily="18" charset="0"/>
              </a:rPr>
              <a:t>Use Case Diagram</a:t>
            </a:r>
          </a:p>
        </p:txBody>
      </p:sp>
      <p:pic>
        <p:nvPicPr>
          <p:cNvPr id="5" name="Content Placeholder 4"/>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544979" y="1085850"/>
            <a:ext cx="4511242" cy="3429000"/>
          </a:xfrm>
        </p:spPr>
      </p:pic>
    </p:spTree>
    <p:extLst>
      <p:ext uri="{BB962C8B-B14F-4D97-AF65-F5344CB8AC3E}">
        <p14:creationId xmlns:p14="http://schemas.microsoft.com/office/powerpoint/2010/main" val="31466489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1" y="285750"/>
            <a:ext cx="9144000" cy="742950"/>
          </a:xfrm>
        </p:spPr>
        <p:txBody>
          <a:bodyPr>
            <a:normAutofit/>
          </a:bodyPr>
          <a:lstStyle/>
          <a:p>
            <a:pPr algn="ctr"/>
            <a:r>
              <a:rPr lang="en-IN" sz="3600" b="1" dirty="0">
                <a:solidFill>
                  <a:schemeClr val="accent5">
                    <a:lumMod val="75000"/>
                  </a:schemeClr>
                </a:solidFill>
                <a:latin typeface="Times New Roman" pitchFamily="18" charset="0"/>
                <a:cs typeface="Times New Roman" pitchFamily="18" charset="0"/>
              </a:rPr>
              <a:t>Deployment Diagram</a:t>
            </a:r>
            <a:endParaRPr lang="en-IN" sz="3600" b="1" dirty="0">
              <a:solidFill>
                <a:schemeClr val="accent5">
                  <a:lumMod val="75000"/>
                </a:schemeClr>
              </a:solidFill>
            </a:endParaRPr>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482402" y="1085850"/>
            <a:ext cx="2636395" cy="3429000"/>
          </a:xfrm>
        </p:spPr>
      </p:pic>
    </p:spTree>
    <p:extLst>
      <p:ext uri="{BB962C8B-B14F-4D97-AF65-F5344CB8AC3E}">
        <p14:creationId xmlns:p14="http://schemas.microsoft.com/office/powerpoint/2010/main" val="3568071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p:cNvSpPr>
          <p:nvPr/>
        </p:nvSpPr>
        <p:spPr>
          <a:xfrm>
            <a:off x="0" y="361908"/>
            <a:ext cx="9144000" cy="566822"/>
          </a:xfrm>
          <a:prstGeom prst="rect">
            <a:avLst/>
          </a:prstGeom>
        </p:spPr>
        <p:txBody>
          <a:bodyPr vert="horz" wrap="square" lIns="0" tIns="12700" rIns="0" bIns="0" rtlCol="0" anchor="ctr">
            <a:sp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marL="12700" algn="ctr">
              <a:spcBef>
                <a:spcPts val="100"/>
              </a:spcBef>
              <a:tabLst>
                <a:tab pos="2021839" algn="l"/>
              </a:tabLst>
            </a:pPr>
            <a:r>
              <a:rPr lang="en-IN" sz="3600" b="1" spc="-10" dirty="0">
                <a:solidFill>
                  <a:schemeClr val="accent5">
                    <a:lumMod val="75000"/>
                  </a:schemeClr>
                </a:solidFill>
                <a:latin typeface="Times New Roman" pitchFamily="18" charset="0"/>
                <a:cs typeface="Times New Roman" pitchFamily="18" charset="0"/>
              </a:rPr>
              <a:t>Abstract</a:t>
            </a:r>
            <a:r>
              <a:rPr lang="en-IN" sz="3600" spc="-10" dirty="0">
                <a:solidFill>
                  <a:schemeClr val="accent5">
                    <a:lumMod val="75000"/>
                  </a:schemeClr>
                </a:solidFill>
                <a:latin typeface="Times New Roman"/>
                <a:cs typeface="Times New Roman"/>
              </a:rPr>
              <a:t> </a:t>
            </a:r>
            <a:endParaRPr lang="en-IN" sz="3600" dirty="0">
              <a:solidFill>
                <a:schemeClr val="accent5">
                  <a:lumMod val="75000"/>
                </a:schemeClr>
              </a:solidFill>
              <a:latin typeface="Times New Roman"/>
              <a:cs typeface="Times New Roman"/>
            </a:endParaRPr>
          </a:p>
        </p:txBody>
      </p:sp>
      <p:sp>
        <p:nvSpPr>
          <p:cNvPr id="3" name="object 3"/>
          <p:cNvSpPr txBox="1"/>
          <p:nvPr/>
        </p:nvSpPr>
        <p:spPr>
          <a:xfrm>
            <a:off x="329018" y="987920"/>
            <a:ext cx="8281582" cy="2212144"/>
          </a:xfrm>
          <a:prstGeom prst="rect">
            <a:avLst/>
          </a:prstGeom>
        </p:spPr>
        <p:txBody>
          <a:bodyPr vert="horz" wrap="square" lIns="0" tIns="46990" rIns="0" bIns="0" rtlCol="0">
            <a:spAutoFit/>
          </a:bodyPr>
          <a:lstStyle/>
          <a:p>
            <a:pPr marL="12065" algn="just">
              <a:spcBef>
                <a:spcPts val="370"/>
              </a:spcBef>
              <a:buClr>
                <a:srgbClr val="666666"/>
              </a:buClr>
              <a:tabLst>
                <a:tab pos="347980" algn="l"/>
                <a:tab pos="349250" algn="l"/>
              </a:tabLst>
            </a:pPr>
            <a:endParaRPr lang="en-IN" sz="1200" dirty="0">
              <a:latin typeface="Times New Roman" pitchFamily="18" charset="0"/>
              <a:cs typeface="Times New Roman" pitchFamily="18" charset="0"/>
            </a:endParaRPr>
          </a:p>
          <a:p>
            <a:pPr marL="297815" indent="-285750" algn="just">
              <a:spcBef>
                <a:spcPts val="370"/>
              </a:spcBef>
              <a:buClr>
                <a:srgbClr val="666666"/>
              </a:buClr>
              <a:buFont typeface="Wingdings" panose="05000000000000000000" pitchFamily="2" charset="2"/>
              <a:buChar char="Ø"/>
              <a:tabLst>
                <a:tab pos="347980" algn="l"/>
                <a:tab pos="349250" algn="l"/>
              </a:tabLst>
            </a:pPr>
            <a:r>
              <a:rPr lang="en-IN" dirty="0">
                <a:latin typeface="Times New Roman" pitchFamily="18" charset="0"/>
                <a:cs typeface="Times New Roman" pitchFamily="18" charset="0"/>
              </a:rPr>
              <a:t>This project leverages machine learning to predict wine quality based on chemical properties. Using a dataset of wine samples, we evaluate several algorithms, including Decision Trees, and Random Forests. After </a:t>
            </a:r>
            <a:r>
              <a:rPr lang="en-IN" dirty="0" err="1">
                <a:latin typeface="Times New Roman" pitchFamily="18" charset="0"/>
                <a:cs typeface="Times New Roman" pitchFamily="18" charset="0"/>
              </a:rPr>
              <a:t>preprocessing</a:t>
            </a:r>
            <a:r>
              <a:rPr lang="en-IN" dirty="0">
                <a:latin typeface="Times New Roman" pitchFamily="18" charset="0"/>
                <a:cs typeface="Times New Roman" pitchFamily="18" charset="0"/>
              </a:rPr>
              <a:t> the data, we assess model performance using metrics like accuracy and mean squared error. Our results show that Random Forests provide the highest prediction accuracy, demonstrating the potential of machine learning to offer objective and reliable wine quality assessments.</a:t>
            </a:r>
          </a:p>
          <a:p>
            <a:pPr marL="12065" algn="just">
              <a:lnSpc>
                <a:spcPct val="100000"/>
              </a:lnSpc>
              <a:spcBef>
                <a:spcPts val="370"/>
              </a:spcBef>
              <a:buClr>
                <a:srgbClr val="666666"/>
              </a:buClr>
              <a:tabLst>
                <a:tab pos="347980" algn="l"/>
                <a:tab pos="349250" algn="l"/>
              </a:tabLst>
            </a:pPr>
            <a:endParaRPr lang="en-US" sz="1400" dirty="0">
              <a:latin typeface="Arial MT"/>
              <a:cs typeface="Arial MT"/>
            </a:endParaRPr>
          </a:p>
        </p:txBody>
      </p:sp>
    </p:spTree>
    <p:extLst>
      <p:ext uri="{BB962C8B-B14F-4D97-AF65-F5344CB8AC3E}">
        <p14:creationId xmlns:p14="http://schemas.microsoft.com/office/powerpoint/2010/main" val="34164725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7150"/>
            <a:ext cx="8458200" cy="1085850"/>
          </a:xfrm>
        </p:spPr>
        <p:txBody>
          <a:bodyPr>
            <a:normAutofit fontScale="90000"/>
          </a:bodyPr>
          <a:lstStyle/>
          <a:p>
            <a:r>
              <a:rPr lang="en-IN" dirty="0">
                <a:solidFill>
                  <a:schemeClr val="accent5">
                    <a:lumMod val="75000"/>
                  </a:schemeClr>
                </a:solidFill>
                <a:latin typeface="Times New Roman" pitchFamily="18" charset="0"/>
                <a:cs typeface="Times New Roman" pitchFamily="18" charset="0"/>
              </a:rPr>
              <a:t>                          </a:t>
            </a:r>
            <a:br>
              <a:rPr lang="en-IN" dirty="0">
                <a:solidFill>
                  <a:schemeClr val="accent5">
                    <a:lumMod val="75000"/>
                  </a:schemeClr>
                </a:solidFill>
                <a:latin typeface="Times New Roman" pitchFamily="18" charset="0"/>
                <a:cs typeface="Times New Roman" pitchFamily="18" charset="0"/>
              </a:rPr>
            </a:br>
            <a:br>
              <a:rPr lang="en-IN" dirty="0">
                <a:solidFill>
                  <a:schemeClr val="accent5">
                    <a:lumMod val="75000"/>
                  </a:schemeClr>
                </a:solidFill>
                <a:latin typeface="Times New Roman" pitchFamily="18" charset="0"/>
                <a:cs typeface="Times New Roman" pitchFamily="18" charset="0"/>
              </a:rPr>
            </a:br>
            <a:br>
              <a:rPr lang="en-IN" dirty="0">
                <a:solidFill>
                  <a:schemeClr val="accent5">
                    <a:lumMod val="75000"/>
                  </a:schemeClr>
                </a:solidFill>
                <a:latin typeface="Times New Roman" pitchFamily="18" charset="0"/>
                <a:cs typeface="Times New Roman" pitchFamily="18" charset="0"/>
              </a:rPr>
            </a:br>
            <a:r>
              <a:rPr lang="en-IN" dirty="0">
                <a:solidFill>
                  <a:schemeClr val="accent5">
                    <a:lumMod val="75000"/>
                  </a:schemeClr>
                </a:solidFill>
                <a:latin typeface="Times New Roman" pitchFamily="18" charset="0"/>
                <a:cs typeface="Times New Roman" pitchFamily="18" charset="0"/>
              </a:rPr>
              <a:t>                       </a:t>
            </a:r>
            <a:r>
              <a:rPr lang="en-IN" b="1" dirty="0">
                <a:solidFill>
                  <a:schemeClr val="accent5">
                    <a:lumMod val="75000"/>
                  </a:schemeClr>
                </a:solidFill>
                <a:latin typeface="Times New Roman" pitchFamily="18" charset="0"/>
                <a:cs typeface="Times New Roman" pitchFamily="18" charset="0"/>
              </a:rPr>
              <a:t>Output Screen</a:t>
            </a:r>
            <a:endParaRPr lang="en-IN" dirty="0">
              <a:solidFill>
                <a:schemeClr val="accent5">
                  <a:lumMod val="75000"/>
                </a:schemeClr>
              </a:solidFill>
            </a:endParaRPr>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533400" y="1276350"/>
            <a:ext cx="8153400" cy="3657600"/>
          </a:xfrm>
        </p:spPr>
      </p:pic>
    </p:spTree>
    <p:extLst>
      <p:ext uri="{BB962C8B-B14F-4D97-AF65-F5344CB8AC3E}">
        <p14:creationId xmlns:p14="http://schemas.microsoft.com/office/powerpoint/2010/main" val="41311849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52400" y="133350"/>
            <a:ext cx="8763000" cy="4800600"/>
          </a:xfrm>
        </p:spPr>
      </p:pic>
    </p:spTree>
    <p:extLst>
      <p:ext uri="{BB962C8B-B14F-4D97-AF65-F5344CB8AC3E}">
        <p14:creationId xmlns:p14="http://schemas.microsoft.com/office/powerpoint/2010/main" val="37789468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28600" y="133350"/>
            <a:ext cx="8686799" cy="4800600"/>
          </a:xfrm>
        </p:spPr>
      </p:pic>
    </p:spTree>
    <p:extLst>
      <p:ext uri="{BB962C8B-B14F-4D97-AF65-F5344CB8AC3E}">
        <p14:creationId xmlns:p14="http://schemas.microsoft.com/office/powerpoint/2010/main" val="12262377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52400" y="209550"/>
            <a:ext cx="8763000" cy="4800600"/>
          </a:xfrm>
        </p:spPr>
      </p:pic>
    </p:spTree>
    <p:extLst>
      <p:ext uri="{BB962C8B-B14F-4D97-AF65-F5344CB8AC3E}">
        <p14:creationId xmlns:p14="http://schemas.microsoft.com/office/powerpoint/2010/main" val="30998000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52400" y="133350"/>
            <a:ext cx="8763000" cy="4800600"/>
          </a:xfrm>
        </p:spPr>
      </p:pic>
    </p:spTree>
    <p:extLst>
      <p:ext uri="{BB962C8B-B14F-4D97-AF65-F5344CB8AC3E}">
        <p14:creationId xmlns:p14="http://schemas.microsoft.com/office/powerpoint/2010/main" val="18717500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BFABF-13DF-38BA-7761-45AFDD7A32D6}"/>
              </a:ext>
            </a:extLst>
          </p:cNvPr>
          <p:cNvSpPr>
            <a:spLocks noGrp="1"/>
          </p:cNvSpPr>
          <p:nvPr>
            <p:ph type="title"/>
          </p:nvPr>
        </p:nvSpPr>
        <p:spPr>
          <a:xfrm>
            <a:off x="0" y="361950"/>
            <a:ext cx="9144000" cy="742950"/>
          </a:xfrm>
        </p:spPr>
        <p:txBody>
          <a:bodyPr>
            <a:normAutofit/>
          </a:bodyPr>
          <a:lstStyle/>
          <a:p>
            <a:pPr algn="ctr"/>
            <a:r>
              <a:rPr lang="en-US" sz="3600" b="1" dirty="0">
                <a:solidFill>
                  <a:schemeClr val="accent5">
                    <a:lumMod val="75000"/>
                  </a:schemeClr>
                </a:solidFill>
                <a:latin typeface="Times New Roman" pitchFamily="18" charset="0"/>
                <a:cs typeface="Times New Roman" pitchFamily="18" charset="0"/>
              </a:rPr>
              <a:t>Conclusion</a:t>
            </a:r>
            <a:endParaRPr lang="en-IN" sz="3600" b="1" dirty="0">
              <a:solidFill>
                <a:schemeClr val="accent5">
                  <a:lumMod val="75000"/>
                </a:schemeClr>
              </a:solidFill>
              <a:latin typeface="Times New Roman" pitchFamily="18" charset="0"/>
              <a:cs typeface="Times New Roman" pitchFamily="18" charset="0"/>
            </a:endParaRPr>
          </a:p>
        </p:txBody>
      </p:sp>
      <p:sp>
        <p:nvSpPr>
          <p:cNvPr id="4" name="TextBox 3">
            <a:extLst>
              <a:ext uri="{FF2B5EF4-FFF2-40B4-BE49-F238E27FC236}">
                <a16:creationId xmlns:a16="http://schemas.microsoft.com/office/drawing/2014/main" id="{28B03A42-6703-ABB1-63C5-4ADDF52114A8}"/>
              </a:ext>
            </a:extLst>
          </p:cNvPr>
          <p:cNvSpPr txBox="1"/>
          <p:nvPr/>
        </p:nvSpPr>
        <p:spPr>
          <a:xfrm>
            <a:off x="266700" y="1581150"/>
            <a:ext cx="8610600" cy="1477328"/>
          </a:xfrm>
          <a:prstGeom prst="rect">
            <a:avLst/>
          </a:prstGeom>
          <a:noFill/>
        </p:spPr>
        <p:txBody>
          <a:bodyPr wrap="square">
            <a:spAutoFit/>
          </a:bodyPr>
          <a:lstStyle/>
          <a:p>
            <a:r>
              <a:rPr lang="en-US" dirty="0">
                <a:latin typeface="Times New Roman" pitchFamily="18" charset="0"/>
                <a:cs typeface="Times New Roman" pitchFamily="18" charset="0"/>
              </a:rPr>
              <a:t>In conclusion, our study demonstrates that machine learning can effectively predict wine quality based on physicochemical properties, with the Random Forest model showing the highest accuracy. Key features influencing quality include alcohol content, volatile acidity, and </a:t>
            </a:r>
            <a:r>
              <a:rPr lang="en-US" dirty="0" err="1">
                <a:latin typeface="Times New Roman" pitchFamily="18" charset="0"/>
                <a:cs typeface="Times New Roman" pitchFamily="18" charset="0"/>
              </a:rPr>
              <a:t>sulphates</a:t>
            </a:r>
            <a:r>
              <a:rPr lang="en-US" dirty="0">
                <a:latin typeface="Times New Roman" pitchFamily="18" charset="0"/>
                <a:cs typeface="Times New Roman" pitchFamily="18" charset="0"/>
              </a:rPr>
              <a:t>. These insights can guide winemakers in optimizing production processes and help consumers make informed purchasing decisions. </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0909815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361950"/>
            <a:ext cx="7772400" cy="1603771"/>
          </a:xfrm>
        </p:spPr>
        <p:txBody>
          <a:bodyPr>
            <a:normAutofit fontScale="90000"/>
          </a:bodyPr>
          <a:lstStyle/>
          <a:p>
            <a:br>
              <a:rPr lang="en-IN" dirty="0">
                <a:latin typeface="Times New Roman" pitchFamily="18" charset="0"/>
                <a:cs typeface="Times New Roman" pitchFamily="18" charset="0"/>
              </a:rPr>
            </a:br>
            <a:br>
              <a:rPr lang="en-IN" dirty="0">
                <a:latin typeface="Times New Roman" pitchFamily="18" charset="0"/>
                <a:cs typeface="Times New Roman" pitchFamily="18" charset="0"/>
              </a:rPr>
            </a:br>
            <a:br>
              <a:rPr lang="en-IN" dirty="0">
                <a:latin typeface="Times New Roman" pitchFamily="18" charset="0"/>
                <a:cs typeface="Times New Roman" pitchFamily="18" charset="0"/>
              </a:rPr>
            </a:br>
            <a:r>
              <a:rPr lang="en-IN" dirty="0">
                <a:latin typeface="Times New Roman" pitchFamily="18" charset="0"/>
                <a:cs typeface="Times New Roman" pitchFamily="18" charset="0"/>
              </a:rPr>
              <a:t>              </a:t>
            </a:r>
            <a:r>
              <a:rPr lang="en-IN" b="1" dirty="0">
                <a:latin typeface="Times New Roman" pitchFamily="18" charset="0"/>
                <a:cs typeface="Times New Roman" pitchFamily="18" charset="0"/>
              </a:rPr>
              <a:t>Future Enhancement</a:t>
            </a:r>
            <a:br>
              <a:rPr lang="en-IN" dirty="0">
                <a:latin typeface="Times New Roman" pitchFamily="18" charset="0"/>
                <a:cs typeface="Times New Roman" pitchFamily="18" charset="0"/>
              </a:rPr>
            </a:br>
            <a:endParaRPr lang="en-IN" dirty="0"/>
          </a:p>
        </p:txBody>
      </p:sp>
      <p:sp>
        <p:nvSpPr>
          <p:cNvPr id="7" name="Rectangle 6"/>
          <p:cNvSpPr/>
          <p:nvPr/>
        </p:nvSpPr>
        <p:spPr>
          <a:xfrm>
            <a:off x="228600" y="1581150"/>
            <a:ext cx="8229600" cy="3139321"/>
          </a:xfrm>
          <a:prstGeom prst="rect">
            <a:avLst/>
          </a:prstGeom>
        </p:spPr>
        <p:txBody>
          <a:bodyPr wrap="square">
            <a:spAutoFit/>
          </a:bodyPr>
          <a:lstStyle/>
          <a:p>
            <a:pPr marL="285750" indent="-285750">
              <a:buFont typeface="Wingdings" pitchFamily="2" charset="2"/>
              <a:buChar char="Ø"/>
            </a:pPr>
            <a:r>
              <a:rPr lang="en-US" dirty="0">
                <a:latin typeface="Times New Roman" pitchFamily="18" charset="0"/>
                <a:cs typeface="Times New Roman" pitchFamily="18" charset="0"/>
              </a:rPr>
              <a:t>Leveraging larger and more diverse datasets, encompassing global wine varieties, vintages, and winemaking methods, could significantly improve the model’s accuracy and generalizability.</a:t>
            </a:r>
          </a:p>
          <a:p>
            <a:r>
              <a:rPr lang="en-US" dirty="0">
                <a:latin typeface="Times New Roman" pitchFamily="18" charset="0"/>
                <a:cs typeface="Times New Roman" pitchFamily="18" charset="0"/>
              </a:rPr>
              <a:t> </a:t>
            </a:r>
          </a:p>
          <a:p>
            <a:pPr marL="285750" indent="-285750">
              <a:buFont typeface="Wingdings" pitchFamily="2" charset="2"/>
              <a:buChar char="Ø"/>
            </a:pPr>
            <a:r>
              <a:rPr lang="en-US" dirty="0">
                <a:latin typeface="Times New Roman" pitchFamily="18" charset="0"/>
                <a:cs typeface="Times New Roman" pitchFamily="18" charset="0"/>
              </a:rPr>
              <a:t>Integrating AI-driven insights to analyze how each feature impacts wine quality predictions would enhance the model's interpretability, providing users with a clearer understanding of why a particular quality score was given.</a:t>
            </a:r>
          </a:p>
          <a:p>
            <a:pPr marL="285750" indent="-285750">
              <a:buFont typeface="Wingdings" pitchFamily="2" charset="2"/>
              <a:buChar char="Ø"/>
            </a:pPr>
            <a:endParaRPr lang="en-US" dirty="0">
              <a:latin typeface="Times New Roman" pitchFamily="18" charset="0"/>
              <a:cs typeface="Times New Roman" pitchFamily="18" charset="0"/>
            </a:endParaRPr>
          </a:p>
          <a:p>
            <a:pPr marL="285750" indent="-285750">
              <a:buFont typeface="Wingdings" pitchFamily="2" charset="2"/>
              <a:buChar char="Ø"/>
            </a:pPr>
            <a:r>
              <a:rPr lang="en-US" dirty="0">
                <a:latin typeface="Times New Roman" pitchFamily="18" charset="0"/>
                <a:cs typeface="Times New Roman" pitchFamily="18" charset="0"/>
              </a:rPr>
              <a:t> Additionally, incorporating visualizations of feature importance could further enrich the user experience, allowing users to visually explore the factors influencing wine quality and deepening their engagement with the predictions.</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4709102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237D7-7A01-1427-3BF8-8516FE982860}"/>
              </a:ext>
            </a:extLst>
          </p:cNvPr>
          <p:cNvSpPr txBox="1">
            <a:spLocks/>
          </p:cNvSpPr>
          <p:nvPr/>
        </p:nvSpPr>
        <p:spPr>
          <a:xfrm>
            <a:off x="0" y="438150"/>
            <a:ext cx="9144000" cy="457200"/>
          </a:xfrm>
          <a:prstGeom prst="rect">
            <a:avLst/>
          </a:prstGeom>
        </p:spPr>
        <p:txBody>
          <a:bodyPr>
            <a:no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n-US" sz="3600" b="1" dirty="0">
                <a:solidFill>
                  <a:schemeClr val="accent5">
                    <a:lumMod val="75000"/>
                  </a:schemeClr>
                </a:solidFill>
                <a:latin typeface="Times New Roman" panose="02020603050405020304" pitchFamily="18" charset="0"/>
                <a:ea typeface="Times New Roman" panose="02020603050405020304" pitchFamily="18" charset="0"/>
              </a:rPr>
              <a:t>Reference/</a:t>
            </a:r>
            <a:r>
              <a:rPr lang="en-IN" sz="3600" b="1" dirty="0">
                <a:latin typeface="Times New Roman" pitchFamily="18" charset="0"/>
                <a:cs typeface="Times New Roman" pitchFamily="18" charset="0"/>
              </a:rPr>
              <a:t>Bibliography</a:t>
            </a:r>
          </a:p>
          <a:p>
            <a:pPr algn="ctr"/>
            <a:endParaRPr lang="en-IN" sz="3600" dirty="0">
              <a:solidFill>
                <a:schemeClr val="accent5">
                  <a:lumMod val="75000"/>
                </a:schemeClr>
              </a:solidFill>
            </a:endParaRPr>
          </a:p>
        </p:txBody>
      </p:sp>
      <p:sp>
        <p:nvSpPr>
          <p:cNvPr id="3" name="Content Placeholder 2">
            <a:extLst>
              <a:ext uri="{FF2B5EF4-FFF2-40B4-BE49-F238E27FC236}">
                <a16:creationId xmlns:a16="http://schemas.microsoft.com/office/drawing/2014/main" id="{CC0DE7C6-F601-60F9-42AA-E1E906E47BCC}"/>
              </a:ext>
            </a:extLst>
          </p:cNvPr>
          <p:cNvSpPr txBox="1">
            <a:spLocks/>
          </p:cNvSpPr>
          <p:nvPr/>
        </p:nvSpPr>
        <p:spPr>
          <a:xfrm>
            <a:off x="457200" y="1200150"/>
            <a:ext cx="8229600" cy="3657600"/>
          </a:xfrm>
          <a:prstGeom prst="rect">
            <a:avLst/>
          </a:prstGeom>
        </p:spPr>
        <p:txBody>
          <a:bodyPr>
            <a:normAutofit fontScale="625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2900" marR="345440" indent="-342900">
              <a:lnSpc>
                <a:spcPct val="150000"/>
              </a:lnSpc>
              <a:buFont typeface="Symbol" panose="05050102010706020507" pitchFamily="18" charset="2"/>
              <a:buChar char=""/>
            </a:pPr>
            <a:r>
              <a:rPr lang="en-US" sz="1800" kern="1800" dirty="0">
                <a:solidFill>
                  <a:srgbClr val="333333"/>
                </a:solidFill>
                <a:highlight>
                  <a:srgbClr val="FFFFFF"/>
                </a:highlight>
                <a:latin typeface="Times New Roman" panose="02020603050405020304" pitchFamily="18" charset="0"/>
                <a:ea typeface="Times New Roman" panose="02020603050405020304" pitchFamily="18" charset="0"/>
              </a:rPr>
              <a:t>A Machine Learning Based Approach for Wine Quality Prediction:</a:t>
            </a:r>
            <a:r>
              <a:rPr lang="en-US" sz="1800" dirty="0">
                <a:solidFill>
                  <a:srgbClr val="000000"/>
                </a:solidFill>
                <a:highlight>
                  <a:srgbClr val="FFFFFF"/>
                </a:highlight>
                <a:latin typeface="Times New Roman" panose="02020603050405020304" pitchFamily="18" charset="0"/>
                <a:ea typeface="Times New Roman" panose="02020603050405020304" pitchFamily="18" charset="0"/>
              </a:rPr>
              <a:t> </a:t>
            </a:r>
            <a:r>
              <a:rPr lang="en-US" sz="1800" u="sng" kern="1800" dirty="0">
                <a:solidFill>
                  <a:srgbClr val="000000"/>
                </a:solidFill>
                <a:highlight>
                  <a:srgbClr val="FFFFFF"/>
                </a:highlight>
                <a:latin typeface="Times New Roman" panose="02020603050405020304" pitchFamily="18" charset="0"/>
                <a:ea typeface="Times New Roman" panose="02020603050405020304" pitchFamily="18" charset="0"/>
                <a:hlinkClick r:id="rId2"/>
              </a:rPr>
              <a:t>https://ieeexplore.ieee.org/document/9908870</a:t>
            </a:r>
            <a:r>
              <a:rPr lang="en-US" sz="1800" kern="1800" dirty="0">
                <a:solidFill>
                  <a:srgbClr val="333333"/>
                </a:solidFill>
                <a:highlight>
                  <a:srgbClr val="FFFFFF"/>
                </a:highlight>
                <a:latin typeface="Times New Roman" panose="02020603050405020304" pitchFamily="18" charset="0"/>
                <a:ea typeface="Times New Roman" panose="02020603050405020304" pitchFamily="18" charset="0"/>
              </a:rPr>
              <a:t> </a:t>
            </a:r>
          </a:p>
          <a:p>
            <a:pPr marL="0" marR="345440" indent="0">
              <a:lnSpc>
                <a:spcPct val="150000"/>
              </a:lnSpc>
              <a:buNone/>
            </a:pPr>
            <a:endParaRPr lang="en-IN" sz="1800" dirty="0">
              <a:highlight>
                <a:srgbClr val="FFFFFF"/>
              </a:highlight>
              <a:latin typeface="Times New Roman" panose="02020603050405020304" pitchFamily="18" charset="0"/>
              <a:ea typeface="Times New Roman" panose="02020603050405020304" pitchFamily="18" charset="0"/>
            </a:endParaRPr>
          </a:p>
          <a:p>
            <a:pPr marL="342900" marR="345440" indent="-342900">
              <a:lnSpc>
                <a:spcPct val="150000"/>
              </a:lnSpc>
              <a:spcBef>
                <a:spcPts val="30"/>
              </a:spcBef>
              <a:buFont typeface="Symbol" panose="05050102010706020507" pitchFamily="18" charset="2"/>
              <a:buChar char=""/>
            </a:pPr>
            <a:r>
              <a:rPr lang="en-US" sz="1800" dirty="0">
                <a:solidFill>
                  <a:srgbClr val="333333"/>
                </a:solidFill>
                <a:highlight>
                  <a:srgbClr val="FFFFFF"/>
                </a:highlight>
                <a:latin typeface="Times New Roman" panose="02020603050405020304" pitchFamily="18" charset="0"/>
                <a:ea typeface="Times New Roman" panose="02020603050405020304" pitchFamily="18" charset="0"/>
              </a:rPr>
              <a:t>Enhancing red wine quality prediction through Machine Learning approaches with </a:t>
            </a:r>
            <a:r>
              <a:rPr lang="en-US" sz="1800" dirty="0" err="1">
                <a:solidFill>
                  <a:srgbClr val="333333"/>
                </a:solidFill>
                <a:highlight>
                  <a:srgbClr val="FFFFFF"/>
                </a:highlight>
                <a:latin typeface="Times New Roman" panose="02020603050405020304" pitchFamily="18" charset="0"/>
                <a:ea typeface="Times New Roman" panose="02020603050405020304" pitchFamily="18" charset="0"/>
              </a:rPr>
              <a:t>Hyperparameters</a:t>
            </a:r>
            <a:r>
              <a:rPr lang="en-US" sz="1800" dirty="0">
                <a:solidFill>
                  <a:srgbClr val="333333"/>
                </a:solidFill>
                <a:highlight>
                  <a:srgbClr val="FFFFFF"/>
                </a:highlight>
                <a:latin typeface="Times New Roman" panose="02020603050405020304" pitchFamily="18" charset="0"/>
                <a:ea typeface="Times New Roman" panose="02020603050405020304" pitchFamily="18" charset="0"/>
              </a:rPr>
              <a:t> optimization technique:</a:t>
            </a:r>
            <a:r>
              <a:rPr lang="en-US" sz="1800" dirty="0">
                <a:solidFill>
                  <a:srgbClr val="000000"/>
                </a:solidFill>
                <a:highlight>
                  <a:srgbClr val="FFFFFF"/>
                </a:highlight>
                <a:latin typeface="Times New Roman" panose="02020603050405020304" pitchFamily="18" charset="0"/>
                <a:ea typeface="Times New Roman" panose="02020603050405020304" pitchFamily="18" charset="0"/>
              </a:rPr>
              <a:t> </a:t>
            </a:r>
            <a:r>
              <a:rPr lang="en-US" sz="1800" u="sng" dirty="0">
                <a:solidFill>
                  <a:srgbClr val="000000"/>
                </a:solidFill>
                <a:highlight>
                  <a:srgbClr val="FFFFFF"/>
                </a:highlight>
                <a:latin typeface="Times New Roman" panose="02020603050405020304" pitchFamily="18" charset="0"/>
                <a:ea typeface="Times New Roman" panose="02020603050405020304" pitchFamily="18" charset="0"/>
                <a:hlinkClick r:id="rId3"/>
              </a:rPr>
              <a:t>https://ieeexplore.ieee.org/document/10157719</a:t>
            </a:r>
            <a:endParaRPr lang="en-IN" sz="1800" dirty="0">
              <a:highlight>
                <a:srgbClr val="FFFFFF"/>
              </a:highlight>
              <a:latin typeface="Times New Roman" panose="02020603050405020304" pitchFamily="18" charset="0"/>
              <a:ea typeface="Times New Roman" panose="02020603050405020304" pitchFamily="18" charset="0"/>
            </a:endParaRPr>
          </a:p>
          <a:p>
            <a:pPr marL="342900" marR="345440" indent="-342900">
              <a:lnSpc>
                <a:spcPts val="2850"/>
              </a:lnSpc>
              <a:spcBef>
                <a:spcPts val="355"/>
              </a:spcBef>
              <a:buFont typeface="Symbol" panose="05050102010706020507" pitchFamily="18" charset="2"/>
              <a:buChar char=""/>
            </a:pPr>
            <a:r>
              <a:rPr lang="en-US" sz="1800" kern="0" dirty="0">
                <a:solidFill>
                  <a:srgbClr val="333333"/>
                </a:solidFill>
                <a:highlight>
                  <a:srgbClr val="FFFFFF"/>
                </a:highlight>
                <a:latin typeface="Times New Roman" panose="02020603050405020304" pitchFamily="18" charset="0"/>
                <a:ea typeface="Times New Roman" panose="02020603050405020304" pitchFamily="18" charset="0"/>
              </a:rPr>
              <a:t>Machine learning and its applications: A review:</a:t>
            </a:r>
            <a:r>
              <a:rPr lang="en-US" sz="1800" b="1" kern="0" dirty="0">
                <a:solidFill>
                  <a:srgbClr val="000000"/>
                </a:solidFill>
                <a:highlight>
                  <a:srgbClr val="FFFFFF"/>
                </a:highlight>
                <a:latin typeface="Times New Roman" panose="02020603050405020304" pitchFamily="18" charset="0"/>
                <a:ea typeface="Times New Roman" panose="02020603050405020304" pitchFamily="18" charset="0"/>
              </a:rPr>
              <a:t> </a:t>
            </a:r>
            <a:r>
              <a:rPr lang="en-US" sz="1800" u="sng" kern="0" dirty="0">
                <a:solidFill>
                  <a:srgbClr val="000000"/>
                </a:solidFill>
                <a:highlight>
                  <a:srgbClr val="FFFFFF"/>
                </a:highlight>
                <a:latin typeface="Times New Roman" panose="02020603050405020304" pitchFamily="18" charset="0"/>
                <a:ea typeface="Times New Roman" panose="02020603050405020304" pitchFamily="18" charset="0"/>
                <a:hlinkClick r:id="rId4"/>
              </a:rPr>
              <a:t>https://ieeexplore.ieee.org/document/8070809</a:t>
            </a:r>
            <a:endParaRPr lang="en-IN" sz="1800" b="1" kern="0" dirty="0">
              <a:highlight>
                <a:srgbClr val="FFFFFF"/>
              </a:highlight>
              <a:latin typeface="Times New Roman" panose="02020603050405020304" pitchFamily="18" charset="0"/>
              <a:ea typeface="Times New Roman" panose="02020603050405020304" pitchFamily="18" charset="0"/>
            </a:endParaRPr>
          </a:p>
          <a:p>
            <a:pPr marL="342900" marR="345440" indent="-342900">
              <a:lnSpc>
                <a:spcPts val="2850"/>
              </a:lnSpc>
              <a:spcBef>
                <a:spcPts val="355"/>
              </a:spcBef>
              <a:buFont typeface="Symbol" panose="05050102010706020507" pitchFamily="18" charset="2"/>
              <a:buChar char=""/>
            </a:pPr>
            <a:r>
              <a:rPr lang="en-US" sz="1800" kern="0" dirty="0">
                <a:solidFill>
                  <a:srgbClr val="333333"/>
                </a:solidFill>
                <a:highlight>
                  <a:srgbClr val="FFFFFF"/>
                </a:highlight>
                <a:latin typeface="Times New Roman" panose="02020603050405020304" pitchFamily="18" charset="0"/>
                <a:ea typeface="Times New Roman" panose="02020603050405020304" pitchFamily="18" charset="0"/>
              </a:rPr>
              <a:t>Application of Random Forest Algorithm on Feature Subset Selection and Classification and </a:t>
            </a:r>
            <a:r>
              <a:rPr lang="en-IN" sz="1800" b="1" kern="0" dirty="0">
                <a:highlight>
                  <a:srgbClr val="FFFFFF"/>
                </a:highlight>
                <a:latin typeface="Times New Roman" panose="02020603050405020304" pitchFamily="18" charset="0"/>
                <a:ea typeface="Times New Roman" panose="02020603050405020304" pitchFamily="18" charset="0"/>
              </a:rPr>
              <a:t> </a:t>
            </a:r>
            <a:r>
              <a:rPr lang="en-US" sz="1800" kern="0" dirty="0">
                <a:solidFill>
                  <a:srgbClr val="333333"/>
                </a:solidFill>
                <a:highlight>
                  <a:srgbClr val="FFFFFF"/>
                </a:highlight>
                <a:latin typeface="Times New Roman" panose="02020603050405020304" pitchFamily="18" charset="0"/>
                <a:ea typeface="Times New Roman" panose="02020603050405020304" pitchFamily="18" charset="0"/>
              </a:rPr>
              <a:t>Regression:</a:t>
            </a:r>
            <a:r>
              <a:rPr lang="en-US" sz="1800" b="1" kern="0" dirty="0">
                <a:solidFill>
                  <a:srgbClr val="000000"/>
                </a:solidFill>
                <a:highlight>
                  <a:srgbClr val="FFFFFF"/>
                </a:highlight>
                <a:latin typeface="Times New Roman" panose="02020603050405020304" pitchFamily="18" charset="0"/>
                <a:ea typeface="Times New Roman" panose="02020603050405020304" pitchFamily="18" charset="0"/>
              </a:rPr>
              <a:t> </a:t>
            </a:r>
            <a:r>
              <a:rPr lang="en-US" sz="1800" u="sng" kern="0" dirty="0">
                <a:solidFill>
                  <a:srgbClr val="000000"/>
                </a:solidFill>
                <a:highlight>
                  <a:srgbClr val="FFFFFF"/>
                </a:highlight>
                <a:latin typeface="Times New Roman" panose="02020603050405020304" pitchFamily="18" charset="0"/>
                <a:ea typeface="Times New Roman" panose="02020603050405020304" pitchFamily="18" charset="0"/>
                <a:hlinkClick r:id="rId5"/>
              </a:rPr>
              <a:t>https://ieeexplore.ieee.org/document/8074494</a:t>
            </a:r>
            <a:endParaRPr lang="en-IN" sz="1800" b="1" kern="0" dirty="0">
              <a:highlight>
                <a:srgbClr val="FFFFFF"/>
              </a:highlight>
              <a:latin typeface="Times New Roman" panose="02020603050405020304" pitchFamily="18" charset="0"/>
              <a:ea typeface="Times New Roman" panose="02020603050405020304" pitchFamily="18" charset="0"/>
            </a:endParaRPr>
          </a:p>
          <a:p>
            <a:pPr marL="342900" marR="345440" indent="-342900">
              <a:lnSpc>
                <a:spcPts val="2850"/>
              </a:lnSpc>
              <a:spcBef>
                <a:spcPts val="355"/>
              </a:spcBef>
              <a:buFont typeface="Symbol" panose="05050102010706020507" pitchFamily="18" charset="2"/>
              <a:buChar char=""/>
            </a:pPr>
            <a:r>
              <a:rPr lang="en-US" sz="1800" kern="0" dirty="0">
                <a:solidFill>
                  <a:srgbClr val="333333"/>
                </a:solidFill>
                <a:highlight>
                  <a:srgbClr val="FFFFFF"/>
                </a:highlight>
                <a:latin typeface="Times New Roman" panose="02020603050405020304" pitchFamily="18" charset="0"/>
                <a:ea typeface="Times New Roman" panose="02020603050405020304" pitchFamily="18" charset="0"/>
              </a:rPr>
              <a:t>A Prediction Model for Quality of Red Wine through Explainable</a:t>
            </a:r>
            <a:r>
              <a:rPr lang="en-IN" sz="1800" b="1" kern="0" dirty="0">
                <a:highlight>
                  <a:srgbClr val="FFFFFF"/>
                </a:highlight>
                <a:latin typeface="Times New Roman" panose="02020603050405020304" pitchFamily="18" charset="0"/>
                <a:ea typeface="Times New Roman" panose="02020603050405020304" pitchFamily="18" charset="0"/>
              </a:rPr>
              <a:t> </a:t>
            </a:r>
            <a:r>
              <a:rPr lang="en-US" sz="1800" kern="0" dirty="0">
                <a:solidFill>
                  <a:srgbClr val="333333"/>
                </a:solidFill>
                <a:highlight>
                  <a:srgbClr val="FFFFFF"/>
                </a:highlight>
                <a:latin typeface="Times New Roman" panose="02020603050405020304" pitchFamily="18" charset="0"/>
                <a:ea typeface="Times New Roman" panose="02020603050405020304" pitchFamily="18" charset="0"/>
              </a:rPr>
              <a:t>Artificial Intelligence:</a:t>
            </a:r>
            <a:r>
              <a:rPr lang="en-US" sz="1800" b="1" kern="0" dirty="0">
                <a:solidFill>
                  <a:srgbClr val="000000"/>
                </a:solidFill>
                <a:highlight>
                  <a:srgbClr val="FFFFFF"/>
                </a:highlight>
                <a:latin typeface="Times New Roman" panose="02020603050405020304" pitchFamily="18" charset="0"/>
                <a:ea typeface="Times New Roman" panose="02020603050405020304" pitchFamily="18" charset="0"/>
              </a:rPr>
              <a:t> </a:t>
            </a:r>
            <a:r>
              <a:rPr lang="en-US" sz="1800" u="sng" kern="0" dirty="0">
                <a:solidFill>
                  <a:srgbClr val="000000"/>
                </a:solidFill>
                <a:highlight>
                  <a:srgbClr val="FFFFFF"/>
                </a:highlight>
                <a:latin typeface="Times New Roman" panose="02020603050405020304" pitchFamily="18" charset="0"/>
                <a:ea typeface="Times New Roman" panose="02020603050405020304" pitchFamily="18" charset="0"/>
                <a:hlinkClick r:id="rId6"/>
              </a:rPr>
              <a:t>https://ieeexplore.ieee.org/document/9916008</a:t>
            </a:r>
            <a:endParaRPr lang="en-IN" sz="1800" b="1" kern="0" dirty="0">
              <a:highlight>
                <a:srgbClr val="FFFFFF"/>
              </a:highlight>
              <a:latin typeface="Times New Roman" panose="02020603050405020304" pitchFamily="18" charset="0"/>
              <a:ea typeface="Times New Roman" panose="02020603050405020304" pitchFamily="18" charset="0"/>
            </a:endParaRPr>
          </a:p>
          <a:p>
            <a:pPr marL="342900" marR="345440" indent="-342900">
              <a:lnSpc>
                <a:spcPts val="2850"/>
              </a:lnSpc>
              <a:spcBef>
                <a:spcPts val="355"/>
              </a:spcBef>
              <a:buFont typeface="Symbol" panose="05050102010706020507" pitchFamily="18" charset="2"/>
              <a:buChar char=""/>
            </a:pPr>
            <a:r>
              <a:rPr lang="en-US" sz="1800" kern="0" dirty="0">
                <a:solidFill>
                  <a:srgbClr val="111111"/>
                </a:solidFill>
                <a:highlight>
                  <a:srgbClr val="FFFFFF"/>
                </a:highlight>
                <a:latin typeface="Times New Roman" panose="02020603050405020304" pitchFamily="18" charset="0"/>
                <a:ea typeface="Times New Roman" panose="02020603050405020304" pitchFamily="18" charset="0"/>
              </a:rPr>
              <a:t>A Machine Learning Based Approach for Wine Quality Prediction : </a:t>
            </a:r>
            <a:r>
              <a:rPr lang="en-US" sz="1800" u="sng" kern="0" dirty="0">
                <a:solidFill>
                  <a:srgbClr val="000000"/>
                </a:solidFill>
                <a:highlight>
                  <a:srgbClr val="FFFFFF"/>
                </a:highlight>
                <a:latin typeface="Times New Roman" panose="02020603050405020304" pitchFamily="18" charset="0"/>
                <a:ea typeface="Times New Roman" panose="02020603050405020304" pitchFamily="18" charset="0"/>
                <a:hlinkClick r:id="rId2"/>
              </a:rPr>
              <a:t>https://ieeexplore.ieee.org/document/9908870</a:t>
            </a:r>
            <a:endParaRPr lang="en-IN" sz="1800" b="1" kern="0" dirty="0">
              <a:highlight>
                <a:srgbClr val="FFFFFF"/>
              </a:highligh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8487096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0" name="Picture 2" descr="How To Write A Thank You Note In Five Easy Ste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4" y="1047750"/>
            <a:ext cx="6784975" cy="28590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646749D-8CAD-BCAA-F61A-D2CF0A628113}"/>
              </a:ext>
            </a:extLst>
          </p:cNvPr>
          <p:cNvSpPr>
            <a:spLocks noGrp="1"/>
          </p:cNvSpPr>
          <p:nvPr>
            <p:ph type="title" idx="4294967295"/>
          </p:nvPr>
        </p:nvSpPr>
        <p:spPr>
          <a:xfrm>
            <a:off x="0" y="457200"/>
            <a:ext cx="9144000" cy="666750"/>
          </a:xfrm>
        </p:spPr>
        <p:txBody>
          <a:bodyPr>
            <a:normAutofit fontScale="90000"/>
          </a:bodyPr>
          <a:lstStyle/>
          <a:p>
            <a:pPr algn="ctr"/>
            <a:r>
              <a:rPr lang="en-IN" b="1" dirty="0">
                <a:solidFill>
                  <a:schemeClr val="accent5">
                    <a:lumMod val="75000"/>
                  </a:schemeClr>
                </a:solidFill>
                <a:latin typeface="Times New Roman" pitchFamily="18" charset="0"/>
                <a:cs typeface="Times New Roman" pitchFamily="18" charset="0"/>
              </a:rPr>
              <a:t>Table of Content</a:t>
            </a:r>
          </a:p>
        </p:txBody>
      </p:sp>
      <p:sp>
        <p:nvSpPr>
          <p:cNvPr id="4" name="Content Placeholder 3">
            <a:extLst>
              <a:ext uri="{FF2B5EF4-FFF2-40B4-BE49-F238E27FC236}">
                <a16:creationId xmlns:a16="http://schemas.microsoft.com/office/drawing/2014/main" id="{3A8DEEDC-B7D2-915A-A6DC-3E7C107FFA53}"/>
              </a:ext>
            </a:extLst>
          </p:cNvPr>
          <p:cNvSpPr>
            <a:spLocks noGrp="1"/>
          </p:cNvSpPr>
          <p:nvPr>
            <p:ph idx="4294967295"/>
          </p:nvPr>
        </p:nvSpPr>
        <p:spPr>
          <a:xfrm>
            <a:off x="228600" y="1123950"/>
            <a:ext cx="8915400" cy="3886200"/>
          </a:xfrm>
        </p:spPr>
        <p:txBody>
          <a:bodyPr>
            <a:normAutofit fontScale="92500" lnSpcReduction="20000"/>
          </a:bodyPr>
          <a:lstStyle/>
          <a:p>
            <a:pPr marL="342900" indent="-342900">
              <a:buFont typeface="+mj-lt"/>
              <a:buAutoNum type="arabicPeriod"/>
            </a:pPr>
            <a:r>
              <a:rPr lang="en-IN" sz="1800" dirty="0">
                <a:latin typeface="Times New Roman" pitchFamily="18" charset="0"/>
                <a:cs typeface="Times New Roman" pitchFamily="18" charset="0"/>
              </a:rPr>
              <a:t>Abstract</a:t>
            </a:r>
          </a:p>
          <a:p>
            <a:pPr marL="342900" indent="-342900">
              <a:buFont typeface="+mj-lt"/>
              <a:buAutoNum type="arabicPeriod"/>
            </a:pPr>
            <a:r>
              <a:rPr lang="en-IN" sz="1800" dirty="0">
                <a:latin typeface="Times New Roman" pitchFamily="18" charset="0"/>
                <a:cs typeface="Times New Roman" pitchFamily="18" charset="0"/>
              </a:rPr>
              <a:t>Introduction about Project</a:t>
            </a:r>
          </a:p>
          <a:p>
            <a:pPr marL="342900" indent="-342900">
              <a:buFont typeface="+mj-lt"/>
              <a:buAutoNum type="arabicPeriod"/>
            </a:pPr>
            <a:r>
              <a:rPr lang="en-IN" sz="1800" dirty="0">
                <a:latin typeface="Times New Roman" pitchFamily="18" charset="0"/>
                <a:cs typeface="Times New Roman" pitchFamily="18" charset="0"/>
              </a:rPr>
              <a:t>Literature survey</a:t>
            </a:r>
          </a:p>
          <a:p>
            <a:pPr marL="342900" indent="-342900">
              <a:buFont typeface="+mj-lt"/>
              <a:buAutoNum type="arabicPeriod"/>
            </a:pPr>
            <a:r>
              <a:rPr lang="en-IN" sz="1800" dirty="0">
                <a:latin typeface="Times New Roman" pitchFamily="18" charset="0"/>
                <a:cs typeface="Times New Roman" pitchFamily="18" charset="0"/>
              </a:rPr>
              <a:t>Existing System</a:t>
            </a:r>
          </a:p>
          <a:p>
            <a:pPr marL="342900" indent="-342900">
              <a:buFont typeface="+mj-lt"/>
              <a:buAutoNum type="arabicPeriod"/>
            </a:pPr>
            <a:r>
              <a:rPr lang="en-IN" sz="1800" dirty="0">
                <a:latin typeface="Times New Roman" pitchFamily="18" charset="0"/>
                <a:cs typeface="Times New Roman" pitchFamily="18" charset="0"/>
              </a:rPr>
              <a:t>Proposed System (Project Scope, Objectives, Modules)</a:t>
            </a:r>
          </a:p>
          <a:p>
            <a:pPr marL="342900" indent="-342900">
              <a:buFont typeface="+mj-lt"/>
              <a:buAutoNum type="arabicPeriod"/>
            </a:pPr>
            <a:r>
              <a:rPr lang="en-IN" sz="1800" dirty="0">
                <a:latin typeface="Times New Roman" pitchFamily="18" charset="0"/>
                <a:cs typeface="Times New Roman" pitchFamily="18" charset="0"/>
              </a:rPr>
              <a:t>Software Requirement Specification</a:t>
            </a:r>
          </a:p>
          <a:p>
            <a:pPr marL="342900" indent="-342900">
              <a:buFont typeface="+mj-lt"/>
              <a:buAutoNum type="arabicPeriod"/>
            </a:pPr>
            <a:r>
              <a:rPr lang="en-IN" sz="1800" dirty="0">
                <a:latin typeface="Times New Roman" pitchFamily="18" charset="0"/>
                <a:cs typeface="Times New Roman" pitchFamily="18" charset="0"/>
              </a:rPr>
              <a:t>Hardware Requirements</a:t>
            </a:r>
          </a:p>
          <a:p>
            <a:pPr marL="342900" indent="-342900">
              <a:buFont typeface="+mj-lt"/>
              <a:buAutoNum type="arabicPeriod"/>
            </a:pPr>
            <a:r>
              <a:rPr lang="en-IN" sz="1800" dirty="0">
                <a:latin typeface="Times New Roman" pitchFamily="18" charset="0"/>
                <a:cs typeface="Times New Roman" pitchFamily="18" charset="0"/>
              </a:rPr>
              <a:t>System Architecture</a:t>
            </a:r>
          </a:p>
          <a:p>
            <a:pPr marL="342900" indent="-342900">
              <a:buFont typeface="+mj-lt"/>
              <a:buAutoNum type="arabicPeriod"/>
            </a:pPr>
            <a:r>
              <a:rPr lang="en-IN" sz="1800" dirty="0">
                <a:latin typeface="Times New Roman" pitchFamily="18" charset="0"/>
                <a:cs typeface="Times New Roman" pitchFamily="18" charset="0"/>
              </a:rPr>
              <a:t>System Design</a:t>
            </a:r>
          </a:p>
          <a:p>
            <a:pPr marL="342900" indent="-342900">
              <a:buFont typeface="+mj-lt"/>
              <a:buAutoNum type="arabicPeriod"/>
            </a:pPr>
            <a:r>
              <a:rPr lang="en-IN" sz="1800" dirty="0">
                <a:latin typeface="Times New Roman" pitchFamily="18" charset="0"/>
                <a:cs typeface="Times New Roman" pitchFamily="18" charset="0"/>
              </a:rPr>
              <a:t>Output Screen</a:t>
            </a:r>
          </a:p>
          <a:p>
            <a:pPr marL="342900" indent="-342900">
              <a:buFont typeface="+mj-lt"/>
              <a:buAutoNum type="arabicPeriod"/>
            </a:pPr>
            <a:r>
              <a:rPr lang="en-IN" sz="1800" dirty="0">
                <a:latin typeface="Times New Roman" pitchFamily="18" charset="0"/>
                <a:cs typeface="Times New Roman" pitchFamily="18" charset="0"/>
              </a:rPr>
              <a:t>Conclusion</a:t>
            </a:r>
          </a:p>
          <a:p>
            <a:pPr marL="342900" indent="-342900">
              <a:buFont typeface="+mj-lt"/>
              <a:buAutoNum type="arabicPeriod"/>
            </a:pPr>
            <a:r>
              <a:rPr lang="en-IN" sz="1800" dirty="0">
                <a:latin typeface="Times New Roman" pitchFamily="18" charset="0"/>
                <a:cs typeface="Times New Roman" pitchFamily="18" charset="0"/>
              </a:rPr>
              <a:t>Future Enhancement</a:t>
            </a:r>
          </a:p>
          <a:p>
            <a:pPr marL="342900" indent="-342900">
              <a:buFont typeface="+mj-lt"/>
              <a:buAutoNum type="arabicPeriod"/>
            </a:pPr>
            <a:r>
              <a:rPr lang="en-IN" sz="1800" dirty="0">
                <a:latin typeface="Times New Roman" pitchFamily="18" charset="0"/>
                <a:cs typeface="Times New Roman" pitchFamily="18" charset="0"/>
              </a:rPr>
              <a:t>References/Bibliography</a:t>
            </a:r>
          </a:p>
        </p:txBody>
      </p:sp>
    </p:spTree>
    <p:extLst>
      <p:ext uri="{BB962C8B-B14F-4D97-AF65-F5344CB8AC3E}">
        <p14:creationId xmlns:p14="http://schemas.microsoft.com/office/powerpoint/2010/main" val="1414638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p:cNvSpPr>
          <p:nvPr/>
        </p:nvSpPr>
        <p:spPr>
          <a:xfrm>
            <a:off x="0" y="438150"/>
            <a:ext cx="9144000" cy="566822"/>
          </a:xfrm>
          <a:prstGeom prst="rect">
            <a:avLst/>
          </a:prstGeom>
        </p:spPr>
        <p:txBody>
          <a:bodyPr vert="horz" wrap="square" lIns="0" tIns="12700" rIns="0" bIns="0" rtlCol="0">
            <a:sp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marL="12700" algn="ctr">
              <a:spcBef>
                <a:spcPts val="100"/>
              </a:spcBef>
            </a:pPr>
            <a:r>
              <a:rPr lang="en-IN" sz="3600" b="1" spc="-5" dirty="0">
                <a:solidFill>
                  <a:schemeClr val="accent5">
                    <a:lumMod val="75000"/>
                  </a:schemeClr>
                </a:solidFill>
                <a:latin typeface="Times New Roman"/>
                <a:cs typeface="Times New Roman"/>
              </a:rPr>
              <a:t>Introduction </a:t>
            </a:r>
            <a:endParaRPr lang="en-IN" sz="3600" b="1" dirty="0">
              <a:solidFill>
                <a:schemeClr val="accent5">
                  <a:lumMod val="75000"/>
                </a:schemeClr>
              </a:solidFill>
              <a:latin typeface="Times New Roman"/>
              <a:cs typeface="Times New Roman"/>
            </a:endParaRPr>
          </a:p>
        </p:txBody>
      </p:sp>
      <p:sp>
        <p:nvSpPr>
          <p:cNvPr id="3" name="object 3"/>
          <p:cNvSpPr txBox="1"/>
          <p:nvPr/>
        </p:nvSpPr>
        <p:spPr>
          <a:xfrm>
            <a:off x="381000" y="1200152"/>
            <a:ext cx="8534400" cy="3349635"/>
          </a:xfrm>
          <a:prstGeom prst="rect">
            <a:avLst/>
          </a:prstGeom>
        </p:spPr>
        <p:txBody>
          <a:bodyPr vert="horz" wrap="square" lIns="0" tIns="12700" rIns="0" bIns="0" rtlCol="0">
            <a:spAutoFit/>
          </a:bodyPr>
          <a:lstStyle/>
          <a:p>
            <a:pPr marL="297815" marR="5080" indent="-285750">
              <a:lnSpc>
                <a:spcPct val="150000"/>
              </a:lnSpc>
              <a:spcBef>
                <a:spcPts val="100"/>
              </a:spcBef>
              <a:buFont typeface="Wingdings" panose="05000000000000000000" pitchFamily="2" charset="2"/>
              <a:buChar char="Ø"/>
              <a:tabLst>
                <a:tab pos="347980" algn="l"/>
                <a:tab pos="349250" algn="l"/>
                <a:tab pos="6748780" algn="l"/>
              </a:tabLst>
            </a:pPr>
            <a:r>
              <a:rPr lang="en-US" dirty="0">
                <a:latin typeface="Times New Roman" panose="02020603050405020304" pitchFamily="18" charset="0"/>
                <a:ea typeface="Calibri" panose="020F0502020204030204" pitchFamily="34" charset="0"/>
              </a:rPr>
              <a:t>Wine, derived from fermented grape and fruit juices, features a moderate alcohol content. Quality evaluation centers on taste and vintage, yet this process is labor-intensive, costly, and inefficient. Key parameters such as acidity levels, sugar content, sulfur dioxide, density, pH balance, </a:t>
            </a:r>
            <a:r>
              <a:rPr lang="en-US" dirty="0" err="1">
                <a:latin typeface="Times New Roman" panose="02020603050405020304" pitchFamily="18" charset="0"/>
                <a:ea typeface="Calibri" panose="020F0502020204030204" pitchFamily="34" charset="0"/>
              </a:rPr>
              <a:t>sulphates</a:t>
            </a:r>
            <a:r>
              <a:rPr lang="en-US" dirty="0">
                <a:latin typeface="Times New Roman" panose="02020603050405020304" pitchFamily="18" charset="0"/>
                <a:ea typeface="Calibri" panose="020F0502020204030204" pitchFamily="34" charset="0"/>
              </a:rPr>
              <a:t>, and alcohol define the composition and quality of wine.</a:t>
            </a:r>
          </a:p>
          <a:p>
            <a:pPr marL="297815" marR="5080" indent="-285750">
              <a:lnSpc>
                <a:spcPct val="150000"/>
              </a:lnSpc>
              <a:spcBef>
                <a:spcPts val="100"/>
              </a:spcBef>
              <a:buFont typeface="Wingdings" panose="05000000000000000000" pitchFamily="2" charset="2"/>
              <a:buChar char="Ø"/>
              <a:tabLst>
                <a:tab pos="347980" algn="l"/>
                <a:tab pos="349250" algn="l"/>
                <a:tab pos="6748780" algn="l"/>
              </a:tabLst>
            </a:pPr>
            <a:r>
              <a:rPr lang="en-US" dirty="0">
                <a:latin typeface="Times New Roman" pitchFamily="18" charset="0"/>
                <a:cs typeface="Times New Roman" pitchFamily="18" charset="0"/>
              </a:rPr>
              <a:t>Machine learning techniques are applied to predict wine quality by analyzing chemical properties from a dataset. Algorithms such as  Decision Trees and Random Forests are evaluated, and their performance is assessed using metrics like accuracy. The findings reveal that Random Forests demonstrate the highest prediction accuracy</a:t>
            </a:r>
            <a:endParaRPr lang="en-US" spc="-5" dirty="0">
              <a:latin typeface="Times New Roman" pitchFamily="18" charset="0"/>
              <a:cs typeface="Times New Roman" pitchFamily="18" charset="0"/>
            </a:endParaRPr>
          </a:p>
        </p:txBody>
      </p:sp>
    </p:spTree>
    <p:extLst>
      <p:ext uri="{BB962C8B-B14F-4D97-AF65-F5344CB8AC3E}">
        <p14:creationId xmlns:p14="http://schemas.microsoft.com/office/powerpoint/2010/main" val="1339403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0" y="-247650"/>
            <a:ext cx="9144000" cy="822325"/>
          </a:xfrm>
          <a:prstGeom prst="rect">
            <a:avLst/>
          </a:prstGeom>
        </p:spPr>
        <p:txBody>
          <a:bodyPr vert="horz" wrap="square" lIns="0" tIns="266700" rIns="0" bIns="0" rtlCol="0">
            <a:spAutoFit/>
          </a:bodyPr>
          <a:lstStyle/>
          <a:p>
            <a:pPr marL="12700" algn="ctr">
              <a:lnSpc>
                <a:spcPct val="100000"/>
              </a:lnSpc>
              <a:spcBef>
                <a:spcPts val="2100"/>
              </a:spcBef>
            </a:pPr>
            <a:r>
              <a:rPr sz="3600" b="1" spc="-10" dirty="0">
                <a:solidFill>
                  <a:schemeClr val="accent5">
                    <a:lumMod val="75000"/>
                  </a:schemeClr>
                </a:solidFill>
                <a:latin typeface="Times New Roman"/>
                <a:cs typeface="Times New Roman"/>
              </a:rPr>
              <a:t>Literature</a:t>
            </a:r>
            <a:r>
              <a:rPr sz="3600" b="1" spc="-50" dirty="0">
                <a:solidFill>
                  <a:schemeClr val="accent5">
                    <a:lumMod val="75000"/>
                  </a:schemeClr>
                </a:solidFill>
                <a:latin typeface="Times New Roman"/>
                <a:cs typeface="Times New Roman"/>
              </a:rPr>
              <a:t> </a:t>
            </a:r>
            <a:r>
              <a:rPr lang="en-IN" sz="3600" b="1" spc="-5" dirty="0">
                <a:solidFill>
                  <a:schemeClr val="accent5">
                    <a:lumMod val="75000"/>
                  </a:schemeClr>
                </a:solidFill>
                <a:latin typeface="Times New Roman"/>
                <a:cs typeface="Times New Roman"/>
              </a:rPr>
              <a:t>S</a:t>
            </a:r>
            <a:r>
              <a:rPr sz="3600" b="1" spc="-5" dirty="0" err="1">
                <a:solidFill>
                  <a:schemeClr val="accent5">
                    <a:lumMod val="75000"/>
                  </a:schemeClr>
                </a:solidFill>
                <a:latin typeface="Times New Roman"/>
                <a:cs typeface="Times New Roman"/>
              </a:rPr>
              <a:t>urvey</a:t>
            </a:r>
            <a:endParaRPr sz="3600" b="1" dirty="0">
              <a:solidFill>
                <a:schemeClr val="accent5">
                  <a:lumMod val="75000"/>
                </a:schemeClr>
              </a:solidFill>
              <a:latin typeface="Times New Roman"/>
              <a:cs typeface="Times New Roman"/>
            </a:endParaRPr>
          </a:p>
        </p:txBody>
      </p:sp>
      <p:graphicFrame>
        <p:nvGraphicFramePr>
          <p:cNvPr id="3" name="Table 2"/>
          <p:cNvGraphicFramePr>
            <a:graphicFrameLocks noGrp="1"/>
          </p:cNvGraphicFramePr>
          <p:nvPr>
            <p:extLst>
              <p:ext uri="{D42A27DB-BD31-4B8C-83A1-F6EECF244321}">
                <p14:modId xmlns:p14="http://schemas.microsoft.com/office/powerpoint/2010/main" val="3647090642"/>
              </p:ext>
            </p:extLst>
          </p:nvPr>
        </p:nvGraphicFramePr>
        <p:xfrm>
          <a:off x="152399" y="895350"/>
          <a:ext cx="8839200" cy="4114800"/>
        </p:xfrm>
        <a:graphic>
          <a:graphicData uri="http://schemas.openxmlformats.org/drawingml/2006/table">
            <a:tbl>
              <a:tblPr firstRow="1" firstCol="1" bandRow="1">
                <a:tableStyleId>{5C22544A-7EE6-4342-B048-85BDC9FD1C3A}</a:tableStyleId>
              </a:tblPr>
              <a:tblGrid>
                <a:gridCol w="537827">
                  <a:extLst>
                    <a:ext uri="{9D8B030D-6E8A-4147-A177-3AD203B41FA5}">
                      <a16:colId xmlns:a16="http://schemas.microsoft.com/office/drawing/2014/main" val="20000"/>
                    </a:ext>
                  </a:extLst>
                </a:gridCol>
                <a:gridCol w="1615760">
                  <a:extLst>
                    <a:ext uri="{9D8B030D-6E8A-4147-A177-3AD203B41FA5}">
                      <a16:colId xmlns:a16="http://schemas.microsoft.com/office/drawing/2014/main" val="20001"/>
                    </a:ext>
                  </a:extLst>
                </a:gridCol>
                <a:gridCol w="865992">
                  <a:extLst>
                    <a:ext uri="{9D8B030D-6E8A-4147-A177-3AD203B41FA5}">
                      <a16:colId xmlns:a16="http://schemas.microsoft.com/office/drawing/2014/main" val="20002"/>
                    </a:ext>
                  </a:extLst>
                </a:gridCol>
                <a:gridCol w="865992">
                  <a:extLst>
                    <a:ext uri="{9D8B030D-6E8A-4147-A177-3AD203B41FA5}">
                      <a16:colId xmlns:a16="http://schemas.microsoft.com/office/drawing/2014/main" val="20003"/>
                    </a:ext>
                  </a:extLst>
                </a:gridCol>
                <a:gridCol w="1615760">
                  <a:extLst>
                    <a:ext uri="{9D8B030D-6E8A-4147-A177-3AD203B41FA5}">
                      <a16:colId xmlns:a16="http://schemas.microsoft.com/office/drawing/2014/main" val="20004"/>
                    </a:ext>
                  </a:extLst>
                </a:gridCol>
                <a:gridCol w="1076414">
                  <a:extLst>
                    <a:ext uri="{9D8B030D-6E8A-4147-A177-3AD203B41FA5}">
                      <a16:colId xmlns:a16="http://schemas.microsoft.com/office/drawing/2014/main" val="20005"/>
                    </a:ext>
                  </a:extLst>
                </a:gridCol>
                <a:gridCol w="2261455">
                  <a:extLst>
                    <a:ext uri="{9D8B030D-6E8A-4147-A177-3AD203B41FA5}">
                      <a16:colId xmlns:a16="http://schemas.microsoft.com/office/drawing/2014/main" val="20006"/>
                    </a:ext>
                  </a:extLst>
                </a:gridCol>
              </a:tblGrid>
              <a:tr h="809331">
                <a:tc>
                  <a:txBody>
                    <a:bodyPr/>
                    <a:lstStyle/>
                    <a:p>
                      <a:pPr algn="ctr">
                        <a:lnSpc>
                          <a:spcPct val="115000"/>
                        </a:lnSpc>
                        <a:spcAft>
                          <a:spcPts val="0"/>
                        </a:spcAft>
                      </a:pPr>
                      <a:endParaRPr lang="en-IN" sz="900" dirty="0">
                        <a:effectLst/>
                      </a:endParaRPr>
                    </a:p>
                    <a:p>
                      <a:pPr algn="ctr">
                        <a:lnSpc>
                          <a:spcPct val="115000"/>
                        </a:lnSpc>
                        <a:spcAft>
                          <a:spcPts val="0"/>
                        </a:spcAft>
                      </a:pPr>
                      <a:endParaRPr lang="en-IN" sz="900" dirty="0">
                        <a:effectLst/>
                      </a:endParaRPr>
                    </a:p>
                    <a:p>
                      <a:pPr algn="ctr">
                        <a:lnSpc>
                          <a:spcPct val="115000"/>
                        </a:lnSpc>
                        <a:spcAft>
                          <a:spcPts val="0"/>
                        </a:spcAft>
                      </a:pPr>
                      <a:r>
                        <a:rPr lang="en-IN" sz="900" dirty="0">
                          <a:effectLst/>
                        </a:rPr>
                        <a:t>S NO</a:t>
                      </a:r>
                      <a:endParaRPr lang="en-IN" sz="1100" dirty="0">
                        <a:effectLst/>
                        <a:latin typeface="Calibri"/>
                        <a:ea typeface="Calibri"/>
                        <a:cs typeface="Times New Roman"/>
                      </a:endParaRPr>
                    </a:p>
                  </a:txBody>
                  <a:tcPr marL="68580" marR="68580" marT="0" marB="0"/>
                </a:tc>
                <a:tc>
                  <a:txBody>
                    <a:bodyPr/>
                    <a:lstStyle/>
                    <a:p>
                      <a:pPr algn="ctr">
                        <a:lnSpc>
                          <a:spcPct val="115000"/>
                        </a:lnSpc>
                        <a:spcAft>
                          <a:spcPts val="0"/>
                        </a:spcAft>
                      </a:pPr>
                      <a:endParaRPr lang="en-IN" sz="900" dirty="0">
                        <a:effectLst/>
                      </a:endParaRPr>
                    </a:p>
                    <a:p>
                      <a:pPr algn="ctr">
                        <a:lnSpc>
                          <a:spcPct val="115000"/>
                        </a:lnSpc>
                        <a:spcAft>
                          <a:spcPts val="0"/>
                        </a:spcAft>
                      </a:pPr>
                      <a:endParaRPr lang="en-IN" sz="900" dirty="0">
                        <a:effectLst/>
                      </a:endParaRPr>
                    </a:p>
                    <a:p>
                      <a:pPr algn="ctr">
                        <a:lnSpc>
                          <a:spcPct val="115000"/>
                        </a:lnSpc>
                        <a:spcAft>
                          <a:spcPts val="0"/>
                        </a:spcAft>
                      </a:pPr>
                      <a:r>
                        <a:rPr lang="en-IN" sz="900" dirty="0">
                          <a:effectLst/>
                        </a:rPr>
                        <a:t>Paper Title</a:t>
                      </a:r>
                      <a:endParaRPr lang="en-IN" sz="1100" dirty="0">
                        <a:effectLst/>
                        <a:latin typeface="Calibri"/>
                        <a:ea typeface="Calibri"/>
                        <a:cs typeface="Times New Roman"/>
                      </a:endParaRPr>
                    </a:p>
                  </a:txBody>
                  <a:tcPr marL="68580" marR="68580" marT="0" marB="0"/>
                </a:tc>
                <a:tc>
                  <a:txBody>
                    <a:bodyPr/>
                    <a:lstStyle/>
                    <a:p>
                      <a:pPr algn="ctr">
                        <a:lnSpc>
                          <a:spcPct val="115000"/>
                        </a:lnSpc>
                        <a:spcAft>
                          <a:spcPts val="0"/>
                        </a:spcAft>
                      </a:pPr>
                      <a:endParaRPr lang="en-IN" sz="900" dirty="0">
                        <a:effectLst/>
                      </a:endParaRPr>
                    </a:p>
                    <a:p>
                      <a:pPr algn="ctr">
                        <a:lnSpc>
                          <a:spcPct val="115000"/>
                        </a:lnSpc>
                        <a:spcAft>
                          <a:spcPts val="0"/>
                        </a:spcAft>
                      </a:pPr>
                      <a:r>
                        <a:rPr lang="en-IN" sz="900" dirty="0">
                          <a:effectLst/>
                        </a:rPr>
                        <a:t>Journal / conference</a:t>
                      </a:r>
                      <a:endParaRPr lang="en-IN" sz="1100" dirty="0">
                        <a:effectLst/>
                        <a:latin typeface="Calibri"/>
                        <a:ea typeface="Calibri"/>
                        <a:cs typeface="Times New Roman"/>
                      </a:endParaRPr>
                    </a:p>
                  </a:txBody>
                  <a:tcPr marL="68580" marR="68580" marT="0" marB="0"/>
                </a:tc>
                <a:tc>
                  <a:txBody>
                    <a:bodyPr/>
                    <a:lstStyle/>
                    <a:p>
                      <a:pPr algn="ctr">
                        <a:lnSpc>
                          <a:spcPct val="115000"/>
                        </a:lnSpc>
                        <a:spcAft>
                          <a:spcPts val="0"/>
                        </a:spcAft>
                      </a:pPr>
                      <a:endParaRPr lang="en-IN" sz="900" dirty="0">
                        <a:effectLst/>
                      </a:endParaRPr>
                    </a:p>
                    <a:p>
                      <a:pPr algn="ctr">
                        <a:lnSpc>
                          <a:spcPct val="115000"/>
                        </a:lnSpc>
                        <a:spcAft>
                          <a:spcPts val="0"/>
                        </a:spcAft>
                      </a:pPr>
                      <a:r>
                        <a:rPr lang="en-IN" sz="900" dirty="0">
                          <a:effectLst/>
                        </a:rPr>
                        <a:t>Year Published</a:t>
                      </a:r>
                      <a:endParaRPr lang="en-IN" sz="1100" dirty="0">
                        <a:effectLst/>
                        <a:latin typeface="Calibri"/>
                        <a:ea typeface="Calibri"/>
                        <a:cs typeface="Times New Roman"/>
                      </a:endParaRPr>
                    </a:p>
                  </a:txBody>
                  <a:tcPr marL="68580" marR="68580" marT="0" marB="0"/>
                </a:tc>
                <a:tc>
                  <a:txBody>
                    <a:bodyPr/>
                    <a:lstStyle/>
                    <a:p>
                      <a:pPr algn="ctr">
                        <a:lnSpc>
                          <a:spcPct val="115000"/>
                        </a:lnSpc>
                        <a:spcAft>
                          <a:spcPts val="0"/>
                        </a:spcAft>
                      </a:pPr>
                      <a:endParaRPr lang="en-IN" sz="900" dirty="0">
                        <a:effectLst/>
                      </a:endParaRPr>
                    </a:p>
                    <a:p>
                      <a:pPr algn="ctr">
                        <a:lnSpc>
                          <a:spcPct val="115000"/>
                        </a:lnSpc>
                        <a:spcAft>
                          <a:spcPts val="0"/>
                        </a:spcAft>
                      </a:pPr>
                      <a:endParaRPr lang="en-IN" sz="900" dirty="0">
                        <a:effectLst/>
                      </a:endParaRPr>
                    </a:p>
                    <a:p>
                      <a:pPr algn="ctr">
                        <a:lnSpc>
                          <a:spcPct val="115000"/>
                        </a:lnSpc>
                        <a:spcAft>
                          <a:spcPts val="0"/>
                        </a:spcAft>
                      </a:pPr>
                      <a:r>
                        <a:rPr lang="en-IN" sz="900" dirty="0">
                          <a:effectLst/>
                        </a:rPr>
                        <a:t>Abstract</a:t>
                      </a:r>
                      <a:endParaRPr lang="en-IN" sz="1100" dirty="0">
                        <a:effectLst/>
                        <a:latin typeface="Calibri"/>
                        <a:ea typeface="Calibri"/>
                        <a:cs typeface="Times New Roman"/>
                      </a:endParaRPr>
                    </a:p>
                  </a:txBody>
                  <a:tcPr marL="68580" marR="68580" marT="0" marB="0"/>
                </a:tc>
                <a:tc>
                  <a:txBody>
                    <a:bodyPr/>
                    <a:lstStyle/>
                    <a:p>
                      <a:pPr algn="ctr">
                        <a:lnSpc>
                          <a:spcPct val="115000"/>
                        </a:lnSpc>
                        <a:spcAft>
                          <a:spcPts val="0"/>
                        </a:spcAft>
                      </a:pPr>
                      <a:endParaRPr lang="en-IN" sz="900" dirty="0">
                        <a:effectLst/>
                      </a:endParaRPr>
                    </a:p>
                    <a:p>
                      <a:pPr algn="ctr">
                        <a:lnSpc>
                          <a:spcPct val="115000"/>
                        </a:lnSpc>
                        <a:spcAft>
                          <a:spcPts val="0"/>
                        </a:spcAft>
                      </a:pPr>
                      <a:r>
                        <a:rPr lang="en-IN" sz="900" dirty="0">
                          <a:effectLst/>
                        </a:rPr>
                        <a:t>Methodologies/Technologies</a:t>
                      </a:r>
                      <a:endParaRPr lang="en-IN" sz="1100" dirty="0">
                        <a:effectLst/>
                        <a:latin typeface="Calibri"/>
                        <a:ea typeface="Calibri"/>
                        <a:cs typeface="Times New Roman"/>
                      </a:endParaRPr>
                    </a:p>
                  </a:txBody>
                  <a:tcPr marL="68580" marR="68580" marT="0" marB="0"/>
                </a:tc>
                <a:tc>
                  <a:txBody>
                    <a:bodyPr/>
                    <a:lstStyle/>
                    <a:p>
                      <a:pPr algn="ctr">
                        <a:lnSpc>
                          <a:spcPct val="115000"/>
                        </a:lnSpc>
                        <a:spcAft>
                          <a:spcPts val="0"/>
                        </a:spcAft>
                      </a:pPr>
                      <a:endParaRPr lang="en-IN" sz="900" dirty="0">
                        <a:effectLst/>
                      </a:endParaRPr>
                    </a:p>
                    <a:p>
                      <a:pPr algn="ctr">
                        <a:lnSpc>
                          <a:spcPct val="115000"/>
                        </a:lnSpc>
                        <a:spcAft>
                          <a:spcPts val="0"/>
                        </a:spcAft>
                      </a:pPr>
                      <a:endParaRPr lang="en-IN" sz="900" dirty="0">
                        <a:effectLst/>
                      </a:endParaRPr>
                    </a:p>
                    <a:p>
                      <a:pPr algn="ctr">
                        <a:lnSpc>
                          <a:spcPct val="115000"/>
                        </a:lnSpc>
                        <a:spcAft>
                          <a:spcPts val="0"/>
                        </a:spcAft>
                      </a:pPr>
                      <a:r>
                        <a:rPr lang="en-IN" sz="900" dirty="0">
                          <a:effectLst/>
                        </a:rPr>
                        <a:t>Conclusion</a:t>
                      </a:r>
                      <a:endParaRPr lang="en-IN"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60723">
                <a:tc>
                  <a:txBody>
                    <a:bodyPr/>
                    <a:lstStyle/>
                    <a:p>
                      <a:pPr algn="ctr">
                        <a:lnSpc>
                          <a:spcPct val="115000"/>
                        </a:lnSpc>
                        <a:spcAft>
                          <a:spcPts val="0"/>
                        </a:spcAft>
                      </a:pPr>
                      <a:endParaRPr lang="en-IN" sz="900" dirty="0">
                        <a:effectLst/>
                      </a:endParaRPr>
                    </a:p>
                    <a:p>
                      <a:pPr algn="ctr">
                        <a:lnSpc>
                          <a:spcPct val="115000"/>
                        </a:lnSpc>
                        <a:spcAft>
                          <a:spcPts val="0"/>
                        </a:spcAft>
                      </a:pPr>
                      <a:endParaRPr lang="en-IN" sz="900" dirty="0">
                        <a:effectLst/>
                      </a:endParaRPr>
                    </a:p>
                    <a:p>
                      <a:pPr algn="ctr">
                        <a:lnSpc>
                          <a:spcPct val="115000"/>
                        </a:lnSpc>
                        <a:spcAft>
                          <a:spcPts val="0"/>
                        </a:spcAft>
                      </a:pPr>
                      <a:endParaRPr lang="en-IN" sz="900" dirty="0">
                        <a:effectLst/>
                      </a:endParaRPr>
                    </a:p>
                    <a:p>
                      <a:pPr algn="ctr">
                        <a:lnSpc>
                          <a:spcPct val="115000"/>
                        </a:lnSpc>
                        <a:spcAft>
                          <a:spcPts val="0"/>
                        </a:spcAft>
                      </a:pPr>
                      <a:endParaRPr lang="en-IN" sz="900" dirty="0">
                        <a:effectLst/>
                      </a:endParaRPr>
                    </a:p>
                    <a:p>
                      <a:pPr algn="ctr">
                        <a:lnSpc>
                          <a:spcPct val="115000"/>
                        </a:lnSpc>
                        <a:spcAft>
                          <a:spcPts val="0"/>
                        </a:spcAft>
                      </a:pPr>
                      <a:r>
                        <a:rPr lang="en-IN" sz="900" dirty="0">
                          <a:effectLst/>
                        </a:rPr>
                        <a:t>1</a:t>
                      </a:r>
                      <a:endParaRPr lang="en-IN" sz="1100" dirty="0">
                        <a:effectLst/>
                        <a:latin typeface="Calibri"/>
                        <a:ea typeface="Calibri"/>
                        <a:cs typeface="Times New Roman"/>
                      </a:endParaRPr>
                    </a:p>
                  </a:txBody>
                  <a:tcPr marL="68580" marR="68580" marT="0" marB="0"/>
                </a:tc>
                <a:tc>
                  <a:txBody>
                    <a:bodyPr/>
                    <a:lstStyle/>
                    <a:p>
                      <a:pPr algn="ctr">
                        <a:lnSpc>
                          <a:spcPct val="115000"/>
                        </a:lnSpc>
                        <a:spcAft>
                          <a:spcPts val="0"/>
                        </a:spcAft>
                      </a:pPr>
                      <a:endParaRPr lang="en-IN" sz="900" dirty="0">
                        <a:effectLst/>
                      </a:endParaRPr>
                    </a:p>
                    <a:p>
                      <a:pPr algn="ctr">
                        <a:lnSpc>
                          <a:spcPct val="115000"/>
                        </a:lnSpc>
                        <a:spcAft>
                          <a:spcPts val="0"/>
                        </a:spcAft>
                      </a:pPr>
                      <a:endParaRPr lang="en-IN" sz="900" dirty="0">
                        <a:effectLst/>
                      </a:endParaRPr>
                    </a:p>
                    <a:p>
                      <a:pPr algn="ctr">
                        <a:lnSpc>
                          <a:spcPct val="115000"/>
                        </a:lnSpc>
                        <a:spcAft>
                          <a:spcPts val="0"/>
                        </a:spcAft>
                      </a:pPr>
                      <a:endParaRPr lang="en-IN" sz="900" dirty="0">
                        <a:effectLst/>
                      </a:endParaRPr>
                    </a:p>
                    <a:p>
                      <a:pPr algn="ctr">
                        <a:lnSpc>
                          <a:spcPct val="115000"/>
                        </a:lnSpc>
                        <a:spcAft>
                          <a:spcPts val="0"/>
                        </a:spcAft>
                      </a:pPr>
                      <a:endParaRPr lang="en-IN" sz="900" dirty="0">
                        <a:effectLst/>
                      </a:endParaRPr>
                    </a:p>
                    <a:p>
                      <a:pPr algn="ctr">
                        <a:lnSpc>
                          <a:spcPct val="115000"/>
                        </a:lnSpc>
                        <a:spcAft>
                          <a:spcPts val="0"/>
                        </a:spcAft>
                      </a:pPr>
                      <a:r>
                        <a:rPr lang="en-IN" sz="900" dirty="0">
                          <a:effectLst/>
                        </a:rPr>
                        <a:t>Red Wine Quality Prediction</a:t>
                      </a:r>
                      <a:endParaRPr lang="en-IN" sz="1100" dirty="0">
                        <a:effectLst/>
                        <a:latin typeface="Calibri"/>
                        <a:ea typeface="Calibri"/>
                        <a:cs typeface="Times New Roman"/>
                      </a:endParaRPr>
                    </a:p>
                  </a:txBody>
                  <a:tcPr marL="68580" marR="68580" marT="0" marB="0"/>
                </a:tc>
                <a:tc>
                  <a:txBody>
                    <a:bodyPr/>
                    <a:lstStyle/>
                    <a:p>
                      <a:pPr algn="ctr">
                        <a:lnSpc>
                          <a:spcPct val="115000"/>
                        </a:lnSpc>
                        <a:spcAft>
                          <a:spcPts val="0"/>
                        </a:spcAft>
                      </a:pPr>
                      <a:endParaRPr lang="en-IN" sz="900" dirty="0">
                        <a:effectLst/>
                      </a:endParaRPr>
                    </a:p>
                    <a:p>
                      <a:pPr algn="ctr">
                        <a:lnSpc>
                          <a:spcPct val="115000"/>
                        </a:lnSpc>
                        <a:spcAft>
                          <a:spcPts val="0"/>
                        </a:spcAft>
                      </a:pPr>
                      <a:endParaRPr lang="en-IN" sz="900" dirty="0">
                        <a:effectLst/>
                      </a:endParaRPr>
                    </a:p>
                    <a:p>
                      <a:pPr algn="ctr">
                        <a:lnSpc>
                          <a:spcPct val="115000"/>
                        </a:lnSpc>
                        <a:spcAft>
                          <a:spcPts val="0"/>
                        </a:spcAft>
                      </a:pPr>
                      <a:endParaRPr lang="en-IN" sz="900" dirty="0">
                        <a:effectLst/>
                      </a:endParaRPr>
                    </a:p>
                    <a:p>
                      <a:pPr algn="ctr">
                        <a:lnSpc>
                          <a:spcPct val="115000"/>
                        </a:lnSpc>
                        <a:spcAft>
                          <a:spcPts val="0"/>
                        </a:spcAft>
                      </a:pPr>
                      <a:endParaRPr lang="en-IN" sz="900" dirty="0">
                        <a:effectLst/>
                      </a:endParaRPr>
                    </a:p>
                    <a:p>
                      <a:pPr algn="ctr">
                        <a:lnSpc>
                          <a:spcPct val="115000"/>
                        </a:lnSpc>
                        <a:spcAft>
                          <a:spcPts val="0"/>
                        </a:spcAft>
                      </a:pPr>
                      <a:r>
                        <a:rPr lang="en-IN" sz="900" dirty="0">
                          <a:effectLst/>
                        </a:rPr>
                        <a:t>Conference</a:t>
                      </a:r>
                      <a:endParaRPr lang="en-IN" sz="1100" dirty="0">
                        <a:effectLst/>
                        <a:latin typeface="Calibri"/>
                        <a:ea typeface="Calibri"/>
                        <a:cs typeface="Times New Roman"/>
                      </a:endParaRPr>
                    </a:p>
                  </a:txBody>
                  <a:tcPr marL="68580" marR="68580" marT="0" marB="0"/>
                </a:tc>
                <a:tc>
                  <a:txBody>
                    <a:bodyPr/>
                    <a:lstStyle/>
                    <a:p>
                      <a:pPr algn="ctr">
                        <a:lnSpc>
                          <a:spcPct val="115000"/>
                        </a:lnSpc>
                        <a:spcAft>
                          <a:spcPts val="0"/>
                        </a:spcAft>
                      </a:pPr>
                      <a:endParaRPr lang="en-IN" sz="900" dirty="0">
                        <a:effectLst/>
                      </a:endParaRPr>
                    </a:p>
                    <a:p>
                      <a:pPr algn="ctr">
                        <a:lnSpc>
                          <a:spcPct val="115000"/>
                        </a:lnSpc>
                        <a:spcAft>
                          <a:spcPts val="0"/>
                        </a:spcAft>
                      </a:pPr>
                      <a:endParaRPr lang="en-IN" sz="900" dirty="0">
                        <a:effectLst/>
                      </a:endParaRPr>
                    </a:p>
                    <a:p>
                      <a:pPr algn="ctr">
                        <a:lnSpc>
                          <a:spcPct val="115000"/>
                        </a:lnSpc>
                        <a:spcAft>
                          <a:spcPts val="0"/>
                        </a:spcAft>
                      </a:pPr>
                      <a:endParaRPr lang="en-IN" sz="900" dirty="0">
                        <a:effectLst/>
                      </a:endParaRPr>
                    </a:p>
                    <a:p>
                      <a:pPr algn="ctr">
                        <a:lnSpc>
                          <a:spcPct val="115000"/>
                        </a:lnSpc>
                        <a:spcAft>
                          <a:spcPts val="0"/>
                        </a:spcAft>
                      </a:pPr>
                      <a:endParaRPr lang="en-IN" sz="900" dirty="0">
                        <a:effectLst/>
                      </a:endParaRPr>
                    </a:p>
                    <a:p>
                      <a:pPr algn="ctr">
                        <a:lnSpc>
                          <a:spcPct val="115000"/>
                        </a:lnSpc>
                        <a:spcAft>
                          <a:spcPts val="0"/>
                        </a:spcAft>
                      </a:pPr>
                      <a:r>
                        <a:rPr lang="en-IN" sz="900" dirty="0">
                          <a:effectLst/>
                        </a:rPr>
                        <a:t>2023</a:t>
                      </a:r>
                      <a:endParaRPr lang="en-IN" sz="1100" dirty="0">
                        <a:effectLst/>
                        <a:latin typeface="Calibri"/>
                        <a:ea typeface="Calibri"/>
                        <a:cs typeface="Times New Roman"/>
                      </a:endParaRPr>
                    </a:p>
                  </a:txBody>
                  <a:tcPr marL="68580" marR="68580" marT="0" marB="0"/>
                </a:tc>
                <a:tc>
                  <a:txBody>
                    <a:bodyPr/>
                    <a:lstStyle/>
                    <a:p>
                      <a:pPr algn="ctr">
                        <a:lnSpc>
                          <a:spcPct val="115000"/>
                        </a:lnSpc>
                        <a:spcAft>
                          <a:spcPts val="0"/>
                        </a:spcAft>
                      </a:pPr>
                      <a:endParaRPr lang="en-IN" sz="900" dirty="0">
                        <a:effectLst/>
                      </a:endParaRPr>
                    </a:p>
                    <a:p>
                      <a:pPr algn="ctr">
                        <a:lnSpc>
                          <a:spcPct val="115000"/>
                        </a:lnSpc>
                        <a:spcAft>
                          <a:spcPts val="0"/>
                        </a:spcAft>
                      </a:pPr>
                      <a:endParaRPr lang="en-IN" sz="900" dirty="0">
                        <a:effectLst/>
                      </a:endParaRPr>
                    </a:p>
                    <a:p>
                      <a:pPr algn="ctr">
                        <a:lnSpc>
                          <a:spcPct val="115000"/>
                        </a:lnSpc>
                        <a:spcAft>
                          <a:spcPts val="0"/>
                        </a:spcAft>
                      </a:pPr>
                      <a:endParaRPr lang="en-IN" sz="900" dirty="0">
                        <a:effectLst/>
                      </a:endParaRPr>
                    </a:p>
                    <a:p>
                      <a:pPr algn="ctr">
                        <a:lnSpc>
                          <a:spcPct val="115000"/>
                        </a:lnSpc>
                        <a:spcAft>
                          <a:spcPts val="0"/>
                        </a:spcAft>
                      </a:pPr>
                      <a:r>
                        <a:rPr lang="en-IN" sz="900" dirty="0">
                          <a:effectLst/>
                        </a:rPr>
                        <a:t>It deals with the quality prediction of the red wine using its various attribute</a:t>
                      </a:r>
                      <a:endParaRPr lang="en-IN" sz="1100" dirty="0">
                        <a:effectLst/>
                        <a:latin typeface="Calibri"/>
                        <a:ea typeface="Calibri"/>
                        <a:cs typeface="Times New Roman"/>
                      </a:endParaRPr>
                    </a:p>
                  </a:txBody>
                  <a:tcPr marL="68580" marR="68580" marT="0" marB="0"/>
                </a:tc>
                <a:tc>
                  <a:txBody>
                    <a:bodyPr/>
                    <a:lstStyle/>
                    <a:p>
                      <a:pPr algn="ctr">
                        <a:lnSpc>
                          <a:spcPct val="115000"/>
                        </a:lnSpc>
                        <a:spcAft>
                          <a:spcPts val="0"/>
                        </a:spcAft>
                      </a:pPr>
                      <a:endParaRPr lang="en-IN" sz="900" dirty="0">
                        <a:effectLst/>
                      </a:endParaRPr>
                    </a:p>
                    <a:p>
                      <a:pPr algn="ctr">
                        <a:lnSpc>
                          <a:spcPct val="115000"/>
                        </a:lnSpc>
                        <a:spcAft>
                          <a:spcPts val="0"/>
                        </a:spcAft>
                      </a:pPr>
                      <a:endParaRPr lang="en-IN" sz="900" dirty="0">
                        <a:effectLst/>
                      </a:endParaRPr>
                    </a:p>
                    <a:p>
                      <a:pPr algn="ctr">
                        <a:lnSpc>
                          <a:spcPct val="115000"/>
                        </a:lnSpc>
                        <a:spcAft>
                          <a:spcPts val="0"/>
                        </a:spcAft>
                      </a:pPr>
                      <a:endParaRPr lang="en-IN" sz="900" dirty="0">
                        <a:effectLst/>
                      </a:endParaRPr>
                    </a:p>
                    <a:p>
                      <a:pPr algn="ctr">
                        <a:lnSpc>
                          <a:spcPct val="115000"/>
                        </a:lnSpc>
                        <a:spcAft>
                          <a:spcPts val="0"/>
                        </a:spcAft>
                      </a:pPr>
                      <a:r>
                        <a:rPr lang="en-IN" sz="900" dirty="0" err="1">
                          <a:effectLst/>
                        </a:rPr>
                        <a:t>Navie</a:t>
                      </a:r>
                      <a:r>
                        <a:rPr lang="en-IN" sz="900" dirty="0">
                          <a:effectLst/>
                        </a:rPr>
                        <a:t> Bayes, Support vector machine, Random forest..</a:t>
                      </a:r>
                      <a:endParaRPr lang="en-IN" sz="1100" dirty="0">
                        <a:effectLst/>
                        <a:latin typeface="Calibri"/>
                        <a:ea typeface="Calibri"/>
                        <a:cs typeface="Times New Roman"/>
                      </a:endParaRPr>
                    </a:p>
                  </a:txBody>
                  <a:tcPr marL="68580" marR="68580" marT="0" marB="0"/>
                </a:tc>
                <a:tc>
                  <a:txBody>
                    <a:bodyPr/>
                    <a:lstStyle/>
                    <a:p>
                      <a:pPr algn="ctr">
                        <a:lnSpc>
                          <a:spcPct val="115000"/>
                        </a:lnSpc>
                        <a:spcAft>
                          <a:spcPts val="0"/>
                        </a:spcAft>
                      </a:pPr>
                      <a:endParaRPr lang="en-IN" sz="900" dirty="0">
                        <a:effectLst/>
                      </a:endParaRPr>
                    </a:p>
                    <a:p>
                      <a:pPr algn="ctr">
                        <a:lnSpc>
                          <a:spcPct val="115000"/>
                        </a:lnSpc>
                        <a:spcAft>
                          <a:spcPts val="0"/>
                        </a:spcAft>
                      </a:pPr>
                      <a:endParaRPr lang="en-IN" sz="900" dirty="0">
                        <a:effectLst/>
                      </a:endParaRPr>
                    </a:p>
                    <a:p>
                      <a:pPr algn="ctr">
                        <a:lnSpc>
                          <a:spcPct val="115000"/>
                        </a:lnSpc>
                        <a:spcAft>
                          <a:spcPts val="0"/>
                        </a:spcAft>
                      </a:pPr>
                      <a:endParaRPr lang="en-IN" sz="900" dirty="0">
                        <a:effectLst/>
                      </a:endParaRPr>
                    </a:p>
                    <a:p>
                      <a:pPr algn="ctr">
                        <a:lnSpc>
                          <a:spcPct val="115000"/>
                        </a:lnSpc>
                        <a:spcAft>
                          <a:spcPts val="0"/>
                        </a:spcAft>
                      </a:pPr>
                      <a:r>
                        <a:rPr lang="en-IN" sz="900" dirty="0">
                          <a:effectLst/>
                        </a:rPr>
                        <a:t>The training dataset contains about 70% of the data from the original data set, thus result demonstrate the support vector as the best algorithm</a:t>
                      </a:r>
                      <a:endParaRPr lang="en-IN"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944746">
                <a:tc>
                  <a:txBody>
                    <a:bodyPr/>
                    <a:lstStyle/>
                    <a:p>
                      <a:pPr algn="ctr">
                        <a:lnSpc>
                          <a:spcPct val="115000"/>
                        </a:lnSpc>
                        <a:spcAft>
                          <a:spcPts val="0"/>
                        </a:spcAft>
                      </a:pPr>
                      <a:endParaRPr lang="en-IN" sz="900" dirty="0">
                        <a:effectLst/>
                      </a:endParaRPr>
                    </a:p>
                    <a:p>
                      <a:pPr algn="ctr">
                        <a:lnSpc>
                          <a:spcPct val="115000"/>
                        </a:lnSpc>
                        <a:spcAft>
                          <a:spcPts val="0"/>
                        </a:spcAft>
                      </a:pPr>
                      <a:endParaRPr lang="en-IN" sz="900" dirty="0">
                        <a:effectLst/>
                      </a:endParaRPr>
                    </a:p>
                    <a:p>
                      <a:pPr algn="ctr">
                        <a:lnSpc>
                          <a:spcPct val="115000"/>
                        </a:lnSpc>
                        <a:spcAft>
                          <a:spcPts val="0"/>
                        </a:spcAft>
                      </a:pPr>
                      <a:endParaRPr lang="en-IN" sz="900" dirty="0">
                        <a:effectLst/>
                      </a:endParaRPr>
                    </a:p>
                    <a:p>
                      <a:pPr algn="ctr">
                        <a:lnSpc>
                          <a:spcPct val="115000"/>
                        </a:lnSpc>
                        <a:spcAft>
                          <a:spcPts val="0"/>
                        </a:spcAft>
                      </a:pPr>
                      <a:endParaRPr lang="en-IN" sz="900" dirty="0">
                        <a:effectLst/>
                      </a:endParaRPr>
                    </a:p>
                    <a:p>
                      <a:pPr algn="ctr">
                        <a:lnSpc>
                          <a:spcPct val="115000"/>
                        </a:lnSpc>
                        <a:spcAft>
                          <a:spcPts val="0"/>
                        </a:spcAft>
                      </a:pPr>
                      <a:endParaRPr lang="en-IN" sz="900" dirty="0">
                        <a:effectLst/>
                      </a:endParaRPr>
                    </a:p>
                    <a:p>
                      <a:pPr algn="ctr">
                        <a:lnSpc>
                          <a:spcPct val="115000"/>
                        </a:lnSpc>
                        <a:spcAft>
                          <a:spcPts val="0"/>
                        </a:spcAft>
                      </a:pPr>
                      <a:r>
                        <a:rPr lang="en-IN" sz="900" dirty="0">
                          <a:effectLst/>
                        </a:rPr>
                        <a:t>2</a:t>
                      </a:r>
                      <a:endParaRPr lang="en-IN" sz="1100" dirty="0">
                        <a:effectLst/>
                        <a:latin typeface="Calibri"/>
                        <a:ea typeface="Calibri"/>
                        <a:cs typeface="Times New Roman"/>
                      </a:endParaRPr>
                    </a:p>
                  </a:txBody>
                  <a:tcPr marL="68580" marR="68580" marT="0" marB="0"/>
                </a:tc>
                <a:tc>
                  <a:txBody>
                    <a:bodyPr/>
                    <a:lstStyle/>
                    <a:p>
                      <a:pPr algn="ctr">
                        <a:lnSpc>
                          <a:spcPct val="115000"/>
                        </a:lnSpc>
                        <a:spcAft>
                          <a:spcPts val="0"/>
                        </a:spcAft>
                      </a:pPr>
                      <a:endParaRPr lang="en-IN" sz="900" dirty="0">
                        <a:effectLst/>
                      </a:endParaRPr>
                    </a:p>
                    <a:p>
                      <a:pPr algn="ctr">
                        <a:lnSpc>
                          <a:spcPct val="115000"/>
                        </a:lnSpc>
                        <a:spcAft>
                          <a:spcPts val="0"/>
                        </a:spcAft>
                      </a:pPr>
                      <a:endParaRPr lang="en-IN" sz="900" dirty="0">
                        <a:effectLst/>
                      </a:endParaRPr>
                    </a:p>
                    <a:p>
                      <a:pPr algn="ctr">
                        <a:lnSpc>
                          <a:spcPct val="115000"/>
                        </a:lnSpc>
                        <a:spcAft>
                          <a:spcPts val="0"/>
                        </a:spcAft>
                      </a:pPr>
                      <a:endParaRPr lang="en-IN" sz="900" dirty="0">
                        <a:effectLst/>
                      </a:endParaRPr>
                    </a:p>
                    <a:p>
                      <a:pPr algn="ctr">
                        <a:lnSpc>
                          <a:spcPct val="115000"/>
                        </a:lnSpc>
                        <a:spcAft>
                          <a:spcPts val="0"/>
                        </a:spcAft>
                      </a:pPr>
                      <a:r>
                        <a:rPr lang="en-IN" sz="900" dirty="0">
                          <a:effectLst/>
                        </a:rPr>
                        <a:t>Enhancing red wine quality prediction through Machine Learning approaches with </a:t>
                      </a:r>
                      <a:r>
                        <a:rPr lang="en-IN" sz="900" dirty="0" err="1">
                          <a:effectLst/>
                        </a:rPr>
                        <a:t>Hyperparameters</a:t>
                      </a:r>
                      <a:endParaRPr lang="en-IN" sz="1100" dirty="0">
                        <a:effectLst/>
                      </a:endParaRPr>
                    </a:p>
                    <a:p>
                      <a:pPr algn="ctr">
                        <a:lnSpc>
                          <a:spcPct val="115000"/>
                        </a:lnSpc>
                        <a:spcAft>
                          <a:spcPts val="0"/>
                        </a:spcAft>
                      </a:pPr>
                      <a:r>
                        <a:rPr lang="en-IN" sz="900" dirty="0">
                          <a:effectLst/>
                        </a:rPr>
                        <a:t>optimization technique</a:t>
                      </a:r>
                      <a:endParaRPr lang="en-IN" sz="1100" dirty="0">
                        <a:effectLst/>
                        <a:latin typeface="Calibri"/>
                        <a:ea typeface="Calibri"/>
                        <a:cs typeface="Times New Roman"/>
                      </a:endParaRPr>
                    </a:p>
                  </a:txBody>
                  <a:tcPr marL="68580" marR="68580" marT="0" marB="0"/>
                </a:tc>
                <a:tc>
                  <a:txBody>
                    <a:bodyPr/>
                    <a:lstStyle/>
                    <a:p>
                      <a:pPr algn="ctr">
                        <a:lnSpc>
                          <a:spcPct val="115000"/>
                        </a:lnSpc>
                        <a:spcAft>
                          <a:spcPts val="0"/>
                        </a:spcAft>
                      </a:pPr>
                      <a:endParaRPr lang="en-IN" sz="900" dirty="0">
                        <a:effectLst/>
                      </a:endParaRPr>
                    </a:p>
                    <a:p>
                      <a:pPr algn="ctr">
                        <a:lnSpc>
                          <a:spcPct val="115000"/>
                        </a:lnSpc>
                        <a:spcAft>
                          <a:spcPts val="0"/>
                        </a:spcAft>
                      </a:pPr>
                      <a:endParaRPr lang="en-IN" sz="900" dirty="0">
                        <a:effectLst/>
                      </a:endParaRPr>
                    </a:p>
                    <a:p>
                      <a:pPr algn="ctr">
                        <a:lnSpc>
                          <a:spcPct val="115000"/>
                        </a:lnSpc>
                        <a:spcAft>
                          <a:spcPts val="0"/>
                        </a:spcAft>
                      </a:pPr>
                      <a:endParaRPr lang="en-IN" sz="900" dirty="0">
                        <a:effectLst/>
                      </a:endParaRPr>
                    </a:p>
                    <a:p>
                      <a:pPr algn="ctr">
                        <a:lnSpc>
                          <a:spcPct val="115000"/>
                        </a:lnSpc>
                        <a:spcAft>
                          <a:spcPts val="0"/>
                        </a:spcAft>
                      </a:pPr>
                      <a:endParaRPr lang="en-IN" sz="900" dirty="0">
                        <a:effectLst/>
                      </a:endParaRPr>
                    </a:p>
                    <a:p>
                      <a:pPr algn="ctr">
                        <a:lnSpc>
                          <a:spcPct val="115000"/>
                        </a:lnSpc>
                        <a:spcAft>
                          <a:spcPts val="0"/>
                        </a:spcAft>
                      </a:pPr>
                      <a:endParaRPr lang="en-IN" sz="900" dirty="0">
                        <a:effectLst/>
                      </a:endParaRPr>
                    </a:p>
                    <a:p>
                      <a:pPr algn="ctr">
                        <a:lnSpc>
                          <a:spcPct val="115000"/>
                        </a:lnSpc>
                        <a:spcAft>
                          <a:spcPts val="0"/>
                        </a:spcAft>
                      </a:pPr>
                      <a:r>
                        <a:rPr lang="en-IN" sz="900" dirty="0">
                          <a:effectLst/>
                        </a:rPr>
                        <a:t>Conference</a:t>
                      </a:r>
                      <a:endParaRPr lang="en-IN" sz="1100" dirty="0">
                        <a:effectLst/>
                        <a:latin typeface="Calibri"/>
                        <a:ea typeface="Calibri"/>
                        <a:cs typeface="Times New Roman"/>
                      </a:endParaRPr>
                    </a:p>
                  </a:txBody>
                  <a:tcPr marL="68580" marR="68580" marT="0" marB="0"/>
                </a:tc>
                <a:tc>
                  <a:txBody>
                    <a:bodyPr/>
                    <a:lstStyle/>
                    <a:p>
                      <a:pPr algn="ctr">
                        <a:lnSpc>
                          <a:spcPct val="115000"/>
                        </a:lnSpc>
                        <a:spcAft>
                          <a:spcPts val="0"/>
                        </a:spcAft>
                      </a:pPr>
                      <a:endParaRPr lang="en-IN" sz="900" dirty="0">
                        <a:effectLst/>
                      </a:endParaRPr>
                    </a:p>
                    <a:p>
                      <a:pPr algn="ctr">
                        <a:lnSpc>
                          <a:spcPct val="115000"/>
                        </a:lnSpc>
                        <a:spcAft>
                          <a:spcPts val="0"/>
                        </a:spcAft>
                      </a:pPr>
                      <a:endParaRPr lang="en-IN" sz="900" dirty="0">
                        <a:effectLst/>
                      </a:endParaRPr>
                    </a:p>
                    <a:p>
                      <a:pPr algn="ctr">
                        <a:lnSpc>
                          <a:spcPct val="115000"/>
                        </a:lnSpc>
                        <a:spcAft>
                          <a:spcPts val="0"/>
                        </a:spcAft>
                      </a:pPr>
                      <a:endParaRPr lang="en-IN" sz="900" dirty="0">
                        <a:effectLst/>
                      </a:endParaRPr>
                    </a:p>
                    <a:p>
                      <a:pPr algn="ctr">
                        <a:lnSpc>
                          <a:spcPct val="115000"/>
                        </a:lnSpc>
                        <a:spcAft>
                          <a:spcPts val="0"/>
                        </a:spcAft>
                      </a:pPr>
                      <a:endParaRPr lang="en-IN" sz="900" dirty="0">
                        <a:effectLst/>
                      </a:endParaRPr>
                    </a:p>
                    <a:p>
                      <a:pPr algn="ctr">
                        <a:lnSpc>
                          <a:spcPct val="115000"/>
                        </a:lnSpc>
                        <a:spcAft>
                          <a:spcPts val="0"/>
                        </a:spcAft>
                      </a:pPr>
                      <a:endParaRPr lang="en-IN" sz="900" dirty="0">
                        <a:effectLst/>
                      </a:endParaRPr>
                    </a:p>
                    <a:p>
                      <a:pPr algn="ctr">
                        <a:lnSpc>
                          <a:spcPct val="115000"/>
                        </a:lnSpc>
                        <a:spcAft>
                          <a:spcPts val="0"/>
                        </a:spcAft>
                      </a:pPr>
                      <a:r>
                        <a:rPr lang="en-IN" sz="900" dirty="0">
                          <a:effectLst/>
                        </a:rPr>
                        <a:t>2023</a:t>
                      </a:r>
                      <a:endParaRPr lang="en-IN" sz="1100" dirty="0">
                        <a:effectLst/>
                        <a:latin typeface="Calibri"/>
                        <a:ea typeface="Calibri"/>
                        <a:cs typeface="Times New Roman"/>
                      </a:endParaRPr>
                    </a:p>
                  </a:txBody>
                  <a:tcPr marL="68580" marR="68580" marT="0" marB="0"/>
                </a:tc>
                <a:tc>
                  <a:txBody>
                    <a:bodyPr/>
                    <a:lstStyle/>
                    <a:p>
                      <a:pPr algn="ctr">
                        <a:lnSpc>
                          <a:spcPct val="115000"/>
                        </a:lnSpc>
                        <a:spcAft>
                          <a:spcPts val="0"/>
                        </a:spcAft>
                      </a:pPr>
                      <a:endParaRPr lang="en-IN" sz="900" dirty="0">
                        <a:effectLst/>
                      </a:endParaRPr>
                    </a:p>
                    <a:p>
                      <a:pPr algn="ctr">
                        <a:lnSpc>
                          <a:spcPct val="115000"/>
                        </a:lnSpc>
                        <a:spcAft>
                          <a:spcPts val="0"/>
                        </a:spcAft>
                      </a:pPr>
                      <a:endParaRPr lang="en-IN" sz="900" dirty="0">
                        <a:effectLst/>
                      </a:endParaRPr>
                    </a:p>
                    <a:p>
                      <a:pPr algn="ctr">
                        <a:lnSpc>
                          <a:spcPct val="115000"/>
                        </a:lnSpc>
                        <a:spcAft>
                          <a:spcPts val="0"/>
                        </a:spcAft>
                      </a:pPr>
                      <a:endParaRPr lang="en-IN" sz="900" dirty="0">
                        <a:effectLst/>
                      </a:endParaRPr>
                    </a:p>
                    <a:p>
                      <a:pPr algn="ctr">
                        <a:lnSpc>
                          <a:spcPct val="115000"/>
                        </a:lnSpc>
                        <a:spcAft>
                          <a:spcPts val="0"/>
                        </a:spcAft>
                      </a:pPr>
                      <a:r>
                        <a:rPr lang="en-IN" sz="900" dirty="0">
                          <a:effectLst/>
                        </a:rPr>
                        <a:t>Predicting red wine quality is challenging due to the complex winemaking process and numerous influencing factors.</a:t>
                      </a:r>
                      <a:endParaRPr lang="en-IN" sz="1100" dirty="0">
                        <a:effectLst/>
                        <a:latin typeface="Calibri"/>
                        <a:ea typeface="Calibri"/>
                        <a:cs typeface="Times New Roman"/>
                      </a:endParaRPr>
                    </a:p>
                  </a:txBody>
                  <a:tcPr marL="68580" marR="68580" marT="0" marB="0"/>
                </a:tc>
                <a:tc>
                  <a:txBody>
                    <a:bodyPr/>
                    <a:lstStyle/>
                    <a:p>
                      <a:pPr algn="ctr">
                        <a:lnSpc>
                          <a:spcPct val="115000"/>
                        </a:lnSpc>
                        <a:spcAft>
                          <a:spcPts val="0"/>
                        </a:spcAft>
                      </a:pPr>
                      <a:endParaRPr lang="en-IN" sz="800" dirty="0">
                        <a:effectLst/>
                      </a:endParaRPr>
                    </a:p>
                    <a:p>
                      <a:pPr algn="ctr">
                        <a:lnSpc>
                          <a:spcPct val="115000"/>
                        </a:lnSpc>
                        <a:spcAft>
                          <a:spcPts val="0"/>
                        </a:spcAft>
                      </a:pPr>
                      <a:endParaRPr lang="en-IN" sz="800" dirty="0">
                        <a:effectLst/>
                      </a:endParaRPr>
                    </a:p>
                    <a:p>
                      <a:pPr algn="ctr">
                        <a:lnSpc>
                          <a:spcPct val="115000"/>
                        </a:lnSpc>
                        <a:spcAft>
                          <a:spcPts val="0"/>
                        </a:spcAft>
                      </a:pPr>
                      <a:endParaRPr lang="en-IN" sz="800" dirty="0">
                        <a:effectLst/>
                      </a:endParaRPr>
                    </a:p>
                    <a:p>
                      <a:pPr algn="ctr">
                        <a:lnSpc>
                          <a:spcPct val="115000"/>
                        </a:lnSpc>
                        <a:spcAft>
                          <a:spcPts val="0"/>
                        </a:spcAft>
                      </a:pPr>
                      <a:r>
                        <a:rPr lang="en-IN" sz="800" dirty="0">
                          <a:effectLst/>
                        </a:rPr>
                        <a:t>Support Vector Classifier, Decision Tree, Random Forest, Gradient Boosting, Logistic Regression</a:t>
                      </a:r>
                      <a:endParaRPr lang="en-IN" sz="1100" dirty="0">
                        <a:effectLst/>
                        <a:latin typeface="Calibri"/>
                        <a:ea typeface="Calibri"/>
                        <a:cs typeface="Times New Roman"/>
                      </a:endParaRPr>
                    </a:p>
                  </a:txBody>
                  <a:tcPr marL="68580" marR="68580" marT="0" marB="0"/>
                </a:tc>
                <a:tc>
                  <a:txBody>
                    <a:bodyPr/>
                    <a:lstStyle/>
                    <a:p>
                      <a:pPr algn="ctr">
                        <a:lnSpc>
                          <a:spcPct val="115000"/>
                        </a:lnSpc>
                        <a:spcAft>
                          <a:spcPts val="0"/>
                        </a:spcAft>
                      </a:pPr>
                      <a:endParaRPr lang="en-IN" sz="900" dirty="0">
                        <a:effectLst/>
                      </a:endParaRPr>
                    </a:p>
                    <a:p>
                      <a:pPr algn="ctr">
                        <a:lnSpc>
                          <a:spcPct val="115000"/>
                        </a:lnSpc>
                        <a:spcAft>
                          <a:spcPts val="0"/>
                        </a:spcAft>
                      </a:pPr>
                      <a:endParaRPr lang="en-IN" sz="900" dirty="0">
                        <a:effectLst/>
                      </a:endParaRPr>
                    </a:p>
                    <a:p>
                      <a:pPr algn="ctr">
                        <a:lnSpc>
                          <a:spcPct val="115000"/>
                        </a:lnSpc>
                        <a:spcAft>
                          <a:spcPts val="0"/>
                        </a:spcAft>
                      </a:pPr>
                      <a:r>
                        <a:rPr lang="en-IN" sz="900" dirty="0">
                          <a:effectLst/>
                        </a:rPr>
                        <a:t>In conclusion, enhancing red wine quality prediction using machine learning has significant applications in the wine industry. This study found Gradient Boosting to be highly accurate among various algorithms tested.</a:t>
                      </a:r>
                      <a:endParaRPr lang="en-IN"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08607955"/>
              </p:ext>
            </p:extLst>
          </p:nvPr>
        </p:nvGraphicFramePr>
        <p:xfrm>
          <a:off x="76198" y="285751"/>
          <a:ext cx="8915400" cy="4800600"/>
        </p:xfrm>
        <a:graphic>
          <a:graphicData uri="http://schemas.openxmlformats.org/drawingml/2006/table">
            <a:tbl>
              <a:tblPr firstRow="1" firstCol="1" bandRow="1">
                <a:tableStyleId>{5C22544A-7EE6-4342-B048-85BDC9FD1C3A}</a:tableStyleId>
              </a:tblPr>
              <a:tblGrid>
                <a:gridCol w="542464">
                  <a:extLst>
                    <a:ext uri="{9D8B030D-6E8A-4147-A177-3AD203B41FA5}">
                      <a16:colId xmlns:a16="http://schemas.microsoft.com/office/drawing/2014/main" val="20000"/>
                    </a:ext>
                  </a:extLst>
                </a:gridCol>
                <a:gridCol w="1629689">
                  <a:extLst>
                    <a:ext uri="{9D8B030D-6E8A-4147-A177-3AD203B41FA5}">
                      <a16:colId xmlns:a16="http://schemas.microsoft.com/office/drawing/2014/main" val="20001"/>
                    </a:ext>
                  </a:extLst>
                </a:gridCol>
                <a:gridCol w="873457">
                  <a:extLst>
                    <a:ext uri="{9D8B030D-6E8A-4147-A177-3AD203B41FA5}">
                      <a16:colId xmlns:a16="http://schemas.microsoft.com/office/drawing/2014/main" val="20002"/>
                    </a:ext>
                  </a:extLst>
                </a:gridCol>
                <a:gridCol w="873457">
                  <a:extLst>
                    <a:ext uri="{9D8B030D-6E8A-4147-A177-3AD203B41FA5}">
                      <a16:colId xmlns:a16="http://schemas.microsoft.com/office/drawing/2014/main" val="20003"/>
                    </a:ext>
                  </a:extLst>
                </a:gridCol>
                <a:gridCol w="1629689">
                  <a:extLst>
                    <a:ext uri="{9D8B030D-6E8A-4147-A177-3AD203B41FA5}">
                      <a16:colId xmlns:a16="http://schemas.microsoft.com/office/drawing/2014/main" val="20004"/>
                    </a:ext>
                  </a:extLst>
                </a:gridCol>
                <a:gridCol w="1085693">
                  <a:extLst>
                    <a:ext uri="{9D8B030D-6E8A-4147-A177-3AD203B41FA5}">
                      <a16:colId xmlns:a16="http://schemas.microsoft.com/office/drawing/2014/main" val="20005"/>
                    </a:ext>
                  </a:extLst>
                </a:gridCol>
                <a:gridCol w="2280951">
                  <a:extLst>
                    <a:ext uri="{9D8B030D-6E8A-4147-A177-3AD203B41FA5}">
                      <a16:colId xmlns:a16="http://schemas.microsoft.com/office/drawing/2014/main" val="20006"/>
                    </a:ext>
                  </a:extLst>
                </a:gridCol>
              </a:tblGrid>
              <a:tr h="2059072">
                <a:tc>
                  <a:txBody>
                    <a:bodyPr/>
                    <a:lstStyle/>
                    <a:p>
                      <a:pPr>
                        <a:lnSpc>
                          <a:spcPct val="115000"/>
                        </a:lnSpc>
                        <a:spcAft>
                          <a:spcPts val="0"/>
                        </a:spcAft>
                      </a:pPr>
                      <a:endParaRPr lang="en-IN" sz="700" dirty="0">
                        <a:effectLst/>
                      </a:endParaRPr>
                    </a:p>
                    <a:p>
                      <a:pPr>
                        <a:lnSpc>
                          <a:spcPct val="115000"/>
                        </a:lnSpc>
                        <a:spcAft>
                          <a:spcPts val="0"/>
                        </a:spcAft>
                      </a:pPr>
                      <a:endParaRPr lang="en-IN" sz="700" dirty="0">
                        <a:effectLst/>
                      </a:endParaRPr>
                    </a:p>
                    <a:p>
                      <a:pPr>
                        <a:lnSpc>
                          <a:spcPct val="115000"/>
                        </a:lnSpc>
                        <a:spcAft>
                          <a:spcPts val="0"/>
                        </a:spcAft>
                      </a:pPr>
                      <a:endParaRPr lang="en-IN" sz="700" dirty="0">
                        <a:effectLst/>
                      </a:endParaRPr>
                    </a:p>
                    <a:p>
                      <a:pPr>
                        <a:lnSpc>
                          <a:spcPct val="115000"/>
                        </a:lnSpc>
                        <a:spcAft>
                          <a:spcPts val="0"/>
                        </a:spcAft>
                      </a:pPr>
                      <a:endParaRPr lang="en-IN" sz="700" dirty="0">
                        <a:effectLst/>
                      </a:endParaRPr>
                    </a:p>
                    <a:p>
                      <a:pPr>
                        <a:lnSpc>
                          <a:spcPct val="115000"/>
                        </a:lnSpc>
                        <a:spcAft>
                          <a:spcPts val="0"/>
                        </a:spcAft>
                      </a:pPr>
                      <a:r>
                        <a:rPr lang="en-IN" sz="700" dirty="0">
                          <a:effectLst/>
                        </a:rPr>
                        <a:t>   </a:t>
                      </a:r>
                    </a:p>
                    <a:p>
                      <a:pPr>
                        <a:lnSpc>
                          <a:spcPct val="115000"/>
                        </a:lnSpc>
                        <a:spcAft>
                          <a:spcPts val="0"/>
                        </a:spcAft>
                      </a:pPr>
                      <a:endParaRPr lang="en-IN" sz="700" dirty="0">
                        <a:effectLst/>
                      </a:endParaRPr>
                    </a:p>
                    <a:p>
                      <a:pPr>
                        <a:lnSpc>
                          <a:spcPct val="115000"/>
                        </a:lnSpc>
                        <a:spcAft>
                          <a:spcPts val="0"/>
                        </a:spcAft>
                      </a:pPr>
                      <a:endParaRPr lang="en-IN" sz="700" dirty="0">
                        <a:effectLst/>
                      </a:endParaRPr>
                    </a:p>
                    <a:p>
                      <a:pPr>
                        <a:lnSpc>
                          <a:spcPct val="115000"/>
                        </a:lnSpc>
                        <a:spcAft>
                          <a:spcPts val="0"/>
                        </a:spcAft>
                      </a:pPr>
                      <a:r>
                        <a:rPr lang="en-IN" sz="700" dirty="0">
                          <a:effectLst/>
                        </a:rPr>
                        <a:t>   </a:t>
                      </a:r>
                    </a:p>
                    <a:p>
                      <a:pPr>
                        <a:lnSpc>
                          <a:spcPct val="115000"/>
                        </a:lnSpc>
                        <a:spcAft>
                          <a:spcPts val="0"/>
                        </a:spcAft>
                      </a:pPr>
                      <a:r>
                        <a:rPr lang="en-IN" sz="700" dirty="0">
                          <a:effectLst/>
                        </a:rPr>
                        <a:t>     3</a:t>
                      </a:r>
                      <a:endParaRPr lang="en-IN" sz="900" dirty="0">
                        <a:effectLst/>
                        <a:latin typeface="Calibri"/>
                        <a:ea typeface="Calibri"/>
                        <a:cs typeface="Times New Roman"/>
                      </a:endParaRPr>
                    </a:p>
                  </a:txBody>
                  <a:tcPr marL="53009" marR="53009" marT="0" marB="0"/>
                </a:tc>
                <a:tc>
                  <a:txBody>
                    <a:bodyPr/>
                    <a:lstStyle/>
                    <a:p>
                      <a:pPr>
                        <a:lnSpc>
                          <a:spcPct val="115000"/>
                        </a:lnSpc>
                        <a:spcAft>
                          <a:spcPts val="0"/>
                        </a:spcAft>
                      </a:pPr>
                      <a:endParaRPr lang="en-IN" sz="700" dirty="0">
                        <a:effectLst/>
                      </a:endParaRPr>
                    </a:p>
                    <a:p>
                      <a:pPr>
                        <a:lnSpc>
                          <a:spcPct val="115000"/>
                        </a:lnSpc>
                        <a:spcAft>
                          <a:spcPts val="0"/>
                        </a:spcAft>
                      </a:pPr>
                      <a:endParaRPr lang="en-IN" sz="700" dirty="0">
                        <a:effectLst/>
                      </a:endParaRPr>
                    </a:p>
                    <a:p>
                      <a:pPr>
                        <a:lnSpc>
                          <a:spcPct val="115000"/>
                        </a:lnSpc>
                        <a:spcAft>
                          <a:spcPts val="0"/>
                        </a:spcAft>
                      </a:pPr>
                      <a:endParaRPr lang="en-IN" sz="700" dirty="0">
                        <a:effectLst/>
                      </a:endParaRPr>
                    </a:p>
                    <a:p>
                      <a:pPr>
                        <a:lnSpc>
                          <a:spcPct val="115000"/>
                        </a:lnSpc>
                        <a:spcAft>
                          <a:spcPts val="0"/>
                        </a:spcAft>
                      </a:pPr>
                      <a:endParaRPr lang="en-IN" sz="700" dirty="0">
                        <a:effectLst/>
                      </a:endParaRPr>
                    </a:p>
                    <a:p>
                      <a:pPr>
                        <a:lnSpc>
                          <a:spcPct val="115000"/>
                        </a:lnSpc>
                        <a:spcAft>
                          <a:spcPts val="0"/>
                        </a:spcAft>
                      </a:pPr>
                      <a:endParaRPr lang="en-IN" sz="700" dirty="0">
                        <a:effectLst/>
                      </a:endParaRPr>
                    </a:p>
                    <a:p>
                      <a:pPr>
                        <a:lnSpc>
                          <a:spcPct val="115000"/>
                        </a:lnSpc>
                        <a:spcAft>
                          <a:spcPts val="0"/>
                        </a:spcAft>
                      </a:pPr>
                      <a:endParaRPr lang="en-IN" sz="700" dirty="0">
                        <a:effectLst/>
                      </a:endParaRPr>
                    </a:p>
                    <a:p>
                      <a:pPr>
                        <a:lnSpc>
                          <a:spcPct val="115000"/>
                        </a:lnSpc>
                        <a:spcAft>
                          <a:spcPts val="0"/>
                        </a:spcAft>
                      </a:pPr>
                      <a:endParaRPr lang="en-IN" sz="700" dirty="0">
                        <a:effectLst/>
                      </a:endParaRPr>
                    </a:p>
                    <a:p>
                      <a:pPr>
                        <a:lnSpc>
                          <a:spcPct val="115000"/>
                        </a:lnSpc>
                        <a:spcAft>
                          <a:spcPts val="0"/>
                        </a:spcAft>
                      </a:pPr>
                      <a:endParaRPr lang="en-IN" sz="700" dirty="0">
                        <a:effectLst/>
                      </a:endParaRPr>
                    </a:p>
                    <a:p>
                      <a:pPr>
                        <a:lnSpc>
                          <a:spcPct val="115000"/>
                        </a:lnSpc>
                        <a:spcAft>
                          <a:spcPts val="0"/>
                        </a:spcAft>
                      </a:pPr>
                      <a:r>
                        <a:rPr lang="en-IN" sz="700" dirty="0">
                          <a:effectLst/>
                        </a:rPr>
                        <a:t>A prediction Model for Quality of Through Explainable </a:t>
                      </a:r>
                      <a:r>
                        <a:rPr lang="en-IN" sz="700" dirty="0" err="1">
                          <a:effectLst/>
                        </a:rPr>
                        <a:t>Artifical</a:t>
                      </a:r>
                      <a:r>
                        <a:rPr lang="en-IN" sz="700" dirty="0">
                          <a:effectLst/>
                        </a:rPr>
                        <a:t> Intelligence</a:t>
                      </a:r>
                      <a:endParaRPr lang="en-IN" sz="900" dirty="0">
                        <a:effectLst/>
                        <a:latin typeface="Calibri"/>
                        <a:ea typeface="Calibri"/>
                        <a:cs typeface="Times New Roman"/>
                      </a:endParaRPr>
                    </a:p>
                  </a:txBody>
                  <a:tcPr marL="53009" marR="53009" marT="0" marB="0"/>
                </a:tc>
                <a:tc>
                  <a:txBody>
                    <a:bodyPr/>
                    <a:lstStyle/>
                    <a:p>
                      <a:pPr>
                        <a:lnSpc>
                          <a:spcPct val="115000"/>
                        </a:lnSpc>
                        <a:spcAft>
                          <a:spcPts val="0"/>
                        </a:spcAft>
                      </a:pPr>
                      <a:endParaRPr lang="en-IN" sz="700" dirty="0">
                        <a:effectLst/>
                      </a:endParaRPr>
                    </a:p>
                    <a:p>
                      <a:pPr>
                        <a:lnSpc>
                          <a:spcPct val="115000"/>
                        </a:lnSpc>
                        <a:spcAft>
                          <a:spcPts val="0"/>
                        </a:spcAft>
                      </a:pPr>
                      <a:endParaRPr lang="en-IN" sz="700" dirty="0">
                        <a:effectLst/>
                      </a:endParaRPr>
                    </a:p>
                    <a:p>
                      <a:pPr>
                        <a:lnSpc>
                          <a:spcPct val="115000"/>
                        </a:lnSpc>
                        <a:spcAft>
                          <a:spcPts val="0"/>
                        </a:spcAft>
                      </a:pPr>
                      <a:endParaRPr lang="en-IN" sz="700" dirty="0">
                        <a:effectLst/>
                      </a:endParaRPr>
                    </a:p>
                    <a:p>
                      <a:pPr>
                        <a:lnSpc>
                          <a:spcPct val="115000"/>
                        </a:lnSpc>
                        <a:spcAft>
                          <a:spcPts val="0"/>
                        </a:spcAft>
                      </a:pPr>
                      <a:endParaRPr lang="en-IN" sz="700" dirty="0">
                        <a:effectLst/>
                      </a:endParaRPr>
                    </a:p>
                    <a:p>
                      <a:pPr>
                        <a:lnSpc>
                          <a:spcPct val="115000"/>
                        </a:lnSpc>
                        <a:spcAft>
                          <a:spcPts val="0"/>
                        </a:spcAft>
                      </a:pPr>
                      <a:endParaRPr lang="en-IN" sz="700" dirty="0">
                        <a:effectLst/>
                      </a:endParaRPr>
                    </a:p>
                    <a:p>
                      <a:pPr>
                        <a:lnSpc>
                          <a:spcPct val="115000"/>
                        </a:lnSpc>
                        <a:spcAft>
                          <a:spcPts val="0"/>
                        </a:spcAft>
                      </a:pPr>
                      <a:endParaRPr lang="en-IN" sz="700" dirty="0">
                        <a:effectLst/>
                      </a:endParaRPr>
                    </a:p>
                    <a:p>
                      <a:pPr>
                        <a:lnSpc>
                          <a:spcPct val="115000"/>
                        </a:lnSpc>
                        <a:spcAft>
                          <a:spcPts val="0"/>
                        </a:spcAft>
                      </a:pPr>
                      <a:r>
                        <a:rPr lang="en-IN" sz="700" dirty="0">
                          <a:effectLst/>
                        </a:rPr>
                        <a:t>   </a:t>
                      </a:r>
                    </a:p>
                    <a:p>
                      <a:pPr>
                        <a:lnSpc>
                          <a:spcPct val="115000"/>
                        </a:lnSpc>
                        <a:spcAft>
                          <a:spcPts val="0"/>
                        </a:spcAft>
                      </a:pPr>
                      <a:endParaRPr lang="en-IN" sz="700" dirty="0">
                        <a:effectLst/>
                      </a:endParaRPr>
                    </a:p>
                    <a:p>
                      <a:pPr>
                        <a:lnSpc>
                          <a:spcPct val="115000"/>
                        </a:lnSpc>
                        <a:spcAft>
                          <a:spcPts val="0"/>
                        </a:spcAft>
                      </a:pPr>
                      <a:r>
                        <a:rPr lang="en-IN" sz="700" dirty="0">
                          <a:effectLst/>
                        </a:rPr>
                        <a:t>  Conference</a:t>
                      </a:r>
                      <a:endParaRPr lang="en-IN" sz="900" dirty="0">
                        <a:effectLst/>
                        <a:latin typeface="Calibri"/>
                        <a:ea typeface="Calibri"/>
                        <a:cs typeface="Times New Roman"/>
                      </a:endParaRPr>
                    </a:p>
                  </a:txBody>
                  <a:tcPr marL="53009" marR="53009" marT="0" marB="0"/>
                </a:tc>
                <a:tc>
                  <a:txBody>
                    <a:bodyPr/>
                    <a:lstStyle/>
                    <a:p>
                      <a:pPr>
                        <a:lnSpc>
                          <a:spcPct val="115000"/>
                        </a:lnSpc>
                        <a:spcAft>
                          <a:spcPts val="0"/>
                        </a:spcAft>
                      </a:pPr>
                      <a:endParaRPr lang="en-IN" sz="700" dirty="0">
                        <a:effectLst/>
                      </a:endParaRPr>
                    </a:p>
                    <a:p>
                      <a:pPr>
                        <a:lnSpc>
                          <a:spcPct val="115000"/>
                        </a:lnSpc>
                        <a:spcAft>
                          <a:spcPts val="0"/>
                        </a:spcAft>
                      </a:pPr>
                      <a:endParaRPr lang="en-IN" sz="700" dirty="0">
                        <a:effectLst/>
                      </a:endParaRPr>
                    </a:p>
                    <a:p>
                      <a:pPr>
                        <a:lnSpc>
                          <a:spcPct val="115000"/>
                        </a:lnSpc>
                        <a:spcAft>
                          <a:spcPts val="0"/>
                        </a:spcAft>
                      </a:pPr>
                      <a:endParaRPr lang="en-IN" sz="700" dirty="0">
                        <a:effectLst/>
                      </a:endParaRPr>
                    </a:p>
                    <a:p>
                      <a:pPr>
                        <a:lnSpc>
                          <a:spcPct val="115000"/>
                        </a:lnSpc>
                        <a:spcAft>
                          <a:spcPts val="0"/>
                        </a:spcAft>
                      </a:pPr>
                      <a:endParaRPr lang="en-IN" sz="700" dirty="0">
                        <a:effectLst/>
                      </a:endParaRPr>
                    </a:p>
                    <a:p>
                      <a:pPr>
                        <a:lnSpc>
                          <a:spcPct val="115000"/>
                        </a:lnSpc>
                        <a:spcAft>
                          <a:spcPts val="0"/>
                        </a:spcAft>
                      </a:pPr>
                      <a:endParaRPr lang="en-IN" sz="700" dirty="0">
                        <a:effectLst/>
                      </a:endParaRPr>
                    </a:p>
                    <a:p>
                      <a:pPr>
                        <a:lnSpc>
                          <a:spcPct val="115000"/>
                        </a:lnSpc>
                        <a:spcAft>
                          <a:spcPts val="0"/>
                        </a:spcAft>
                      </a:pPr>
                      <a:endParaRPr lang="en-IN" sz="700" dirty="0">
                        <a:effectLst/>
                      </a:endParaRPr>
                    </a:p>
                    <a:p>
                      <a:pPr>
                        <a:lnSpc>
                          <a:spcPct val="115000"/>
                        </a:lnSpc>
                        <a:spcAft>
                          <a:spcPts val="0"/>
                        </a:spcAft>
                      </a:pPr>
                      <a:endParaRPr lang="en-IN" sz="700" dirty="0">
                        <a:effectLst/>
                      </a:endParaRPr>
                    </a:p>
                    <a:p>
                      <a:pPr>
                        <a:lnSpc>
                          <a:spcPct val="115000"/>
                        </a:lnSpc>
                        <a:spcAft>
                          <a:spcPts val="0"/>
                        </a:spcAft>
                      </a:pPr>
                      <a:endParaRPr lang="en-IN" sz="700" dirty="0">
                        <a:effectLst/>
                      </a:endParaRPr>
                    </a:p>
                    <a:p>
                      <a:pPr>
                        <a:lnSpc>
                          <a:spcPct val="115000"/>
                        </a:lnSpc>
                        <a:spcAft>
                          <a:spcPts val="0"/>
                        </a:spcAft>
                      </a:pPr>
                      <a:r>
                        <a:rPr lang="en-IN" sz="700" dirty="0">
                          <a:effectLst/>
                        </a:rPr>
                        <a:t>   </a:t>
                      </a:r>
                      <a:r>
                        <a:rPr lang="en-IN" sz="700" baseline="0" dirty="0">
                          <a:effectLst/>
                        </a:rPr>
                        <a:t>    </a:t>
                      </a:r>
                      <a:r>
                        <a:rPr lang="en-IN" sz="700" dirty="0">
                          <a:effectLst/>
                        </a:rPr>
                        <a:t>2022</a:t>
                      </a:r>
                      <a:endParaRPr lang="en-IN" sz="900" dirty="0">
                        <a:effectLst/>
                        <a:latin typeface="Calibri"/>
                        <a:ea typeface="Calibri"/>
                        <a:cs typeface="Times New Roman"/>
                      </a:endParaRPr>
                    </a:p>
                  </a:txBody>
                  <a:tcPr marL="53009" marR="53009" marT="0" marB="0"/>
                </a:tc>
                <a:tc>
                  <a:txBody>
                    <a:bodyPr/>
                    <a:lstStyle/>
                    <a:p>
                      <a:pPr>
                        <a:lnSpc>
                          <a:spcPct val="115000"/>
                        </a:lnSpc>
                        <a:spcAft>
                          <a:spcPts val="0"/>
                        </a:spcAft>
                      </a:pPr>
                      <a:endParaRPr lang="en-IN" sz="700" dirty="0">
                        <a:effectLst/>
                      </a:endParaRPr>
                    </a:p>
                    <a:p>
                      <a:pPr>
                        <a:lnSpc>
                          <a:spcPct val="115000"/>
                        </a:lnSpc>
                        <a:spcAft>
                          <a:spcPts val="0"/>
                        </a:spcAft>
                      </a:pPr>
                      <a:endParaRPr lang="en-IN" sz="700" dirty="0">
                        <a:effectLst/>
                      </a:endParaRPr>
                    </a:p>
                    <a:p>
                      <a:pPr>
                        <a:lnSpc>
                          <a:spcPct val="115000"/>
                        </a:lnSpc>
                        <a:spcAft>
                          <a:spcPts val="0"/>
                        </a:spcAft>
                      </a:pPr>
                      <a:endParaRPr lang="en-IN" sz="700" dirty="0">
                        <a:effectLst/>
                      </a:endParaRPr>
                    </a:p>
                    <a:p>
                      <a:pPr>
                        <a:lnSpc>
                          <a:spcPct val="115000"/>
                        </a:lnSpc>
                        <a:spcAft>
                          <a:spcPts val="0"/>
                        </a:spcAft>
                      </a:pPr>
                      <a:r>
                        <a:rPr lang="en-IN" sz="700" dirty="0">
                          <a:effectLst/>
                        </a:rPr>
                        <a:t> </a:t>
                      </a:r>
                    </a:p>
                    <a:p>
                      <a:pPr>
                        <a:lnSpc>
                          <a:spcPct val="115000"/>
                        </a:lnSpc>
                        <a:spcAft>
                          <a:spcPts val="0"/>
                        </a:spcAft>
                      </a:pPr>
                      <a:endParaRPr lang="en-IN" sz="700" dirty="0">
                        <a:effectLst/>
                      </a:endParaRPr>
                    </a:p>
                    <a:p>
                      <a:pPr>
                        <a:lnSpc>
                          <a:spcPct val="115000"/>
                        </a:lnSpc>
                        <a:spcAft>
                          <a:spcPts val="0"/>
                        </a:spcAft>
                      </a:pPr>
                      <a:r>
                        <a:rPr lang="en-IN" sz="700" dirty="0">
                          <a:effectLst/>
                        </a:rPr>
                        <a:t>In the complexity and low efficiency of the wine quality prediction process, It compares the accuracy of 7 different AI classification and Objective quality of wine, and find out accurate sensitivity and used to analyse the good classification performance. </a:t>
                      </a:r>
                      <a:endParaRPr lang="en-IN" sz="900" dirty="0">
                        <a:effectLst/>
                        <a:latin typeface="Calibri"/>
                        <a:ea typeface="Calibri"/>
                        <a:cs typeface="Times New Roman"/>
                      </a:endParaRPr>
                    </a:p>
                  </a:txBody>
                  <a:tcPr marL="53009" marR="53009" marT="0" marB="0"/>
                </a:tc>
                <a:tc>
                  <a:txBody>
                    <a:bodyPr/>
                    <a:lstStyle/>
                    <a:p>
                      <a:pPr>
                        <a:lnSpc>
                          <a:spcPct val="115000"/>
                        </a:lnSpc>
                        <a:spcAft>
                          <a:spcPts val="0"/>
                        </a:spcAft>
                      </a:pPr>
                      <a:endParaRPr lang="en-IN" sz="700" dirty="0">
                        <a:effectLst/>
                      </a:endParaRPr>
                    </a:p>
                    <a:p>
                      <a:pPr>
                        <a:lnSpc>
                          <a:spcPct val="115000"/>
                        </a:lnSpc>
                        <a:spcAft>
                          <a:spcPts val="0"/>
                        </a:spcAft>
                      </a:pPr>
                      <a:endParaRPr lang="en-IN" sz="700" dirty="0">
                        <a:effectLst/>
                      </a:endParaRPr>
                    </a:p>
                    <a:p>
                      <a:pPr>
                        <a:lnSpc>
                          <a:spcPct val="115000"/>
                        </a:lnSpc>
                        <a:spcAft>
                          <a:spcPts val="0"/>
                        </a:spcAft>
                      </a:pPr>
                      <a:endParaRPr lang="en-IN" sz="700" dirty="0">
                        <a:effectLst/>
                      </a:endParaRPr>
                    </a:p>
                    <a:p>
                      <a:pPr>
                        <a:lnSpc>
                          <a:spcPct val="115000"/>
                        </a:lnSpc>
                        <a:spcAft>
                          <a:spcPts val="0"/>
                        </a:spcAft>
                      </a:pPr>
                      <a:endParaRPr lang="en-IN" sz="700" dirty="0">
                        <a:effectLst/>
                      </a:endParaRPr>
                    </a:p>
                    <a:p>
                      <a:pPr>
                        <a:lnSpc>
                          <a:spcPct val="115000"/>
                        </a:lnSpc>
                        <a:spcAft>
                          <a:spcPts val="0"/>
                        </a:spcAft>
                      </a:pPr>
                      <a:endParaRPr lang="en-IN" sz="700" dirty="0">
                        <a:effectLst/>
                      </a:endParaRPr>
                    </a:p>
                    <a:p>
                      <a:pPr>
                        <a:lnSpc>
                          <a:spcPct val="115000"/>
                        </a:lnSpc>
                        <a:spcAft>
                          <a:spcPts val="0"/>
                        </a:spcAft>
                      </a:pPr>
                      <a:endParaRPr lang="en-IN" sz="700" dirty="0">
                        <a:effectLst/>
                      </a:endParaRPr>
                    </a:p>
                    <a:p>
                      <a:pPr>
                        <a:lnSpc>
                          <a:spcPct val="115000"/>
                        </a:lnSpc>
                        <a:spcAft>
                          <a:spcPts val="0"/>
                        </a:spcAft>
                      </a:pPr>
                      <a:endParaRPr lang="en-IN" sz="700" dirty="0">
                        <a:effectLst/>
                      </a:endParaRPr>
                    </a:p>
                    <a:p>
                      <a:pPr>
                        <a:lnSpc>
                          <a:spcPct val="115000"/>
                        </a:lnSpc>
                        <a:spcAft>
                          <a:spcPts val="0"/>
                        </a:spcAft>
                      </a:pPr>
                      <a:r>
                        <a:rPr lang="en-IN" sz="700" dirty="0" err="1">
                          <a:effectLst/>
                        </a:rPr>
                        <a:t>Navie</a:t>
                      </a:r>
                      <a:r>
                        <a:rPr lang="en-IN" sz="700" dirty="0">
                          <a:effectLst/>
                        </a:rPr>
                        <a:t> Bayes, Logistic regression, Random forest, Decision tree.</a:t>
                      </a:r>
                      <a:endParaRPr lang="en-IN" sz="900" dirty="0">
                        <a:effectLst/>
                        <a:latin typeface="Calibri"/>
                        <a:ea typeface="Calibri"/>
                        <a:cs typeface="Times New Roman"/>
                      </a:endParaRPr>
                    </a:p>
                  </a:txBody>
                  <a:tcPr marL="53009" marR="53009" marT="0" marB="0"/>
                </a:tc>
                <a:tc>
                  <a:txBody>
                    <a:bodyPr/>
                    <a:lstStyle/>
                    <a:p>
                      <a:pPr>
                        <a:lnSpc>
                          <a:spcPct val="115000"/>
                        </a:lnSpc>
                        <a:spcAft>
                          <a:spcPts val="0"/>
                        </a:spcAft>
                      </a:pPr>
                      <a:endParaRPr lang="en-IN" sz="700" dirty="0">
                        <a:effectLst/>
                      </a:endParaRPr>
                    </a:p>
                    <a:p>
                      <a:pPr>
                        <a:lnSpc>
                          <a:spcPct val="115000"/>
                        </a:lnSpc>
                        <a:spcAft>
                          <a:spcPts val="0"/>
                        </a:spcAft>
                      </a:pPr>
                      <a:endParaRPr lang="en-IN" sz="700" dirty="0">
                        <a:effectLst/>
                      </a:endParaRPr>
                    </a:p>
                    <a:p>
                      <a:pPr>
                        <a:lnSpc>
                          <a:spcPct val="115000"/>
                        </a:lnSpc>
                        <a:spcAft>
                          <a:spcPts val="0"/>
                        </a:spcAft>
                      </a:pPr>
                      <a:endParaRPr lang="en-IN" sz="700" dirty="0">
                        <a:effectLst/>
                      </a:endParaRPr>
                    </a:p>
                    <a:p>
                      <a:pPr>
                        <a:lnSpc>
                          <a:spcPct val="115000"/>
                        </a:lnSpc>
                        <a:spcAft>
                          <a:spcPts val="0"/>
                        </a:spcAft>
                      </a:pPr>
                      <a:endParaRPr lang="en-IN" sz="700" dirty="0">
                        <a:effectLst/>
                      </a:endParaRPr>
                    </a:p>
                    <a:p>
                      <a:pPr>
                        <a:lnSpc>
                          <a:spcPct val="115000"/>
                        </a:lnSpc>
                        <a:spcAft>
                          <a:spcPts val="0"/>
                        </a:spcAft>
                      </a:pPr>
                      <a:endParaRPr lang="en-IN" sz="700" dirty="0">
                        <a:effectLst/>
                      </a:endParaRPr>
                    </a:p>
                    <a:p>
                      <a:pPr>
                        <a:lnSpc>
                          <a:spcPct val="115000"/>
                        </a:lnSpc>
                        <a:spcAft>
                          <a:spcPts val="0"/>
                        </a:spcAft>
                      </a:pPr>
                      <a:r>
                        <a:rPr lang="en-IN" sz="700" dirty="0">
                          <a:effectLst/>
                        </a:rPr>
                        <a:t>This paper uses the random forest algorithm and the ‘</a:t>
                      </a:r>
                      <a:r>
                        <a:rPr lang="en-IN" sz="700" dirty="0" err="1">
                          <a:effectLst/>
                        </a:rPr>
                        <a:t>Boruta</a:t>
                      </a:r>
                      <a:r>
                        <a:rPr lang="en-IN" sz="700" dirty="0">
                          <a:effectLst/>
                        </a:rPr>
                        <a:t>’ package to select important features from the ‘Chronic Kidney Disease’ dataset. It evaluates the algorithm's performance in classification and regression. The study suggests its applicability for datasets with many variables.</a:t>
                      </a:r>
                      <a:endParaRPr lang="en-IN" sz="900" dirty="0">
                        <a:effectLst/>
                        <a:latin typeface="Calibri"/>
                        <a:ea typeface="Calibri"/>
                        <a:cs typeface="Times New Roman"/>
                      </a:endParaRPr>
                    </a:p>
                  </a:txBody>
                  <a:tcPr marL="53009" marR="53009" marT="0" marB="0"/>
                </a:tc>
                <a:extLst>
                  <a:ext uri="{0D108BD9-81ED-4DB2-BD59-A6C34878D82A}">
                    <a16:rowId xmlns:a16="http://schemas.microsoft.com/office/drawing/2014/main" val="10000"/>
                  </a:ext>
                </a:extLst>
              </a:tr>
              <a:tr h="1096040">
                <a:tc>
                  <a:txBody>
                    <a:bodyPr/>
                    <a:lstStyle/>
                    <a:p>
                      <a:pPr>
                        <a:lnSpc>
                          <a:spcPct val="115000"/>
                        </a:lnSpc>
                        <a:spcAft>
                          <a:spcPts val="0"/>
                        </a:spcAft>
                      </a:pPr>
                      <a:endParaRPr lang="en-IN" sz="700" dirty="0">
                        <a:effectLst/>
                      </a:endParaRPr>
                    </a:p>
                    <a:p>
                      <a:pPr>
                        <a:lnSpc>
                          <a:spcPct val="115000"/>
                        </a:lnSpc>
                        <a:spcAft>
                          <a:spcPts val="0"/>
                        </a:spcAft>
                      </a:pPr>
                      <a:endParaRPr lang="en-IN" sz="700" dirty="0">
                        <a:effectLst/>
                      </a:endParaRPr>
                    </a:p>
                    <a:p>
                      <a:pPr>
                        <a:lnSpc>
                          <a:spcPct val="115000"/>
                        </a:lnSpc>
                        <a:spcAft>
                          <a:spcPts val="0"/>
                        </a:spcAft>
                      </a:pPr>
                      <a:endParaRPr lang="en-IN" sz="700" dirty="0">
                        <a:effectLst/>
                      </a:endParaRPr>
                    </a:p>
                    <a:p>
                      <a:pPr>
                        <a:lnSpc>
                          <a:spcPct val="115000"/>
                        </a:lnSpc>
                        <a:spcAft>
                          <a:spcPts val="0"/>
                        </a:spcAft>
                      </a:pPr>
                      <a:r>
                        <a:rPr lang="en-IN" sz="700" dirty="0">
                          <a:effectLst/>
                        </a:rPr>
                        <a:t>  </a:t>
                      </a:r>
                    </a:p>
                    <a:p>
                      <a:pPr>
                        <a:lnSpc>
                          <a:spcPct val="115000"/>
                        </a:lnSpc>
                        <a:spcAft>
                          <a:spcPts val="0"/>
                        </a:spcAft>
                      </a:pPr>
                      <a:r>
                        <a:rPr lang="en-IN" sz="700" dirty="0">
                          <a:effectLst/>
                        </a:rPr>
                        <a:t>     4</a:t>
                      </a:r>
                      <a:endParaRPr lang="en-IN" sz="900" dirty="0">
                        <a:effectLst/>
                        <a:latin typeface="Calibri"/>
                        <a:ea typeface="Calibri"/>
                        <a:cs typeface="Times New Roman"/>
                      </a:endParaRPr>
                    </a:p>
                  </a:txBody>
                  <a:tcPr marL="53009" marR="53009" marT="0" marB="0"/>
                </a:tc>
                <a:tc>
                  <a:txBody>
                    <a:bodyPr/>
                    <a:lstStyle/>
                    <a:p>
                      <a:pPr>
                        <a:lnSpc>
                          <a:spcPct val="115000"/>
                        </a:lnSpc>
                        <a:spcAft>
                          <a:spcPts val="0"/>
                        </a:spcAft>
                      </a:pPr>
                      <a:endParaRPr lang="en-IN" sz="700" dirty="0">
                        <a:effectLst/>
                      </a:endParaRPr>
                    </a:p>
                    <a:p>
                      <a:pPr>
                        <a:lnSpc>
                          <a:spcPct val="115000"/>
                        </a:lnSpc>
                        <a:spcAft>
                          <a:spcPts val="0"/>
                        </a:spcAft>
                      </a:pPr>
                      <a:endParaRPr lang="en-IN" sz="700" dirty="0">
                        <a:effectLst/>
                      </a:endParaRPr>
                    </a:p>
                    <a:p>
                      <a:pPr>
                        <a:lnSpc>
                          <a:spcPct val="115000"/>
                        </a:lnSpc>
                        <a:spcAft>
                          <a:spcPts val="0"/>
                        </a:spcAft>
                      </a:pPr>
                      <a:r>
                        <a:rPr lang="en-IN" sz="700" dirty="0">
                          <a:effectLst/>
                        </a:rPr>
                        <a:t>Application of Random Forest Algorithm on Feature</a:t>
                      </a:r>
                      <a:endParaRPr lang="en-IN" sz="900" dirty="0">
                        <a:effectLst/>
                      </a:endParaRPr>
                    </a:p>
                    <a:p>
                      <a:pPr>
                        <a:lnSpc>
                          <a:spcPct val="115000"/>
                        </a:lnSpc>
                        <a:spcAft>
                          <a:spcPts val="0"/>
                        </a:spcAft>
                      </a:pPr>
                      <a:r>
                        <a:rPr lang="en-IN" sz="700" dirty="0">
                          <a:effectLst/>
                        </a:rPr>
                        <a:t>Subset Selection and Classification and Regression</a:t>
                      </a:r>
                      <a:endParaRPr lang="en-IN" sz="900" dirty="0">
                        <a:effectLst/>
                        <a:latin typeface="Calibri"/>
                        <a:ea typeface="Calibri"/>
                        <a:cs typeface="Times New Roman"/>
                      </a:endParaRPr>
                    </a:p>
                  </a:txBody>
                  <a:tcPr marL="53009" marR="53009" marT="0" marB="0"/>
                </a:tc>
                <a:tc>
                  <a:txBody>
                    <a:bodyPr/>
                    <a:lstStyle/>
                    <a:p>
                      <a:pPr>
                        <a:lnSpc>
                          <a:spcPct val="115000"/>
                        </a:lnSpc>
                        <a:spcAft>
                          <a:spcPts val="0"/>
                        </a:spcAft>
                      </a:pPr>
                      <a:endParaRPr lang="en-IN" sz="700" dirty="0">
                        <a:effectLst/>
                      </a:endParaRPr>
                    </a:p>
                    <a:p>
                      <a:pPr>
                        <a:lnSpc>
                          <a:spcPct val="115000"/>
                        </a:lnSpc>
                        <a:spcAft>
                          <a:spcPts val="0"/>
                        </a:spcAft>
                      </a:pPr>
                      <a:endParaRPr lang="en-IN" sz="700" dirty="0">
                        <a:effectLst/>
                      </a:endParaRPr>
                    </a:p>
                    <a:p>
                      <a:pPr>
                        <a:lnSpc>
                          <a:spcPct val="115000"/>
                        </a:lnSpc>
                        <a:spcAft>
                          <a:spcPts val="0"/>
                        </a:spcAft>
                      </a:pPr>
                      <a:endParaRPr lang="en-IN" sz="700" dirty="0">
                        <a:effectLst/>
                      </a:endParaRPr>
                    </a:p>
                    <a:p>
                      <a:pPr>
                        <a:lnSpc>
                          <a:spcPct val="115000"/>
                        </a:lnSpc>
                        <a:spcAft>
                          <a:spcPts val="0"/>
                        </a:spcAft>
                      </a:pPr>
                      <a:endParaRPr lang="en-IN" sz="700" dirty="0">
                        <a:effectLst/>
                      </a:endParaRPr>
                    </a:p>
                    <a:p>
                      <a:pPr>
                        <a:lnSpc>
                          <a:spcPct val="115000"/>
                        </a:lnSpc>
                        <a:spcAft>
                          <a:spcPts val="0"/>
                        </a:spcAft>
                      </a:pPr>
                      <a:r>
                        <a:rPr lang="en-IN" sz="700" dirty="0">
                          <a:effectLst/>
                        </a:rPr>
                        <a:t>  Conference</a:t>
                      </a:r>
                      <a:endParaRPr lang="en-IN" sz="900" dirty="0">
                        <a:effectLst/>
                        <a:latin typeface="Calibri"/>
                        <a:ea typeface="Calibri"/>
                        <a:cs typeface="Times New Roman"/>
                      </a:endParaRPr>
                    </a:p>
                  </a:txBody>
                  <a:tcPr marL="53009" marR="53009" marT="0" marB="0"/>
                </a:tc>
                <a:tc>
                  <a:txBody>
                    <a:bodyPr/>
                    <a:lstStyle/>
                    <a:p>
                      <a:pPr>
                        <a:lnSpc>
                          <a:spcPct val="115000"/>
                        </a:lnSpc>
                        <a:spcAft>
                          <a:spcPts val="0"/>
                        </a:spcAft>
                      </a:pPr>
                      <a:endParaRPr lang="en-IN" sz="700" dirty="0">
                        <a:effectLst/>
                      </a:endParaRPr>
                    </a:p>
                    <a:p>
                      <a:pPr>
                        <a:lnSpc>
                          <a:spcPct val="115000"/>
                        </a:lnSpc>
                        <a:spcAft>
                          <a:spcPts val="0"/>
                        </a:spcAft>
                      </a:pPr>
                      <a:endParaRPr lang="en-IN" sz="700" dirty="0">
                        <a:effectLst/>
                      </a:endParaRPr>
                    </a:p>
                    <a:p>
                      <a:pPr>
                        <a:lnSpc>
                          <a:spcPct val="115000"/>
                        </a:lnSpc>
                        <a:spcAft>
                          <a:spcPts val="0"/>
                        </a:spcAft>
                      </a:pPr>
                      <a:endParaRPr lang="en-IN" sz="700" dirty="0">
                        <a:effectLst/>
                      </a:endParaRPr>
                    </a:p>
                    <a:p>
                      <a:pPr>
                        <a:lnSpc>
                          <a:spcPct val="115000"/>
                        </a:lnSpc>
                        <a:spcAft>
                          <a:spcPts val="0"/>
                        </a:spcAft>
                      </a:pPr>
                      <a:endParaRPr lang="en-IN" sz="700" dirty="0">
                        <a:effectLst/>
                      </a:endParaRPr>
                    </a:p>
                    <a:p>
                      <a:pPr>
                        <a:lnSpc>
                          <a:spcPct val="115000"/>
                        </a:lnSpc>
                        <a:spcAft>
                          <a:spcPts val="0"/>
                        </a:spcAft>
                      </a:pPr>
                      <a:r>
                        <a:rPr lang="en-IN" sz="700" dirty="0">
                          <a:effectLst/>
                        </a:rPr>
                        <a:t>       2017</a:t>
                      </a:r>
                      <a:endParaRPr lang="en-IN" sz="900" dirty="0">
                        <a:effectLst/>
                        <a:latin typeface="Calibri"/>
                        <a:ea typeface="Calibri"/>
                        <a:cs typeface="Times New Roman"/>
                      </a:endParaRPr>
                    </a:p>
                  </a:txBody>
                  <a:tcPr marL="53009" marR="53009" marT="0" marB="0"/>
                </a:tc>
                <a:tc>
                  <a:txBody>
                    <a:bodyPr/>
                    <a:lstStyle/>
                    <a:p>
                      <a:pPr>
                        <a:lnSpc>
                          <a:spcPct val="115000"/>
                        </a:lnSpc>
                        <a:spcAft>
                          <a:spcPts val="0"/>
                        </a:spcAft>
                      </a:pPr>
                      <a:endParaRPr lang="en-IN" sz="700" dirty="0">
                        <a:effectLst/>
                      </a:endParaRPr>
                    </a:p>
                    <a:p>
                      <a:pPr>
                        <a:lnSpc>
                          <a:spcPct val="115000"/>
                        </a:lnSpc>
                        <a:spcAft>
                          <a:spcPts val="0"/>
                        </a:spcAft>
                      </a:pPr>
                      <a:endParaRPr lang="en-IN" sz="700" dirty="0">
                        <a:effectLst/>
                      </a:endParaRPr>
                    </a:p>
                    <a:p>
                      <a:pPr>
                        <a:lnSpc>
                          <a:spcPct val="115000"/>
                        </a:lnSpc>
                        <a:spcAft>
                          <a:spcPts val="0"/>
                        </a:spcAft>
                      </a:pPr>
                      <a:r>
                        <a:rPr lang="en-IN" sz="700" dirty="0">
                          <a:effectLst/>
                        </a:rPr>
                        <a:t>Feature subset selection is crucial for data sets with many variables, as it improves prediction performance and understanding of the data</a:t>
                      </a:r>
                      <a:endParaRPr lang="en-IN" sz="900" dirty="0">
                        <a:effectLst/>
                        <a:latin typeface="Calibri"/>
                        <a:ea typeface="Calibri"/>
                        <a:cs typeface="Times New Roman"/>
                      </a:endParaRPr>
                    </a:p>
                  </a:txBody>
                  <a:tcPr marL="53009" marR="53009" marT="0" marB="0"/>
                </a:tc>
                <a:tc>
                  <a:txBody>
                    <a:bodyPr/>
                    <a:lstStyle/>
                    <a:p>
                      <a:pPr>
                        <a:lnSpc>
                          <a:spcPct val="115000"/>
                        </a:lnSpc>
                        <a:spcAft>
                          <a:spcPts val="0"/>
                        </a:spcAft>
                      </a:pPr>
                      <a:endParaRPr lang="en-IN" sz="700" dirty="0">
                        <a:effectLst/>
                      </a:endParaRPr>
                    </a:p>
                    <a:p>
                      <a:pPr>
                        <a:lnSpc>
                          <a:spcPct val="115000"/>
                        </a:lnSpc>
                        <a:spcAft>
                          <a:spcPts val="0"/>
                        </a:spcAft>
                      </a:pPr>
                      <a:endParaRPr lang="en-IN" sz="700" dirty="0">
                        <a:effectLst/>
                      </a:endParaRPr>
                    </a:p>
                    <a:p>
                      <a:pPr>
                        <a:lnSpc>
                          <a:spcPct val="115000"/>
                        </a:lnSpc>
                        <a:spcAft>
                          <a:spcPts val="0"/>
                        </a:spcAft>
                      </a:pPr>
                      <a:endParaRPr lang="en-IN" sz="700" dirty="0">
                        <a:effectLst/>
                      </a:endParaRPr>
                    </a:p>
                    <a:p>
                      <a:pPr algn="ctr">
                        <a:lnSpc>
                          <a:spcPct val="115000"/>
                        </a:lnSpc>
                        <a:spcAft>
                          <a:spcPts val="0"/>
                        </a:spcAft>
                      </a:pPr>
                      <a:r>
                        <a:rPr lang="en-IN" sz="700" dirty="0">
                          <a:effectLst/>
                        </a:rPr>
                        <a:t>   Random forest,          Regression.</a:t>
                      </a:r>
                      <a:endParaRPr lang="en-IN" sz="900" dirty="0">
                        <a:effectLst/>
                        <a:latin typeface="Calibri"/>
                        <a:ea typeface="Calibri"/>
                        <a:cs typeface="Times New Roman"/>
                      </a:endParaRPr>
                    </a:p>
                  </a:txBody>
                  <a:tcPr marL="53009" marR="53009" marT="0" marB="0"/>
                </a:tc>
                <a:tc>
                  <a:txBody>
                    <a:bodyPr/>
                    <a:lstStyle/>
                    <a:p>
                      <a:pPr>
                        <a:lnSpc>
                          <a:spcPct val="115000"/>
                        </a:lnSpc>
                        <a:spcAft>
                          <a:spcPts val="0"/>
                        </a:spcAft>
                      </a:pPr>
                      <a:endParaRPr lang="en-IN" sz="700" dirty="0">
                        <a:effectLst/>
                      </a:endParaRPr>
                    </a:p>
                    <a:p>
                      <a:pPr>
                        <a:lnSpc>
                          <a:spcPct val="115000"/>
                        </a:lnSpc>
                        <a:spcAft>
                          <a:spcPts val="0"/>
                        </a:spcAft>
                      </a:pPr>
                      <a:endParaRPr lang="en-IN" sz="700" dirty="0">
                        <a:effectLst/>
                      </a:endParaRPr>
                    </a:p>
                    <a:p>
                      <a:pPr>
                        <a:lnSpc>
                          <a:spcPct val="115000"/>
                        </a:lnSpc>
                        <a:spcAft>
                          <a:spcPts val="0"/>
                        </a:spcAft>
                      </a:pPr>
                      <a:r>
                        <a:rPr lang="en-IN" sz="700" dirty="0">
                          <a:effectLst/>
                        </a:rPr>
                        <a:t>This paper applies the random forest algorithm to the ‘Chronic Kidney Disease’ data from the UCI repository, using the ‘</a:t>
                      </a:r>
                      <a:r>
                        <a:rPr lang="en-IN" sz="700" dirty="0" err="1">
                          <a:effectLst/>
                        </a:rPr>
                        <a:t>Boruta</a:t>
                      </a:r>
                      <a:r>
                        <a:rPr lang="en-IN" sz="700" dirty="0">
                          <a:effectLst/>
                        </a:rPr>
                        <a:t>’ package for feature subset selection. It demonstrates the algorithm's effectiveness in classification and regression .</a:t>
                      </a:r>
                      <a:endParaRPr lang="en-IN" sz="900" dirty="0">
                        <a:effectLst/>
                        <a:latin typeface="Calibri"/>
                        <a:ea typeface="Calibri"/>
                        <a:cs typeface="Times New Roman"/>
                      </a:endParaRPr>
                    </a:p>
                  </a:txBody>
                  <a:tcPr marL="53009" marR="53009" marT="0" marB="0"/>
                </a:tc>
                <a:extLst>
                  <a:ext uri="{0D108BD9-81ED-4DB2-BD59-A6C34878D82A}">
                    <a16:rowId xmlns:a16="http://schemas.microsoft.com/office/drawing/2014/main" val="10001"/>
                  </a:ext>
                </a:extLst>
              </a:tr>
              <a:tr h="1645488">
                <a:tc>
                  <a:txBody>
                    <a:bodyPr/>
                    <a:lstStyle/>
                    <a:p>
                      <a:pPr>
                        <a:lnSpc>
                          <a:spcPct val="115000"/>
                        </a:lnSpc>
                        <a:spcAft>
                          <a:spcPts val="0"/>
                        </a:spcAft>
                      </a:pPr>
                      <a:endParaRPr lang="en-IN" sz="700" dirty="0">
                        <a:effectLst/>
                      </a:endParaRPr>
                    </a:p>
                    <a:p>
                      <a:pPr>
                        <a:lnSpc>
                          <a:spcPct val="115000"/>
                        </a:lnSpc>
                        <a:spcAft>
                          <a:spcPts val="0"/>
                        </a:spcAft>
                      </a:pPr>
                      <a:endParaRPr lang="en-IN" sz="700" dirty="0">
                        <a:effectLst/>
                      </a:endParaRPr>
                    </a:p>
                    <a:p>
                      <a:pPr>
                        <a:lnSpc>
                          <a:spcPct val="115000"/>
                        </a:lnSpc>
                        <a:spcAft>
                          <a:spcPts val="0"/>
                        </a:spcAft>
                      </a:pPr>
                      <a:endParaRPr lang="en-IN" sz="700" dirty="0">
                        <a:effectLst/>
                      </a:endParaRPr>
                    </a:p>
                    <a:p>
                      <a:pPr>
                        <a:lnSpc>
                          <a:spcPct val="115000"/>
                        </a:lnSpc>
                        <a:spcAft>
                          <a:spcPts val="0"/>
                        </a:spcAft>
                      </a:pPr>
                      <a:endParaRPr lang="en-IN" sz="700" dirty="0">
                        <a:effectLst/>
                      </a:endParaRPr>
                    </a:p>
                    <a:p>
                      <a:pPr>
                        <a:lnSpc>
                          <a:spcPct val="115000"/>
                        </a:lnSpc>
                        <a:spcAft>
                          <a:spcPts val="0"/>
                        </a:spcAft>
                      </a:pPr>
                      <a:endParaRPr lang="en-IN" sz="700" dirty="0">
                        <a:effectLst/>
                      </a:endParaRPr>
                    </a:p>
                    <a:p>
                      <a:pPr>
                        <a:lnSpc>
                          <a:spcPct val="115000"/>
                        </a:lnSpc>
                        <a:spcAft>
                          <a:spcPts val="0"/>
                        </a:spcAft>
                      </a:pPr>
                      <a:r>
                        <a:rPr lang="en-IN" sz="700" dirty="0">
                          <a:effectLst/>
                        </a:rPr>
                        <a:t>     5</a:t>
                      </a:r>
                      <a:endParaRPr lang="en-IN" sz="900" dirty="0">
                        <a:effectLst/>
                        <a:latin typeface="Calibri"/>
                        <a:ea typeface="Calibri"/>
                        <a:cs typeface="Times New Roman"/>
                      </a:endParaRPr>
                    </a:p>
                  </a:txBody>
                  <a:tcPr marL="53009" marR="53009" marT="0" marB="0"/>
                </a:tc>
                <a:tc>
                  <a:txBody>
                    <a:bodyPr/>
                    <a:lstStyle/>
                    <a:p>
                      <a:pPr>
                        <a:lnSpc>
                          <a:spcPct val="115000"/>
                        </a:lnSpc>
                        <a:spcAft>
                          <a:spcPts val="0"/>
                        </a:spcAft>
                      </a:pPr>
                      <a:endParaRPr lang="en-IN" sz="700" dirty="0">
                        <a:effectLst/>
                      </a:endParaRPr>
                    </a:p>
                    <a:p>
                      <a:pPr>
                        <a:lnSpc>
                          <a:spcPct val="115000"/>
                        </a:lnSpc>
                        <a:spcAft>
                          <a:spcPts val="0"/>
                        </a:spcAft>
                      </a:pPr>
                      <a:endParaRPr lang="en-IN" sz="700" dirty="0">
                        <a:effectLst/>
                      </a:endParaRPr>
                    </a:p>
                    <a:p>
                      <a:pPr>
                        <a:lnSpc>
                          <a:spcPct val="115000"/>
                        </a:lnSpc>
                        <a:spcAft>
                          <a:spcPts val="0"/>
                        </a:spcAft>
                      </a:pPr>
                      <a:endParaRPr lang="en-IN" sz="700" dirty="0">
                        <a:effectLst/>
                      </a:endParaRPr>
                    </a:p>
                    <a:p>
                      <a:pPr>
                        <a:lnSpc>
                          <a:spcPct val="115000"/>
                        </a:lnSpc>
                        <a:spcAft>
                          <a:spcPts val="0"/>
                        </a:spcAft>
                      </a:pPr>
                      <a:endParaRPr lang="en-IN" sz="700" dirty="0">
                        <a:effectLst/>
                      </a:endParaRPr>
                    </a:p>
                    <a:p>
                      <a:pPr>
                        <a:lnSpc>
                          <a:spcPct val="115000"/>
                        </a:lnSpc>
                        <a:spcAft>
                          <a:spcPts val="0"/>
                        </a:spcAft>
                      </a:pPr>
                      <a:r>
                        <a:rPr lang="en-IN" sz="700" dirty="0">
                          <a:effectLst/>
                        </a:rPr>
                        <a:t>      A Machine learning and its   applications</a:t>
                      </a:r>
                      <a:endParaRPr lang="en-IN" sz="900" dirty="0">
                        <a:effectLst/>
                        <a:latin typeface="Calibri"/>
                        <a:ea typeface="Calibri"/>
                        <a:cs typeface="Times New Roman"/>
                      </a:endParaRPr>
                    </a:p>
                  </a:txBody>
                  <a:tcPr marL="53009" marR="53009" marT="0" marB="0"/>
                </a:tc>
                <a:tc>
                  <a:txBody>
                    <a:bodyPr/>
                    <a:lstStyle/>
                    <a:p>
                      <a:pPr>
                        <a:lnSpc>
                          <a:spcPct val="115000"/>
                        </a:lnSpc>
                        <a:spcAft>
                          <a:spcPts val="0"/>
                        </a:spcAft>
                      </a:pPr>
                      <a:endParaRPr lang="en-IN" sz="700" dirty="0">
                        <a:effectLst/>
                      </a:endParaRPr>
                    </a:p>
                    <a:p>
                      <a:pPr>
                        <a:lnSpc>
                          <a:spcPct val="115000"/>
                        </a:lnSpc>
                        <a:spcAft>
                          <a:spcPts val="0"/>
                        </a:spcAft>
                      </a:pPr>
                      <a:r>
                        <a:rPr lang="en-IN" sz="700" dirty="0">
                          <a:effectLst/>
                        </a:rPr>
                        <a:t>   </a:t>
                      </a:r>
                    </a:p>
                    <a:p>
                      <a:pPr>
                        <a:lnSpc>
                          <a:spcPct val="115000"/>
                        </a:lnSpc>
                        <a:spcAft>
                          <a:spcPts val="0"/>
                        </a:spcAft>
                      </a:pPr>
                      <a:endParaRPr lang="en-IN" sz="700" dirty="0">
                        <a:effectLst/>
                      </a:endParaRPr>
                    </a:p>
                    <a:p>
                      <a:pPr>
                        <a:lnSpc>
                          <a:spcPct val="115000"/>
                        </a:lnSpc>
                        <a:spcAft>
                          <a:spcPts val="0"/>
                        </a:spcAft>
                      </a:pPr>
                      <a:endParaRPr lang="en-IN" sz="700" dirty="0">
                        <a:effectLst/>
                      </a:endParaRPr>
                    </a:p>
                    <a:p>
                      <a:pPr>
                        <a:lnSpc>
                          <a:spcPct val="115000"/>
                        </a:lnSpc>
                        <a:spcAft>
                          <a:spcPts val="0"/>
                        </a:spcAft>
                      </a:pPr>
                      <a:r>
                        <a:rPr lang="en-IN" sz="700" dirty="0">
                          <a:effectLst/>
                        </a:rPr>
                        <a:t>    Conference</a:t>
                      </a:r>
                      <a:endParaRPr lang="en-IN" sz="900" dirty="0">
                        <a:effectLst/>
                        <a:latin typeface="Calibri"/>
                        <a:ea typeface="Calibri"/>
                        <a:cs typeface="Times New Roman"/>
                      </a:endParaRPr>
                    </a:p>
                  </a:txBody>
                  <a:tcPr marL="53009" marR="53009" marT="0" marB="0"/>
                </a:tc>
                <a:tc>
                  <a:txBody>
                    <a:bodyPr/>
                    <a:lstStyle/>
                    <a:p>
                      <a:pPr>
                        <a:lnSpc>
                          <a:spcPct val="115000"/>
                        </a:lnSpc>
                        <a:spcAft>
                          <a:spcPts val="0"/>
                        </a:spcAft>
                      </a:pPr>
                      <a:r>
                        <a:rPr lang="en-IN" sz="700" dirty="0">
                          <a:effectLst/>
                        </a:rPr>
                        <a:t>    </a:t>
                      </a:r>
                    </a:p>
                    <a:p>
                      <a:pPr>
                        <a:lnSpc>
                          <a:spcPct val="115000"/>
                        </a:lnSpc>
                        <a:spcAft>
                          <a:spcPts val="0"/>
                        </a:spcAft>
                      </a:pPr>
                      <a:endParaRPr lang="en-IN" sz="700" dirty="0">
                        <a:effectLst/>
                      </a:endParaRPr>
                    </a:p>
                    <a:p>
                      <a:pPr>
                        <a:lnSpc>
                          <a:spcPct val="115000"/>
                        </a:lnSpc>
                        <a:spcAft>
                          <a:spcPts val="0"/>
                        </a:spcAft>
                      </a:pPr>
                      <a:endParaRPr lang="en-IN" sz="700" dirty="0">
                        <a:effectLst/>
                      </a:endParaRPr>
                    </a:p>
                    <a:p>
                      <a:pPr>
                        <a:lnSpc>
                          <a:spcPct val="115000"/>
                        </a:lnSpc>
                        <a:spcAft>
                          <a:spcPts val="0"/>
                        </a:spcAft>
                      </a:pPr>
                      <a:endParaRPr lang="en-IN" sz="700" dirty="0">
                        <a:effectLst/>
                      </a:endParaRPr>
                    </a:p>
                    <a:p>
                      <a:pPr>
                        <a:lnSpc>
                          <a:spcPct val="115000"/>
                        </a:lnSpc>
                        <a:spcAft>
                          <a:spcPts val="0"/>
                        </a:spcAft>
                      </a:pPr>
                      <a:r>
                        <a:rPr lang="en-IN" sz="700" dirty="0">
                          <a:effectLst/>
                        </a:rPr>
                        <a:t>        2017</a:t>
                      </a:r>
                      <a:endParaRPr lang="en-IN" sz="900" dirty="0">
                        <a:effectLst/>
                        <a:latin typeface="Calibri"/>
                        <a:ea typeface="Calibri"/>
                        <a:cs typeface="Times New Roman"/>
                      </a:endParaRPr>
                    </a:p>
                  </a:txBody>
                  <a:tcPr marL="53009" marR="53009" marT="0" marB="0"/>
                </a:tc>
                <a:tc>
                  <a:txBody>
                    <a:bodyPr/>
                    <a:lstStyle/>
                    <a:p>
                      <a:pPr>
                        <a:lnSpc>
                          <a:spcPct val="115000"/>
                        </a:lnSpc>
                        <a:spcAft>
                          <a:spcPts val="0"/>
                        </a:spcAft>
                      </a:pPr>
                      <a:endParaRPr lang="en-IN" sz="700" dirty="0">
                        <a:effectLst/>
                      </a:endParaRPr>
                    </a:p>
                    <a:p>
                      <a:pPr>
                        <a:lnSpc>
                          <a:spcPct val="115000"/>
                        </a:lnSpc>
                        <a:spcAft>
                          <a:spcPts val="0"/>
                        </a:spcAft>
                      </a:pPr>
                      <a:endParaRPr lang="en-IN" sz="700" dirty="0">
                        <a:effectLst/>
                      </a:endParaRPr>
                    </a:p>
                    <a:p>
                      <a:pPr>
                        <a:lnSpc>
                          <a:spcPct val="115000"/>
                        </a:lnSpc>
                        <a:spcAft>
                          <a:spcPts val="0"/>
                        </a:spcAft>
                      </a:pPr>
                      <a:r>
                        <a:rPr lang="en-IN" sz="700" dirty="0">
                          <a:effectLst/>
                        </a:rPr>
                        <a:t>Given the abundance of data, it is crucial to </a:t>
                      </a:r>
                      <a:r>
                        <a:rPr lang="en-IN" sz="700" dirty="0" err="1">
                          <a:effectLst/>
                        </a:rPr>
                        <a:t>analyze</a:t>
                      </a:r>
                      <a:r>
                        <a:rPr lang="en-IN" sz="700" dirty="0">
                          <a:effectLst/>
                        </a:rPr>
                        <a:t> it to extract useful information and develop algorithms. This can be done through data mining and machine learning, which designs algorithms based on data trends and historical relationships.</a:t>
                      </a:r>
                      <a:endParaRPr lang="en-IN" sz="900" dirty="0">
                        <a:effectLst/>
                        <a:latin typeface="Calibri"/>
                        <a:ea typeface="Calibri"/>
                        <a:cs typeface="Times New Roman"/>
                      </a:endParaRPr>
                    </a:p>
                  </a:txBody>
                  <a:tcPr marL="53009" marR="53009" marT="0" marB="0"/>
                </a:tc>
                <a:tc>
                  <a:txBody>
                    <a:bodyPr/>
                    <a:lstStyle/>
                    <a:p>
                      <a:pPr>
                        <a:lnSpc>
                          <a:spcPct val="115000"/>
                        </a:lnSpc>
                        <a:spcAft>
                          <a:spcPts val="0"/>
                        </a:spcAft>
                      </a:pPr>
                      <a:endParaRPr lang="en-IN" sz="700" dirty="0">
                        <a:effectLst/>
                      </a:endParaRPr>
                    </a:p>
                    <a:p>
                      <a:pPr>
                        <a:lnSpc>
                          <a:spcPct val="115000"/>
                        </a:lnSpc>
                        <a:spcAft>
                          <a:spcPts val="0"/>
                        </a:spcAft>
                      </a:pPr>
                      <a:endParaRPr lang="en-IN" sz="700" dirty="0">
                        <a:effectLst/>
                      </a:endParaRPr>
                    </a:p>
                    <a:p>
                      <a:pPr>
                        <a:lnSpc>
                          <a:spcPct val="115000"/>
                        </a:lnSpc>
                        <a:spcAft>
                          <a:spcPts val="0"/>
                        </a:spcAft>
                      </a:pPr>
                      <a:endParaRPr lang="en-IN" sz="700" dirty="0">
                        <a:effectLst/>
                      </a:endParaRPr>
                    </a:p>
                    <a:p>
                      <a:pPr>
                        <a:lnSpc>
                          <a:spcPct val="115000"/>
                        </a:lnSpc>
                        <a:spcAft>
                          <a:spcPts val="0"/>
                        </a:spcAft>
                      </a:pPr>
                      <a:endParaRPr lang="en-IN" sz="700" dirty="0">
                        <a:effectLst/>
                      </a:endParaRPr>
                    </a:p>
                    <a:p>
                      <a:pPr algn="ctr">
                        <a:lnSpc>
                          <a:spcPct val="115000"/>
                        </a:lnSpc>
                        <a:spcAft>
                          <a:spcPts val="0"/>
                        </a:spcAft>
                      </a:pPr>
                      <a:r>
                        <a:rPr lang="en-IN" sz="700" dirty="0">
                          <a:effectLst/>
                        </a:rPr>
                        <a:t>     Random forest ,     regression</a:t>
                      </a:r>
                      <a:endParaRPr lang="en-IN" sz="900" dirty="0">
                        <a:effectLst/>
                        <a:latin typeface="Calibri"/>
                        <a:ea typeface="Calibri"/>
                        <a:cs typeface="Times New Roman"/>
                      </a:endParaRPr>
                    </a:p>
                  </a:txBody>
                  <a:tcPr marL="53009" marR="53009" marT="0" marB="0"/>
                </a:tc>
                <a:tc>
                  <a:txBody>
                    <a:bodyPr/>
                    <a:lstStyle/>
                    <a:p>
                      <a:pPr>
                        <a:lnSpc>
                          <a:spcPct val="115000"/>
                        </a:lnSpc>
                        <a:spcAft>
                          <a:spcPts val="0"/>
                        </a:spcAft>
                      </a:pPr>
                      <a:r>
                        <a:rPr lang="en-IN" sz="700" dirty="0">
                          <a:effectLst/>
                        </a:rPr>
                        <a:t> </a:t>
                      </a:r>
                    </a:p>
                    <a:p>
                      <a:pPr>
                        <a:lnSpc>
                          <a:spcPct val="115000"/>
                        </a:lnSpc>
                        <a:spcAft>
                          <a:spcPts val="0"/>
                        </a:spcAft>
                      </a:pPr>
                      <a:endParaRPr lang="en-IN" sz="700" dirty="0">
                        <a:effectLst/>
                      </a:endParaRPr>
                    </a:p>
                    <a:p>
                      <a:pPr>
                        <a:lnSpc>
                          <a:spcPct val="115000"/>
                        </a:lnSpc>
                        <a:spcAft>
                          <a:spcPts val="0"/>
                        </a:spcAft>
                      </a:pPr>
                      <a:endParaRPr lang="en-IN" sz="700" dirty="0">
                        <a:effectLst/>
                      </a:endParaRPr>
                    </a:p>
                    <a:p>
                      <a:pPr>
                        <a:lnSpc>
                          <a:spcPct val="115000"/>
                        </a:lnSpc>
                        <a:spcAft>
                          <a:spcPts val="0"/>
                        </a:spcAft>
                      </a:pPr>
                      <a:endParaRPr lang="en-IN" sz="700" dirty="0">
                        <a:effectLst/>
                      </a:endParaRPr>
                    </a:p>
                    <a:p>
                      <a:pPr>
                        <a:lnSpc>
                          <a:spcPct val="115000"/>
                        </a:lnSpc>
                        <a:spcAft>
                          <a:spcPts val="0"/>
                        </a:spcAft>
                      </a:pPr>
                      <a:r>
                        <a:rPr lang="en-IN" sz="700" dirty="0">
                          <a:effectLst/>
                        </a:rPr>
                        <a:t>We have discussed the role of machine learning in different fields such as image </a:t>
                      </a:r>
                      <a:r>
                        <a:rPr lang="en-IN" sz="700" dirty="0" err="1">
                          <a:effectLst/>
                        </a:rPr>
                        <a:t>deconvolution</a:t>
                      </a:r>
                      <a:r>
                        <a:rPr lang="en-IN" sz="700" dirty="0">
                          <a:effectLst/>
                        </a:rPr>
                        <a:t>, students retention, detection of oil spills, land cover changes, and some of the other applications.</a:t>
                      </a:r>
                      <a:endParaRPr lang="en-IN" sz="900" dirty="0">
                        <a:effectLst/>
                        <a:latin typeface="Calibri"/>
                        <a:ea typeface="Calibri"/>
                        <a:cs typeface="Times New Roman"/>
                      </a:endParaRPr>
                    </a:p>
                  </a:txBody>
                  <a:tcPr marL="53009" marR="53009"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512745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F487863-83B9-0CF5-B2BE-A7538EF863DE}"/>
              </a:ext>
            </a:extLst>
          </p:cNvPr>
          <p:cNvSpPr>
            <a:spLocks noGrp="1"/>
          </p:cNvSpPr>
          <p:nvPr>
            <p:ph type="title"/>
          </p:nvPr>
        </p:nvSpPr>
        <p:spPr>
          <a:xfrm>
            <a:off x="0" y="285750"/>
            <a:ext cx="9144000" cy="990600"/>
          </a:xfrm>
        </p:spPr>
        <p:txBody>
          <a:bodyPr>
            <a:normAutofit/>
          </a:bodyPr>
          <a:lstStyle/>
          <a:p>
            <a:pPr algn="ctr"/>
            <a:r>
              <a:rPr lang="en-US" sz="3600" b="1" dirty="0">
                <a:solidFill>
                  <a:schemeClr val="accent5">
                    <a:lumMod val="75000"/>
                  </a:schemeClr>
                </a:solidFill>
                <a:latin typeface="Times New Roman" pitchFamily="18" charset="0"/>
                <a:cs typeface="Times New Roman" pitchFamily="18" charset="0"/>
              </a:rPr>
              <a:t>Existing System</a:t>
            </a:r>
            <a:endParaRPr lang="en-IN" sz="3600" b="1" dirty="0">
              <a:solidFill>
                <a:schemeClr val="accent5">
                  <a:lumMod val="75000"/>
                </a:schemeClr>
              </a:solidFill>
              <a:latin typeface="Times New Roman" pitchFamily="18" charset="0"/>
              <a:cs typeface="Times New Roman" pitchFamily="18" charset="0"/>
            </a:endParaRPr>
          </a:p>
        </p:txBody>
      </p:sp>
      <p:sp>
        <p:nvSpPr>
          <p:cNvPr id="5" name="TextBox 4">
            <a:extLst>
              <a:ext uri="{FF2B5EF4-FFF2-40B4-BE49-F238E27FC236}">
                <a16:creationId xmlns:a16="http://schemas.microsoft.com/office/drawing/2014/main" id="{15871662-2337-2922-1148-10448FB07F7B}"/>
              </a:ext>
            </a:extLst>
          </p:cNvPr>
          <p:cNvSpPr txBox="1"/>
          <p:nvPr/>
        </p:nvSpPr>
        <p:spPr>
          <a:xfrm>
            <a:off x="457200" y="1200150"/>
            <a:ext cx="8153400" cy="2862322"/>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rPr>
              <a:t> </a:t>
            </a:r>
            <a:endParaRPr lang="en-US" dirty="0">
              <a:latin typeface="Times New Roman" pitchFamily="18" charset="0"/>
              <a:cs typeface="Times New Roman" pitchFamily="18" charset="0"/>
            </a:endParaRPr>
          </a:p>
          <a:p>
            <a:pPr marL="285750" indent="-285750">
              <a:buFont typeface="Wingdings" panose="05000000000000000000" pitchFamily="2" charset="2"/>
              <a:buChar char="Ø"/>
            </a:pPr>
            <a:r>
              <a:rPr lang="en-US" dirty="0">
                <a:latin typeface="Times New Roman" pitchFamily="18" charset="0"/>
                <a:cs typeface="Times New Roman" pitchFamily="18" charset="0"/>
              </a:rPr>
              <a:t>Traditional wine quality assessment relies on human tasters, whose evaluations can be subjective and inconsistent. While chemical analysis provides objective measures of attributes like acidity and alcohol content, it still requires expert interpretation.</a:t>
            </a:r>
          </a:p>
          <a:p>
            <a:pPr marL="285750" indent="-285750">
              <a:buFont typeface="Wingdings" panose="05000000000000000000" pitchFamily="2" charset="2"/>
              <a:buChar char="Ø"/>
            </a:pP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a:t>
            </a:r>
          </a:p>
          <a:p>
            <a:pPr marL="285750" indent="-285750">
              <a:buFont typeface="Wingdings" panose="05000000000000000000" pitchFamily="2" charset="2"/>
              <a:buChar char="Ø"/>
            </a:pPr>
            <a:r>
              <a:rPr lang="en-US" dirty="0">
                <a:latin typeface="Times New Roman" pitchFamily="18" charset="0"/>
                <a:cs typeface="Times New Roman" pitchFamily="18" charset="0"/>
              </a:rPr>
              <a:t>Current computational methods are limited and do not fully leverage advanced machine learning algorithms, highlighting the need for more accurate and efficient predictive models</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071212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p:cNvSpPr>
          <p:nvPr/>
        </p:nvSpPr>
        <p:spPr>
          <a:xfrm>
            <a:off x="0" y="438150"/>
            <a:ext cx="9144000" cy="566822"/>
          </a:xfrm>
          <a:prstGeom prst="rect">
            <a:avLst/>
          </a:prstGeom>
        </p:spPr>
        <p:txBody>
          <a:bodyPr vert="horz" wrap="square" lIns="0" tIns="12700" rIns="0" bIns="0" rtlCol="0">
            <a:sp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marL="12700" algn="ctr">
              <a:spcBef>
                <a:spcPts val="100"/>
              </a:spcBef>
            </a:pPr>
            <a:r>
              <a:rPr lang="en-IN" sz="3600" b="1" spc="-10" dirty="0">
                <a:solidFill>
                  <a:schemeClr val="accent5">
                    <a:lumMod val="75000"/>
                  </a:schemeClr>
                </a:solidFill>
                <a:latin typeface="Times New Roman" pitchFamily="18" charset="0"/>
                <a:cs typeface="Times New Roman" pitchFamily="18" charset="0"/>
              </a:rPr>
              <a:t>Proposed System</a:t>
            </a:r>
            <a:endParaRPr lang="en-IN" sz="3600" b="1" spc="-5" dirty="0">
              <a:solidFill>
                <a:schemeClr val="accent5">
                  <a:lumMod val="75000"/>
                </a:schemeClr>
              </a:solidFill>
              <a:latin typeface="Times New Roman" pitchFamily="18" charset="0"/>
              <a:cs typeface="Times New Roman" pitchFamily="18" charset="0"/>
            </a:endParaRPr>
          </a:p>
        </p:txBody>
      </p:sp>
      <p:sp>
        <p:nvSpPr>
          <p:cNvPr id="3" name="object 3"/>
          <p:cNvSpPr txBox="1"/>
          <p:nvPr/>
        </p:nvSpPr>
        <p:spPr>
          <a:xfrm>
            <a:off x="304800" y="1200150"/>
            <a:ext cx="8305800" cy="3114186"/>
          </a:xfrm>
          <a:prstGeom prst="rect">
            <a:avLst/>
          </a:prstGeom>
        </p:spPr>
        <p:txBody>
          <a:bodyPr vert="horz" wrap="square" lIns="0" tIns="12700" rIns="0" bIns="0" rtlCol="0">
            <a:spAutoFit/>
          </a:bodyPr>
          <a:lstStyle/>
          <a:p>
            <a:pPr marL="285750" indent="-285750">
              <a:buFont typeface="Wingdings" pitchFamily="2" charset="2"/>
              <a:buChar char="Ø"/>
            </a:pPr>
            <a:r>
              <a:rPr lang="en-US" dirty="0">
                <a:latin typeface="Times New Roman" pitchFamily="18" charset="0"/>
                <a:cs typeface="Times New Roman" pitchFamily="18" charset="0"/>
              </a:rPr>
              <a:t>The proposed system leverages machine learning to predict wine quality using chemical properties, offering a more objective and scalable approach. Data is collected, preprocessed, and split into training and testing sets. Key chemical attributes are selected, and models like Linear Regression, Decision Trees, Random Forests, and Support Vector Machines are evaluated.</a:t>
            </a:r>
          </a:p>
          <a:p>
            <a:pPr marL="285750" indent="-285750">
              <a:buFont typeface="Wingdings" pitchFamily="2" charset="2"/>
              <a:buChar char="Ø"/>
            </a:pPr>
            <a:endParaRPr lang="en-US" dirty="0">
              <a:latin typeface="Times New Roman" pitchFamily="18" charset="0"/>
              <a:cs typeface="Times New Roman" pitchFamily="18" charset="0"/>
            </a:endParaRPr>
          </a:p>
          <a:p>
            <a:pPr marL="285750" indent="-285750">
              <a:buFont typeface="Wingdings" pitchFamily="2" charset="2"/>
              <a:buChar char="Ø"/>
            </a:pPr>
            <a:r>
              <a:rPr lang="en-US" dirty="0">
                <a:latin typeface="Times New Roman" pitchFamily="18" charset="0"/>
                <a:cs typeface="Times New Roman" pitchFamily="18" charset="0"/>
              </a:rPr>
              <a:t> Model performance is optimized with metrics like MSE, R², accuracy, and F1-score. The best model is deployed for practical use, allowing winemakers to input chemical properties for objective quality predictions, seamlessly integrating with existing processes for real-time assessments.</a:t>
            </a:r>
            <a:endParaRPr lang="en-IN" dirty="0">
              <a:latin typeface="Times New Roman" pitchFamily="18" charset="0"/>
              <a:cs typeface="Times New Roman" pitchFamily="18" charset="0"/>
            </a:endParaRPr>
          </a:p>
          <a:p>
            <a:pPr marL="12065" marR="5080">
              <a:lnSpc>
                <a:spcPct val="114599"/>
              </a:lnSpc>
              <a:spcBef>
                <a:spcPts val="100"/>
              </a:spcBef>
              <a:tabLst>
                <a:tab pos="379095" algn="l"/>
                <a:tab pos="379730" algn="l"/>
              </a:tabLst>
            </a:pPr>
            <a:endParaRPr sz="1800" dirty="0">
              <a:latin typeface="Times New Roman" pitchFamily="18" charset="0"/>
              <a:cs typeface="Times New Roman" pitchFamily="18" charset="0"/>
            </a:endParaRPr>
          </a:p>
        </p:txBody>
      </p:sp>
    </p:spTree>
    <p:extLst>
      <p:ext uri="{BB962C8B-B14F-4D97-AF65-F5344CB8AC3E}">
        <p14:creationId xmlns:p14="http://schemas.microsoft.com/office/powerpoint/2010/main" val="3946073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5DA15-B754-23A3-723C-A919C0817B0B}"/>
              </a:ext>
            </a:extLst>
          </p:cNvPr>
          <p:cNvSpPr>
            <a:spLocks noGrp="1"/>
          </p:cNvSpPr>
          <p:nvPr>
            <p:ph type="title"/>
          </p:nvPr>
        </p:nvSpPr>
        <p:spPr>
          <a:xfrm>
            <a:off x="0" y="361950"/>
            <a:ext cx="9144000" cy="609600"/>
          </a:xfrm>
        </p:spPr>
        <p:txBody>
          <a:bodyPr>
            <a:normAutofit fontScale="90000"/>
          </a:bodyPr>
          <a:lstStyle/>
          <a:p>
            <a:pPr algn="ctr"/>
            <a:r>
              <a:rPr lang="en-IN" b="1" dirty="0">
                <a:solidFill>
                  <a:schemeClr val="accent5">
                    <a:lumMod val="75000"/>
                  </a:schemeClr>
                </a:solidFill>
                <a:latin typeface="Times New Roman" pitchFamily="18" charset="0"/>
                <a:cs typeface="Times New Roman" pitchFamily="18" charset="0"/>
              </a:rPr>
              <a:t>Modules</a:t>
            </a:r>
            <a:endParaRPr lang="en-IN" dirty="0">
              <a:solidFill>
                <a:schemeClr val="accent5">
                  <a:lumMod val="75000"/>
                </a:schemeClr>
              </a:solidFill>
            </a:endParaRPr>
          </a:p>
        </p:txBody>
      </p:sp>
      <p:sp>
        <p:nvSpPr>
          <p:cNvPr id="4" name="Content Placeholder 3"/>
          <p:cNvSpPr>
            <a:spLocks noGrp="1"/>
          </p:cNvSpPr>
          <p:nvPr>
            <p:ph sz="quarter" idx="1"/>
          </p:nvPr>
        </p:nvSpPr>
        <p:spPr>
          <a:xfrm>
            <a:off x="508005" y="895350"/>
            <a:ext cx="7797799" cy="4114800"/>
          </a:xfrm>
        </p:spPr>
        <p:txBody>
          <a:bodyPr>
            <a:normAutofit/>
          </a:bodyPr>
          <a:lstStyle/>
          <a:p>
            <a:pPr marL="0" indent="0">
              <a:buNone/>
            </a:pPr>
            <a:endParaRPr lang="en-IN" sz="1800" b="1" dirty="0">
              <a:latin typeface="Times New Roman" pitchFamily="18" charset="0"/>
              <a:cs typeface="Times New Roman" pitchFamily="18" charset="0"/>
            </a:endParaRPr>
          </a:p>
          <a:p>
            <a:pPr marL="0" indent="0">
              <a:buNone/>
            </a:pPr>
            <a:r>
              <a:rPr lang="en-IN" sz="1800" b="1" dirty="0">
                <a:latin typeface="Times New Roman" pitchFamily="18" charset="0"/>
                <a:cs typeface="Times New Roman" pitchFamily="18" charset="0"/>
              </a:rPr>
              <a:t>Data Collection and </a:t>
            </a:r>
            <a:r>
              <a:rPr lang="en-IN" sz="1800" b="1" dirty="0" err="1">
                <a:latin typeface="Times New Roman" pitchFamily="18" charset="0"/>
                <a:cs typeface="Times New Roman" pitchFamily="18" charset="0"/>
              </a:rPr>
              <a:t>Preprocessing</a:t>
            </a:r>
            <a:r>
              <a:rPr lang="en-IN" sz="1800" b="1" dirty="0">
                <a:latin typeface="Times New Roman" pitchFamily="18" charset="0"/>
                <a:cs typeface="Times New Roman" pitchFamily="18" charset="0"/>
              </a:rPr>
              <a:t>:</a:t>
            </a:r>
          </a:p>
          <a:p>
            <a:pPr>
              <a:buFont typeface="Wingdings" pitchFamily="2" charset="2"/>
              <a:buChar char="Ø"/>
            </a:pPr>
            <a:r>
              <a:rPr lang="en-IN" sz="1800" dirty="0">
                <a:latin typeface="Times New Roman" pitchFamily="18" charset="0"/>
                <a:cs typeface="Times New Roman" pitchFamily="18" charset="0"/>
              </a:rPr>
              <a:t> </a:t>
            </a:r>
            <a:r>
              <a:rPr lang="en-IN" sz="1800" dirty="0">
                <a:solidFill>
                  <a:schemeClr val="accent5">
                    <a:lumMod val="75000"/>
                  </a:schemeClr>
                </a:solidFill>
                <a:latin typeface="Times New Roman" pitchFamily="18" charset="0"/>
                <a:cs typeface="Times New Roman" pitchFamily="18" charset="0"/>
              </a:rPr>
              <a:t>Gathering</a:t>
            </a:r>
            <a:r>
              <a:rPr lang="en-IN" sz="1800" dirty="0">
                <a:latin typeface="Times New Roman" pitchFamily="18" charset="0"/>
                <a:cs typeface="Times New Roman" pitchFamily="18" charset="0"/>
              </a:rPr>
              <a:t> a comprehensive dataset and Handling missing values.</a:t>
            </a:r>
          </a:p>
          <a:p>
            <a:pPr marL="0" indent="0">
              <a:buNone/>
            </a:pPr>
            <a:r>
              <a:rPr lang="en-IN" sz="1800" b="1" dirty="0">
                <a:latin typeface="Times New Roman" pitchFamily="18" charset="0"/>
                <a:cs typeface="Times New Roman" pitchFamily="18" charset="0"/>
              </a:rPr>
              <a:t>Model Development:</a:t>
            </a:r>
          </a:p>
          <a:p>
            <a:pPr lvl="0">
              <a:buFont typeface="Wingdings" pitchFamily="2" charset="2"/>
              <a:buChar char="Ø"/>
            </a:pPr>
            <a:r>
              <a:rPr lang="en-US" sz="1800" dirty="0">
                <a:latin typeface="Times New Roman" pitchFamily="18" charset="0"/>
                <a:cs typeface="Times New Roman" pitchFamily="18" charset="0"/>
              </a:rPr>
              <a:t>Model development involves selecting machine learning algorithms suitable for predicting wine quality based on dataset characteristics, followed by training these models on a split dataset and validating their performance.</a:t>
            </a:r>
          </a:p>
          <a:p>
            <a:pPr marL="0" lvl="0" indent="0">
              <a:buNone/>
            </a:pPr>
            <a:r>
              <a:rPr lang="en-IN" sz="1800" b="1" dirty="0">
                <a:latin typeface="Times New Roman" pitchFamily="18" charset="0"/>
                <a:cs typeface="Times New Roman" pitchFamily="18" charset="0"/>
              </a:rPr>
              <a:t>Deployment and Integration:</a:t>
            </a:r>
            <a:endParaRPr lang="en-IN" sz="1800" dirty="0">
              <a:latin typeface="Times New Roman" pitchFamily="18" charset="0"/>
              <a:cs typeface="Times New Roman" pitchFamily="18" charset="0"/>
            </a:endParaRPr>
          </a:p>
          <a:p>
            <a:pPr lvl="0">
              <a:buFont typeface="Wingdings" pitchFamily="2" charset="2"/>
              <a:buChar char="Ø"/>
            </a:pPr>
            <a:r>
              <a:rPr lang="en-IN" sz="1800" dirty="0">
                <a:latin typeface="Times New Roman" pitchFamily="18" charset="0"/>
                <a:cs typeface="Times New Roman" pitchFamily="18" charset="0"/>
              </a:rPr>
              <a:t> Integrating the trained model into a production environment where it can make predictions based on new data inputs.</a:t>
            </a:r>
          </a:p>
          <a:p>
            <a:pPr lvl="0"/>
            <a:endParaRPr lang="en-IN" sz="1800" dirty="0">
              <a:latin typeface="Times New Roman" pitchFamily="18" charset="0"/>
              <a:cs typeface="Times New Roman" pitchFamily="18" charset="0"/>
            </a:endParaRPr>
          </a:p>
          <a:p>
            <a:pPr marL="0" indent="0">
              <a:buNone/>
            </a:pP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1594942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2921</TotalTime>
  <Words>1443</Words>
  <Application>Microsoft Office PowerPoint</Application>
  <PresentationFormat>On-screen Show (16:9)</PresentationFormat>
  <Paragraphs>319</Paragraphs>
  <Slides>28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 MT</vt:lpstr>
      <vt:lpstr>Calibri</vt:lpstr>
      <vt:lpstr>Franklin Gothic Book</vt:lpstr>
      <vt:lpstr>Perpetua</vt:lpstr>
      <vt:lpstr>Symbol</vt:lpstr>
      <vt:lpstr>Times New Roman</vt:lpstr>
      <vt:lpstr>Wingdings</vt:lpstr>
      <vt:lpstr>Wingdings 2</vt:lpstr>
      <vt:lpstr>Equity</vt:lpstr>
      <vt:lpstr>PowerPoint Presentation</vt:lpstr>
      <vt:lpstr>PowerPoint Presentation</vt:lpstr>
      <vt:lpstr>Table of Content</vt:lpstr>
      <vt:lpstr>PowerPoint Presentation</vt:lpstr>
      <vt:lpstr>Literature Survey</vt:lpstr>
      <vt:lpstr>PowerPoint Presentation</vt:lpstr>
      <vt:lpstr>Existing System</vt:lpstr>
      <vt:lpstr>PowerPoint Presentation</vt:lpstr>
      <vt:lpstr>Modules</vt:lpstr>
      <vt:lpstr>PowerPoint Presentation</vt:lpstr>
      <vt:lpstr>Hardware Requirements</vt:lpstr>
      <vt:lpstr>System Architecture</vt:lpstr>
      <vt:lpstr>SYSTEM DESIGN</vt:lpstr>
      <vt:lpstr>Data Flow Diagram</vt:lpstr>
      <vt:lpstr>Class Diagram</vt:lpstr>
      <vt:lpstr>Activity Diagram</vt:lpstr>
      <vt:lpstr>Sequence Diagram</vt:lpstr>
      <vt:lpstr>Use Case Diagram</vt:lpstr>
      <vt:lpstr>Deployment Diagram</vt:lpstr>
      <vt:lpstr>                                                    Output Screen</vt:lpstr>
      <vt:lpstr>PowerPoint Presentation</vt:lpstr>
      <vt:lpstr>PowerPoint Presentation</vt:lpstr>
      <vt:lpstr>PowerPoint Presentation</vt:lpstr>
      <vt:lpstr>PowerPoint Presentation</vt:lpstr>
      <vt:lpstr>Conclusion</vt:lpstr>
      <vt:lpstr>                 Future Enhancement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Duppalapally Vinaykumar</dc:creator>
  <cp:lastModifiedBy>Venkatesh T</cp:lastModifiedBy>
  <cp:revision>77</cp:revision>
  <dcterms:created xsi:type="dcterms:W3CDTF">2021-11-18T05:18:07Z</dcterms:created>
  <dcterms:modified xsi:type="dcterms:W3CDTF">2024-12-04T16:26:12Z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